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omments/modernComment_127_0.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48" r:id="rId4"/>
  </p:sldMasterIdLst>
  <p:notesMasterIdLst>
    <p:notesMasterId r:id="rId53"/>
  </p:notesMasterIdLst>
  <p:sldIdLst>
    <p:sldId id="256" r:id="rId5"/>
    <p:sldId id="1430" r:id="rId6"/>
    <p:sldId id="257" r:id="rId7"/>
    <p:sldId id="1427" r:id="rId8"/>
    <p:sldId id="1428" r:id="rId9"/>
    <p:sldId id="259" r:id="rId10"/>
    <p:sldId id="261" r:id="rId11"/>
    <p:sldId id="299" r:id="rId12"/>
    <p:sldId id="263" r:id="rId13"/>
    <p:sldId id="265" r:id="rId14"/>
    <p:sldId id="300" r:id="rId15"/>
    <p:sldId id="266" r:id="rId16"/>
    <p:sldId id="1432" r:id="rId17"/>
    <p:sldId id="1429" r:id="rId18"/>
    <p:sldId id="1425" r:id="rId19"/>
    <p:sldId id="270" r:id="rId20"/>
    <p:sldId id="271" r:id="rId21"/>
    <p:sldId id="272" r:id="rId22"/>
    <p:sldId id="1433" r:id="rId23"/>
    <p:sldId id="274" r:id="rId24"/>
    <p:sldId id="309" r:id="rId25"/>
    <p:sldId id="313" r:id="rId26"/>
    <p:sldId id="1438" r:id="rId27"/>
    <p:sldId id="304" r:id="rId28"/>
    <p:sldId id="308" r:id="rId29"/>
    <p:sldId id="305" r:id="rId30"/>
    <p:sldId id="285" r:id="rId31"/>
    <p:sldId id="1435" r:id="rId32"/>
    <p:sldId id="287" r:id="rId33"/>
    <p:sldId id="1426" r:id="rId34"/>
    <p:sldId id="1436" r:id="rId35"/>
    <p:sldId id="1439" r:id="rId36"/>
    <p:sldId id="291" r:id="rId37"/>
    <p:sldId id="1443" r:id="rId38"/>
    <p:sldId id="316" r:id="rId39"/>
    <p:sldId id="1420" r:id="rId40"/>
    <p:sldId id="1421" r:id="rId41"/>
    <p:sldId id="1422" r:id="rId42"/>
    <p:sldId id="314" r:id="rId43"/>
    <p:sldId id="292" r:id="rId44"/>
    <p:sldId id="293" r:id="rId45"/>
    <p:sldId id="294" r:id="rId46"/>
    <p:sldId id="1423" r:id="rId47"/>
    <p:sldId id="295" r:id="rId48"/>
    <p:sldId id="296" r:id="rId49"/>
    <p:sldId id="1437" r:id="rId50"/>
    <p:sldId id="1424" r:id="rId51"/>
    <p:sldId id="298" r:id="rId52"/>
  </p:sldIdLst>
  <p:sldSz cx="18288000" cy="10287000"/>
  <p:notesSz cx="6858000" cy="9144000"/>
  <p:embeddedFontLst>
    <p:embeddedFont>
      <p:font typeface="Canva Sans" panose="020B0503030501040103" pitchFamily="34" charset="0"/>
      <p:regular r:id="rId54"/>
    </p:embeddedFont>
    <p:embeddedFont>
      <p:font typeface="Canva Sans Bold" panose="020B0803030501040103" pitchFamily="34" charset="0"/>
      <p:regular r:id="rId55"/>
      <p:bold r:id="rId56"/>
    </p:embeddedFont>
    <p:embeddedFont>
      <p:font typeface="Cerebri Bold" pitchFamily="2" charset="77"/>
      <p:regular r:id="rId57"/>
      <p:bold r:id="rId58"/>
    </p:embeddedFont>
    <p:embeddedFont>
      <p:font typeface="Cerebri Heavy" pitchFamily="2" charset="77"/>
      <p:regular r:id="rId59"/>
      <p:bold r:id="rId60"/>
    </p:embeddedFont>
    <p:embeddedFont>
      <p:font typeface="Gill Sans MT" panose="020B0502020104020203" pitchFamily="34" charset="77"/>
      <p:regular r:id="rId61"/>
      <p:bold r:id="rId62"/>
      <p:italic r:id="rId63"/>
      <p:boldItalic r:id="rId64"/>
    </p:embeddedFont>
    <p:embeddedFont>
      <p:font typeface="Montserrat Classic Bold" pitchFamily="2" charset="77"/>
      <p:regular r:id="rId65"/>
      <p:bold r:id="rId66"/>
    </p:embeddedFont>
    <p:embeddedFont>
      <p:font typeface="Tabarra Sans" pitchFamily="2" charset="0"/>
      <p:regular r:id="rId67"/>
    </p:embeddedFont>
    <p:embeddedFont>
      <p:font typeface="Tabarra Sans Bold" pitchFamily="2" charset="0"/>
      <p:regular r:id="rId68"/>
      <p:bold r:id="rId69"/>
    </p:embeddedFont>
    <p:embeddedFont>
      <p:font typeface="Tabarra Sans Heavy" pitchFamily="2" charset="0"/>
      <p:regular r:id="rId70"/>
      <p:bold r:id="rId7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8242912-5236-F01F-7B68-07A4B5F86B33}" name="Hailey Rowbatham" initials="HR" userId="Hailey Rowbatham" providerId="None"/>
  <p188:author id="{D0557DB0-95FB-A43B-C099-2D11255CB183}" name="Laura Elisa Garza Diaz" initials="" userId="S::legarza@ucdavis.edu::5f16635a-f251-4790-abf1-ddb4e990b604" providerId="AD"/>
  <p188:author id="{E7C45AD9-AD1C-7A5E-E44F-6367A1EF95F5}" name="Amir Mani" initials="AM" userId="Amir Mani" providerId="None"/>
  <p188:author id="{012987E6-8813-DB5C-2CBE-95A6AAD9F183}" name="Josie Slovut" initials="JS" userId="S::slovutj@mendocinocounty.gov::649a829e-5ad9-4f2c-9228-947b697bb34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7C80"/>
    <a:srgbClr val="FFFFCC"/>
    <a:srgbClr val="FBCD99"/>
    <a:srgbClr val="FCE263"/>
    <a:srgbClr val="0F2F6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50"/>
    <p:restoredTop sz="62259"/>
  </p:normalViewPr>
  <p:slideViewPr>
    <p:cSldViewPr snapToGrid="0">
      <p:cViewPr>
        <p:scale>
          <a:sx n="50" d="100"/>
          <a:sy n="50" d="100"/>
        </p:scale>
        <p:origin x="960" y="320"/>
      </p:cViewPr>
      <p:guideLst>
        <p:guide orient="horz" pos="2160"/>
        <p:guide pos="2880"/>
      </p:guideLst>
    </p:cSldViewPr>
  </p:slideViewPr>
  <p:notesTextViewPr>
    <p:cViewPr>
      <p:scale>
        <a:sx n="145" d="100"/>
        <a:sy n="145"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10.fntdata"/><Relationship Id="rId68" Type="http://schemas.openxmlformats.org/officeDocument/2006/relationships/font" Target="fonts/font15.fntdata"/><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openxmlformats.org/officeDocument/2006/relationships/font" Target="fonts/font5.fntdata"/><Relationship Id="rId66" Type="http://schemas.openxmlformats.org/officeDocument/2006/relationships/font" Target="fonts/font13.fntdata"/><Relationship Id="rId74"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font" Target="fonts/font8.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3.fntdata"/><Relationship Id="rId64" Type="http://schemas.openxmlformats.org/officeDocument/2006/relationships/font" Target="fonts/font11.fntdata"/><Relationship Id="rId69" Type="http://schemas.openxmlformats.org/officeDocument/2006/relationships/font" Target="fonts/font16.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6.fntdata"/><Relationship Id="rId67" Type="http://schemas.openxmlformats.org/officeDocument/2006/relationships/font" Target="fonts/font14.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1.fntdata"/><Relationship Id="rId62" Type="http://schemas.openxmlformats.org/officeDocument/2006/relationships/font" Target="fonts/font9.fntdata"/><Relationship Id="rId70" Type="http://schemas.openxmlformats.org/officeDocument/2006/relationships/font" Target="fonts/font17.fntdata"/><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4.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font" Target="fonts/font7.fntdata"/><Relationship Id="rId65" Type="http://schemas.openxmlformats.org/officeDocument/2006/relationships/font" Target="fonts/font12.fntdata"/><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font" Target="fonts/font2.fntdata"/><Relationship Id="rId76" Type="http://schemas.microsoft.com/office/2018/10/relationships/authors" Target="authors.xml"/><Relationship Id="rId7" Type="http://schemas.openxmlformats.org/officeDocument/2006/relationships/slide" Target="slides/slide3.xml"/><Relationship Id="rId71" Type="http://schemas.openxmlformats.org/officeDocument/2006/relationships/font" Target="fonts/font18.fntdata"/></Relationships>
</file>

<file path=ppt/comments/modernComment_127_0.xml><?xml version="1.0" encoding="utf-8"?>
<p188:cmLst xmlns:a="http://schemas.openxmlformats.org/drawingml/2006/main" xmlns:r="http://schemas.openxmlformats.org/officeDocument/2006/relationships" xmlns:p188="http://schemas.microsoft.com/office/powerpoint/2018/8/main">
  <p188:cm id="{7D756933-F68A-4A19-92B0-C554F5D18C08}" authorId="{012987E6-8813-DB5C-2CBE-95A6AAD9F183}" status="resolved" created="2025-02-18T21:32:52.881" complete="100000">
    <ac:txMkLst xmlns:ac="http://schemas.microsoft.com/office/drawing/2013/main/command">
      <pc:docMk xmlns:pc="http://schemas.microsoft.com/office/powerpoint/2013/main/command"/>
      <pc:sldMk xmlns:pc="http://schemas.microsoft.com/office/powerpoint/2013/main/command" cId="0" sldId="295"/>
      <ac:spMk id="3" creationId="{00000000-0000-0000-0000-000000000000}"/>
      <ac:txMk cp="15" len="1">
        <ac:context len="38" hash="2621089470"/>
      </ac:txMk>
    </ac:txMkLst>
    <p188:pos x="6229066" y="399455"/>
    <p188:txBody>
      <a:bodyPr/>
      <a:lstStyle/>
      <a:p>
        <a:r>
          <a:rPr lang="en-US"/>
          <a:t>for</a:t>
        </a:r>
      </a:p>
    </p188:txBody>
  </p188:cm>
</p188:cmLst>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BF3BB94-EF17-4A4E-9964-C6AA2447D4EF}" type="doc">
      <dgm:prSet loTypeId="urn:microsoft.com/office/officeart/2005/8/layout/venn3" loCatId="" qsTypeId="urn:microsoft.com/office/officeart/2005/8/quickstyle/simple4" qsCatId="simple" csTypeId="urn:microsoft.com/office/officeart/2005/8/colors/colorful5" csCatId="colorful" phldr="1"/>
      <dgm:spPr/>
    </dgm:pt>
    <dgm:pt modelId="{1839BAB8-FE79-A64B-801C-238CFB1E81AD}">
      <dgm:prSet phldrT="[Text]" custT="1"/>
      <dgm:spPr/>
      <dgm:t>
        <a:bodyPr/>
        <a:lstStyle/>
        <a:p>
          <a:r>
            <a:rPr lang="en-US" sz="3600" b="0" i="0" dirty="0">
              <a:solidFill>
                <a:schemeClr val="bg1"/>
              </a:solidFill>
              <a:latin typeface="Calibri" panose="020F0502020204030204" pitchFamily="34" charset="0"/>
              <a:cs typeface="Calibri" panose="020F0502020204030204" pitchFamily="34" charset="0"/>
            </a:rPr>
            <a:t>County Departments</a:t>
          </a:r>
        </a:p>
      </dgm:t>
    </dgm:pt>
    <dgm:pt modelId="{CA4DF964-67AE-3E41-8195-FE1EBDEBABBA}" type="parTrans" cxnId="{F7157729-3422-1C43-ABA0-DEEF5B26FF68}">
      <dgm:prSet/>
      <dgm:spPr/>
      <dgm:t>
        <a:bodyPr/>
        <a:lstStyle/>
        <a:p>
          <a:endParaRPr lang="en-US" sz="2400" b="0" i="0">
            <a:solidFill>
              <a:schemeClr val="bg1"/>
            </a:solidFill>
            <a:latin typeface="Calibri" panose="020F0502020204030204" pitchFamily="34" charset="0"/>
            <a:cs typeface="Calibri" panose="020F0502020204030204" pitchFamily="34" charset="0"/>
          </a:endParaRPr>
        </a:p>
      </dgm:t>
    </dgm:pt>
    <dgm:pt modelId="{D929D4C9-3CCD-8A47-AC71-7019D690DE5C}" type="sibTrans" cxnId="{F7157729-3422-1C43-ABA0-DEEF5B26FF68}">
      <dgm:prSet/>
      <dgm:spPr/>
      <dgm:t>
        <a:bodyPr/>
        <a:lstStyle/>
        <a:p>
          <a:endParaRPr lang="en-US" sz="2400" b="0" i="0">
            <a:solidFill>
              <a:schemeClr val="bg1"/>
            </a:solidFill>
            <a:latin typeface="Calibri" panose="020F0502020204030204" pitchFamily="34" charset="0"/>
            <a:cs typeface="Calibri" panose="020F0502020204030204" pitchFamily="34" charset="0"/>
          </a:endParaRPr>
        </a:p>
      </dgm:t>
    </dgm:pt>
    <dgm:pt modelId="{7F94EA9C-F4D3-3E4D-A964-65BABE58250F}">
      <dgm:prSet phldrT="[Text]" custT="1"/>
      <dgm:spPr/>
      <dgm:t>
        <a:bodyPr/>
        <a:lstStyle/>
        <a:p>
          <a:r>
            <a:rPr lang="en-US" sz="3600" b="0" i="0" dirty="0">
              <a:solidFill>
                <a:schemeClr val="bg1"/>
              </a:solidFill>
              <a:latin typeface="Calibri" panose="020F0502020204030204" pitchFamily="34" charset="0"/>
              <a:cs typeface="Calibri" panose="020F0502020204030204" pitchFamily="34" charset="0"/>
            </a:rPr>
            <a:t>Major Water Suppliers</a:t>
          </a:r>
        </a:p>
      </dgm:t>
    </dgm:pt>
    <dgm:pt modelId="{26E02135-DCAF-F946-8AE8-F8B7728A1C7E}" type="parTrans" cxnId="{62ED573F-BE96-824A-ABE6-D263B4578DAA}">
      <dgm:prSet/>
      <dgm:spPr/>
      <dgm:t>
        <a:bodyPr/>
        <a:lstStyle/>
        <a:p>
          <a:endParaRPr lang="en-US" sz="2400" b="0" i="0">
            <a:solidFill>
              <a:schemeClr val="bg1"/>
            </a:solidFill>
            <a:latin typeface="Calibri" panose="020F0502020204030204" pitchFamily="34" charset="0"/>
            <a:cs typeface="Calibri" panose="020F0502020204030204" pitchFamily="34" charset="0"/>
          </a:endParaRPr>
        </a:p>
      </dgm:t>
    </dgm:pt>
    <dgm:pt modelId="{1EFD2C25-ED32-B64A-9A65-07323C9246DC}" type="sibTrans" cxnId="{62ED573F-BE96-824A-ABE6-D263B4578DAA}">
      <dgm:prSet/>
      <dgm:spPr/>
      <dgm:t>
        <a:bodyPr/>
        <a:lstStyle/>
        <a:p>
          <a:endParaRPr lang="en-US" sz="2400" b="0" i="0">
            <a:solidFill>
              <a:schemeClr val="bg1"/>
            </a:solidFill>
            <a:latin typeface="Calibri" panose="020F0502020204030204" pitchFamily="34" charset="0"/>
            <a:cs typeface="Calibri" panose="020F0502020204030204" pitchFamily="34" charset="0"/>
          </a:endParaRPr>
        </a:p>
      </dgm:t>
    </dgm:pt>
    <dgm:pt modelId="{0CD296D7-BE19-6B42-9B77-A1F6738F6332}">
      <dgm:prSet phldrT="[Text]" custT="1"/>
      <dgm:spPr/>
      <dgm:t>
        <a:bodyPr/>
        <a:lstStyle/>
        <a:p>
          <a:r>
            <a:rPr lang="en-US" sz="3600" b="0" i="0" dirty="0">
              <a:solidFill>
                <a:schemeClr val="bg1"/>
              </a:solidFill>
              <a:latin typeface="Calibri" panose="020F0502020204030204" pitchFamily="34" charset="0"/>
              <a:cs typeface="Calibri" panose="020F0502020204030204" pitchFamily="34" charset="0"/>
            </a:rPr>
            <a:t>Ukiah Valley Basin GSA</a:t>
          </a:r>
        </a:p>
      </dgm:t>
    </dgm:pt>
    <dgm:pt modelId="{020BCD0A-175D-0D46-958A-EDFD4CE49BF5}" type="parTrans" cxnId="{3DC850A6-0B37-CC47-8CBE-42230799F3D1}">
      <dgm:prSet/>
      <dgm:spPr/>
      <dgm:t>
        <a:bodyPr/>
        <a:lstStyle/>
        <a:p>
          <a:endParaRPr lang="en-US" sz="2400" b="0" i="0">
            <a:solidFill>
              <a:schemeClr val="bg1"/>
            </a:solidFill>
            <a:latin typeface="Calibri" panose="020F0502020204030204" pitchFamily="34" charset="0"/>
            <a:cs typeface="Calibri" panose="020F0502020204030204" pitchFamily="34" charset="0"/>
          </a:endParaRPr>
        </a:p>
      </dgm:t>
    </dgm:pt>
    <dgm:pt modelId="{1BC6C258-5E57-064E-A0B2-644E02B36D0F}" type="sibTrans" cxnId="{3DC850A6-0B37-CC47-8CBE-42230799F3D1}">
      <dgm:prSet/>
      <dgm:spPr/>
      <dgm:t>
        <a:bodyPr/>
        <a:lstStyle/>
        <a:p>
          <a:endParaRPr lang="en-US" sz="2400" b="0" i="0">
            <a:solidFill>
              <a:schemeClr val="bg1"/>
            </a:solidFill>
            <a:latin typeface="Calibri" panose="020F0502020204030204" pitchFamily="34" charset="0"/>
            <a:cs typeface="Calibri" panose="020F0502020204030204" pitchFamily="34" charset="0"/>
          </a:endParaRPr>
        </a:p>
      </dgm:t>
    </dgm:pt>
    <dgm:pt modelId="{1FEE7B19-D51C-4943-9218-0EF921FB640E}">
      <dgm:prSet phldrT="[Text]" custT="1"/>
      <dgm:spPr/>
      <dgm:t>
        <a:bodyPr/>
        <a:lstStyle/>
        <a:p>
          <a:r>
            <a:rPr lang="en-US" sz="3600" b="0" i="0" dirty="0">
              <a:solidFill>
                <a:schemeClr val="bg1"/>
              </a:solidFill>
              <a:latin typeface="Calibri" panose="020F0502020204030204" pitchFamily="34" charset="0"/>
              <a:cs typeface="Calibri" panose="020F0502020204030204" pitchFamily="34" charset="0"/>
            </a:rPr>
            <a:t>Tribes</a:t>
          </a:r>
        </a:p>
      </dgm:t>
    </dgm:pt>
    <dgm:pt modelId="{01E1B540-D8A3-C346-8DEA-7C7DEF75C4A2}" type="parTrans" cxnId="{CF01EC41-86B8-B64F-BC01-9FF40C26EEDB}">
      <dgm:prSet/>
      <dgm:spPr/>
      <dgm:t>
        <a:bodyPr/>
        <a:lstStyle/>
        <a:p>
          <a:endParaRPr lang="en-US" sz="2400" b="0" i="0">
            <a:solidFill>
              <a:schemeClr val="bg1"/>
            </a:solidFill>
            <a:latin typeface="Calibri" panose="020F0502020204030204" pitchFamily="34" charset="0"/>
            <a:cs typeface="Calibri" panose="020F0502020204030204" pitchFamily="34" charset="0"/>
          </a:endParaRPr>
        </a:p>
      </dgm:t>
    </dgm:pt>
    <dgm:pt modelId="{41E774C2-60B4-2349-BF84-78898ADE39B9}" type="sibTrans" cxnId="{CF01EC41-86B8-B64F-BC01-9FF40C26EEDB}">
      <dgm:prSet/>
      <dgm:spPr/>
      <dgm:t>
        <a:bodyPr/>
        <a:lstStyle/>
        <a:p>
          <a:endParaRPr lang="en-US" sz="2400" b="0" i="0">
            <a:solidFill>
              <a:schemeClr val="bg1"/>
            </a:solidFill>
            <a:latin typeface="Calibri" panose="020F0502020204030204" pitchFamily="34" charset="0"/>
            <a:cs typeface="Calibri" panose="020F0502020204030204" pitchFamily="34" charset="0"/>
          </a:endParaRPr>
        </a:p>
      </dgm:t>
    </dgm:pt>
    <dgm:pt modelId="{BBF2DF04-F3EF-674F-93A9-457DE302C723}">
      <dgm:prSet phldrT="[Text]" custT="1"/>
      <dgm:spPr/>
      <dgm:t>
        <a:bodyPr/>
        <a:lstStyle/>
        <a:p>
          <a:r>
            <a:rPr lang="en-US" sz="3600" b="0" i="0" dirty="0">
              <a:solidFill>
                <a:schemeClr val="bg1"/>
              </a:solidFill>
              <a:latin typeface="Calibri" panose="020F0502020204030204" pitchFamily="34" charset="0"/>
              <a:cs typeface="Calibri" panose="020F0502020204030204" pitchFamily="34" charset="0"/>
            </a:rPr>
            <a:t>State Agencies</a:t>
          </a:r>
        </a:p>
      </dgm:t>
    </dgm:pt>
    <dgm:pt modelId="{F337DF08-6B3A-4445-A1FB-A5934E5B67E9}" type="parTrans" cxnId="{CD645B83-83A4-D94B-9C5D-72BA8294CBD9}">
      <dgm:prSet/>
      <dgm:spPr/>
      <dgm:t>
        <a:bodyPr/>
        <a:lstStyle/>
        <a:p>
          <a:endParaRPr lang="en-US" sz="2400" b="0" i="0">
            <a:solidFill>
              <a:schemeClr val="bg1"/>
            </a:solidFill>
            <a:latin typeface="Calibri" panose="020F0502020204030204" pitchFamily="34" charset="0"/>
            <a:cs typeface="Calibri" panose="020F0502020204030204" pitchFamily="34" charset="0"/>
          </a:endParaRPr>
        </a:p>
      </dgm:t>
    </dgm:pt>
    <dgm:pt modelId="{F8AD7EBD-19ED-4A40-B94F-AC60A27C55BC}" type="sibTrans" cxnId="{CD645B83-83A4-D94B-9C5D-72BA8294CBD9}">
      <dgm:prSet/>
      <dgm:spPr/>
      <dgm:t>
        <a:bodyPr/>
        <a:lstStyle/>
        <a:p>
          <a:endParaRPr lang="en-US" sz="2400" b="0" i="0">
            <a:solidFill>
              <a:schemeClr val="bg1"/>
            </a:solidFill>
            <a:latin typeface="Calibri" panose="020F0502020204030204" pitchFamily="34" charset="0"/>
            <a:cs typeface="Calibri" panose="020F0502020204030204" pitchFamily="34" charset="0"/>
          </a:endParaRPr>
        </a:p>
      </dgm:t>
    </dgm:pt>
    <dgm:pt modelId="{83ECEA23-758E-C444-B0AC-BBCFB97D7061}" type="pres">
      <dgm:prSet presAssocID="{CBF3BB94-EF17-4A4E-9964-C6AA2447D4EF}" presName="Name0" presStyleCnt="0">
        <dgm:presLayoutVars>
          <dgm:dir/>
          <dgm:resizeHandles val="exact"/>
        </dgm:presLayoutVars>
      </dgm:prSet>
      <dgm:spPr/>
    </dgm:pt>
    <dgm:pt modelId="{194ABC4D-0E1E-6443-85A5-5D37D8CA824A}" type="pres">
      <dgm:prSet presAssocID="{1839BAB8-FE79-A64B-801C-238CFB1E81AD}" presName="Name5" presStyleLbl="vennNode1" presStyleIdx="0" presStyleCnt="5" custScaleX="104001" custScaleY="100839">
        <dgm:presLayoutVars>
          <dgm:bulletEnabled val="1"/>
        </dgm:presLayoutVars>
      </dgm:prSet>
      <dgm:spPr/>
    </dgm:pt>
    <dgm:pt modelId="{93BEA058-AB82-F142-A477-01C4D5BFD78C}" type="pres">
      <dgm:prSet presAssocID="{D929D4C9-3CCD-8A47-AC71-7019D690DE5C}" presName="space" presStyleCnt="0"/>
      <dgm:spPr/>
    </dgm:pt>
    <dgm:pt modelId="{1C474DE3-B827-6149-A466-E12DAF4FCE13}" type="pres">
      <dgm:prSet presAssocID="{7F94EA9C-F4D3-3E4D-A964-65BABE58250F}" presName="Name5" presStyleLbl="vennNode1" presStyleIdx="1" presStyleCnt="5">
        <dgm:presLayoutVars>
          <dgm:bulletEnabled val="1"/>
        </dgm:presLayoutVars>
      </dgm:prSet>
      <dgm:spPr/>
    </dgm:pt>
    <dgm:pt modelId="{AE5C72F3-D97F-E746-84A1-F753410CB267}" type="pres">
      <dgm:prSet presAssocID="{1EFD2C25-ED32-B64A-9A65-07323C9246DC}" presName="space" presStyleCnt="0"/>
      <dgm:spPr/>
    </dgm:pt>
    <dgm:pt modelId="{115C02A9-C2DD-C547-A740-0797F26710C1}" type="pres">
      <dgm:prSet presAssocID="{0CD296D7-BE19-6B42-9B77-A1F6738F6332}" presName="Name5" presStyleLbl="vennNode1" presStyleIdx="2" presStyleCnt="5">
        <dgm:presLayoutVars>
          <dgm:bulletEnabled val="1"/>
        </dgm:presLayoutVars>
      </dgm:prSet>
      <dgm:spPr/>
    </dgm:pt>
    <dgm:pt modelId="{4D682B47-243F-4344-A6CC-3EF34E10E0F2}" type="pres">
      <dgm:prSet presAssocID="{1BC6C258-5E57-064E-A0B2-644E02B36D0F}" presName="space" presStyleCnt="0"/>
      <dgm:spPr/>
    </dgm:pt>
    <dgm:pt modelId="{10062D61-EDF8-6643-B963-E691E1E4E678}" type="pres">
      <dgm:prSet presAssocID="{1FEE7B19-D51C-4943-9218-0EF921FB640E}" presName="Name5" presStyleLbl="vennNode1" presStyleIdx="3" presStyleCnt="5">
        <dgm:presLayoutVars>
          <dgm:bulletEnabled val="1"/>
        </dgm:presLayoutVars>
      </dgm:prSet>
      <dgm:spPr/>
    </dgm:pt>
    <dgm:pt modelId="{69EACAFA-E0A1-1C4B-831A-EB67380D6A60}" type="pres">
      <dgm:prSet presAssocID="{41E774C2-60B4-2349-BF84-78898ADE39B9}" presName="space" presStyleCnt="0"/>
      <dgm:spPr/>
    </dgm:pt>
    <dgm:pt modelId="{5AE4E4BC-A5A1-E644-B4F6-BA7590E09B64}" type="pres">
      <dgm:prSet presAssocID="{BBF2DF04-F3EF-674F-93A9-457DE302C723}" presName="Name5" presStyleLbl="vennNode1" presStyleIdx="4" presStyleCnt="5">
        <dgm:presLayoutVars>
          <dgm:bulletEnabled val="1"/>
        </dgm:presLayoutVars>
      </dgm:prSet>
      <dgm:spPr/>
    </dgm:pt>
  </dgm:ptLst>
  <dgm:cxnLst>
    <dgm:cxn modelId="{F7157729-3422-1C43-ABA0-DEEF5B26FF68}" srcId="{CBF3BB94-EF17-4A4E-9964-C6AA2447D4EF}" destId="{1839BAB8-FE79-A64B-801C-238CFB1E81AD}" srcOrd="0" destOrd="0" parTransId="{CA4DF964-67AE-3E41-8195-FE1EBDEBABBA}" sibTransId="{D929D4C9-3CCD-8A47-AC71-7019D690DE5C}"/>
    <dgm:cxn modelId="{62ED573F-BE96-824A-ABE6-D263B4578DAA}" srcId="{CBF3BB94-EF17-4A4E-9964-C6AA2447D4EF}" destId="{7F94EA9C-F4D3-3E4D-A964-65BABE58250F}" srcOrd="1" destOrd="0" parTransId="{26E02135-DCAF-F946-8AE8-F8B7728A1C7E}" sibTransId="{1EFD2C25-ED32-B64A-9A65-07323C9246DC}"/>
    <dgm:cxn modelId="{1016B741-8AD3-1A45-9170-5730BFBE6929}" type="presOf" srcId="{1FEE7B19-D51C-4943-9218-0EF921FB640E}" destId="{10062D61-EDF8-6643-B963-E691E1E4E678}" srcOrd="0" destOrd="0" presId="urn:microsoft.com/office/officeart/2005/8/layout/venn3"/>
    <dgm:cxn modelId="{CF01EC41-86B8-B64F-BC01-9FF40C26EEDB}" srcId="{CBF3BB94-EF17-4A4E-9964-C6AA2447D4EF}" destId="{1FEE7B19-D51C-4943-9218-0EF921FB640E}" srcOrd="3" destOrd="0" parTransId="{01E1B540-D8A3-C346-8DEA-7C7DEF75C4A2}" sibTransId="{41E774C2-60B4-2349-BF84-78898ADE39B9}"/>
    <dgm:cxn modelId="{904D9242-0B7B-274F-8881-1A3437A97836}" type="presOf" srcId="{1839BAB8-FE79-A64B-801C-238CFB1E81AD}" destId="{194ABC4D-0E1E-6443-85A5-5D37D8CA824A}" srcOrd="0" destOrd="0" presId="urn:microsoft.com/office/officeart/2005/8/layout/venn3"/>
    <dgm:cxn modelId="{6BF8456C-26C3-614D-B177-A76F732768B9}" type="presOf" srcId="{CBF3BB94-EF17-4A4E-9964-C6AA2447D4EF}" destId="{83ECEA23-758E-C444-B0AC-BBCFB97D7061}" srcOrd="0" destOrd="0" presId="urn:microsoft.com/office/officeart/2005/8/layout/venn3"/>
    <dgm:cxn modelId="{CD645B83-83A4-D94B-9C5D-72BA8294CBD9}" srcId="{CBF3BB94-EF17-4A4E-9964-C6AA2447D4EF}" destId="{BBF2DF04-F3EF-674F-93A9-457DE302C723}" srcOrd="4" destOrd="0" parTransId="{F337DF08-6B3A-4445-A1FB-A5934E5B67E9}" sibTransId="{F8AD7EBD-19ED-4A40-B94F-AC60A27C55BC}"/>
    <dgm:cxn modelId="{3DC850A6-0B37-CC47-8CBE-42230799F3D1}" srcId="{CBF3BB94-EF17-4A4E-9964-C6AA2447D4EF}" destId="{0CD296D7-BE19-6B42-9B77-A1F6738F6332}" srcOrd="2" destOrd="0" parTransId="{020BCD0A-175D-0D46-958A-EDFD4CE49BF5}" sibTransId="{1BC6C258-5E57-064E-A0B2-644E02B36D0F}"/>
    <dgm:cxn modelId="{D0B38FC8-B9D0-C24E-88ED-7F05AD41FEE3}" type="presOf" srcId="{BBF2DF04-F3EF-674F-93A9-457DE302C723}" destId="{5AE4E4BC-A5A1-E644-B4F6-BA7590E09B64}" srcOrd="0" destOrd="0" presId="urn:microsoft.com/office/officeart/2005/8/layout/venn3"/>
    <dgm:cxn modelId="{D71271DB-D784-9F43-A49F-2AF71C67865B}" type="presOf" srcId="{7F94EA9C-F4D3-3E4D-A964-65BABE58250F}" destId="{1C474DE3-B827-6149-A466-E12DAF4FCE13}" srcOrd="0" destOrd="0" presId="urn:microsoft.com/office/officeart/2005/8/layout/venn3"/>
    <dgm:cxn modelId="{B6E395FF-38CB-0E40-BF77-BB0F5E344ED0}" type="presOf" srcId="{0CD296D7-BE19-6B42-9B77-A1F6738F6332}" destId="{115C02A9-C2DD-C547-A740-0797F26710C1}" srcOrd="0" destOrd="0" presId="urn:microsoft.com/office/officeart/2005/8/layout/venn3"/>
    <dgm:cxn modelId="{D88A523C-9E3B-5649-A9FC-623D8ED6A0B3}" type="presParOf" srcId="{83ECEA23-758E-C444-B0AC-BBCFB97D7061}" destId="{194ABC4D-0E1E-6443-85A5-5D37D8CA824A}" srcOrd="0" destOrd="0" presId="urn:microsoft.com/office/officeart/2005/8/layout/venn3"/>
    <dgm:cxn modelId="{E6DE1C90-440D-A848-85F7-704147A96A52}" type="presParOf" srcId="{83ECEA23-758E-C444-B0AC-BBCFB97D7061}" destId="{93BEA058-AB82-F142-A477-01C4D5BFD78C}" srcOrd="1" destOrd="0" presId="urn:microsoft.com/office/officeart/2005/8/layout/venn3"/>
    <dgm:cxn modelId="{ACAF7B16-C3ED-C94C-9FA0-03560AE6DEC2}" type="presParOf" srcId="{83ECEA23-758E-C444-B0AC-BBCFB97D7061}" destId="{1C474DE3-B827-6149-A466-E12DAF4FCE13}" srcOrd="2" destOrd="0" presId="urn:microsoft.com/office/officeart/2005/8/layout/venn3"/>
    <dgm:cxn modelId="{1F30640C-135A-8847-A508-99E1A428F91A}" type="presParOf" srcId="{83ECEA23-758E-C444-B0AC-BBCFB97D7061}" destId="{AE5C72F3-D97F-E746-84A1-F753410CB267}" srcOrd="3" destOrd="0" presId="urn:microsoft.com/office/officeart/2005/8/layout/venn3"/>
    <dgm:cxn modelId="{D2300590-7EB6-F346-90B6-8FBDD8228000}" type="presParOf" srcId="{83ECEA23-758E-C444-B0AC-BBCFB97D7061}" destId="{115C02A9-C2DD-C547-A740-0797F26710C1}" srcOrd="4" destOrd="0" presId="urn:microsoft.com/office/officeart/2005/8/layout/venn3"/>
    <dgm:cxn modelId="{2419DE0D-D622-8F4A-8B2F-D01DAFFCBC8F}" type="presParOf" srcId="{83ECEA23-758E-C444-B0AC-BBCFB97D7061}" destId="{4D682B47-243F-4344-A6CC-3EF34E10E0F2}" srcOrd="5" destOrd="0" presId="urn:microsoft.com/office/officeart/2005/8/layout/venn3"/>
    <dgm:cxn modelId="{1B1BD86D-E200-8545-96A2-E78FE62BE1F2}" type="presParOf" srcId="{83ECEA23-758E-C444-B0AC-BBCFB97D7061}" destId="{10062D61-EDF8-6643-B963-E691E1E4E678}" srcOrd="6" destOrd="0" presId="urn:microsoft.com/office/officeart/2005/8/layout/venn3"/>
    <dgm:cxn modelId="{1DAC9568-6FFE-F443-8E4C-7A7416843043}" type="presParOf" srcId="{83ECEA23-758E-C444-B0AC-BBCFB97D7061}" destId="{69EACAFA-E0A1-1C4B-831A-EB67380D6A60}" srcOrd="7" destOrd="0" presId="urn:microsoft.com/office/officeart/2005/8/layout/venn3"/>
    <dgm:cxn modelId="{4DE6198C-6F38-D04E-B2FB-32D00EA887F7}" type="presParOf" srcId="{83ECEA23-758E-C444-B0AC-BBCFB97D7061}" destId="{5AE4E4BC-A5A1-E644-B4F6-BA7590E09B64}" srcOrd="8"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640E89B-1427-450C-9488-E6B357311B1C}"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081022E1-84A8-48F3-B1A8-5C776599B3C5}">
      <dgm:prSet phldrT="[Text]" custT="1"/>
      <dgm:spPr>
        <a:solidFill>
          <a:srgbClr val="F7FA7A"/>
        </a:solidFill>
        <a:ln>
          <a:solidFill>
            <a:srgbClr val="EFE285"/>
          </a:solidFill>
        </a:ln>
      </dgm:spPr>
      <dgm:t>
        <a:bodyPr/>
        <a:lstStyle/>
        <a:p>
          <a:r>
            <a:rPr lang="en-US" sz="2400" dirty="0">
              <a:solidFill>
                <a:schemeClr val="tx1"/>
              </a:solidFill>
            </a:rPr>
            <a:t>CDTF</a:t>
          </a:r>
        </a:p>
      </dgm:t>
    </dgm:pt>
    <dgm:pt modelId="{81B0B195-5FF6-4E4F-86D8-C4A03B42F953}" type="parTrans" cxnId="{CAC9F5F2-E145-4822-9F26-CF27B6B9E381}">
      <dgm:prSet/>
      <dgm:spPr/>
      <dgm:t>
        <a:bodyPr/>
        <a:lstStyle/>
        <a:p>
          <a:endParaRPr lang="en-US"/>
        </a:p>
      </dgm:t>
    </dgm:pt>
    <dgm:pt modelId="{CDDF02F5-C411-42C7-B5B1-6FD7FED87318}" type="sibTrans" cxnId="{CAC9F5F2-E145-4822-9F26-CF27B6B9E381}">
      <dgm:prSet/>
      <dgm:spPr/>
      <dgm:t>
        <a:bodyPr/>
        <a:lstStyle/>
        <a:p>
          <a:endParaRPr lang="en-US"/>
        </a:p>
      </dgm:t>
    </dgm:pt>
    <dgm:pt modelId="{25809DBD-8AE4-4FA8-9CEF-0F902C7FC9CD}">
      <dgm:prSet phldrT="[Text]" custT="1"/>
      <dgm:spPr>
        <a:solidFill>
          <a:schemeClr val="accent1">
            <a:lumMod val="60000"/>
            <a:lumOff val="40000"/>
            <a:alpha val="90000"/>
          </a:schemeClr>
        </a:solidFill>
      </dgm:spPr>
      <dgm:t>
        <a:bodyPr/>
        <a:lstStyle/>
        <a:p>
          <a:r>
            <a:rPr lang="en-US" sz="2000" dirty="0"/>
            <a:t>Member Agencies</a:t>
          </a:r>
        </a:p>
      </dgm:t>
    </dgm:pt>
    <dgm:pt modelId="{169AB7B7-652A-403B-9F34-6A58620603A3}" type="parTrans" cxnId="{18F4B262-78EB-4C10-B7F2-45F698656FE7}">
      <dgm:prSet/>
      <dgm:spPr/>
      <dgm:t>
        <a:bodyPr/>
        <a:lstStyle/>
        <a:p>
          <a:endParaRPr lang="en-US"/>
        </a:p>
      </dgm:t>
    </dgm:pt>
    <dgm:pt modelId="{7F645A14-0831-4258-B3F8-D27E54D80CA1}" type="sibTrans" cxnId="{18F4B262-78EB-4C10-B7F2-45F698656FE7}">
      <dgm:prSet/>
      <dgm:spPr/>
      <dgm:t>
        <a:bodyPr/>
        <a:lstStyle/>
        <a:p>
          <a:endParaRPr lang="en-US"/>
        </a:p>
      </dgm:t>
    </dgm:pt>
    <dgm:pt modelId="{BEF16CD7-7F14-4063-9A46-E4DB8E5C0A18}">
      <dgm:prSet phldrT="[Text]" custT="1"/>
      <dgm:spPr>
        <a:solidFill>
          <a:schemeClr val="accent1">
            <a:lumMod val="60000"/>
            <a:lumOff val="40000"/>
            <a:alpha val="90000"/>
          </a:schemeClr>
        </a:solidFill>
      </dgm:spPr>
      <dgm:t>
        <a:bodyPr/>
        <a:lstStyle/>
        <a:p>
          <a:r>
            <a:rPr lang="en-US" sz="2000" dirty="0"/>
            <a:t>UVBGSA</a:t>
          </a:r>
        </a:p>
      </dgm:t>
    </dgm:pt>
    <dgm:pt modelId="{B81882D0-32D8-4A9D-87EF-756766DC659E}" type="parTrans" cxnId="{B680B930-5547-4661-A709-18AD53E90938}">
      <dgm:prSet/>
      <dgm:spPr/>
      <dgm:t>
        <a:bodyPr/>
        <a:lstStyle/>
        <a:p>
          <a:endParaRPr lang="en-US"/>
        </a:p>
      </dgm:t>
    </dgm:pt>
    <dgm:pt modelId="{DC4DF0A8-E1D6-4642-964B-6EB17C00452D}" type="sibTrans" cxnId="{B680B930-5547-4661-A709-18AD53E90938}">
      <dgm:prSet/>
      <dgm:spPr/>
      <dgm:t>
        <a:bodyPr/>
        <a:lstStyle/>
        <a:p>
          <a:endParaRPr lang="en-US"/>
        </a:p>
      </dgm:t>
    </dgm:pt>
    <dgm:pt modelId="{D833857E-911F-41E2-9998-54C25F6FF4D8}">
      <dgm:prSet phldrT="[Text]" custT="1"/>
      <dgm:spPr>
        <a:solidFill>
          <a:srgbClr val="F4BF70"/>
        </a:solidFill>
        <a:ln>
          <a:solidFill>
            <a:srgbClr val="EE981A"/>
          </a:solidFill>
        </a:ln>
      </dgm:spPr>
      <dgm:t>
        <a:bodyPr/>
        <a:lstStyle/>
        <a:p>
          <a:r>
            <a:rPr lang="en-US" sz="2400" dirty="0">
              <a:solidFill>
                <a:schemeClr val="tx1"/>
              </a:solidFill>
            </a:rPr>
            <a:t>CDTF</a:t>
          </a:r>
        </a:p>
      </dgm:t>
    </dgm:pt>
    <dgm:pt modelId="{6F8C2ABC-062D-4068-A97C-A9356BEB0990}" type="parTrans" cxnId="{888C1260-05B7-42B6-9E08-3DB98141D911}">
      <dgm:prSet/>
      <dgm:spPr/>
      <dgm:t>
        <a:bodyPr/>
        <a:lstStyle/>
        <a:p>
          <a:endParaRPr lang="en-US"/>
        </a:p>
      </dgm:t>
    </dgm:pt>
    <dgm:pt modelId="{17CFA8BE-E903-488D-8239-1ABD9415F72A}" type="sibTrans" cxnId="{888C1260-05B7-42B6-9E08-3DB98141D911}">
      <dgm:prSet/>
      <dgm:spPr/>
      <dgm:t>
        <a:bodyPr/>
        <a:lstStyle/>
        <a:p>
          <a:endParaRPr lang="en-US"/>
        </a:p>
      </dgm:t>
    </dgm:pt>
    <dgm:pt modelId="{21E5C277-19FC-4DBD-8B7A-6EFBF72055E9}">
      <dgm:prSet phldrT="[Text]" custT="1"/>
      <dgm:spPr>
        <a:solidFill>
          <a:schemeClr val="accent1">
            <a:lumMod val="60000"/>
            <a:lumOff val="40000"/>
            <a:alpha val="90000"/>
          </a:schemeClr>
        </a:solidFill>
      </dgm:spPr>
      <dgm:t>
        <a:bodyPr/>
        <a:lstStyle/>
        <a:p>
          <a:r>
            <a:rPr lang="en-US" sz="2000" dirty="0"/>
            <a:t>Member Agencies</a:t>
          </a:r>
        </a:p>
      </dgm:t>
    </dgm:pt>
    <dgm:pt modelId="{CF3D8133-FA97-46AB-A871-CA6033B0FE3A}" type="parTrans" cxnId="{87FE9F3C-D776-401B-82BD-0E81E3726B2F}">
      <dgm:prSet/>
      <dgm:spPr/>
      <dgm:t>
        <a:bodyPr/>
        <a:lstStyle/>
        <a:p>
          <a:endParaRPr lang="en-US"/>
        </a:p>
      </dgm:t>
    </dgm:pt>
    <dgm:pt modelId="{18C00F03-9747-4687-A336-74DAEDC48987}" type="sibTrans" cxnId="{87FE9F3C-D776-401B-82BD-0E81E3726B2F}">
      <dgm:prSet/>
      <dgm:spPr/>
      <dgm:t>
        <a:bodyPr/>
        <a:lstStyle/>
        <a:p>
          <a:endParaRPr lang="en-US"/>
        </a:p>
      </dgm:t>
    </dgm:pt>
    <dgm:pt modelId="{8A4B5C80-8F04-44DD-AFB4-00379B4EA20D}">
      <dgm:prSet phldrT="[Text]" custT="1"/>
      <dgm:spPr>
        <a:solidFill>
          <a:schemeClr val="accent1">
            <a:lumMod val="60000"/>
            <a:lumOff val="40000"/>
            <a:alpha val="90000"/>
          </a:schemeClr>
        </a:solidFill>
      </dgm:spPr>
      <dgm:t>
        <a:bodyPr/>
        <a:lstStyle/>
        <a:p>
          <a:r>
            <a:rPr lang="en-US" sz="2000" dirty="0"/>
            <a:t>UVBGSA</a:t>
          </a:r>
          <a:endParaRPr lang="en-US" sz="1800" dirty="0"/>
        </a:p>
      </dgm:t>
    </dgm:pt>
    <dgm:pt modelId="{AF417395-73A3-4A83-98E7-7C7D7FE73C6A}" type="parTrans" cxnId="{605BAAB6-A13C-4EE9-8107-3E3A1D1BF9D2}">
      <dgm:prSet/>
      <dgm:spPr/>
      <dgm:t>
        <a:bodyPr/>
        <a:lstStyle/>
        <a:p>
          <a:endParaRPr lang="en-US"/>
        </a:p>
      </dgm:t>
    </dgm:pt>
    <dgm:pt modelId="{2ADDC9FD-8FDC-421A-B24E-C701DD16AD80}" type="sibTrans" cxnId="{605BAAB6-A13C-4EE9-8107-3E3A1D1BF9D2}">
      <dgm:prSet/>
      <dgm:spPr/>
      <dgm:t>
        <a:bodyPr/>
        <a:lstStyle/>
        <a:p>
          <a:endParaRPr lang="en-US"/>
        </a:p>
      </dgm:t>
    </dgm:pt>
    <dgm:pt modelId="{C1E94D5B-EBDC-4AED-A0F0-B934340AE58D}">
      <dgm:prSet phldrT="[Text]" custT="1"/>
      <dgm:spPr>
        <a:solidFill>
          <a:srgbClr val="F4BF70"/>
        </a:solidFill>
        <a:ln>
          <a:solidFill>
            <a:srgbClr val="EE981A"/>
          </a:solidFill>
        </a:ln>
      </dgm:spPr>
      <dgm:t>
        <a:bodyPr/>
        <a:lstStyle/>
        <a:p>
          <a:r>
            <a:rPr lang="en-US" sz="2400" dirty="0">
              <a:solidFill>
                <a:schemeClr val="tx1"/>
              </a:solidFill>
            </a:rPr>
            <a:t>BoS, EO</a:t>
          </a:r>
        </a:p>
      </dgm:t>
    </dgm:pt>
    <dgm:pt modelId="{E734DCDB-9274-41B9-A057-F834ACFC52A7}" type="parTrans" cxnId="{74D963F0-89ED-4249-A938-5C2ACA3A1B0E}">
      <dgm:prSet/>
      <dgm:spPr/>
      <dgm:t>
        <a:bodyPr/>
        <a:lstStyle/>
        <a:p>
          <a:endParaRPr lang="en-US"/>
        </a:p>
      </dgm:t>
    </dgm:pt>
    <dgm:pt modelId="{4C492B5A-1DFE-4E15-BC27-F202AB4C6918}" type="sibTrans" cxnId="{74D963F0-89ED-4249-A938-5C2ACA3A1B0E}">
      <dgm:prSet/>
      <dgm:spPr/>
      <dgm:t>
        <a:bodyPr/>
        <a:lstStyle/>
        <a:p>
          <a:endParaRPr lang="en-US"/>
        </a:p>
      </dgm:t>
    </dgm:pt>
    <dgm:pt modelId="{3708F371-2D2B-41A6-82B4-4FB1BECFA669}">
      <dgm:prSet phldrT="[Text]" custT="1"/>
      <dgm:spPr>
        <a:solidFill>
          <a:srgbClr val="FF8585"/>
        </a:solidFill>
        <a:ln>
          <a:solidFill>
            <a:srgbClr val="C00000"/>
          </a:solidFill>
        </a:ln>
      </dgm:spPr>
      <dgm:t>
        <a:bodyPr/>
        <a:lstStyle/>
        <a:p>
          <a:r>
            <a:rPr lang="en-US" sz="2400" dirty="0">
              <a:solidFill>
                <a:schemeClr val="tx1"/>
              </a:solidFill>
            </a:rPr>
            <a:t>BoS</a:t>
          </a:r>
          <a:endParaRPr lang="en-US" sz="3500" dirty="0">
            <a:solidFill>
              <a:schemeClr val="tx1"/>
            </a:solidFill>
          </a:endParaRPr>
        </a:p>
      </dgm:t>
    </dgm:pt>
    <dgm:pt modelId="{92F1E30E-2203-4C28-B0E9-56402BFA2F14}" type="parTrans" cxnId="{4CD48FA4-3AEF-4B95-8125-A68FD80A987D}">
      <dgm:prSet/>
      <dgm:spPr/>
      <dgm:t>
        <a:bodyPr/>
        <a:lstStyle/>
        <a:p>
          <a:endParaRPr lang="en-US"/>
        </a:p>
      </dgm:t>
    </dgm:pt>
    <dgm:pt modelId="{1B6E8EB7-EFCE-4C8C-8B16-C62034EF2144}" type="sibTrans" cxnId="{4CD48FA4-3AEF-4B95-8125-A68FD80A987D}">
      <dgm:prSet/>
      <dgm:spPr/>
      <dgm:t>
        <a:bodyPr/>
        <a:lstStyle/>
        <a:p>
          <a:endParaRPr lang="en-US"/>
        </a:p>
      </dgm:t>
    </dgm:pt>
    <dgm:pt modelId="{7DFB4FF7-469F-4639-A8D3-76F4458EF57D}">
      <dgm:prSet phldrT="[Text]" custT="1"/>
      <dgm:spPr>
        <a:solidFill>
          <a:schemeClr val="accent1">
            <a:lumMod val="60000"/>
            <a:lumOff val="40000"/>
            <a:alpha val="90000"/>
          </a:schemeClr>
        </a:solidFill>
      </dgm:spPr>
      <dgm:t>
        <a:bodyPr/>
        <a:lstStyle/>
        <a:p>
          <a:r>
            <a:rPr lang="en-US" sz="2000" dirty="0"/>
            <a:t>EO</a:t>
          </a:r>
          <a:endParaRPr lang="en-US" sz="3300" dirty="0"/>
        </a:p>
      </dgm:t>
    </dgm:pt>
    <dgm:pt modelId="{6FF2038E-F569-452D-9280-D1F8EF48F4AC}" type="parTrans" cxnId="{C0A3ACA1-27D1-4B60-87BD-BBE4D08A4E6A}">
      <dgm:prSet/>
      <dgm:spPr/>
      <dgm:t>
        <a:bodyPr/>
        <a:lstStyle/>
        <a:p>
          <a:endParaRPr lang="en-US"/>
        </a:p>
      </dgm:t>
    </dgm:pt>
    <dgm:pt modelId="{C14E6E3A-5893-4DBE-8749-41E20CBBD2E8}" type="sibTrans" cxnId="{C0A3ACA1-27D1-4B60-87BD-BBE4D08A4E6A}">
      <dgm:prSet/>
      <dgm:spPr/>
      <dgm:t>
        <a:bodyPr/>
        <a:lstStyle/>
        <a:p>
          <a:endParaRPr lang="en-US"/>
        </a:p>
      </dgm:t>
    </dgm:pt>
    <dgm:pt modelId="{3CFA089E-2DBB-4CAB-B5BE-0ED91DD6CEE5}">
      <dgm:prSet phldrT="[Text]" custT="1"/>
      <dgm:spPr>
        <a:solidFill>
          <a:schemeClr val="accent1">
            <a:lumMod val="60000"/>
            <a:lumOff val="40000"/>
            <a:alpha val="90000"/>
          </a:schemeClr>
        </a:solidFill>
      </dgm:spPr>
      <dgm:t>
        <a:bodyPr/>
        <a:lstStyle/>
        <a:p>
          <a:r>
            <a:rPr lang="en-US" sz="2000" dirty="0"/>
            <a:t>CDTF</a:t>
          </a:r>
          <a:r>
            <a:rPr lang="en-US" sz="3300" dirty="0"/>
            <a:t> </a:t>
          </a:r>
        </a:p>
      </dgm:t>
    </dgm:pt>
    <dgm:pt modelId="{E6D68CB2-93B4-4ABB-BF47-D3AAC023E133}" type="parTrans" cxnId="{E9C6DE61-AE7C-4CC3-A7E5-6960EB93CF29}">
      <dgm:prSet/>
      <dgm:spPr/>
      <dgm:t>
        <a:bodyPr/>
        <a:lstStyle/>
        <a:p>
          <a:endParaRPr lang="en-US"/>
        </a:p>
      </dgm:t>
    </dgm:pt>
    <dgm:pt modelId="{0B6140F2-E740-4F36-ADBF-76F9A7F1C3D4}" type="sibTrans" cxnId="{E9C6DE61-AE7C-4CC3-A7E5-6960EB93CF29}">
      <dgm:prSet/>
      <dgm:spPr/>
      <dgm:t>
        <a:bodyPr/>
        <a:lstStyle/>
        <a:p>
          <a:endParaRPr lang="en-US"/>
        </a:p>
      </dgm:t>
    </dgm:pt>
    <dgm:pt modelId="{0C856503-8010-422C-B151-53803DE14C57}">
      <dgm:prSet custT="1"/>
      <dgm:spPr>
        <a:solidFill>
          <a:schemeClr val="accent1">
            <a:lumMod val="60000"/>
            <a:lumOff val="40000"/>
            <a:alpha val="90000"/>
          </a:schemeClr>
        </a:solidFill>
      </dgm:spPr>
      <dgm:t>
        <a:bodyPr/>
        <a:lstStyle/>
        <a:p>
          <a:r>
            <a:rPr lang="en-US" sz="2000" dirty="0"/>
            <a:t>MCWA</a:t>
          </a:r>
          <a:endParaRPr lang="en-US" sz="3600" dirty="0"/>
        </a:p>
      </dgm:t>
    </dgm:pt>
    <dgm:pt modelId="{2A57AB8B-AB40-4F06-BD71-51DCF37E95B3}" type="parTrans" cxnId="{78DFC569-B63D-42F0-AFAD-4259018A14A2}">
      <dgm:prSet/>
      <dgm:spPr/>
      <dgm:t>
        <a:bodyPr/>
        <a:lstStyle/>
        <a:p>
          <a:endParaRPr lang="en-US"/>
        </a:p>
      </dgm:t>
    </dgm:pt>
    <dgm:pt modelId="{3D6DECEC-F9C2-4A04-B402-7768E5F4A9D8}" type="sibTrans" cxnId="{78DFC569-B63D-42F0-AFAD-4259018A14A2}">
      <dgm:prSet/>
      <dgm:spPr/>
      <dgm:t>
        <a:bodyPr/>
        <a:lstStyle/>
        <a:p>
          <a:endParaRPr lang="en-US"/>
        </a:p>
      </dgm:t>
    </dgm:pt>
    <dgm:pt modelId="{C98EE4D6-68B1-4A99-A5C2-AD66F5C9C4BC}">
      <dgm:prSet custT="1"/>
      <dgm:spPr>
        <a:solidFill>
          <a:schemeClr val="accent1">
            <a:lumMod val="60000"/>
            <a:lumOff val="40000"/>
            <a:alpha val="90000"/>
          </a:schemeClr>
        </a:solidFill>
      </dgm:spPr>
      <dgm:t>
        <a:bodyPr/>
        <a:lstStyle/>
        <a:p>
          <a:r>
            <a:rPr lang="en-US" sz="2000" dirty="0"/>
            <a:t>County OES</a:t>
          </a:r>
        </a:p>
      </dgm:t>
    </dgm:pt>
    <dgm:pt modelId="{CF5E14D2-566E-4762-BEBB-98F2A3C7F524}" type="parTrans" cxnId="{C70538CB-B252-4E2D-B9BF-F81123C6E3B1}">
      <dgm:prSet/>
      <dgm:spPr/>
      <dgm:t>
        <a:bodyPr/>
        <a:lstStyle/>
        <a:p>
          <a:endParaRPr lang="en-US"/>
        </a:p>
      </dgm:t>
    </dgm:pt>
    <dgm:pt modelId="{A8E40FC5-9EE2-46BF-9DC7-0B3B2425FC29}" type="sibTrans" cxnId="{C70538CB-B252-4E2D-B9BF-F81123C6E3B1}">
      <dgm:prSet/>
      <dgm:spPr/>
      <dgm:t>
        <a:bodyPr/>
        <a:lstStyle/>
        <a:p>
          <a:endParaRPr lang="en-US"/>
        </a:p>
      </dgm:t>
    </dgm:pt>
    <dgm:pt modelId="{B0D6C5D3-A569-4F48-9256-6BA0A4D14814}" type="pres">
      <dgm:prSet presAssocID="{2640E89B-1427-450C-9488-E6B357311B1C}" presName="diagram" presStyleCnt="0">
        <dgm:presLayoutVars>
          <dgm:chPref val="1"/>
          <dgm:dir/>
          <dgm:animOne val="branch"/>
          <dgm:animLvl val="lvl"/>
          <dgm:resizeHandles/>
        </dgm:presLayoutVars>
      </dgm:prSet>
      <dgm:spPr/>
    </dgm:pt>
    <dgm:pt modelId="{A7F987F0-7262-4B31-9026-0E11025EA149}" type="pres">
      <dgm:prSet presAssocID="{081022E1-84A8-48F3-B1A8-5C776599B3C5}" presName="root" presStyleCnt="0"/>
      <dgm:spPr/>
    </dgm:pt>
    <dgm:pt modelId="{0DCCFAB4-21C7-4112-AC36-929D9370B890}" type="pres">
      <dgm:prSet presAssocID="{081022E1-84A8-48F3-B1A8-5C776599B3C5}" presName="rootComposite" presStyleCnt="0"/>
      <dgm:spPr/>
    </dgm:pt>
    <dgm:pt modelId="{AF0FF475-FA94-494D-B91A-EC37FE895E99}" type="pres">
      <dgm:prSet presAssocID="{081022E1-84A8-48F3-B1A8-5C776599B3C5}" presName="rootText" presStyleLbl="node1" presStyleIdx="0" presStyleCnt="4" custScaleX="77422" custScaleY="53029" custLinFactNeighborX="-987" custLinFactNeighborY="176"/>
      <dgm:spPr/>
    </dgm:pt>
    <dgm:pt modelId="{E7851EA2-DA9D-493F-AC26-A4037853AD35}" type="pres">
      <dgm:prSet presAssocID="{081022E1-84A8-48F3-B1A8-5C776599B3C5}" presName="rootConnector" presStyleLbl="node1" presStyleIdx="0" presStyleCnt="4"/>
      <dgm:spPr/>
    </dgm:pt>
    <dgm:pt modelId="{0E2F0888-FE11-41E3-95A9-5D222BD68635}" type="pres">
      <dgm:prSet presAssocID="{081022E1-84A8-48F3-B1A8-5C776599B3C5}" presName="childShape" presStyleCnt="0"/>
      <dgm:spPr/>
    </dgm:pt>
    <dgm:pt modelId="{F7285E8A-6768-41A7-B0EE-E02F4BAB1B91}" type="pres">
      <dgm:prSet presAssocID="{169AB7B7-652A-403B-9F34-6A58620603A3}" presName="Name13" presStyleLbl="parChTrans1D2" presStyleIdx="0" presStyleCnt="8"/>
      <dgm:spPr/>
    </dgm:pt>
    <dgm:pt modelId="{C2FF3EC4-9F92-48A7-BF22-5AFA9B94AD65}" type="pres">
      <dgm:prSet presAssocID="{25809DBD-8AE4-4FA8-9CEF-0F902C7FC9CD}" presName="childText" presStyleLbl="bgAcc1" presStyleIdx="0" presStyleCnt="8" custScaleX="73894" custScaleY="68649">
        <dgm:presLayoutVars>
          <dgm:bulletEnabled val="1"/>
        </dgm:presLayoutVars>
      </dgm:prSet>
      <dgm:spPr/>
    </dgm:pt>
    <dgm:pt modelId="{5567A7A0-065D-40F5-AE36-A72C7F6E86C9}" type="pres">
      <dgm:prSet presAssocID="{B81882D0-32D8-4A9D-87EF-756766DC659E}" presName="Name13" presStyleLbl="parChTrans1D2" presStyleIdx="1" presStyleCnt="8"/>
      <dgm:spPr/>
    </dgm:pt>
    <dgm:pt modelId="{029343A9-4B51-40DB-A0B5-E043C229F4A1}" type="pres">
      <dgm:prSet presAssocID="{BEF16CD7-7F14-4063-9A46-E4DB8E5C0A18}" presName="childText" presStyleLbl="bgAcc1" presStyleIdx="1" presStyleCnt="8" custScaleX="74322" custScaleY="68073">
        <dgm:presLayoutVars>
          <dgm:bulletEnabled val="1"/>
        </dgm:presLayoutVars>
      </dgm:prSet>
      <dgm:spPr/>
    </dgm:pt>
    <dgm:pt modelId="{8DD1DD90-384C-4A82-BC08-909552AE523A}" type="pres">
      <dgm:prSet presAssocID="{D833857E-911F-41E2-9998-54C25F6FF4D8}" presName="root" presStyleCnt="0"/>
      <dgm:spPr/>
    </dgm:pt>
    <dgm:pt modelId="{93CC3D6B-CEDA-4439-90FA-4E683CB642DF}" type="pres">
      <dgm:prSet presAssocID="{D833857E-911F-41E2-9998-54C25F6FF4D8}" presName="rootComposite" presStyleCnt="0"/>
      <dgm:spPr/>
    </dgm:pt>
    <dgm:pt modelId="{95C9E97A-28C4-43DA-9257-EE1DDB1EE57D}" type="pres">
      <dgm:prSet presAssocID="{D833857E-911F-41E2-9998-54C25F6FF4D8}" presName="rootText" presStyleLbl="node1" presStyleIdx="1" presStyleCnt="4" custScaleX="80489" custScaleY="53398"/>
      <dgm:spPr/>
    </dgm:pt>
    <dgm:pt modelId="{EE0D2B59-9779-430D-91F8-A8AC3614E919}" type="pres">
      <dgm:prSet presAssocID="{D833857E-911F-41E2-9998-54C25F6FF4D8}" presName="rootConnector" presStyleLbl="node1" presStyleIdx="1" presStyleCnt="4"/>
      <dgm:spPr/>
    </dgm:pt>
    <dgm:pt modelId="{4974BDFF-41D4-4658-A1EC-02B048A49905}" type="pres">
      <dgm:prSet presAssocID="{D833857E-911F-41E2-9998-54C25F6FF4D8}" presName="childShape" presStyleCnt="0"/>
      <dgm:spPr/>
    </dgm:pt>
    <dgm:pt modelId="{60D52164-C236-49A3-A068-99732D82B409}" type="pres">
      <dgm:prSet presAssocID="{CF3D8133-FA97-46AB-A871-CA6033B0FE3A}" presName="Name13" presStyleLbl="parChTrans1D2" presStyleIdx="2" presStyleCnt="8"/>
      <dgm:spPr/>
    </dgm:pt>
    <dgm:pt modelId="{4B3F370E-A0A7-428C-A08A-378AC45B8A58}" type="pres">
      <dgm:prSet presAssocID="{21E5C277-19FC-4DBD-8B7A-6EFBF72055E9}" presName="childText" presStyleLbl="bgAcc1" presStyleIdx="2" presStyleCnt="8" custScaleX="81213" custScaleY="67900">
        <dgm:presLayoutVars>
          <dgm:bulletEnabled val="1"/>
        </dgm:presLayoutVars>
      </dgm:prSet>
      <dgm:spPr/>
    </dgm:pt>
    <dgm:pt modelId="{05FEC070-90BF-4B4B-BE96-192F40FBE9C7}" type="pres">
      <dgm:prSet presAssocID="{AF417395-73A3-4A83-98E7-7C7D7FE73C6A}" presName="Name13" presStyleLbl="parChTrans1D2" presStyleIdx="3" presStyleCnt="8"/>
      <dgm:spPr/>
    </dgm:pt>
    <dgm:pt modelId="{694BD88F-75C9-4197-84C9-2991DF694B6F}" type="pres">
      <dgm:prSet presAssocID="{8A4B5C80-8F04-44DD-AFB4-00379B4EA20D}" presName="childText" presStyleLbl="bgAcc1" presStyleIdx="3" presStyleCnt="8" custScaleX="81119" custScaleY="70763">
        <dgm:presLayoutVars>
          <dgm:bulletEnabled val="1"/>
        </dgm:presLayoutVars>
      </dgm:prSet>
      <dgm:spPr/>
    </dgm:pt>
    <dgm:pt modelId="{1B864CE7-FB2D-4126-806A-E79C06C9BE8D}" type="pres">
      <dgm:prSet presAssocID="{C1E94D5B-EBDC-4AED-A0F0-B934340AE58D}" presName="root" presStyleCnt="0"/>
      <dgm:spPr/>
    </dgm:pt>
    <dgm:pt modelId="{36859030-9F0A-4FCB-9689-20CFDB11EF9E}" type="pres">
      <dgm:prSet presAssocID="{C1E94D5B-EBDC-4AED-A0F0-B934340AE58D}" presName="rootComposite" presStyleCnt="0"/>
      <dgm:spPr/>
    </dgm:pt>
    <dgm:pt modelId="{6D1E084E-BBF5-4695-A9DD-08F4C89EB174}" type="pres">
      <dgm:prSet presAssocID="{C1E94D5B-EBDC-4AED-A0F0-B934340AE58D}" presName="rootText" presStyleLbl="node1" presStyleIdx="2" presStyleCnt="4" custScaleX="62232" custScaleY="53029"/>
      <dgm:spPr/>
    </dgm:pt>
    <dgm:pt modelId="{DAF113A0-92BC-44B5-BDAB-81BADACE5BE7}" type="pres">
      <dgm:prSet presAssocID="{C1E94D5B-EBDC-4AED-A0F0-B934340AE58D}" presName="rootConnector" presStyleLbl="node1" presStyleIdx="2" presStyleCnt="4"/>
      <dgm:spPr/>
    </dgm:pt>
    <dgm:pt modelId="{855D72E2-B583-412D-8698-543F5AEBDCF2}" type="pres">
      <dgm:prSet presAssocID="{C1E94D5B-EBDC-4AED-A0F0-B934340AE58D}" presName="childShape" presStyleCnt="0"/>
      <dgm:spPr/>
    </dgm:pt>
    <dgm:pt modelId="{7F65B826-393C-46E6-8180-1CC8816D6FD1}" type="pres">
      <dgm:prSet presAssocID="{3708F371-2D2B-41A6-82B4-4FB1BECFA669}" presName="root" presStyleCnt="0"/>
      <dgm:spPr/>
    </dgm:pt>
    <dgm:pt modelId="{65B6C2F4-1254-4E49-B891-E45AA0A66D5D}" type="pres">
      <dgm:prSet presAssocID="{3708F371-2D2B-41A6-82B4-4FB1BECFA669}" presName="rootComposite" presStyleCnt="0"/>
      <dgm:spPr/>
    </dgm:pt>
    <dgm:pt modelId="{95FBD8BC-B439-4CFD-88B2-0F9356173E40}" type="pres">
      <dgm:prSet presAssocID="{3708F371-2D2B-41A6-82B4-4FB1BECFA669}" presName="rootText" presStyleLbl="node1" presStyleIdx="3" presStyleCnt="4" custScaleX="72557" custScaleY="53029"/>
      <dgm:spPr/>
    </dgm:pt>
    <dgm:pt modelId="{5F6CB8FF-DF38-4AF7-B8D9-EF4300FD7306}" type="pres">
      <dgm:prSet presAssocID="{3708F371-2D2B-41A6-82B4-4FB1BECFA669}" presName="rootConnector" presStyleLbl="node1" presStyleIdx="3" presStyleCnt="4"/>
      <dgm:spPr/>
    </dgm:pt>
    <dgm:pt modelId="{1BC271C5-E44B-47EE-BE38-496C5F8B3788}" type="pres">
      <dgm:prSet presAssocID="{3708F371-2D2B-41A6-82B4-4FB1BECFA669}" presName="childShape" presStyleCnt="0"/>
      <dgm:spPr/>
    </dgm:pt>
    <dgm:pt modelId="{5F0BB17F-81D8-4E22-B9F3-3112BBD1AE75}" type="pres">
      <dgm:prSet presAssocID="{6FF2038E-F569-452D-9280-D1F8EF48F4AC}" presName="Name13" presStyleLbl="parChTrans1D2" presStyleIdx="4" presStyleCnt="8"/>
      <dgm:spPr/>
    </dgm:pt>
    <dgm:pt modelId="{D4BC95A3-F16F-44C7-8339-DA4B3C8F0D40}" type="pres">
      <dgm:prSet presAssocID="{7DFB4FF7-469F-4639-A8D3-76F4458EF57D}" presName="childText" presStyleLbl="bgAcc1" presStyleIdx="4" presStyleCnt="8" custScaleX="73894" custScaleY="56487">
        <dgm:presLayoutVars>
          <dgm:bulletEnabled val="1"/>
        </dgm:presLayoutVars>
      </dgm:prSet>
      <dgm:spPr/>
    </dgm:pt>
    <dgm:pt modelId="{82DEAB04-CDDB-43D9-A34C-7AF608436C17}" type="pres">
      <dgm:prSet presAssocID="{E6D68CB2-93B4-4ABB-BF47-D3AAC023E133}" presName="Name13" presStyleLbl="parChTrans1D2" presStyleIdx="5" presStyleCnt="8"/>
      <dgm:spPr/>
    </dgm:pt>
    <dgm:pt modelId="{2B267787-7903-4450-9CBD-E4D2876908E5}" type="pres">
      <dgm:prSet presAssocID="{3CFA089E-2DBB-4CAB-B5BE-0ED91DD6CEE5}" presName="childText" presStyleLbl="bgAcc1" presStyleIdx="5" presStyleCnt="8" custScaleX="74322" custScaleY="57939">
        <dgm:presLayoutVars>
          <dgm:bulletEnabled val="1"/>
        </dgm:presLayoutVars>
      </dgm:prSet>
      <dgm:spPr/>
    </dgm:pt>
    <dgm:pt modelId="{34093BCA-BBD4-46F4-AE42-63127C15E406}" type="pres">
      <dgm:prSet presAssocID="{2A57AB8B-AB40-4F06-BD71-51DCF37E95B3}" presName="Name13" presStyleLbl="parChTrans1D2" presStyleIdx="6" presStyleCnt="8"/>
      <dgm:spPr/>
    </dgm:pt>
    <dgm:pt modelId="{39CFB00F-41A4-4B8F-AB1E-BBAF5CB5C8CC}" type="pres">
      <dgm:prSet presAssocID="{0C856503-8010-422C-B151-53803DE14C57}" presName="childText" presStyleLbl="bgAcc1" presStyleIdx="6" presStyleCnt="8" custScaleX="76664" custScaleY="62063">
        <dgm:presLayoutVars>
          <dgm:bulletEnabled val="1"/>
        </dgm:presLayoutVars>
      </dgm:prSet>
      <dgm:spPr/>
    </dgm:pt>
    <dgm:pt modelId="{07E1FB6D-F44C-4E61-A4AA-951937147243}" type="pres">
      <dgm:prSet presAssocID="{CF5E14D2-566E-4762-BEBB-98F2A3C7F524}" presName="Name13" presStyleLbl="parChTrans1D2" presStyleIdx="7" presStyleCnt="8"/>
      <dgm:spPr/>
    </dgm:pt>
    <dgm:pt modelId="{38F6D6B7-C619-4A95-A969-3FFC9AC00EFB}" type="pres">
      <dgm:prSet presAssocID="{C98EE4D6-68B1-4A99-A5C2-AD66F5C9C4BC}" presName="childText" presStyleLbl="bgAcc1" presStyleIdx="7" presStyleCnt="8" custScaleX="78056" custScaleY="69412">
        <dgm:presLayoutVars>
          <dgm:bulletEnabled val="1"/>
        </dgm:presLayoutVars>
      </dgm:prSet>
      <dgm:spPr/>
    </dgm:pt>
  </dgm:ptLst>
  <dgm:cxnLst>
    <dgm:cxn modelId="{53AEBC01-BF6B-4D8E-9294-77E02E52BC39}" type="presOf" srcId="{081022E1-84A8-48F3-B1A8-5C776599B3C5}" destId="{AF0FF475-FA94-494D-B91A-EC37FE895E99}" srcOrd="0" destOrd="0" presId="urn:microsoft.com/office/officeart/2005/8/layout/hierarchy3"/>
    <dgm:cxn modelId="{B865D004-EB39-4867-88D9-BBA693CF2B4E}" type="presOf" srcId="{C1E94D5B-EBDC-4AED-A0F0-B934340AE58D}" destId="{6D1E084E-BBF5-4695-A9DD-08F4C89EB174}" srcOrd="0" destOrd="0" presId="urn:microsoft.com/office/officeart/2005/8/layout/hierarchy3"/>
    <dgm:cxn modelId="{9EDFC109-0092-40C8-993D-77FD358CF676}" type="presOf" srcId="{2A57AB8B-AB40-4F06-BD71-51DCF37E95B3}" destId="{34093BCA-BBD4-46F4-AE42-63127C15E406}" srcOrd="0" destOrd="0" presId="urn:microsoft.com/office/officeart/2005/8/layout/hierarchy3"/>
    <dgm:cxn modelId="{60DB951E-D8A2-4A3D-9A3A-4CFAACE61395}" type="presOf" srcId="{AF417395-73A3-4A83-98E7-7C7D7FE73C6A}" destId="{05FEC070-90BF-4B4B-BE96-192F40FBE9C7}" srcOrd="0" destOrd="0" presId="urn:microsoft.com/office/officeart/2005/8/layout/hierarchy3"/>
    <dgm:cxn modelId="{750E191F-68EF-4AC7-AEC3-9B536CE690C0}" type="presOf" srcId="{6FF2038E-F569-452D-9280-D1F8EF48F4AC}" destId="{5F0BB17F-81D8-4E22-B9F3-3112BBD1AE75}" srcOrd="0" destOrd="0" presId="urn:microsoft.com/office/officeart/2005/8/layout/hierarchy3"/>
    <dgm:cxn modelId="{B95C5728-A923-4F3E-8D3B-EBC9C75D7AAD}" type="presOf" srcId="{169AB7B7-652A-403B-9F34-6A58620603A3}" destId="{F7285E8A-6768-41A7-B0EE-E02F4BAB1B91}" srcOrd="0" destOrd="0" presId="urn:microsoft.com/office/officeart/2005/8/layout/hierarchy3"/>
    <dgm:cxn modelId="{7AB5EA28-17A1-4154-9CFC-CEFBE66CE3A4}" type="presOf" srcId="{D833857E-911F-41E2-9998-54C25F6FF4D8}" destId="{EE0D2B59-9779-430D-91F8-A8AC3614E919}" srcOrd="1" destOrd="0" presId="urn:microsoft.com/office/officeart/2005/8/layout/hierarchy3"/>
    <dgm:cxn modelId="{E350E62B-C88A-4DB2-A335-889E23CBF0D0}" type="presOf" srcId="{D833857E-911F-41E2-9998-54C25F6FF4D8}" destId="{95C9E97A-28C4-43DA-9257-EE1DDB1EE57D}" srcOrd="0" destOrd="0" presId="urn:microsoft.com/office/officeart/2005/8/layout/hierarchy3"/>
    <dgm:cxn modelId="{B680B930-5547-4661-A709-18AD53E90938}" srcId="{081022E1-84A8-48F3-B1A8-5C776599B3C5}" destId="{BEF16CD7-7F14-4063-9A46-E4DB8E5C0A18}" srcOrd="1" destOrd="0" parTransId="{B81882D0-32D8-4A9D-87EF-756766DC659E}" sibTransId="{DC4DF0A8-E1D6-4642-964B-6EB17C00452D}"/>
    <dgm:cxn modelId="{87FE9F3C-D776-401B-82BD-0E81E3726B2F}" srcId="{D833857E-911F-41E2-9998-54C25F6FF4D8}" destId="{21E5C277-19FC-4DBD-8B7A-6EFBF72055E9}" srcOrd="0" destOrd="0" parTransId="{CF3D8133-FA97-46AB-A871-CA6033B0FE3A}" sibTransId="{18C00F03-9747-4687-A336-74DAEDC48987}"/>
    <dgm:cxn modelId="{BD0B343E-69FB-424D-B13C-4AFE6A7BC060}" type="presOf" srcId="{3CFA089E-2DBB-4CAB-B5BE-0ED91DD6CEE5}" destId="{2B267787-7903-4450-9CBD-E4D2876908E5}" srcOrd="0" destOrd="0" presId="urn:microsoft.com/office/officeart/2005/8/layout/hierarchy3"/>
    <dgm:cxn modelId="{FD6C0847-36EC-4AE3-B159-306A9B911341}" type="presOf" srcId="{CF5E14D2-566E-4762-BEBB-98F2A3C7F524}" destId="{07E1FB6D-F44C-4E61-A4AA-951937147243}" srcOrd="0" destOrd="0" presId="urn:microsoft.com/office/officeart/2005/8/layout/hierarchy3"/>
    <dgm:cxn modelId="{94788F51-8A9B-4FF8-8180-20D119AFB211}" type="presOf" srcId="{0C856503-8010-422C-B151-53803DE14C57}" destId="{39CFB00F-41A4-4B8F-AB1E-BBAF5CB5C8CC}" srcOrd="0" destOrd="0" presId="urn:microsoft.com/office/officeart/2005/8/layout/hierarchy3"/>
    <dgm:cxn modelId="{888C1260-05B7-42B6-9E08-3DB98141D911}" srcId="{2640E89B-1427-450C-9488-E6B357311B1C}" destId="{D833857E-911F-41E2-9998-54C25F6FF4D8}" srcOrd="1" destOrd="0" parTransId="{6F8C2ABC-062D-4068-A97C-A9356BEB0990}" sibTransId="{17CFA8BE-E903-488D-8239-1ABD9415F72A}"/>
    <dgm:cxn modelId="{E9C6DE61-AE7C-4CC3-A7E5-6960EB93CF29}" srcId="{3708F371-2D2B-41A6-82B4-4FB1BECFA669}" destId="{3CFA089E-2DBB-4CAB-B5BE-0ED91DD6CEE5}" srcOrd="1" destOrd="0" parTransId="{E6D68CB2-93B4-4ABB-BF47-D3AAC023E133}" sibTransId="{0B6140F2-E740-4F36-ADBF-76F9A7F1C3D4}"/>
    <dgm:cxn modelId="{18F4B262-78EB-4C10-B7F2-45F698656FE7}" srcId="{081022E1-84A8-48F3-B1A8-5C776599B3C5}" destId="{25809DBD-8AE4-4FA8-9CEF-0F902C7FC9CD}" srcOrd="0" destOrd="0" parTransId="{169AB7B7-652A-403B-9F34-6A58620603A3}" sibTransId="{7F645A14-0831-4258-B3F8-D27E54D80CA1}"/>
    <dgm:cxn modelId="{1177C169-126E-46B5-A549-2C92C6DBCB94}" type="presOf" srcId="{2640E89B-1427-450C-9488-E6B357311B1C}" destId="{B0D6C5D3-A569-4F48-9256-6BA0A4D14814}" srcOrd="0" destOrd="0" presId="urn:microsoft.com/office/officeart/2005/8/layout/hierarchy3"/>
    <dgm:cxn modelId="{78DFC569-B63D-42F0-AFAD-4259018A14A2}" srcId="{3708F371-2D2B-41A6-82B4-4FB1BECFA669}" destId="{0C856503-8010-422C-B151-53803DE14C57}" srcOrd="2" destOrd="0" parTransId="{2A57AB8B-AB40-4F06-BD71-51DCF37E95B3}" sibTransId="{3D6DECEC-F9C2-4A04-B402-7768E5F4A9D8}"/>
    <dgm:cxn modelId="{23DE7279-50D4-495B-B47D-5B711B665207}" type="presOf" srcId="{BEF16CD7-7F14-4063-9A46-E4DB8E5C0A18}" destId="{029343A9-4B51-40DB-A0B5-E043C229F4A1}" srcOrd="0" destOrd="0" presId="urn:microsoft.com/office/officeart/2005/8/layout/hierarchy3"/>
    <dgm:cxn modelId="{1A105B7A-11B3-4556-BF73-AE3113673040}" type="presOf" srcId="{7DFB4FF7-469F-4639-A8D3-76F4458EF57D}" destId="{D4BC95A3-F16F-44C7-8339-DA4B3C8F0D40}" srcOrd="0" destOrd="0" presId="urn:microsoft.com/office/officeart/2005/8/layout/hierarchy3"/>
    <dgm:cxn modelId="{6D85218E-42B1-496A-B2A2-2E348550B5A9}" type="presOf" srcId="{CF3D8133-FA97-46AB-A871-CA6033B0FE3A}" destId="{60D52164-C236-49A3-A068-99732D82B409}" srcOrd="0" destOrd="0" presId="urn:microsoft.com/office/officeart/2005/8/layout/hierarchy3"/>
    <dgm:cxn modelId="{FFBB3C8F-D78D-4AEB-98C6-6AB41E7E1B62}" type="presOf" srcId="{E6D68CB2-93B4-4ABB-BF47-D3AAC023E133}" destId="{82DEAB04-CDDB-43D9-A34C-7AF608436C17}" srcOrd="0" destOrd="0" presId="urn:microsoft.com/office/officeart/2005/8/layout/hierarchy3"/>
    <dgm:cxn modelId="{75368E8F-F39A-4B07-B5FA-9E23049C3896}" type="presOf" srcId="{3708F371-2D2B-41A6-82B4-4FB1BECFA669}" destId="{95FBD8BC-B439-4CFD-88B2-0F9356173E40}" srcOrd="0" destOrd="0" presId="urn:microsoft.com/office/officeart/2005/8/layout/hierarchy3"/>
    <dgm:cxn modelId="{D9E2ED92-0130-4FC9-A32E-E865D6DDE70F}" type="presOf" srcId="{3708F371-2D2B-41A6-82B4-4FB1BECFA669}" destId="{5F6CB8FF-DF38-4AF7-B8D9-EF4300FD7306}" srcOrd="1" destOrd="0" presId="urn:microsoft.com/office/officeart/2005/8/layout/hierarchy3"/>
    <dgm:cxn modelId="{C0A3ACA1-27D1-4B60-87BD-BBE4D08A4E6A}" srcId="{3708F371-2D2B-41A6-82B4-4FB1BECFA669}" destId="{7DFB4FF7-469F-4639-A8D3-76F4458EF57D}" srcOrd="0" destOrd="0" parTransId="{6FF2038E-F569-452D-9280-D1F8EF48F4AC}" sibTransId="{C14E6E3A-5893-4DBE-8749-41E20CBBD2E8}"/>
    <dgm:cxn modelId="{4CD48FA4-3AEF-4B95-8125-A68FD80A987D}" srcId="{2640E89B-1427-450C-9488-E6B357311B1C}" destId="{3708F371-2D2B-41A6-82B4-4FB1BECFA669}" srcOrd="3" destOrd="0" parTransId="{92F1E30E-2203-4C28-B0E9-56402BFA2F14}" sibTransId="{1B6E8EB7-EFCE-4C8C-8B16-C62034EF2144}"/>
    <dgm:cxn modelId="{300FD0AB-41A1-4F46-927E-04056D567821}" type="presOf" srcId="{25809DBD-8AE4-4FA8-9CEF-0F902C7FC9CD}" destId="{C2FF3EC4-9F92-48A7-BF22-5AFA9B94AD65}" srcOrd="0" destOrd="0" presId="urn:microsoft.com/office/officeart/2005/8/layout/hierarchy3"/>
    <dgm:cxn modelId="{11034CAD-9BC7-4C58-960D-C0BFFE2AFF19}" type="presOf" srcId="{C1E94D5B-EBDC-4AED-A0F0-B934340AE58D}" destId="{DAF113A0-92BC-44B5-BDAB-81BADACE5BE7}" srcOrd="1" destOrd="0" presId="urn:microsoft.com/office/officeart/2005/8/layout/hierarchy3"/>
    <dgm:cxn modelId="{605BAAB6-A13C-4EE9-8107-3E3A1D1BF9D2}" srcId="{D833857E-911F-41E2-9998-54C25F6FF4D8}" destId="{8A4B5C80-8F04-44DD-AFB4-00379B4EA20D}" srcOrd="1" destOrd="0" parTransId="{AF417395-73A3-4A83-98E7-7C7D7FE73C6A}" sibTransId="{2ADDC9FD-8FDC-421A-B24E-C701DD16AD80}"/>
    <dgm:cxn modelId="{8DBC6EB9-8F00-4223-AC54-776B26FDE2B7}" type="presOf" srcId="{081022E1-84A8-48F3-B1A8-5C776599B3C5}" destId="{E7851EA2-DA9D-493F-AC26-A4037853AD35}" srcOrd="1" destOrd="0" presId="urn:microsoft.com/office/officeart/2005/8/layout/hierarchy3"/>
    <dgm:cxn modelId="{A6BA88C7-3E28-4089-81CE-66025F212CF9}" type="presOf" srcId="{B81882D0-32D8-4A9D-87EF-756766DC659E}" destId="{5567A7A0-065D-40F5-AE36-A72C7F6E86C9}" srcOrd="0" destOrd="0" presId="urn:microsoft.com/office/officeart/2005/8/layout/hierarchy3"/>
    <dgm:cxn modelId="{C70538CB-B252-4E2D-B9BF-F81123C6E3B1}" srcId="{3708F371-2D2B-41A6-82B4-4FB1BECFA669}" destId="{C98EE4D6-68B1-4A99-A5C2-AD66F5C9C4BC}" srcOrd="3" destOrd="0" parTransId="{CF5E14D2-566E-4762-BEBB-98F2A3C7F524}" sibTransId="{A8E40FC5-9EE2-46BF-9DC7-0B3B2425FC29}"/>
    <dgm:cxn modelId="{176277CE-E05C-4B0F-AC4C-05BDF272A875}" type="presOf" srcId="{C98EE4D6-68B1-4A99-A5C2-AD66F5C9C4BC}" destId="{38F6D6B7-C619-4A95-A969-3FFC9AC00EFB}" srcOrd="0" destOrd="0" presId="urn:microsoft.com/office/officeart/2005/8/layout/hierarchy3"/>
    <dgm:cxn modelId="{CBFB76EF-7F37-49FD-A86B-BBF3AA65B34E}" type="presOf" srcId="{8A4B5C80-8F04-44DD-AFB4-00379B4EA20D}" destId="{694BD88F-75C9-4197-84C9-2991DF694B6F}" srcOrd="0" destOrd="0" presId="urn:microsoft.com/office/officeart/2005/8/layout/hierarchy3"/>
    <dgm:cxn modelId="{74D963F0-89ED-4249-A938-5C2ACA3A1B0E}" srcId="{2640E89B-1427-450C-9488-E6B357311B1C}" destId="{C1E94D5B-EBDC-4AED-A0F0-B934340AE58D}" srcOrd="2" destOrd="0" parTransId="{E734DCDB-9274-41B9-A057-F834ACFC52A7}" sibTransId="{4C492B5A-1DFE-4E15-BC27-F202AB4C6918}"/>
    <dgm:cxn modelId="{CAC9F5F2-E145-4822-9F26-CF27B6B9E381}" srcId="{2640E89B-1427-450C-9488-E6B357311B1C}" destId="{081022E1-84A8-48F3-B1A8-5C776599B3C5}" srcOrd="0" destOrd="0" parTransId="{81B0B195-5FF6-4E4F-86D8-C4A03B42F953}" sibTransId="{CDDF02F5-C411-42C7-B5B1-6FD7FED87318}"/>
    <dgm:cxn modelId="{E2491FFB-C05A-473A-95CA-BA7D8D262556}" type="presOf" srcId="{21E5C277-19FC-4DBD-8B7A-6EFBF72055E9}" destId="{4B3F370E-A0A7-428C-A08A-378AC45B8A58}" srcOrd="0" destOrd="0" presId="urn:microsoft.com/office/officeart/2005/8/layout/hierarchy3"/>
    <dgm:cxn modelId="{07570A27-9604-44BA-A187-BE988C774B46}" type="presParOf" srcId="{B0D6C5D3-A569-4F48-9256-6BA0A4D14814}" destId="{A7F987F0-7262-4B31-9026-0E11025EA149}" srcOrd="0" destOrd="0" presId="urn:microsoft.com/office/officeart/2005/8/layout/hierarchy3"/>
    <dgm:cxn modelId="{8F7DF076-746E-4E45-BAC2-E5E04CBA303C}" type="presParOf" srcId="{A7F987F0-7262-4B31-9026-0E11025EA149}" destId="{0DCCFAB4-21C7-4112-AC36-929D9370B890}" srcOrd="0" destOrd="0" presId="urn:microsoft.com/office/officeart/2005/8/layout/hierarchy3"/>
    <dgm:cxn modelId="{76A35C80-8676-4B0B-84A2-3EBB1F443B06}" type="presParOf" srcId="{0DCCFAB4-21C7-4112-AC36-929D9370B890}" destId="{AF0FF475-FA94-494D-B91A-EC37FE895E99}" srcOrd="0" destOrd="0" presId="urn:microsoft.com/office/officeart/2005/8/layout/hierarchy3"/>
    <dgm:cxn modelId="{2C6CF625-2485-487C-A2C3-2B5A59D030D6}" type="presParOf" srcId="{0DCCFAB4-21C7-4112-AC36-929D9370B890}" destId="{E7851EA2-DA9D-493F-AC26-A4037853AD35}" srcOrd="1" destOrd="0" presId="urn:microsoft.com/office/officeart/2005/8/layout/hierarchy3"/>
    <dgm:cxn modelId="{8A48F91E-0833-42A9-B6F3-1F4BC38FAF5A}" type="presParOf" srcId="{A7F987F0-7262-4B31-9026-0E11025EA149}" destId="{0E2F0888-FE11-41E3-95A9-5D222BD68635}" srcOrd="1" destOrd="0" presId="urn:microsoft.com/office/officeart/2005/8/layout/hierarchy3"/>
    <dgm:cxn modelId="{429E6A3F-6155-44A3-B46B-07D7A8674AB3}" type="presParOf" srcId="{0E2F0888-FE11-41E3-95A9-5D222BD68635}" destId="{F7285E8A-6768-41A7-B0EE-E02F4BAB1B91}" srcOrd="0" destOrd="0" presId="urn:microsoft.com/office/officeart/2005/8/layout/hierarchy3"/>
    <dgm:cxn modelId="{BC042326-C07D-45BF-BB0F-E76B1817FDC9}" type="presParOf" srcId="{0E2F0888-FE11-41E3-95A9-5D222BD68635}" destId="{C2FF3EC4-9F92-48A7-BF22-5AFA9B94AD65}" srcOrd="1" destOrd="0" presId="urn:microsoft.com/office/officeart/2005/8/layout/hierarchy3"/>
    <dgm:cxn modelId="{B2B236BE-1662-45D2-A3D9-5D67870E35B7}" type="presParOf" srcId="{0E2F0888-FE11-41E3-95A9-5D222BD68635}" destId="{5567A7A0-065D-40F5-AE36-A72C7F6E86C9}" srcOrd="2" destOrd="0" presId="urn:microsoft.com/office/officeart/2005/8/layout/hierarchy3"/>
    <dgm:cxn modelId="{1427E4DA-FABF-4050-BE04-C74D6235BFE2}" type="presParOf" srcId="{0E2F0888-FE11-41E3-95A9-5D222BD68635}" destId="{029343A9-4B51-40DB-A0B5-E043C229F4A1}" srcOrd="3" destOrd="0" presId="urn:microsoft.com/office/officeart/2005/8/layout/hierarchy3"/>
    <dgm:cxn modelId="{E32929BC-7CB3-4DDB-AF03-0E248B7081BA}" type="presParOf" srcId="{B0D6C5D3-A569-4F48-9256-6BA0A4D14814}" destId="{8DD1DD90-384C-4A82-BC08-909552AE523A}" srcOrd="1" destOrd="0" presId="urn:microsoft.com/office/officeart/2005/8/layout/hierarchy3"/>
    <dgm:cxn modelId="{5733EA6B-A770-4319-A203-6005DBC5CFFF}" type="presParOf" srcId="{8DD1DD90-384C-4A82-BC08-909552AE523A}" destId="{93CC3D6B-CEDA-4439-90FA-4E683CB642DF}" srcOrd="0" destOrd="0" presId="urn:microsoft.com/office/officeart/2005/8/layout/hierarchy3"/>
    <dgm:cxn modelId="{DC42FC79-D136-4EDB-8616-01C41FC65507}" type="presParOf" srcId="{93CC3D6B-CEDA-4439-90FA-4E683CB642DF}" destId="{95C9E97A-28C4-43DA-9257-EE1DDB1EE57D}" srcOrd="0" destOrd="0" presId="urn:microsoft.com/office/officeart/2005/8/layout/hierarchy3"/>
    <dgm:cxn modelId="{E4EC7403-7ABB-48F5-9D3A-5B7B087A7AAC}" type="presParOf" srcId="{93CC3D6B-CEDA-4439-90FA-4E683CB642DF}" destId="{EE0D2B59-9779-430D-91F8-A8AC3614E919}" srcOrd="1" destOrd="0" presId="urn:microsoft.com/office/officeart/2005/8/layout/hierarchy3"/>
    <dgm:cxn modelId="{183A1255-695E-48F7-971C-A4F97FF087B1}" type="presParOf" srcId="{8DD1DD90-384C-4A82-BC08-909552AE523A}" destId="{4974BDFF-41D4-4658-A1EC-02B048A49905}" srcOrd="1" destOrd="0" presId="urn:microsoft.com/office/officeart/2005/8/layout/hierarchy3"/>
    <dgm:cxn modelId="{2A6C6BF0-9339-4F13-8E9D-D1548BC88FFD}" type="presParOf" srcId="{4974BDFF-41D4-4658-A1EC-02B048A49905}" destId="{60D52164-C236-49A3-A068-99732D82B409}" srcOrd="0" destOrd="0" presId="urn:microsoft.com/office/officeart/2005/8/layout/hierarchy3"/>
    <dgm:cxn modelId="{CB33A20D-A32F-4554-9A10-4E53C550CE29}" type="presParOf" srcId="{4974BDFF-41D4-4658-A1EC-02B048A49905}" destId="{4B3F370E-A0A7-428C-A08A-378AC45B8A58}" srcOrd="1" destOrd="0" presId="urn:microsoft.com/office/officeart/2005/8/layout/hierarchy3"/>
    <dgm:cxn modelId="{E3FEC0EE-90B7-42E3-9753-5441013C6DF5}" type="presParOf" srcId="{4974BDFF-41D4-4658-A1EC-02B048A49905}" destId="{05FEC070-90BF-4B4B-BE96-192F40FBE9C7}" srcOrd="2" destOrd="0" presId="urn:microsoft.com/office/officeart/2005/8/layout/hierarchy3"/>
    <dgm:cxn modelId="{9D1B5C17-EBB7-433B-857E-70ACAFD33409}" type="presParOf" srcId="{4974BDFF-41D4-4658-A1EC-02B048A49905}" destId="{694BD88F-75C9-4197-84C9-2991DF694B6F}" srcOrd="3" destOrd="0" presId="urn:microsoft.com/office/officeart/2005/8/layout/hierarchy3"/>
    <dgm:cxn modelId="{F48D86A8-D8F0-4E44-BD0D-38BE8D1A3F9B}" type="presParOf" srcId="{B0D6C5D3-A569-4F48-9256-6BA0A4D14814}" destId="{1B864CE7-FB2D-4126-806A-E79C06C9BE8D}" srcOrd="2" destOrd="0" presId="urn:microsoft.com/office/officeart/2005/8/layout/hierarchy3"/>
    <dgm:cxn modelId="{50A0307A-20A6-4809-B32D-A59C18BF7CC7}" type="presParOf" srcId="{1B864CE7-FB2D-4126-806A-E79C06C9BE8D}" destId="{36859030-9F0A-4FCB-9689-20CFDB11EF9E}" srcOrd="0" destOrd="0" presId="urn:microsoft.com/office/officeart/2005/8/layout/hierarchy3"/>
    <dgm:cxn modelId="{3737CC91-1DD3-4557-82FD-CF77156E1AD0}" type="presParOf" srcId="{36859030-9F0A-4FCB-9689-20CFDB11EF9E}" destId="{6D1E084E-BBF5-4695-A9DD-08F4C89EB174}" srcOrd="0" destOrd="0" presId="urn:microsoft.com/office/officeart/2005/8/layout/hierarchy3"/>
    <dgm:cxn modelId="{EC5BD3D1-27C1-4A70-ADF6-E1833CFD7FDD}" type="presParOf" srcId="{36859030-9F0A-4FCB-9689-20CFDB11EF9E}" destId="{DAF113A0-92BC-44B5-BDAB-81BADACE5BE7}" srcOrd="1" destOrd="0" presId="urn:microsoft.com/office/officeart/2005/8/layout/hierarchy3"/>
    <dgm:cxn modelId="{7A96EABC-6D70-4705-84D5-6BEF279851AA}" type="presParOf" srcId="{1B864CE7-FB2D-4126-806A-E79C06C9BE8D}" destId="{855D72E2-B583-412D-8698-543F5AEBDCF2}" srcOrd="1" destOrd="0" presId="urn:microsoft.com/office/officeart/2005/8/layout/hierarchy3"/>
    <dgm:cxn modelId="{D9BE45E5-DC66-4DBD-BB58-8E64721F4D53}" type="presParOf" srcId="{B0D6C5D3-A569-4F48-9256-6BA0A4D14814}" destId="{7F65B826-393C-46E6-8180-1CC8816D6FD1}" srcOrd="3" destOrd="0" presId="urn:microsoft.com/office/officeart/2005/8/layout/hierarchy3"/>
    <dgm:cxn modelId="{D51B821B-BB00-403D-873B-B36A49EA6532}" type="presParOf" srcId="{7F65B826-393C-46E6-8180-1CC8816D6FD1}" destId="{65B6C2F4-1254-4E49-B891-E45AA0A66D5D}" srcOrd="0" destOrd="0" presId="urn:microsoft.com/office/officeart/2005/8/layout/hierarchy3"/>
    <dgm:cxn modelId="{13C08F2D-B610-48C7-9FEE-1FBB99141C0F}" type="presParOf" srcId="{65B6C2F4-1254-4E49-B891-E45AA0A66D5D}" destId="{95FBD8BC-B439-4CFD-88B2-0F9356173E40}" srcOrd="0" destOrd="0" presId="urn:microsoft.com/office/officeart/2005/8/layout/hierarchy3"/>
    <dgm:cxn modelId="{707FDC14-D4DA-4D8D-8398-3AE3BEB393AE}" type="presParOf" srcId="{65B6C2F4-1254-4E49-B891-E45AA0A66D5D}" destId="{5F6CB8FF-DF38-4AF7-B8D9-EF4300FD7306}" srcOrd="1" destOrd="0" presId="urn:microsoft.com/office/officeart/2005/8/layout/hierarchy3"/>
    <dgm:cxn modelId="{100ACE44-8297-4B64-8C91-A34D4D73B13B}" type="presParOf" srcId="{7F65B826-393C-46E6-8180-1CC8816D6FD1}" destId="{1BC271C5-E44B-47EE-BE38-496C5F8B3788}" srcOrd="1" destOrd="0" presId="urn:microsoft.com/office/officeart/2005/8/layout/hierarchy3"/>
    <dgm:cxn modelId="{D94FDF52-465C-4473-BE66-7DB0A3AD6E1A}" type="presParOf" srcId="{1BC271C5-E44B-47EE-BE38-496C5F8B3788}" destId="{5F0BB17F-81D8-4E22-B9F3-3112BBD1AE75}" srcOrd="0" destOrd="0" presId="urn:microsoft.com/office/officeart/2005/8/layout/hierarchy3"/>
    <dgm:cxn modelId="{C84457EB-FC4D-410F-825F-D21023FADF05}" type="presParOf" srcId="{1BC271C5-E44B-47EE-BE38-496C5F8B3788}" destId="{D4BC95A3-F16F-44C7-8339-DA4B3C8F0D40}" srcOrd="1" destOrd="0" presId="urn:microsoft.com/office/officeart/2005/8/layout/hierarchy3"/>
    <dgm:cxn modelId="{066A6737-1BC4-4640-A66F-CBD0535D19A4}" type="presParOf" srcId="{1BC271C5-E44B-47EE-BE38-496C5F8B3788}" destId="{82DEAB04-CDDB-43D9-A34C-7AF608436C17}" srcOrd="2" destOrd="0" presId="urn:microsoft.com/office/officeart/2005/8/layout/hierarchy3"/>
    <dgm:cxn modelId="{F680ECB9-5AB3-4C00-8755-20A4DA594DC6}" type="presParOf" srcId="{1BC271C5-E44B-47EE-BE38-496C5F8B3788}" destId="{2B267787-7903-4450-9CBD-E4D2876908E5}" srcOrd="3" destOrd="0" presId="urn:microsoft.com/office/officeart/2005/8/layout/hierarchy3"/>
    <dgm:cxn modelId="{CB1A7520-CC48-4946-89B3-3E3E5A39BC3E}" type="presParOf" srcId="{1BC271C5-E44B-47EE-BE38-496C5F8B3788}" destId="{34093BCA-BBD4-46F4-AE42-63127C15E406}" srcOrd="4" destOrd="0" presId="urn:microsoft.com/office/officeart/2005/8/layout/hierarchy3"/>
    <dgm:cxn modelId="{C70FE7C0-16E7-479D-B4B9-8B7A3AE21D39}" type="presParOf" srcId="{1BC271C5-E44B-47EE-BE38-496C5F8B3788}" destId="{39CFB00F-41A4-4B8F-AB1E-BBAF5CB5C8CC}" srcOrd="5" destOrd="0" presId="urn:microsoft.com/office/officeart/2005/8/layout/hierarchy3"/>
    <dgm:cxn modelId="{9ACDF6C2-B391-45FB-B1DE-EDF682F40A02}" type="presParOf" srcId="{1BC271C5-E44B-47EE-BE38-496C5F8B3788}" destId="{07E1FB6D-F44C-4E61-A4AA-951937147243}" srcOrd="6" destOrd="0" presId="urn:microsoft.com/office/officeart/2005/8/layout/hierarchy3"/>
    <dgm:cxn modelId="{E3450D51-1E77-4E75-A4BE-54684888D914}" type="presParOf" srcId="{1BC271C5-E44B-47EE-BE38-496C5F8B3788}" destId="{38F6D6B7-C619-4A95-A969-3FFC9AC00EFB}" srcOrd="7"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4ABC4D-0E1E-6443-85A5-5D37D8CA824A}">
      <dsp:nvSpPr>
        <dsp:cNvPr id="0" name=""/>
        <dsp:cNvSpPr/>
      </dsp:nvSpPr>
      <dsp:spPr>
        <a:xfrm>
          <a:off x="304" y="1210115"/>
          <a:ext cx="4064241" cy="3940673"/>
        </a:xfrm>
        <a:prstGeom prst="ellipse">
          <a:avLst/>
        </a:prstGeom>
        <a:gradFill rotWithShape="0">
          <a:gsLst>
            <a:gs pos="0">
              <a:schemeClr val="accent5">
                <a:alpha val="50000"/>
                <a:hueOff val="0"/>
                <a:satOff val="0"/>
                <a:lumOff val="0"/>
                <a:alphaOff val="0"/>
                <a:shade val="51000"/>
                <a:satMod val="130000"/>
              </a:schemeClr>
            </a:gs>
            <a:gs pos="80000">
              <a:schemeClr val="accent5">
                <a:alpha val="50000"/>
                <a:hueOff val="0"/>
                <a:satOff val="0"/>
                <a:lumOff val="0"/>
                <a:alphaOff val="0"/>
                <a:shade val="93000"/>
                <a:satMod val="130000"/>
              </a:schemeClr>
            </a:gs>
            <a:gs pos="100000">
              <a:schemeClr val="accent5">
                <a:alpha val="50000"/>
                <a:hueOff val="0"/>
                <a:satOff val="0"/>
                <a:lumOff val="0"/>
                <a:alphaOff val="0"/>
                <a:shade val="94000"/>
                <a:satMod val="135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215064" tIns="45720" rIns="215064" bIns="45720" numCol="1" spcCol="1270" anchor="ctr" anchorCtr="0">
          <a:noAutofit/>
        </a:bodyPr>
        <a:lstStyle/>
        <a:p>
          <a:pPr marL="0" lvl="0" indent="0" algn="ctr" defTabSz="1600200">
            <a:lnSpc>
              <a:spcPct val="90000"/>
            </a:lnSpc>
            <a:spcBef>
              <a:spcPct val="0"/>
            </a:spcBef>
            <a:spcAft>
              <a:spcPct val="35000"/>
            </a:spcAft>
            <a:buNone/>
          </a:pPr>
          <a:r>
            <a:rPr lang="en-US" sz="3600" b="0" i="0" kern="1200" dirty="0">
              <a:solidFill>
                <a:schemeClr val="bg1"/>
              </a:solidFill>
              <a:latin typeface="Calibri" panose="020F0502020204030204" pitchFamily="34" charset="0"/>
              <a:cs typeface="Calibri" panose="020F0502020204030204" pitchFamily="34" charset="0"/>
            </a:rPr>
            <a:t>County Departments</a:t>
          </a:r>
        </a:p>
      </dsp:txBody>
      <dsp:txXfrm>
        <a:off x="595498" y="1787213"/>
        <a:ext cx="2873853" cy="2786477"/>
      </dsp:txXfrm>
    </dsp:sp>
    <dsp:sp modelId="{1C474DE3-B827-6149-A466-E12DAF4FCE13}">
      <dsp:nvSpPr>
        <dsp:cNvPr id="0" name=""/>
        <dsp:cNvSpPr/>
      </dsp:nvSpPr>
      <dsp:spPr>
        <a:xfrm>
          <a:off x="3282968" y="1226509"/>
          <a:ext cx="3907886" cy="3907886"/>
        </a:xfrm>
        <a:prstGeom prst="ellipse">
          <a:avLst/>
        </a:prstGeom>
        <a:gradFill rotWithShape="0">
          <a:gsLst>
            <a:gs pos="0">
              <a:schemeClr val="accent5">
                <a:alpha val="50000"/>
                <a:hueOff val="-2483469"/>
                <a:satOff val="9953"/>
                <a:lumOff val="2157"/>
                <a:alphaOff val="0"/>
                <a:shade val="51000"/>
                <a:satMod val="130000"/>
              </a:schemeClr>
            </a:gs>
            <a:gs pos="80000">
              <a:schemeClr val="accent5">
                <a:alpha val="50000"/>
                <a:hueOff val="-2483469"/>
                <a:satOff val="9953"/>
                <a:lumOff val="2157"/>
                <a:alphaOff val="0"/>
                <a:shade val="93000"/>
                <a:satMod val="130000"/>
              </a:schemeClr>
            </a:gs>
            <a:gs pos="100000">
              <a:schemeClr val="accent5">
                <a:alpha val="50000"/>
                <a:hueOff val="-2483469"/>
                <a:satOff val="9953"/>
                <a:lumOff val="2157"/>
                <a:alphaOff val="0"/>
                <a:shade val="94000"/>
                <a:satMod val="135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215064" tIns="45720" rIns="215064" bIns="45720" numCol="1" spcCol="1270" anchor="ctr" anchorCtr="0">
          <a:noAutofit/>
        </a:bodyPr>
        <a:lstStyle/>
        <a:p>
          <a:pPr marL="0" lvl="0" indent="0" algn="ctr" defTabSz="1600200">
            <a:lnSpc>
              <a:spcPct val="90000"/>
            </a:lnSpc>
            <a:spcBef>
              <a:spcPct val="0"/>
            </a:spcBef>
            <a:spcAft>
              <a:spcPct val="35000"/>
            </a:spcAft>
            <a:buNone/>
          </a:pPr>
          <a:r>
            <a:rPr lang="en-US" sz="3600" b="0" i="0" kern="1200" dirty="0">
              <a:solidFill>
                <a:schemeClr val="bg1"/>
              </a:solidFill>
              <a:latin typeface="Calibri" panose="020F0502020204030204" pitchFamily="34" charset="0"/>
              <a:cs typeface="Calibri" panose="020F0502020204030204" pitchFamily="34" charset="0"/>
            </a:rPr>
            <a:t>Major Water Suppliers</a:t>
          </a:r>
        </a:p>
      </dsp:txBody>
      <dsp:txXfrm>
        <a:off x="3855265" y="1798806"/>
        <a:ext cx="2763292" cy="2763292"/>
      </dsp:txXfrm>
    </dsp:sp>
    <dsp:sp modelId="{115C02A9-C2DD-C547-A740-0797F26710C1}">
      <dsp:nvSpPr>
        <dsp:cNvPr id="0" name=""/>
        <dsp:cNvSpPr/>
      </dsp:nvSpPr>
      <dsp:spPr>
        <a:xfrm>
          <a:off x="6409277" y="1226509"/>
          <a:ext cx="3907886" cy="3907886"/>
        </a:xfrm>
        <a:prstGeom prst="ellipse">
          <a:avLst/>
        </a:prstGeom>
        <a:gradFill rotWithShape="0">
          <a:gsLst>
            <a:gs pos="0">
              <a:schemeClr val="accent5">
                <a:alpha val="50000"/>
                <a:hueOff val="-4966938"/>
                <a:satOff val="19906"/>
                <a:lumOff val="4314"/>
                <a:alphaOff val="0"/>
                <a:shade val="51000"/>
                <a:satMod val="130000"/>
              </a:schemeClr>
            </a:gs>
            <a:gs pos="80000">
              <a:schemeClr val="accent5">
                <a:alpha val="50000"/>
                <a:hueOff val="-4966938"/>
                <a:satOff val="19906"/>
                <a:lumOff val="4314"/>
                <a:alphaOff val="0"/>
                <a:shade val="93000"/>
                <a:satMod val="130000"/>
              </a:schemeClr>
            </a:gs>
            <a:gs pos="100000">
              <a:schemeClr val="accent5">
                <a:alpha val="50000"/>
                <a:hueOff val="-4966938"/>
                <a:satOff val="19906"/>
                <a:lumOff val="4314"/>
                <a:alphaOff val="0"/>
                <a:shade val="94000"/>
                <a:satMod val="135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215064" tIns="45720" rIns="215064" bIns="45720" numCol="1" spcCol="1270" anchor="ctr" anchorCtr="0">
          <a:noAutofit/>
        </a:bodyPr>
        <a:lstStyle/>
        <a:p>
          <a:pPr marL="0" lvl="0" indent="0" algn="ctr" defTabSz="1600200">
            <a:lnSpc>
              <a:spcPct val="90000"/>
            </a:lnSpc>
            <a:spcBef>
              <a:spcPct val="0"/>
            </a:spcBef>
            <a:spcAft>
              <a:spcPct val="35000"/>
            </a:spcAft>
            <a:buNone/>
          </a:pPr>
          <a:r>
            <a:rPr lang="en-US" sz="3600" b="0" i="0" kern="1200" dirty="0">
              <a:solidFill>
                <a:schemeClr val="bg1"/>
              </a:solidFill>
              <a:latin typeface="Calibri" panose="020F0502020204030204" pitchFamily="34" charset="0"/>
              <a:cs typeface="Calibri" panose="020F0502020204030204" pitchFamily="34" charset="0"/>
            </a:rPr>
            <a:t>Ukiah Valley Basin GSA</a:t>
          </a:r>
        </a:p>
      </dsp:txBody>
      <dsp:txXfrm>
        <a:off x="6981574" y="1798806"/>
        <a:ext cx="2763292" cy="2763292"/>
      </dsp:txXfrm>
    </dsp:sp>
    <dsp:sp modelId="{10062D61-EDF8-6643-B963-E691E1E4E678}">
      <dsp:nvSpPr>
        <dsp:cNvPr id="0" name=""/>
        <dsp:cNvSpPr/>
      </dsp:nvSpPr>
      <dsp:spPr>
        <a:xfrm>
          <a:off x="9535586" y="1226509"/>
          <a:ext cx="3907886" cy="3907886"/>
        </a:xfrm>
        <a:prstGeom prst="ellipse">
          <a:avLst/>
        </a:prstGeom>
        <a:gradFill rotWithShape="0">
          <a:gsLst>
            <a:gs pos="0">
              <a:schemeClr val="accent5">
                <a:alpha val="50000"/>
                <a:hueOff val="-7450407"/>
                <a:satOff val="29858"/>
                <a:lumOff val="6471"/>
                <a:alphaOff val="0"/>
                <a:shade val="51000"/>
                <a:satMod val="130000"/>
              </a:schemeClr>
            </a:gs>
            <a:gs pos="80000">
              <a:schemeClr val="accent5">
                <a:alpha val="50000"/>
                <a:hueOff val="-7450407"/>
                <a:satOff val="29858"/>
                <a:lumOff val="6471"/>
                <a:alphaOff val="0"/>
                <a:shade val="93000"/>
                <a:satMod val="130000"/>
              </a:schemeClr>
            </a:gs>
            <a:gs pos="100000">
              <a:schemeClr val="accent5">
                <a:alpha val="50000"/>
                <a:hueOff val="-7450407"/>
                <a:satOff val="29858"/>
                <a:lumOff val="6471"/>
                <a:alphaOff val="0"/>
                <a:shade val="94000"/>
                <a:satMod val="135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215064" tIns="45720" rIns="215064" bIns="45720" numCol="1" spcCol="1270" anchor="ctr" anchorCtr="0">
          <a:noAutofit/>
        </a:bodyPr>
        <a:lstStyle/>
        <a:p>
          <a:pPr marL="0" lvl="0" indent="0" algn="ctr" defTabSz="1600200">
            <a:lnSpc>
              <a:spcPct val="90000"/>
            </a:lnSpc>
            <a:spcBef>
              <a:spcPct val="0"/>
            </a:spcBef>
            <a:spcAft>
              <a:spcPct val="35000"/>
            </a:spcAft>
            <a:buNone/>
          </a:pPr>
          <a:r>
            <a:rPr lang="en-US" sz="3600" b="0" i="0" kern="1200" dirty="0">
              <a:solidFill>
                <a:schemeClr val="bg1"/>
              </a:solidFill>
              <a:latin typeface="Calibri" panose="020F0502020204030204" pitchFamily="34" charset="0"/>
              <a:cs typeface="Calibri" panose="020F0502020204030204" pitchFamily="34" charset="0"/>
            </a:rPr>
            <a:t>Tribes</a:t>
          </a:r>
        </a:p>
      </dsp:txBody>
      <dsp:txXfrm>
        <a:off x="10107883" y="1798806"/>
        <a:ext cx="2763292" cy="2763292"/>
      </dsp:txXfrm>
    </dsp:sp>
    <dsp:sp modelId="{5AE4E4BC-A5A1-E644-B4F6-BA7590E09B64}">
      <dsp:nvSpPr>
        <dsp:cNvPr id="0" name=""/>
        <dsp:cNvSpPr/>
      </dsp:nvSpPr>
      <dsp:spPr>
        <a:xfrm>
          <a:off x="12661896" y="1226509"/>
          <a:ext cx="3907886" cy="3907886"/>
        </a:xfrm>
        <a:prstGeom prst="ellipse">
          <a:avLst/>
        </a:prstGeom>
        <a:gradFill rotWithShape="0">
          <a:gsLst>
            <a:gs pos="0">
              <a:schemeClr val="accent5">
                <a:alpha val="50000"/>
                <a:hueOff val="-9933876"/>
                <a:satOff val="39811"/>
                <a:lumOff val="8628"/>
                <a:alphaOff val="0"/>
                <a:shade val="51000"/>
                <a:satMod val="130000"/>
              </a:schemeClr>
            </a:gs>
            <a:gs pos="80000">
              <a:schemeClr val="accent5">
                <a:alpha val="50000"/>
                <a:hueOff val="-9933876"/>
                <a:satOff val="39811"/>
                <a:lumOff val="8628"/>
                <a:alphaOff val="0"/>
                <a:shade val="93000"/>
                <a:satMod val="130000"/>
              </a:schemeClr>
            </a:gs>
            <a:gs pos="100000">
              <a:schemeClr val="accent5">
                <a:alpha val="50000"/>
                <a:hueOff val="-9933876"/>
                <a:satOff val="39811"/>
                <a:lumOff val="8628"/>
                <a:alphaOff val="0"/>
                <a:shade val="94000"/>
                <a:satMod val="135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215064" tIns="45720" rIns="215064" bIns="45720" numCol="1" spcCol="1270" anchor="ctr" anchorCtr="0">
          <a:noAutofit/>
        </a:bodyPr>
        <a:lstStyle/>
        <a:p>
          <a:pPr marL="0" lvl="0" indent="0" algn="ctr" defTabSz="1600200">
            <a:lnSpc>
              <a:spcPct val="90000"/>
            </a:lnSpc>
            <a:spcBef>
              <a:spcPct val="0"/>
            </a:spcBef>
            <a:spcAft>
              <a:spcPct val="35000"/>
            </a:spcAft>
            <a:buNone/>
          </a:pPr>
          <a:r>
            <a:rPr lang="en-US" sz="3600" b="0" i="0" kern="1200" dirty="0">
              <a:solidFill>
                <a:schemeClr val="bg1"/>
              </a:solidFill>
              <a:latin typeface="Calibri" panose="020F0502020204030204" pitchFamily="34" charset="0"/>
              <a:cs typeface="Calibri" panose="020F0502020204030204" pitchFamily="34" charset="0"/>
            </a:rPr>
            <a:t>State Agencies</a:t>
          </a:r>
        </a:p>
      </dsp:txBody>
      <dsp:txXfrm>
        <a:off x="13234193" y="1798806"/>
        <a:ext cx="2763292" cy="27632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0FF475-FA94-494D-B91A-EC37FE895E99}">
      <dsp:nvSpPr>
        <dsp:cNvPr id="0" name=""/>
        <dsp:cNvSpPr/>
      </dsp:nvSpPr>
      <dsp:spPr>
        <a:xfrm>
          <a:off x="2697810" y="5689"/>
          <a:ext cx="2118399" cy="725482"/>
        </a:xfrm>
        <a:prstGeom prst="roundRect">
          <a:avLst>
            <a:gd name="adj" fmla="val 10000"/>
          </a:avLst>
        </a:prstGeom>
        <a:solidFill>
          <a:srgbClr val="F7FA7A"/>
        </a:solidFill>
        <a:ln w="25400" cap="flat" cmpd="sng" algn="ctr">
          <a:solidFill>
            <a:srgbClr val="EFE28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rPr>
            <a:t>CDTF</a:t>
          </a:r>
        </a:p>
      </dsp:txBody>
      <dsp:txXfrm>
        <a:off x="2719059" y="26938"/>
        <a:ext cx="2075901" cy="682984"/>
      </dsp:txXfrm>
    </dsp:sp>
    <dsp:sp modelId="{F7285E8A-6768-41A7-B0EE-E02F4BAB1B91}">
      <dsp:nvSpPr>
        <dsp:cNvPr id="0" name=""/>
        <dsp:cNvSpPr/>
      </dsp:nvSpPr>
      <dsp:spPr>
        <a:xfrm>
          <a:off x="2909650" y="731171"/>
          <a:ext cx="238845" cy="809202"/>
        </a:xfrm>
        <a:custGeom>
          <a:avLst/>
          <a:gdLst/>
          <a:ahLst/>
          <a:cxnLst/>
          <a:rect l="0" t="0" r="0" b="0"/>
          <a:pathLst>
            <a:path>
              <a:moveTo>
                <a:pt x="0" y="0"/>
              </a:moveTo>
              <a:lnTo>
                <a:pt x="0" y="809202"/>
              </a:lnTo>
              <a:lnTo>
                <a:pt x="238845" y="80920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2FF3EC4-9F92-48A7-BF22-5AFA9B94AD65}">
      <dsp:nvSpPr>
        <dsp:cNvPr id="0" name=""/>
        <dsp:cNvSpPr/>
      </dsp:nvSpPr>
      <dsp:spPr>
        <a:xfrm>
          <a:off x="3148496" y="1070785"/>
          <a:ext cx="1617493" cy="939177"/>
        </a:xfrm>
        <a:prstGeom prst="roundRect">
          <a:avLst>
            <a:gd name="adj" fmla="val 10000"/>
          </a:avLst>
        </a:prstGeom>
        <a:solidFill>
          <a:schemeClr val="accent1">
            <a:lumMod val="60000"/>
            <a:lumOff val="40000"/>
            <a:alpha val="9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Member Agencies</a:t>
          </a:r>
        </a:p>
      </dsp:txBody>
      <dsp:txXfrm>
        <a:off x="3176004" y="1098293"/>
        <a:ext cx="1562477" cy="884161"/>
      </dsp:txXfrm>
    </dsp:sp>
    <dsp:sp modelId="{5567A7A0-065D-40F5-AE36-A72C7F6E86C9}">
      <dsp:nvSpPr>
        <dsp:cNvPr id="0" name=""/>
        <dsp:cNvSpPr/>
      </dsp:nvSpPr>
      <dsp:spPr>
        <a:xfrm>
          <a:off x="2909650" y="731171"/>
          <a:ext cx="238845" cy="2086461"/>
        </a:xfrm>
        <a:custGeom>
          <a:avLst/>
          <a:gdLst/>
          <a:ahLst/>
          <a:cxnLst/>
          <a:rect l="0" t="0" r="0" b="0"/>
          <a:pathLst>
            <a:path>
              <a:moveTo>
                <a:pt x="0" y="0"/>
              </a:moveTo>
              <a:lnTo>
                <a:pt x="0" y="2086461"/>
              </a:lnTo>
              <a:lnTo>
                <a:pt x="238845" y="208646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29343A9-4B51-40DB-A0B5-E043C229F4A1}">
      <dsp:nvSpPr>
        <dsp:cNvPr id="0" name=""/>
        <dsp:cNvSpPr/>
      </dsp:nvSpPr>
      <dsp:spPr>
        <a:xfrm>
          <a:off x="3148496" y="2351984"/>
          <a:ext cx="1626862" cy="931297"/>
        </a:xfrm>
        <a:prstGeom prst="roundRect">
          <a:avLst>
            <a:gd name="adj" fmla="val 10000"/>
          </a:avLst>
        </a:prstGeom>
        <a:solidFill>
          <a:schemeClr val="accent1">
            <a:lumMod val="60000"/>
            <a:lumOff val="40000"/>
            <a:alpha val="9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UVBGSA</a:t>
          </a:r>
        </a:p>
      </dsp:txBody>
      <dsp:txXfrm>
        <a:off x="3175773" y="2379261"/>
        <a:ext cx="1572308" cy="876743"/>
      </dsp:txXfrm>
    </dsp:sp>
    <dsp:sp modelId="{95C9E97A-28C4-43DA-9257-EE1DDB1EE57D}">
      <dsp:nvSpPr>
        <dsp:cNvPr id="0" name=""/>
        <dsp:cNvSpPr/>
      </dsp:nvSpPr>
      <dsp:spPr>
        <a:xfrm>
          <a:off x="5527259" y="3281"/>
          <a:ext cx="2202317" cy="730530"/>
        </a:xfrm>
        <a:prstGeom prst="roundRect">
          <a:avLst>
            <a:gd name="adj" fmla="val 10000"/>
          </a:avLst>
        </a:prstGeom>
        <a:solidFill>
          <a:srgbClr val="F4BF70"/>
        </a:solidFill>
        <a:ln w="25400" cap="flat" cmpd="sng" algn="ctr">
          <a:solidFill>
            <a:srgbClr val="EE981A"/>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rPr>
            <a:t>CDTF</a:t>
          </a:r>
        </a:p>
      </dsp:txBody>
      <dsp:txXfrm>
        <a:off x="5548655" y="24677"/>
        <a:ext cx="2159525" cy="687738"/>
      </dsp:txXfrm>
    </dsp:sp>
    <dsp:sp modelId="{60D52164-C236-49A3-A068-99732D82B409}">
      <dsp:nvSpPr>
        <dsp:cNvPr id="0" name=""/>
        <dsp:cNvSpPr/>
      </dsp:nvSpPr>
      <dsp:spPr>
        <a:xfrm>
          <a:off x="5747491" y="733812"/>
          <a:ext cx="220231" cy="806486"/>
        </a:xfrm>
        <a:custGeom>
          <a:avLst/>
          <a:gdLst/>
          <a:ahLst/>
          <a:cxnLst/>
          <a:rect l="0" t="0" r="0" b="0"/>
          <a:pathLst>
            <a:path>
              <a:moveTo>
                <a:pt x="0" y="0"/>
              </a:moveTo>
              <a:lnTo>
                <a:pt x="0" y="806486"/>
              </a:lnTo>
              <a:lnTo>
                <a:pt x="220231" y="80648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B3F370E-A0A7-428C-A08A-378AC45B8A58}">
      <dsp:nvSpPr>
        <dsp:cNvPr id="0" name=""/>
        <dsp:cNvSpPr/>
      </dsp:nvSpPr>
      <dsp:spPr>
        <a:xfrm>
          <a:off x="5967722" y="1075833"/>
          <a:ext cx="1777702" cy="928930"/>
        </a:xfrm>
        <a:prstGeom prst="roundRect">
          <a:avLst>
            <a:gd name="adj" fmla="val 10000"/>
          </a:avLst>
        </a:prstGeom>
        <a:solidFill>
          <a:schemeClr val="accent1">
            <a:lumMod val="60000"/>
            <a:lumOff val="40000"/>
            <a:alpha val="9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Member Agencies</a:t>
          </a:r>
        </a:p>
      </dsp:txBody>
      <dsp:txXfrm>
        <a:off x="5994929" y="1103040"/>
        <a:ext cx="1723288" cy="874516"/>
      </dsp:txXfrm>
    </dsp:sp>
    <dsp:sp modelId="{05FEC070-90BF-4B4B-BE96-192F40FBE9C7}">
      <dsp:nvSpPr>
        <dsp:cNvPr id="0" name=""/>
        <dsp:cNvSpPr/>
      </dsp:nvSpPr>
      <dsp:spPr>
        <a:xfrm>
          <a:off x="5747491" y="733812"/>
          <a:ext cx="220231" cy="2097022"/>
        </a:xfrm>
        <a:custGeom>
          <a:avLst/>
          <a:gdLst/>
          <a:ahLst/>
          <a:cxnLst/>
          <a:rect l="0" t="0" r="0" b="0"/>
          <a:pathLst>
            <a:path>
              <a:moveTo>
                <a:pt x="0" y="0"/>
              </a:moveTo>
              <a:lnTo>
                <a:pt x="0" y="2097022"/>
              </a:lnTo>
              <a:lnTo>
                <a:pt x="220231" y="209702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94BD88F-75C9-4197-84C9-2991DF694B6F}">
      <dsp:nvSpPr>
        <dsp:cNvPr id="0" name=""/>
        <dsp:cNvSpPr/>
      </dsp:nvSpPr>
      <dsp:spPr>
        <a:xfrm>
          <a:off x="5967722" y="2346785"/>
          <a:ext cx="1775644" cy="968098"/>
        </a:xfrm>
        <a:prstGeom prst="roundRect">
          <a:avLst>
            <a:gd name="adj" fmla="val 10000"/>
          </a:avLst>
        </a:prstGeom>
        <a:solidFill>
          <a:schemeClr val="accent1">
            <a:lumMod val="60000"/>
            <a:lumOff val="40000"/>
            <a:alpha val="9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UVBGSA</a:t>
          </a:r>
          <a:endParaRPr lang="en-US" sz="1800" kern="1200" dirty="0"/>
        </a:p>
      </dsp:txBody>
      <dsp:txXfrm>
        <a:off x="5996077" y="2375140"/>
        <a:ext cx="1718934" cy="911388"/>
      </dsp:txXfrm>
    </dsp:sp>
    <dsp:sp modelId="{6D1E084E-BBF5-4695-A9DD-08F4C89EB174}">
      <dsp:nvSpPr>
        <dsp:cNvPr id="0" name=""/>
        <dsp:cNvSpPr/>
      </dsp:nvSpPr>
      <dsp:spPr>
        <a:xfrm>
          <a:off x="8413620" y="3281"/>
          <a:ext cx="1702774" cy="725482"/>
        </a:xfrm>
        <a:prstGeom prst="roundRect">
          <a:avLst>
            <a:gd name="adj" fmla="val 10000"/>
          </a:avLst>
        </a:prstGeom>
        <a:solidFill>
          <a:srgbClr val="F4BF70"/>
        </a:solidFill>
        <a:ln w="25400" cap="flat" cmpd="sng" algn="ctr">
          <a:solidFill>
            <a:srgbClr val="EE981A"/>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rPr>
            <a:t>BoS, EO</a:t>
          </a:r>
        </a:p>
      </dsp:txBody>
      <dsp:txXfrm>
        <a:off x="8434869" y="24530"/>
        <a:ext cx="1660276" cy="682984"/>
      </dsp:txXfrm>
    </dsp:sp>
    <dsp:sp modelId="{95FBD8BC-B439-4CFD-88B2-0F9356173E40}">
      <dsp:nvSpPr>
        <dsp:cNvPr id="0" name=""/>
        <dsp:cNvSpPr/>
      </dsp:nvSpPr>
      <dsp:spPr>
        <a:xfrm>
          <a:off x="10800437" y="3281"/>
          <a:ext cx="1985284" cy="725482"/>
        </a:xfrm>
        <a:prstGeom prst="roundRect">
          <a:avLst>
            <a:gd name="adj" fmla="val 10000"/>
          </a:avLst>
        </a:prstGeom>
        <a:solidFill>
          <a:srgbClr val="FF8585"/>
        </a:solidFill>
        <a:ln w="254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rPr>
            <a:t>BoS</a:t>
          </a:r>
          <a:endParaRPr lang="en-US" sz="3500" kern="1200" dirty="0">
            <a:solidFill>
              <a:schemeClr val="tx1"/>
            </a:solidFill>
          </a:endParaRPr>
        </a:p>
      </dsp:txBody>
      <dsp:txXfrm>
        <a:off x="10821686" y="24530"/>
        <a:ext cx="1942786" cy="682984"/>
      </dsp:txXfrm>
    </dsp:sp>
    <dsp:sp modelId="{5F0BB17F-81D8-4E22-B9F3-3112BBD1AE75}">
      <dsp:nvSpPr>
        <dsp:cNvPr id="0" name=""/>
        <dsp:cNvSpPr/>
      </dsp:nvSpPr>
      <dsp:spPr>
        <a:xfrm>
          <a:off x="10998966" y="728763"/>
          <a:ext cx="198528" cy="728416"/>
        </a:xfrm>
        <a:custGeom>
          <a:avLst/>
          <a:gdLst/>
          <a:ahLst/>
          <a:cxnLst/>
          <a:rect l="0" t="0" r="0" b="0"/>
          <a:pathLst>
            <a:path>
              <a:moveTo>
                <a:pt x="0" y="0"/>
              </a:moveTo>
              <a:lnTo>
                <a:pt x="0" y="728416"/>
              </a:lnTo>
              <a:lnTo>
                <a:pt x="198528" y="72841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4BC95A3-F16F-44C7-8339-DA4B3C8F0D40}">
      <dsp:nvSpPr>
        <dsp:cNvPr id="0" name=""/>
        <dsp:cNvSpPr/>
      </dsp:nvSpPr>
      <dsp:spPr>
        <a:xfrm>
          <a:off x="11197494" y="1070785"/>
          <a:ext cx="1617493" cy="772790"/>
        </a:xfrm>
        <a:prstGeom prst="roundRect">
          <a:avLst>
            <a:gd name="adj" fmla="val 10000"/>
          </a:avLst>
        </a:prstGeom>
        <a:solidFill>
          <a:schemeClr val="accent1">
            <a:lumMod val="60000"/>
            <a:lumOff val="40000"/>
            <a:alpha val="9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EO</a:t>
          </a:r>
          <a:endParaRPr lang="en-US" sz="3300" kern="1200" dirty="0"/>
        </a:p>
      </dsp:txBody>
      <dsp:txXfrm>
        <a:off x="11220128" y="1093419"/>
        <a:ext cx="1572225" cy="727522"/>
      </dsp:txXfrm>
    </dsp:sp>
    <dsp:sp modelId="{82DEAB04-CDDB-43D9-A34C-7AF608436C17}">
      <dsp:nvSpPr>
        <dsp:cNvPr id="0" name=""/>
        <dsp:cNvSpPr/>
      </dsp:nvSpPr>
      <dsp:spPr>
        <a:xfrm>
          <a:off x="10998966" y="728763"/>
          <a:ext cx="198528" cy="1853161"/>
        </a:xfrm>
        <a:custGeom>
          <a:avLst/>
          <a:gdLst/>
          <a:ahLst/>
          <a:cxnLst/>
          <a:rect l="0" t="0" r="0" b="0"/>
          <a:pathLst>
            <a:path>
              <a:moveTo>
                <a:pt x="0" y="0"/>
              </a:moveTo>
              <a:lnTo>
                <a:pt x="0" y="1853161"/>
              </a:lnTo>
              <a:lnTo>
                <a:pt x="198528" y="185316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B267787-7903-4450-9CBD-E4D2876908E5}">
      <dsp:nvSpPr>
        <dsp:cNvPr id="0" name=""/>
        <dsp:cNvSpPr/>
      </dsp:nvSpPr>
      <dsp:spPr>
        <a:xfrm>
          <a:off x="11197494" y="2185597"/>
          <a:ext cx="1626862" cy="792655"/>
        </a:xfrm>
        <a:prstGeom prst="roundRect">
          <a:avLst>
            <a:gd name="adj" fmla="val 10000"/>
          </a:avLst>
        </a:prstGeom>
        <a:solidFill>
          <a:schemeClr val="accent1">
            <a:lumMod val="60000"/>
            <a:lumOff val="40000"/>
            <a:alpha val="9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CDTF</a:t>
          </a:r>
          <a:r>
            <a:rPr lang="en-US" sz="3300" kern="1200" dirty="0"/>
            <a:t> </a:t>
          </a:r>
        </a:p>
      </dsp:txBody>
      <dsp:txXfrm>
        <a:off x="11220710" y="2208813"/>
        <a:ext cx="1580430" cy="746223"/>
      </dsp:txXfrm>
    </dsp:sp>
    <dsp:sp modelId="{34093BCA-BBD4-46F4-AE42-63127C15E406}">
      <dsp:nvSpPr>
        <dsp:cNvPr id="0" name=""/>
        <dsp:cNvSpPr/>
      </dsp:nvSpPr>
      <dsp:spPr>
        <a:xfrm>
          <a:off x="10998966" y="728763"/>
          <a:ext cx="198528" cy="3016048"/>
        </a:xfrm>
        <a:custGeom>
          <a:avLst/>
          <a:gdLst/>
          <a:ahLst/>
          <a:cxnLst/>
          <a:rect l="0" t="0" r="0" b="0"/>
          <a:pathLst>
            <a:path>
              <a:moveTo>
                <a:pt x="0" y="0"/>
              </a:moveTo>
              <a:lnTo>
                <a:pt x="0" y="3016048"/>
              </a:lnTo>
              <a:lnTo>
                <a:pt x="198528" y="301604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9CFB00F-41A4-4B8F-AB1E-BBAF5CB5C8CC}">
      <dsp:nvSpPr>
        <dsp:cNvPr id="0" name=""/>
        <dsp:cNvSpPr/>
      </dsp:nvSpPr>
      <dsp:spPr>
        <a:xfrm>
          <a:off x="11197494" y="3320274"/>
          <a:ext cx="1678127" cy="849075"/>
        </a:xfrm>
        <a:prstGeom prst="roundRect">
          <a:avLst>
            <a:gd name="adj" fmla="val 10000"/>
          </a:avLst>
        </a:prstGeom>
        <a:solidFill>
          <a:schemeClr val="accent1">
            <a:lumMod val="60000"/>
            <a:lumOff val="40000"/>
            <a:alpha val="9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MCWA</a:t>
          </a:r>
          <a:endParaRPr lang="en-US" sz="3600" kern="1200" dirty="0"/>
        </a:p>
      </dsp:txBody>
      <dsp:txXfrm>
        <a:off x="11222363" y="3345143"/>
        <a:ext cx="1628389" cy="799337"/>
      </dsp:txXfrm>
    </dsp:sp>
    <dsp:sp modelId="{07E1FB6D-F44C-4E61-A4AA-951937147243}">
      <dsp:nvSpPr>
        <dsp:cNvPr id="0" name=""/>
        <dsp:cNvSpPr/>
      </dsp:nvSpPr>
      <dsp:spPr>
        <a:xfrm>
          <a:off x="10998966" y="728763"/>
          <a:ext cx="198528" cy="4257415"/>
        </a:xfrm>
        <a:custGeom>
          <a:avLst/>
          <a:gdLst/>
          <a:ahLst/>
          <a:cxnLst/>
          <a:rect l="0" t="0" r="0" b="0"/>
          <a:pathLst>
            <a:path>
              <a:moveTo>
                <a:pt x="0" y="0"/>
              </a:moveTo>
              <a:lnTo>
                <a:pt x="0" y="4257415"/>
              </a:lnTo>
              <a:lnTo>
                <a:pt x="198528" y="425741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8F6D6B7-C619-4A95-A969-3FFC9AC00EFB}">
      <dsp:nvSpPr>
        <dsp:cNvPr id="0" name=""/>
        <dsp:cNvSpPr/>
      </dsp:nvSpPr>
      <dsp:spPr>
        <a:xfrm>
          <a:off x="11197494" y="4511371"/>
          <a:ext cx="1708597" cy="949615"/>
        </a:xfrm>
        <a:prstGeom prst="roundRect">
          <a:avLst>
            <a:gd name="adj" fmla="val 10000"/>
          </a:avLst>
        </a:prstGeom>
        <a:solidFill>
          <a:schemeClr val="accent1">
            <a:lumMod val="60000"/>
            <a:lumOff val="40000"/>
            <a:alpha val="9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County OES</a:t>
          </a:r>
        </a:p>
      </dsp:txBody>
      <dsp:txXfrm>
        <a:off x="11225307" y="4539184"/>
        <a:ext cx="1652971" cy="893989"/>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19.02.2025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a:t>
            </a:fld>
            <a:endParaRPr lang="cs-CZ"/>
          </a:p>
        </p:txBody>
      </p:sp>
    </p:spTree>
    <p:extLst>
      <p:ext uri="{BB962C8B-B14F-4D97-AF65-F5344CB8AC3E}">
        <p14:creationId xmlns:p14="http://schemas.microsoft.com/office/powerpoint/2010/main" val="8797773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53B7AF-AF7D-30C6-DE2B-4EC09665C81A}"/>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699C7254-3861-9655-6B9B-AB84C0BFE2F3}"/>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9718BA23-800C-E01B-49EC-151005578FCB}"/>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6F327B08-6ED4-2BC5-B969-30CC3DCB1A03}"/>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31E32349-A555-AC42-138F-9A1D0BAF137F}"/>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a:extLst>
              <a:ext uri="{FF2B5EF4-FFF2-40B4-BE49-F238E27FC236}">
                <a16:creationId xmlns:a16="http://schemas.microsoft.com/office/drawing/2014/main" id="{ED379155-9C43-BE9A-DC36-2DCF1998A121}"/>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28B46393-378A-6581-5679-B5D80EDB0A06}"/>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1041624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z="1800" dirty="0">
              <a:effectLst/>
              <a:latin typeface="Calibri" panose="020F0502020204030204" pitchFamily="34" charset="0"/>
              <a:cs typeface="Times New Roman" panose="02020603050405020304" pitchFamily="18" charset="0"/>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3E6A25-47F5-5840-4A16-EFFD14D310B0}"/>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129CD54F-1DF9-7C09-4046-420978EDE457}"/>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8052CA04-12A8-6599-8F55-9AD82CEC4866}"/>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D7851036-31D1-98AA-241D-95FA3BCE7A88}"/>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C34D013B-2CBB-02C7-BEE5-47853A553309}"/>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indent="0">
              <a:buFont typeface="Arial" panose="020B0604020202020204" pitchFamily="34" charset="0"/>
              <a:buNone/>
            </a:pPr>
            <a:endParaRPr lang="en-US" dirty="0"/>
          </a:p>
        </p:txBody>
      </p:sp>
      <p:sp>
        <p:nvSpPr>
          <p:cNvPr id="6" name="Footer Placeholder 5">
            <a:extLst>
              <a:ext uri="{FF2B5EF4-FFF2-40B4-BE49-F238E27FC236}">
                <a16:creationId xmlns:a16="http://schemas.microsoft.com/office/drawing/2014/main" id="{32020B08-1503-11C6-B39F-603B92FA90C6}"/>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A9BB5952-0218-7B38-AE97-738698D2A050}"/>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1212103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9AC41B-EA6E-8E03-3F09-4FCE5FA57F76}"/>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AA2325B3-1B3B-B87F-BC04-198CCB36E486}"/>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7E1B38C6-91A4-1096-5E4B-F465F6A97298}"/>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7D3FB496-CF86-F19E-1AD3-D74EE88652E3}"/>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3B6A0106-FF30-F3CE-E28F-AAD1884CAFE1}"/>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a:extLst>
              <a:ext uri="{FF2B5EF4-FFF2-40B4-BE49-F238E27FC236}">
                <a16:creationId xmlns:a16="http://schemas.microsoft.com/office/drawing/2014/main" id="{742567DD-2DCA-4AE8-3429-FE6F7E2934ED}"/>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5C44E909-F9F5-8FAF-D07D-B85817477964}"/>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8595992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D7FFBE-A9E1-94E7-868B-C78A2DA752D7}"/>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4DE21FE9-D154-8289-DB00-133FA449DB57}"/>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5F78429B-E067-1725-4D81-A3A34DB66073}"/>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5C8755DD-BA85-0505-216E-53AE891B12BF}"/>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0E83DAC1-E5D7-C7B0-E457-F967F40FDE05}"/>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a:extLst>
              <a:ext uri="{FF2B5EF4-FFF2-40B4-BE49-F238E27FC236}">
                <a16:creationId xmlns:a16="http://schemas.microsoft.com/office/drawing/2014/main" id="{6B2488F6-5CF3-9B80-A352-62C4D30930F3}"/>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90C8638C-2B26-7CAB-CE97-7F46A74EC236}"/>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6642092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97F03F-5EEC-16F6-BC98-6CBE3C7630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F45BB0-C43C-8EBB-B0E4-E0ACBE5F54C1}"/>
              </a:ext>
            </a:extLst>
          </p:cNvPr>
          <p:cNvSpPr>
            <a:spLocks noGrp="1" noRot="1" noChangeAspect="1"/>
          </p:cNvSpPr>
          <p:nvPr>
            <p:ph type="sldImg"/>
          </p:nvPr>
        </p:nvSpPr>
        <p:spPr>
          <a:xfrm>
            <a:off x="2290763" y="512763"/>
            <a:ext cx="4562475" cy="2566987"/>
          </a:xfrm>
        </p:spPr>
      </p:sp>
      <p:sp>
        <p:nvSpPr>
          <p:cNvPr id="3" name="Notes Placeholder 2">
            <a:extLst>
              <a:ext uri="{FF2B5EF4-FFF2-40B4-BE49-F238E27FC236}">
                <a16:creationId xmlns:a16="http://schemas.microsoft.com/office/drawing/2014/main" id="{DD1141D9-36F5-601A-C6A4-4D33B12E2DA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D369B76-3E98-174A-D926-AEE58F309AC8}"/>
              </a:ext>
            </a:extLst>
          </p:cNvPr>
          <p:cNvSpPr>
            <a:spLocks noGrp="1"/>
          </p:cNvSpPr>
          <p:nvPr>
            <p:ph type="sldNum" sz="quarter" idx="5"/>
          </p:nvPr>
        </p:nvSpPr>
        <p:spPr/>
        <p:txBody>
          <a:bodyPr/>
          <a:lstStyle/>
          <a:p>
            <a:fld id="{871B2431-D351-4C6E-A3CF-9DFAC0E3E050}" type="slidenum">
              <a:rPr lang="cs-CZ" smtClean="0"/>
              <a:t>19</a:t>
            </a:fld>
            <a:endParaRPr lang="cs-CZ"/>
          </a:p>
        </p:txBody>
      </p:sp>
    </p:spTree>
    <p:extLst>
      <p:ext uri="{BB962C8B-B14F-4D97-AF65-F5344CB8AC3E}">
        <p14:creationId xmlns:p14="http://schemas.microsoft.com/office/powerpoint/2010/main" val="38525023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20</a:t>
            </a:fld>
            <a:endParaRPr lang="cs-CZ"/>
          </a:p>
        </p:txBody>
      </p:sp>
    </p:spTree>
    <p:extLst>
      <p:ext uri="{BB962C8B-B14F-4D97-AF65-F5344CB8AC3E}">
        <p14:creationId xmlns:p14="http://schemas.microsoft.com/office/powerpoint/2010/main" val="3915218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3</a:t>
            </a:fld>
            <a:endParaRPr lang="cs-CZ"/>
          </a:p>
        </p:txBody>
      </p:sp>
    </p:spTree>
    <p:extLst>
      <p:ext uri="{BB962C8B-B14F-4D97-AF65-F5344CB8AC3E}">
        <p14:creationId xmlns:p14="http://schemas.microsoft.com/office/powerpoint/2010/main" val="13868196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577F64-CE01-CE9E-5982-B193D44F77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A18A5A-BC74-4802-ED85-0BD7499CB015}"/>
              </a:ext>
            </a:extLst>
          </p:cNvPr>
          <p:cNvSpPr>
            <a:spLocks noGrp="1" noRot="1" noChangeAspect="1"/>
          </p:cNvSpPr>
          <p:nvPr>
            <p:ph type="sldImg"/>
          </p:nvPr>
        </p:nvSpPr>
        <p:spPr>
          <a:xfrm>
            <a:off x="2290763" y="512763"/>
            <a:ext cx="4562475" cy="2566987"/>
          </a:xfrm>
        </p:spPr>
      </p:sp>
      <p:sp>
        <p:nvSpPr>
          <p:cNvPr id="3" name="Notes Placeholder 2">
            <a:extLst>
              <a:ext uri="{FF2B5EF4-FFF2-40B4-BE49-F238E27FC236}">
                <a16:creationId xmlns:a16="http://schemas.microsoft.com/office/drawing/2014/main" id="{DF97CEBB-85C0-ECCC-389A-212CA42E2F5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SimSun" panose="02010600030101010101" pitchFamily="2" charset="-122"/>
              <a:cs typeface="Times New Roman" panose="02020603050405020304" pitchFamily="18" charset="0"/>
            </a:endParaRPr>
          </a:p>
        </p:txBody>
      </p:sp>
      <p:sp>
        <p:nvSpPr>
          <p:cNvPr id="4" name="Slide Number Placeholder 3">
            <a:extLst>
              <a:ext uri="{FF2B5EF4-FFF2-40B4-BE49-F238E27FC236}">
                <a16:creationId xmlns:a16="http://schemas.microsoft.com/office/drawing/2014/main" id="{E3A9E3D3-F754-0F0E-AC0A-BCECC7CE5761}"/>
              </a:ext>
            </a:extLst>
          </p:cNvPr>
          <p:cNvSpPr>
            <a:spLocks noGrp="1"/>
          </p:cNvSpPr>
          <p:nvPr>
            <p:ph type="sldNum" sz="quarter" idx="5"/>
          </p:nvPr>
        </p:nvSpPr>
        <p:spPr/>
        <p:txBody>
          <a:bodyPr/>
          <a:lstStyle/>
          <a:p>
            <a:fld id="{871B2431-D351-4C6E-A3CF-9DFAC0E3E050}" type="slidenum">
              <a:rPr lang="cs-CZ" smtClean="0"/>
              <a:t>21</a:t>
            </a:fld>
            <a:endParaRPr lang="cs-CZ"/>
          </a:p>
        </p:txBody>
      </p:sp>
    </p:spTree>
    <p:extLst>
      <p:ext uri="{BB962C8B-B14F-4D97-AF65-F5344CB8AC3E}">
        <p14:creationId xmlns:p14="http://schemas.microsoft.com/office/powerpoint/2010/main" val="25992074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934B94-F6E0-8F7A-7D13-5356703F98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AC0633-F878-1CCA-7A72-ABE51B90D158}"/>
              </a:ext>
            </a:extLst>
          </p:cNvPr>
          <p:cNvSpPr>
            <a:spLocks noGrp="1" noRot="1" noChangeAspect="1"/>
          </p:cNvSpPr>
          <p:nvPr>
            <p:ph type="sldImg"/>
          </p:nvPr>
        </p:nvSpPr>
        <p:spPr>
          <a:xfrm>
            <a:off x="2290763" y="512763"/>
            <a:ext cx="4562475" cy="2566987"/>
          </a:xfrm>
        </p:spPr>
      </p:sp>
      <p:sp>
        <p:nvSpPr>
          <p:cNvPr id="3" name="Notes Placeholder 2">
            <a:extLst>
              <a:ext uri="{FF2B5EF4-FFF2-40B4-BE49-F238E27FC236}">
                <a16:creationId xmlns:a16="http://schemas.microsoft.com/office/drawing/2014/main" id="{19F0C6A4-3FD2-E312-6F46-B1144A5A6064}"/>
              </a:ext>
            </a:extLst>
          </p:cNvPr>
          <p:cNvSpPr>
            <a:spLocks noGrp="1"/>
          </p:cNvSpPr>
          <p:nvPr>
            <p:ph type="body" idx="1"/>
          </p:nvPr>
        </p:nvSpPr>
        <p:spPr/>
        <p:txBody>
          <a:bodyPr/>
          <a:lstStyle/>
          <a:p>
            <a:endParaRPr lang="en-US" sz="1800" dirty="0">
              <a:effectLst/>
              <a:latin typeface="Calibri" panose="020F0502020204030204" pitchFamily="34" charset="0"/>
              <a:ea typeface="SimSun" panose="02010600030101010101" pitchFamily="2" charset="-122"/>
              <a:cs typeface="Times New Roman" panose="02020603050405020304" pitchFamily="18" charset="0"/>
            </a:endParaRPr>
          </a:p>
          <a:p>
            <a:endParaRPr lang="en-US" sz="1800" dirty="0">
              <a:effectLst/>
              <a:latin typeface="Calibri" panose="020F0502020204030204" pitchFamily="34" charset="0"/>
              <a:ea typeface="SimSun" panose="02010600030101010101" pitchFamily="2" charset="-122"/>
              <a:cs typeface="Times New Roman" panose="02020603050405020304" pitchFamily="18" charset="0"/>
            </a:endParaRPr>
          </a:p>
        </p:txBody>
      </p:sp>
      <p:sp>
        <p:nvSpPr>
          <p:cNvPr id="4" name="Slide Number Placeholder 3">
            <a:extLst>
              <a:ext uri="{FF2B5EF4-FFF2-40B4-BE49-F238E27FC236}">
                <a16:creationId xmlns:a16="http://schemas.microsoft.com/office/drawing/2014/main" id="{41C5D6E6-478E-339D-93FA-42F7B119C3B5}"/>
              </a:ext>
            </a:extLst>
          </p:cNvPr>
          <p:cNvSpPr>
            <a:spLocks noGrp="1"/>
          </p:cNvSpPr>
          <p:nvPr>
            <p:ph type="sldNum" sz="quarter" idx="5"/>
          </p:nvPr>
        </p:nvSpPr>
        <p:spPr/>
        <p:txBody>
          <a:bodyPr/>
          <a:lstStyle/>
          <a:p>
            <a:fld id="{871B2431-D351-4C6E-A3CF-9DFAC0E3E050}" type="slidenum">
              <a:rPr lang="cs-CZ" smtClean="0"/>
              <a:t>22</a:t>
            </a:fld>
            <a:endParaRPr lang="cs-CZ"/>
          </a:p>
        </p:txBody>
      </p:sp>
    </p:spTree>
    <p:extLst>
      <p:ext uri="{BB962C8B-B14F-4D97-AF65-F5344CB8AC3E}">
        <p14:creationId xmlns:p14="http://schemas.microsoft.com/office/powerpoint/2010/main" val="646330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E9BFC9-E303-588A-C46E-6A932D6EE9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CFC420-A8D9-40C7-6033-FC999A680584}"/>
              </a:ext>
            </a:extLst>
          </p:cNvPr>
          <p:cNvSpPr>
            <a:spLocks noGrp="1" noRot="1" noChangeAspect="1"/>
          </p:cNvSpPr>
          <p:nvPr>
            <p:ph type="sldImg"/>
          </p:nvPr>
        </p:nvSpPr>
        <p:spPr>
          <a:xfrm>
            <a:off x="2290763" y="512763"/>
            <a:ext cx="4562475" cy="2566987"/>
          </a:xfrm>
        </p:spPr>
      </p:sp>
      <p:sp>
        <p:nvSpPr>
          <p:cNvPr id="3" name="Notes Placeholder 2">
            <a:extLst>
              <a:ext uri="{FF2B5EF4-FFF2-40B4-BE49-F238E27FC236}">
                <a16:creationId xmlns:a16="http://schemas.microsoft.com/office/drawing/2014/main" id="{8A470F50-B579-2591-8198-90D3B4A2654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4D904D4-9300-3326-1867-863D37F0D76E}"/>
              </a:ext>
            </a:extLst>
          </p:cNvPr>
          <p:cNvSpPr>
            <a:spLocks noGrp="1"/>
          </p:cNvSpPr>
          <p:nvPr>
            <p:ph type="sldNum" sz="quarter" idx="5"/>
          </p:nvPr>
        </p:nvSpPr>
        <p:spPr/>
        <p:txBody>
          <a:bodyPr/>
          <a:lstStyle/>
          <a:p>
            <a:fld id="{871B2431-D351-4C6E-A3CF-9DFAC0E3E050}" type="slidenum">
              <a:rPr lang="cs-CZ" smtClean="0"/>
              <a:t>23</a:t>
            </a:fld>
            <a:endParaRPr lang="cs-CZ"/>
          </a:p>
        </p:txBody>
      </p:sp>
    </p:spTree>
    <p:extLst>
      <p:ext uri="{BB962C8B-B14F-4D97-AF65-F5344CB8AC3E}">
        <p14:creationId xmlns:p14="http://schemas.microsoft.com/office/powerpoint/2010/main" val="18217988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24</a:t>
            </a:fld>
            <a:endParaRPr lang="cs-CZ"/>
          </a:p>
        </p:txBody>
      </p:sp>
    </p:spTree>
    <p:extLst>
      <p:ext uri="{BB962C8B-B14F-4D97-AF65-F5344CB8AC3E}">
        <p14:creationId xmlns:p14="http://schemas.microsoft.com/office/powerpoint/2010/main" val="37608509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25</a:t>
            </a:fld>
            <a:endParaRPr lang="cs-CZ"/>
          </a:p>
        </p:txBody>
      </p:sp>
    </p:spTree>
    <p:extLst>
      <p:ext uri="{BB962C8B-B14F-4D97-AF65-F5344CB8AC3E}">
        <p14:creationId xmlns:p14="http://schemas.microsoft.com/office/powerpoint/2010/main" val="29098245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26</a:t>
            </a:fld>
            <a:endParaRPr lang="cs-CZ"/>
          </a:p>
        </p:txBody>
      </p:sp>
    </p:spTree>
    <p:extLst>
      <p:ext uri="{BB962C8B-B14F-4D97-AF65-F5344CB8AC3E}">
        <p14:creationId xmlns:p14="http://schemas.microsoft.com/office/powerpoint/2010/main" val="24679277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27</a:t>
            </a:fld>
            <a:endParaRPr lang="cs-CZ"/>
          </a:p>
        </p:txBody>
      </p:sp>
    </p:spTree>
    <p:extLst>
      <p:ext uri="{BB962C8B-B14F-4D97-AF65-F5344CB8AC3E}">
        <p14:creationId xmlns:p14="http://schemas.microsoft.com/office/powerpoint/2010/main" val="26046666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2137F2-B4F1-9B57-8172-2E3F5ED8BE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67683E-C38F-76E2-F85C-CE40A4C53353}"/>
              </a:ext>
            </a:extLst>
          </p:cNvPr>
          <p:cNvSpPr>
            <a:spLocks noGrp="1" noRot="1" noChangeAspect="1"/>
          </p:cNvSpPr>
          <p:nvPr>
            <p:ph type="sldImg"/>
          </p:nvPr>
        </p:nvSpPr>
        <p:spPr>
          <a:xfrm>
            <a:off x="2290763" y="512763"/>
            <a:ext cx="4562475" cy="2566987"/>
          </a:xfrm>
        </p:spPr>
      </p:sp>
      <p:sp>
        <p:nvSpPr>
          <p:cNvPr id="3" name="Notes Placeholder 2">
            <a:extLst>
              <a:ext uri="{FF2B5EF4-FFF2-40B4-BE49-F238E27FC236}">
                <a16:creationId xmlns:a16="http://schemas.microsoft.com/office/drawing/2014/main" id="{64DEA2BB-23BC-6C94-D55A-AD3F5FD73EB7}"/>
              </a:ext>
            </a:extLst>
          </p:cNvPr>
          <p:cNvSpPr>
            <a:spLocks noGrp="1"/>
          </p:cNvSpPr>
          <p:nvPr>
            <p:ph type="body" idx="1"/>
          </p:nvPr>
        </p:nvSpPr>
        <p:spPr/>
        <p:txBody>
          <a:bodyPr/>
          <a:lstStyle/>
          <a:p>
            <a:endParaRPr lang="en-US" dirty="0"/>
          </a:p>
          <a:p>
            <a:endParaRPr lang="en-US" b="1" dirty="0"/>
          </a:p>
          <a:p>
            <a:endParaRPr lang="en-US" dirty="0"/>
          </a:p>
        </p:txBody>
      </p:sp>
      <p:sp>
        <p:nvSpPr>
          <p:cNvPr id="4" name="Slide Number Placeholder 3">
            <a:extLst>
              <a:ext uri="{FF2B5EF4-FFF2-40B4-BE49-F238E27FC236}">
                <a16:creationId xmlns:a16="http://schemas.microsoft.com/office/drawing/2014/main" id="{AC126F71-9065-548B-C89A-0DA8915E4E50}"/>
              </a:ext>
            </a:extLst>
          </p:cNvPr>
          <p:cNvSpPr>
            <a:spLocks noGrp="1"/>
          </p:cNvSpPr>
          <p:nvPr>
            <p:ph type="sldNum" sz="quarter" idx="5"/>
          </p:nvPr>
        </p:nvSpPr>
        <p:spPr/>
        <p:txBody>
          <a:bodyPr/>
          <a:lstStyle/>
          <a:p>
            <a:fld id="{871B2431-D351-4C6E-A3CF-9DFAC0E3E050}" type="slidenum">
              <a:rPr lang="cs-CZ" smtClean="0"/>
              <a:t>28</a:t>
            </a:fld>
            <a:endParaRPr lang="cs-CZ"/>
          </a:p>
        </p:txBody>
      </p:sp>
    </p:spTree>
    <p:extLst>
      <p:ext uri="{BB962C8B-B14F-4D97-AF65-F5344CB8AC3E}">
        <p14:creationId xmlns:p14="http://schemas.microsoft.com/office/powerpoint/2010/main" val="19230000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29</a:t>
            </a:fld>
            <a:endParaRPr lang="cs-CZ"/>
          </a:p>
        </p:txBody>
      </p:sp>
    </p:spTree>
    <p:extLst>
      <p:ext uri="{BB962C8B-B14F-4D97-AF65-F5344CB8AC3E}">
        <p14:creationId xmlns:p14="http://schemas.microsoft.com/office/powerpoint/2010/main" val="25603850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7F7BDE-92A0-2FDD-3D25-426AE714EE61}"/>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37A808F5-85FA-8B14-D7C7-213BF0F56755}"/>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8A3B6DD9-6FBA-9300-127B-5D7EEDEC0226}"/>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436AE3BB-3B0C-89C7-5E8C-A3A13564D1D1}"/>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E64A3000-8388-D671-AC27-2356CC881BBB}"/>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a:extLst>
              <a:ext uri="{FF2B5EF4-FFF2-40B4-BE49-F238E27FC236}">
                <a16:creationId xmlns:a16="http://schemas.microsoft.com/office/drawing/2014/main" id="{186C6081-F45D-7287-0F82-A2D1449F7B6B}"/>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F6081036-D8B5-8FCE-02D5-2FA9A746D219}"/>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300915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4</a:t>
            </a:fld>
            <a:endParaRPr lang="cs-CZ"/>
          </a:p>
        </p:txBody>
      </p:sp>
    </p:spTree>
    <p:extLst>
      <p:ext uri="{BB962C8B-B14F-4D97-AF65-F5344CB8AC3E}">
        <p14:creationId xmlns:p14="http://schemas.microsoft.com/office/powerpoint/2010/main" val="34585091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9E21E-3CCA-CDAD-4FBD-5A9BDBC1EFF0}"/>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C61E07A8-5BFF-9AA8-C815-15DC44547DCB}"/>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1C7602C7-B388-12D8-A0CE-35D97178ACE1}"/>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2CB4A90B-8DCA-5482-1FA3-B833A09F7B8C}"/>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083DAA6E-FACD-026D-7FD3-FD85DF13C8E6}"/>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a:extLst>
              <a:ext uri="{FF2B5EF4-FFF2-40B4-BE49-F238E27FC236}">
                <a16:creationId xmlns:a16="http://schemas.microsoft.com/office/drawing/2014/main" id="{00DD17EF-7508-2E1A-9479-03407026378D}"/>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E5B01867-FF1E-7C6F-A771-004BCBB5ECFD}"/>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0258845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6C7B99-543E-EA5E-0AED-4D1B163175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6BF593-E8C0-13DB-F6DE-E69A2031B4EF}"/>
              </a:ext>
            </a:extLst>
          </p:cNvPr>
          <p:cNvSpPr>
            <a:spLocks noGrp="1" noRot="1" noChangeAspect="1"/>
          </p:cNvSpPr>
          <p:nvPr>
            <p:ph type="sldImg"/>
          </p:nvPr>
        </p:nvSpPr>
        <p:spPr>
          <a:xfrm>
            <a:off x="2290763" y="512763"/>
            <a:ext cx="4562475" cy="2566987"/>
          </a:xfrm>
        </p:spPr>
      </p:sp>
      <p:sp>
        <p:nvSpPr>
          <p:cNvPr id="3" name="Notes Placeholder 2">
            <a:extLst>
              <a:ext uri="{FF2B5EF4-FFF2-40B4-BE49-F238E27FC236}">
                <a16:creationId xmlns:a16="http://schemas.microsoft.com/office/drawing/2014/main" id="{938D4CB3-A8BA-CF06-AA30-3341011F6CF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7C5FABA-925F-6AF5-A0DA-E37466984AC0}"/>
              </a:ext>
            </a:extLst>
          </p:cNvPr>
          <p:cNvSpPr>
            <a:spLocks noGrp="1"/>
          </p:cNvSpPr>
          <p:nvPr>
            <p:ph type="sldNum" sz="quarter" idx="5"/>
          </p:nvPr>
        </p:nvSpPr>
        <p:spPr/>
        <p:txBody>
          <a:bodyPr/>
          <a:lstStyle/>
          <a:p>
            <a:fld id="{871B2431-D351-4C6E-A3CF-9DFAC0E3E050}" type="slidenum">
              <a:rPr lang="cs-CZ" smtClean="0"/>
              <a:t>32</a:t>
            </a:fld>
            <a:endParaRPr lang="cs-CZ"/>
          </a:p>
        </p:txBody>
      </p:sp>
    </p:spTree>
    <p:extLst>
      <p:ext uri="{BB962C8B-B14F-4D97-AF65-F5344CB8AC3E}">
        <p14:creationId xmlns:p14="http://schemas.microsoft.com/office/powerpoint/2010/main" val="17139024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Moving into Plan Development and Implementation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E8A63E-E99B-172D-CF4B-08C950E85B93}"/>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E5AD8821-CD1B-CA43-8F04-431414D168D9}"/>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D5965B40-5BA2-06A6-D817-603AB7C28851}"/>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8A3F01B7-76FF-540D-DFB6-7C6DA49F7EA7}"/>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F2E53FA9-B51D-BB8B-79B6-8FF5ABCB08DB}"/>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Moving into Plan Development and Implementation</a:t>
            </a:r>
          </a:p>
        </p:txBody>
      </p:sp>
      <p:sp>
        <p:nvSpPr>
          <p:cNvPr id="6" name="Footer Placeholder 5">
            <a:extLst>
              <a:ext uri="{FF2B5EF4-FFF2-40B4-BE49-F238E27FC236}">
                <a16:creationId xmlns:a16="http://schemas.microsoft.com/office/drawing/2014/main" id="{020ADFC8-4A2E-82C0-8826-88F2BD71D21D}"/>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C2CC5F88-A5D1-6790-E621-189F362CE5BD}"/>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1473794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35</a:t>
            </a:fld>
            <a:endParaRPr lang="cs-CZ"/>
          </a:p>
        </p:txBody>
      </p:sp>
    </p:spTree>
    <p:extLst>
      <p:ext uri="{BB962C8B-B14F-4D97-AF65-F5344CB8AC3E}">
        <p14:creationId xmlns:p14="http://schemas.microsoft.com/office/powerpoint/2010/main" val="4155601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8F8925-0DCE-255E-B621-1A8871DE75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7665FF-EFA1-A012-87A1-B3FB5E8ED50B}"/>
              </a:ext>
            </a:extLst>
          </p:cNvPr>
          <p:cNvSpPr>
            <a:spLocks noGrp="1" noRot="1" noChangeAspect="1"/>
          </p:cNvSpPr>
          <p:nvPr>
            <p:ph type="sldImg"/>
          </p:nvPr>
        </p:nvSpPr>
        <p:spPr>
          <a:xfrm>
            <a:off x="2290763" y="512763"/>
            <a:ext cx="4562475" cy="2566987"/>
          </a:xfrm>
        </p:spPr>
      </p:sp>
      <p:sp>
        <p:nvSpPr>
          <p:cNvPr id="3" name="Notes Placeholder 2">
            <a:extLst>
              <a:ext uri="{FF2B5EF4-FFF2-40B4-BE49-F238E27FC236}">
                <a16:creationId xmlns:a16="http://schemas.microsoft.com/office/drawing/2014/main" id="{C58937A0-50A0-6658-11D1-8D54F803584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E483043-CD83-445C-81BC-438C24D6DA3C}"/>
              </a:ext>
            </a:extLst>
          </p:cNvPr>
          <p:cNvSpPr>
            <a:spLocks noGrp="1"/>
          </p:cNvSpPr>
          <p:nvPr>
            <p:ph type="sldNum" sz="quarter" idx="5"/>
          </p:nvPr>
        </p:nvSpPr>
        <p:spPr/>
        <p:txBody>
          <a:bodyPr/>
          <a:lstStyle/>
          <a:p>
            <a:fld id="{871B2431-D351-4C6E-A3CF-9DFAC0E3E050}" type="slidenum">
              <a:rPr lang="cs-CZ" smtClean="0"/>
              <a:t>36</a:t>
            </a:fld>
            <a:endParaRPr lang="cs-CZ"/>
          </a:p>
        </p:txBody>
      </p:sp>
    </p:spTree>
    <p:extLst>
      <p:ext uri="{BB962C8B-B14F-4D97-AF65-F5344CB8AC3E}">
        <p14:creationId xmlns:p14="http://schemas.microsoft.com/office/powerpoint/2010/main" val="29807762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BF2CAF-70D2-5F9C-81E1-2596B87228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69B5EB-B180-17F5-AC9F-D52CA3C58A67}"/>
              </a:ext>
            </a:extLst>
          </p:cNvPr>
          <p:cNvSpPr>
            <a:spLocks noGrp="1" noRot="1" noChangeAspect="1"/>
          </p:cNvSpPr>
          <p:nvPr>
            <p:ph type="sldImg"/>
          </p:nvPr>
        </p:nvSpPr>
        <p:spPr>
          <a:xfrm>
            <a:off x="2290763" y="512763"/>
            <a:ext cx="4562475" cy="2566987"/>
          </a:xfrm>
        </p:spPr>
      </p:sp>
      <p:sp>
        <p:nvSpPr>
          <p:cNvPr id="3" name="Notes Placeholder 2">
            <a:extLst>
              <a:ext uri="{FF2B5EF4-FFF2-40B4-BE49-F238E27FC236}">
                <a16:creationId xmlns:a16="http://schemas.microsoft.com/office/drawing/2014/main" id="{9F623CA7-540C-38EA-9249-EF8A848AED4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8BB1234-39F5-DC23-2AB2-6474C3A09D5B}"/>
              </a:ext>
            </a:extLst>
          </p:cNvPr>
          <p:cNvSpPr>
            <a:spLocks noGrp="1"/>
          </p:cNvSpPr>
          <p:nvPr>
            <p:ph type="sldNum" sz="quarter" idx="5"/>
          </p:nvPr>
        </p:nvSpPr>
        <p:spPr/>
        <p:txBody>
          <a:bodyPr/>
          <a:lstStyle/>
          <a:p>
            <a:fld id="{871B2431-D351-4C6E-A3CF-9DFAC0E3E050}" type="slidenum">
              <a:rPr lang="cs-CZ" smtClean="0"/>
              <a:t>37</a:t>
            </a:fld>
            <a:endParaRPr lang="cs-CZ"/>
          </a:p>
        </p:txBody>
      </p:sp>
    </p:spTree>
    <p:extLst>
      <p:ext uri="{BB962C8B-B14F-4D97-AF65-F5344CB8AC3E}">
        <p14:creationId xmlns:p14="http://schemas.microsoft.com/office/powerpoint/2010/main" val="23573042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ED2F99-C845-2157-F1F5-4D1BC3C115C1}"/>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9A9C1AF5-DB26-EA8A-0CD9-F6E212462F6B}"/>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BAA6BEB2-0AC5-A15A-B843-287F0D5BD531}"/>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D7E8A846-E483-9074-1B1B-EEAB7A32C12C}"/>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7F04F4DA-05B5-D16A-6C17-D761283671B5}"/>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a:extLst>
              <a:ext uri="{FF2B5EF4-FFF2-40B4-BE49-F238E27FC236}">
                <a16:creationId xmlns:a16="http://schemas.microsoft.com/office/drawing/2014/main" id="{7B549CB0-7D15-4240-045B-22EE2B737E10}"/>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5AB1BB4E-5E60-6A17-3FA5-A4266D6F76EB}"/>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9830250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F11046-8FCD-74E0-9F30-C3CD0EC75F99}"/>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B1D82119-EAF7-4132-3DC0-FD15C4C82873}"/>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4FEFDD53-1876-EBDA-64B3-8229884DE7D1}"/>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1E10D9C7-D7F2-C372-4F52-9978C382C434}"/>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E6564693-A727-2331-A0F4-ABCEBED4A500}"/>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a:extLst>
              <a:ext uri="{FF2B5EF4-FFF2-40B4-BE49-F238E27FC236}">
                <a16:creationId xmlns:a16="http://schemas.microsoft.com/office/drawing/2014/main" id="{9BA80C60-FF02-D71A-833D-5A849F7EB795}"/>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758A485A-49D0-0861-0096-4DA16F6B5661}"/>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202257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457200" marR="0">
              <a:lnSpc>
                <a:spcPct val="115000"/>
              </a:lnSpc>
              <a:spcBef>
                <a:spcPts val="0"/>
              </a:spcBef>
              <a:spcAft>
                <a:spcPts val="800"/>
              </a:spcAft>
            </a:pPr>
            <a:endParaRPr lang="en-US" sz="1200"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marR="0">
              <a:lnSpc>
                <a:spcPct val="115000"/>
              </a:lnSpc>
              <a:spcBef>
                <a:spcPts val="0"/>
              </a:spcBef>
              <a:spcAft>
                <a:spcPts val="800"/>
              </a:spcAft>
            </a:pPr>
            <a:endParaRPr lang="en-US" sz="1200" kern="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71B2431-D351-4C6E-A3CF-9DFAC0E3E050}" type="slidenum">
              <a:rPr lang="cs-CZ" smtClean="0"/>
              <a:t>5</a:t>
            </a:fld>
            <a:endParaRPr lang="cs-CZ"/>
          </a:p>
        </p:txBody>
      </p:sp>
    </p:spTree>
    <p:extLst>
      <p:ext uri="{BB962C8B-B14F-4D97-AF65-F5344CB8AC3E}">
        <p14:creationId xmlns:p14="http://schemas.microsoft.com/office/powerpoint/2010/main" val="19459755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2E14B0-5C2F-96F1-9D6B-336F4C95AC19}"/>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5DD3B479-27F4-7E5B-E7E7-78876CE78CBB}"/>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2DAB3A27-28B3-C0A4-8781-06C7D471A45B}"/>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DB1A62E2-B710-0DBA-62A5-0086FAD926D7}"/>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E49B5307-DE43-46AF-D894-7C3B7B45B32B}"/>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a:extLst>
              <a:ext uri="{FF2B5EF4-FFF2-40B4-BE49-F238E27FC236}">
                <a16:creationId xmlns:a16="http://schemas.microsoft.com/office/drawing/2014/main" id="{CD393136-B268-355F-3F22-08D207473E8F}"/>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141B073D-7168-8204-8A6B-489CB02ADA2E}"/>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928303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6</a:t>
            </a:fld>
            <a:endParaRPr lang="cs-CZ"/>
          </a:p>
        </p:txBody>
      </p:sp>
    </p:spTree>
    <p:extLst>
      <p:ext uri="{BB962C8B-B14F-4D97-AF65-F5344CB8AC3E}">
        <p14:creationId xmlns:p14="http://schemas.microsoft.com/office/powerpoint/2010/main" val="20254661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l"/>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CF29B4-A44C-AFF7-21D4-707AFE57727F}"/>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D1DC8E50-69AA-F106-900B-97FDC5FCED40}"/>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388D0015-7479-5EAE-0CBC-913336B3B7E6}"/>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8020A3CF-6D9E-6320-807B-7FEE8D4B5A7E}"/>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9CA4F2B7-1E47-3C43-05C6-7136DA025C03}"/>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a:extLst>
              <a:ext uri="{FF2B5EF4-FFF2-40B4-BE49-F238E27FC236}">
                <a16:creationId xmlns:a16="http://schemas.microsoft.com/office/drawing/2014/main" id="{5BE5C30F-BFCD-1E84-7704-C32765E5CD18}"/>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D3205090-5B9A-69A8-2BA8-C37295B3CFCA}"/>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8519521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z="1800" dirty="0">
              <a:effectLst/>
              <a:latin typeface="Calibri" panose="020F0502020204030204" pitchFamily="34" charset="0"/>
              <a:cs typeface="Times New Roman" panose="02020603050405020304" pitchFamily="18" charset="0"/>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7CA13A5-373D-1D46-ADD1-954E004A5B80}" type="datetime1">
              <a:rPr lang="en-US" smtClean="0"/>
              <a:t>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D1BEF1-83DB-1C41-A1F9-2AF89C359386}" type="datetime1">
              <a:rPr lang="en-US" smtClean="0"/>
              <a:t>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CA64AB1-3B2A-204B-9BC3-FDC113891642}" type="datetime1">
              <a:rPr lang="en-US" smtClean="0"/>
              <a:t>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4895FF-017F-6C49-9529-0593BDBBCDB8}" type="datetime1">
              <a:rPr lang="en-US" smtClean="0"/>
              <a:t>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8B24C46-B179-4149-8105-9D31D7795E53}" type="datetime1">
              <a:rPr lang="en-US" smtClean="0"/>
              <a:t>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89C225F-C5D1-CE42-8B6E-958D60AE7AF8}" type="datetime1">
              <a:rPr lang="en-US" smtClean="0"/>
              <a:t>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96A1FA3-12CF-A944-AECA-A26BCB863835}" type="datetime1">
              <a:rPr lang="en-US" smtClean="0"/>
              <a:t>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CADD652-C174-C540-9F7E-DA2967D96607}" type="datetime1">
              <a:rPr lang="en-US" smtClean="0"/>
              <a:t>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9BBF62-5B1B-134C-B2C2-6838F1337690}" type="datetime1">
              <a:rPr lang="en-US" smtClean="0"/>
              <a:t>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1AE60C0-9FAB-5F43-8110-C07E5026C0ED}" type="datetime1">
              <a:rPr lang="en-US" smtClean="0"/>
              <a:t>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6AEA7D7-A3DA-DD4B-9F73-2AD413175595}" type="datetime1">
              <a:rPr lang="en-US" smtClean="0"/>
              <a:t>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D6BC8D-5CF0-BD42-858D-0CAE146A39FA}" type="datetime1">
              <a:rPr lang="en-US" smtClean="0"/>
              <a:t>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9.sv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png"/><Relationship Id="rId7"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3.sv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3.sv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5.sv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5.sv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46.png"/><Relationship Id="rId18" Type="http://schemas.openxmlformats.org/officeDocument/2006/relationships/image" Target="../media/image51.sv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svg"/><Relationship Id="rId17" Type="http://schemas.openxmlformats.org/officeDocument/2006/relationships/image" Target="../media/image50.png"/><Relationship Id="rId2" Type="http://schemas.openxmlformats.org/officeDocument/2006/relationships/notesSlide" Target="../notesSlides/notesSlide17.xml"/><Relationship Id="rId16" Type="http://schemas.openxmlformats.org/officeDocument/2006/relationships/image" Target="../media/image49.svg"/><Relationship Id="rId1" Type="http://schemas.openxmlformats.org/officeDocument/2006/relationships/slideLayout" Target="../slideLayouts/slideLayout7.xml"/><Relationship Id="rId6" Type="http://schemas.openxmlformats.org/officeDocument/2006/relationships/image" Target="../media/image39.svg"/><Relationship Id="rId11" Type="http://schemas.openxmlformats.org/officeDocument/2006/relationships/image" Target="../media/image44.png"/><Relationship Id="rId5" Type="http://schemas.openxmlformats.org/officeDocument/2006/relationships/image" Target="../media/image38.png"/><Relationship Id="rId15" Type="http://schemas.openxmlformats.org/officeDocument/2006/relationships/image" Target="../media/image48.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 Id="rId14" Type="http://schemas.openxmlformats.org/officeDocument/2006/relationships/image" Target="../media/image47.sv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jpg"/><Relationship Id="rId4" Type="http://schemas.openxmlformats.org/officeDocument/2006/relationships/image" Target="../media/image57.svg"/></Relationships>
</file>

<file path=ppt/slides/_rels/slide22.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hyperlink" Target="https://cww.water.ca.gov/map/select" TargetMode="External"/><Relationship Id="rId3" Type="http://schemas.openxmlformats.org/officeDocument/2006/relationships/image" Target="../media/image56.png"/><Relationship Id="rId7" Type="http://schemas.openxmlformats.org/officeDocument/2006/relationships/hyperlink" Target="https://droughtmonitor.unl.edu/CurrentMap/StateDroughtMonitor.aspx?CA" TargetMode="External"/><Relationship Id="rId12" Type="http://schemas.openxmlformats.org/officeDocument/2006/relationships/hyperlink" Target="https://mydrywell.water.ca.gov/report/"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image" Target="../media/image64.png"/><Relationship Id="rId5" Type="http://schemas.openxmlformats.org/officeDocument/2006/relationships/image" Target="../media/image3.png"/><Relationship Id="rId15" Type="http://schemas.openxmlformats.org/officeDocument/2006/relationships/image" Target="../media/image66.png"/><Relationship Id="rId10" Type="http://schemas.openxmlformats.org/officeDocument/2006/relationships/image" Target="../media/image63.png"/><Relationship Id="rId4" Type="http://schemas.openxmlformats.org/officeDocument/2006/relationships/image" Target="../media/image57.svg"/><Relationship Id="rId9" Type="http://schemas.openxmlformats.org/officeDocument/2006/relationships/image" Target="../media/image62.png"/><Relationship Id="rId14" Type="http://schemas.openxmlformats.org/officeDocument/2006/relationships/image" Target="../media/image65.png"/></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67.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s>
</file>

<file path=ppt/slides/_rels/slide2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69.svg"/></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69.svg"/></Relationships>
</file>

<file path=ppt/slides/_rels/slide2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69.svg"/></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67.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s>
</file>

<file path=ppt/slides/_rels/slide28.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4.sv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svg"/></Relationships>
</file>

<file path=ppt/slides/_rels/slide2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75.svg"/><Relationship Id="rId4" Type="http://schemas.openxmlformats.org/officeDocument/2006/relationships/image" Target="../media/image73.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3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75.svg"/></Relationships>
</file>

<file path=ppt/slides/_rels/slide3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76.png"/><Relationship Id="rId4" Type="http://schemas.openxmlformats.org/officeDocument/2006/relationships/image" Target="../media/image75.svg"/></Relationships>
</file>

<file path=ppt/slides/_rels/slide32.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52.png"/><Relationship Id="rId7" Type="http://schemas.openxmlformats.org/officeDocument/2006/relationships/image" Target="../media/image67.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35.svg"/><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35.svg"/><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36.xml.rels><?xml version="1.0" encoding="UTF-8" standalone="yes"?>
<Relationships xmlns="http://schemas.openxmlformats.org/package/2006/relationships"><Relationship Id="rId3" Type="http://schemas.openxmlformats.org/officeDocument/2006/relationships/hyperlink" Target="https://www.rd.usda.gov/programs-services/water-environmental-programs" TargetMode="External"/><Relationship Id="rId7" Type="http://schemas.openxmlformats.org/officeDocument/2006/relationships/hyperlink" Target="https://www.cfcc.ca.gov/" TargetMode="External"/><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hyperlink" Target="https://www.waterboards.ca.gov/water_issues/programs/grants_loans/sustainable_water_solutions/safer.html" TargetMode="External"/><Relationship Id="rId5" Type="http://schemas.openxmlformats.org/officeDocument/2006/relationships/hyperlink" Target="https://water.ca.gov/Work-With-Us/Grants-And-Loans" TargetMode="External"/><Relationship Id="rId4" Type="http://schemas.openxmlformats.org/officeDocument/2006/relationships/hyperlink" Target="https://www.usbr.gov/watersmart/#:~:text=The%20DRP%20funding%20opportunity%20offers,up%20to%20%245%20million%20in" TargetMode="Externa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35.svg"/><Relationship Id="rId4" Type="http://schemas.openxmlformats.org/officeDocument/2006/relationships/image" Target="../media/image34.png"/></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35.svg"/><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85.svg"/></Relationships>
</file>

<file path=ppt/slides/_rels/slide4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44.xml.rels><?xml version="1.0" encoding="UTF-8" standalone="yes"?>
<Relationships xmlns="http://schemas.openxmlformats.org/package/2006/relationships"><Relationship Id="rId3" Type="http://schemas.microsoft.com/office/2018/10/relationships/comments" Target="../comments/modernComment_127_0.xml"/><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53.svg"/><Relationship Id="rId4" Type="http://schemas.openxmlformats.org/officeDocument/2006/relationships/image" Target="../media/image52.png"/></Relationships>
</file>

<file path=ppt/slides/_rels/slide4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89.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6.emf"/><Relationship Id="rId5" Type="http://schemas.openxmlformats.org/officeDocument/2006/relationships/image" Target="../media/image5.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6.emf"/><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C306D"/>
        </a:solidFill>
        <a:effectLst/>
      </p:bgPr>
    </p:bg>
    <p:spTree>
      <p:nvGrpSpPr>
        <p:cNvPr id="1" name=""/>
        <p:cNvGrpSpPr/>
        <p:nvPr/>
      </p:nvGrpSpPr>
      <p:grpSpPr>
        <a:xfrm>
          <a:off x="0" y="0"/>
          <a:ext cx="0" cy="0"/>
          <a:chOff x="0" y="0"/>
          <a:chExt cx="0" cy="0"/>
        </a:xfrm>
      </p:grpSpPr>
      <p:sp>
        <p:nvSpPr>
          <p:cNvPr id="2" name="AutoShape 2"/>
          <p:cNvSpPr/>
          <p:nvPr/>
        </p:nvSpPr>
        <p:spPr>
          <a:xfrm flipV="1">
            <a:off x="1028700" y="8411093"/>
            <a:ext cx="16230697" cy="0"/>
          </a:xfrm>
          <a:prstGeom prst="line">
            <a:avLst/>
          </a:prstGeom>
          <a:ln w="19050" cap="flat">
            <a:solidFill>
              <a:srgbClr val="F7FDF2"/>
            </a:solidFill>
            <a:prstDash val="solid"/>
            <a:headEnd type="none" w="sm" len="sm"/>
            <a:tailEnd type="none" w="sm" len="sm"/>
          </a:ln>
        </p:spPr>
        <p:txBody>
          <a:bodyPr/>
          <a:lstStyle/>
          <a:p>
            <a:endParaRPr lang="en-US"/>
          </a:p>
        </p:txBody>
      </p:sp>
      <p:sp>
        <p:nvSpPr>
          <p:cNvPr id="3" name="Freeform 3"/>
          <p:cNvSpPr/>
          <p:nvPr/>
        </p:nvSpPr>
        <p:spPr>
          <a:xfrm>
            <a:off x="13015864" y="-2610051"/>
            <a:ext cx="10544271" cy="10544271"/>
          </a:xfrm>
          <a:custGeom>
            <a:avLst/>
            <a:gdLst/>
            <a:ahLst/>
            <a:cxnLst/>
            <a:rect l="l" t="t" r="r" b="b"/>
            <a:pathLst>
              <a:path w="10544271" h="10544271">
                <a:moveTo>
                  <a:pt x="0" y="0"/>
                </a:moveTo>
                <a:lnTo>
                  <a:pt x="10544272" y="0"/>
                </a:lnTo>
                <a:lnTo>
                  <a:pt x="10544272" y="10544271"/>
                </a:lnTo>
                <a:lnTo>
                  <a:pt x="0" y="10544271"/>
                </a:lnTo>
                <a:lnTo>
                  <a:pt x="0" y="0"/>
                </a:lnTo>
                <a:close/>
              </a:path>
            </a:pathLst>
          </a:custGeom>
          <a:blipFill>
            <a:blip r:embed="rId3">
              <a:alphaModFix amt="40000"/>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sp>
        <p:nvSpPr>
          <p:cNvPr id="4" name="Freeform 4"/>
          <p:cNvSpPr/>
          <p:nvPr/>
        </p:nvSpPr>
        <p:spPr>
          <a:xfrm>
            <a:off x="0" y="8887343"/>
            <a:ext cx="18288000" cy="1463432"/>
          </a:xfrm>
          <a:custGeom>
            <a:avLst/>
            <a:gdLst/>
            <a:ahLst/>
            <a:cxnLst/>
            <a:rect l="l" t="t" r="r" b="b"/>
            <a:pathLst>
              <a:path w="18964042" h="2688366">
                <a:moveTo>
                  <a:pt x="0" y="0"/>
                </a:moveTo>
                <a:lnTo>
                  <a:pt x="18964042" y="0"/>
                </a:lnTo>
                <a:lnTo>
                  <a:pt x="18964042" y="2688367"/>
                </a:lnTo>
                <a:lnTo>
                  <a:pt x="0" y="2688367"/>
                </a:lnTo>
                <a:lnTo>
                  <a:pt x="0" y="0"/>
                </a:lnTo>
                <a:close/>
              </a:path>
            </a:pathLst>
          </a:custGeom>
          <a:blipFill>
            <a:blip r:embed="rId5"/>
            <a:stretch>
              <a:fillRect l="-6840" t="-480245" r="-8086" b="-426"/>
            </a:stretch>
          </a:blipFill>
        </p:spPr>
        <p:txBody>
          <a:bodyPr/>
          <a:lstStyle/>
          <a:p>
            <a:endParaRPr lang="en-US"/>
          </a:p>
        </p:txBody>
      </p:sp>
      <p:sp>
        <p:nvSpPr>
          <p:cNvPr id="5" name="Freeform 5"/>
          <p:cNvSpPr/>
          <p:nvPr/>
        </p:nvSpPr>
        <p:spPr>
          <a:xfrm>
            <a:off x="11950308" y="8966804"/>
            <a:ext cx="3924833" cy="1195772"/>
          </a:xfrm>
          <a:custGeom>
            <a:avLst/>
            <a:gdLst/>
            <a:ahLst/>
            <a:cxnLst/>
            <a:rect l="l" t="t" r="r" b="b"/>
            <a:pathLst>
              <a:path w="3924833" h="1195772">
                <a:moveTo>
                  <a:pt x="0" y="0"/>
                </a:moveTo>
                <a:lnTo>
                  <a:pt x="3924833" y="0"/>
                </a:lnTo>
                <a:lnTo>
                  <a:pt x="3924833" y="1195772"/>
                </a:lnTo>
                <a:lnTo>
                  <a:pt x="0" y="1195772"/>
                </a:lnTo>
                <a:lnTo>
                  <a:pt x="0" y="0"/>
                </a:lnTo>
                <a:close/>
              </a:path>
            </a:pathLst>
          </a:custGeom>
          <a:blipFill>
            <a:blip r:embed="rId6"/>
            <a:stretch>
              <a:fillRect/>
            </a:stretch>
          </a:blipFill>
        </p:spPr>
        <p:txBody>
          <a:bodyPr/>
          <a:lstStyle/>
          <a:p>
            <a:endParaRPr lang="en-US"/>
          </a:p>
        </p:txBody>
      </p:sp>
      <p:sp>
        <p:nvSpPr>
          <p:cNvPr id="6" name="Freeform 6"/>
          <p:cNvSpPr/>
          <p:nvPr/>
        </p:nvSpPr>
        <p:spPr>
          <a:xfrm>
            <a:off x="2011453" y="9082455"/>
            <a:ext cx="6949048" cy="964469"/>
          </a:xfrm>
          <a:custGeom>
            <a:avLst/>
            <a:gdLst/>
            <a:ahLst/>
            <a:cxnLst/>
            <a:rect l="l" t="t" r="r" b="b"/>
            <a:pathLst>
              <a:path w="6949048" h="964469">
                <a:moveTo>
                  <a:pt x="0" y="0"/>
                </a:moveTo>
                <a:lnTo>
                  <a:pt x="6949049" y="0"/>
                </a:lnTo>
                <a:lnTo>
                  <a:pt x="6949049" y="964469"/>
                </a:lnTo>
                <a:lnTo>
                  <a:pt x="0" y="964469"/>
                </a:lnTo>
                <a:lnTo>
                  <a:pt x="0" y="0"/>
                </a:lnTo>
                <a:close/>
              </a:path>
            </a:pathLst>
          </a:custGeom>
          <a:blipFill>
            <a:blip r:embed="rId7"/>
            <a:stretch>
              <a:fillRect/>
            </a:stretch>
          </a:blipFill>
        </p:spPr>
        <p:txBody>
          <a:bodyPr/>
          <a:lstStyle/>
          <a:p>
            <a:endParaRPr lang="en-US"/>
          </a:p>
        </p:txBody>
      </p:sp>
      <p:sp>
        <p:nvSpPr>
          <p:cNvPr id="7" name="TextBox 7"/>
          <p:cNvSpPr txBox="1"/>
          <p:nvPr/>
        </p:nvSpPr>
        <p:spPr>
          <a:xfrm>
            <a:off x="1408626" y="2635692"/>
            <a:ext cx="15516311" cy="1597621"/>
          </a:xfrm>
          <a:prstGeom prst="rect">
            <a:avLst/>
          </a:prstGeom>
        </p:spPr>
        <p:txBody>
          <a:bodyPr lIns="0" tIns="0" rIns="0" bIns="0" rtlCol="0" anchor="t">
            <a:spAutoFit/>
          </a:bodyPr>
          <a:lstStyle/>
          <a:p>
            <a:pPr algn="l">
              <a:lnSpc>
                <a:spcPts val="10870"/>
              </a:lnSpc>
            </a:pPr>
            <a:r>
              <a:rPr lang="en-US" sz="9882" b="1">
                <a:solidFill>
                  <a:srgbClr val="FDCD25"/>
                </a:solidFill>
                <a:latin typeface="Tabarra Sans Heavy"/>
                <a:ea typeface="Tabarra Sans Heavy"/>
                <a:cs typeface="Tabarra Sans Heavy"/>
                <a:sym typeface="Tabarra Sans Heavy"/>
              </a:rPr>
              <a:t>Drought Resilience Plan</a:t>
            </a:r>
          </a:p>
        </p:txBody>
      </p:sp>
      <p:sp>
        <p:nvSpPr>
          <p:cNvPr id="8" name="TextBox 8"/>
          <p:cNvSpPr txBox="1"/>
          <p:nvPr/>
        </p:nvSpPr>
        <p:spPr>
          <a:xfrm>
            <a:off x="7482990" y="5383941"/>
            <a:ext cx="3714791" cy="344805"/>
          </a:xfrm>
          <a:prstGeom prst="rect">
            <a:avLst/>
          </a:prstGeom>
        </p:spPr>
        <p:txBody>
          <a:bodyPr lIns="0" tIns="0" rIns="0" bIns="0" rtlCol="0" anchor="t">
            <a:spAutoFit/>
          </a:bodyPr>
          <a:lstStyle/>
          <a:p>
            <a:pPr marL="0" lvl="0" indent="0" algn="l">
              <a:lnSpc>
                <a:spcPts val="2519"/>
              </a:lnSpc>
              <a:spcBef>
                <a:spcPct val="0"/>
              </a:spcBef>
            </a:pPr>
            <a:r>
              <a:rPr lang="en-US" sz="1799">
                <a:solidFill>
                  <a:srgbClr val="F26B6D"/>
                </a:solidFill>
                <a:latin typeface="Tabarra Sans"/>
                <a:ea typeface="Tabarra Sans"/>
                <a:cs typeface="Tabarra Sans"/>
                <a:sym typeface="Tabarra Sans"/>
              </a:rPr>
              <a:t>Fort Bragg, February 21st, 2025</a:t>
            </a:r>
          </a:p>
        </p:txBody>
      </p:sp>
      <p:sp>
        <p:nvSpPr>
          <p:cNvPr id="9" name="TextBox 9"/>
          <p:cNvSpPr txBox="1"/>
          <p:nvPr/>
        </p:nvSpPr>
        <p:spPr>
          <a:xfrm>
            <a:off x="1363063" y="7067433"/>
            <a:ext cx="8291393" cy="1343661"/>
          </a:xfrm>
          <a:prstGeom prst="rect">
            <a:avLst/>
          </a:prstGeom>
        </p:spPr>
        <p:txBody>
          <a:bodyPr lIns="0" tIns="0" rIns="0" bIns="0" rtlCol="0" anchor="t">
            <a:spAutoFit/>
          </a:bodyPr>
          <a:lstStyle/>
          <a:p>
            <a:pPr algn="ctr">
              <a:lnSpc>
                <a:spcPts val="4339"/>
              </a:lnSpc>
            </a:pPr>
            <a:r>
              <a:rPr lang="en-US" sz="3099" b="1">
                <a:solidFill>
                  <a:srgbClr val="5271FF"/>
                </a:solidFill>
                <a:latin typeface="Tabarra Sans Bold"/>
                <a:ea typeface="Tabarra Sans Bold"/>
                <a:cs typeface="Tabarra Sans Bold"/>
                <a:sym typeface="Tabarra Sans Bold"/>
              </a:rPr>
              <a:t>Laura Garza</a:t>
            </a:r>
          </a:p>
          <a:p>
            <a:pPr algn="ctr">
              <a:lnSpc>
                <a:spcPts val="2940"/>
              </a:lnSpc>
            </a:pPr>
            <a:r>
              <a:rPr lang="en-US" sz="2100" b="1">
                <a:solidFill>
                  <a:srgbClr val="5271FF"/>
                </a:solidFill>
                <a:latin typeface="Tabarra Sans Bold"/>
                <a:ea typeface="Tabarra Sans Bold"/>
                <a:cs typeface="Tabarra Sans Bold"/>
                <a:sym typeface="Tabarra Sans Bold"/>
              </a:rPr>
              <a:t>UCCE Advisor Water and Climate Change</a:t>
            </a:r>
          </a:p>
          <a:p>
            <a:pPr marL="0" lvl="0" indent="0" algn="ctr">
              <a:lnSpc>
                <a:spcPts val="2939"/>
              </a:lnSpc>
              <a:spcBef>
                <a:spcPct val="0"/>
              </a:spcBef>
            </a:pPr>
            <a:endParaRPr lang="en-US" sz="2100" b="1">
              <a:solidFill>
                <a:srgbClr val="5271FF"/>
              </a:solidFill>
              <a:latin typeface="Tabarra Sans Bold"/>
              <a:ea typeface="Tabarra Sans Bold"/>
              <a:cs typeface="Tabarra Sans Bold"/>
              <a:sym typeface="Tabarra Sans Bold"/>
            </a:endParaRPr>
          </a:p>
        </p:txBody>
      </p:sp>
      <p:sp>
        <p:nvSpPr>
          <p:cNvPr id="10" name="TextBox 10"/>
          <p:cNvSpPr txBox="1"/>
          <p:nvPr/>
        </p:nvSpPr>
        <p:spPr>
          <a:xfrm>
            <a:off x="5310389" y="3758599"/>
            <a:ext cx="8625117" cy="892279"/>
          </a:xfrm>
          <a:prstGeom prst="rect">
            <a:avLst/>
          </a:prstGeom>
        </p:spPr>
        <p:txBody>
          <a:bodyPr lIns="0" tIns="0" rIns="0" bIns="0" rtlCol="0" anchor="t">
            <a:spAutoFit/>
          </a:bodyPr>
          <a:lstStyle/>
          <a:p>
            <a:pPr algn="l">
              <a:lnSpc>
                <a:spcPts val="6042"/>
              </a:lnSpc>
            </a:pPr>
            <a:r>
              <a:rPr lang="en-US" sz="5493" b="1">
                <a:solidFill>
                  <a:srgbClr val="FDCD25"/>
                </a:solidFill>
                <a:latin typeface="Tabarra Sans Heavy"/>
                <a:ea typeface="Tabarra Sans Heavy"/>
                <a:cs typeface="Tabarra Sans Heavy"/>
                <a:sym typeface="Tabarra Sans Heavy"/>
              </a:rPr>
              <a:t>for Mendocino County</a:t>
            </a:r>
          </a:p>
        </p:txBody>
      </p:sp>
      <p:sp>
        <p:nvSpPr>
          <p:cNvPr id="12" name="TextBox 12"/>
          <p:cNvSpPr txBox="1"/>
          <p:nvPr/>
        </p:nvSpPr>
        <p:spPr>
          <a:xfrm>
            <a:off x="5278142" y="4650879"/>
            <a:ext cx="8453321" cy="755026"/>
          </a:xfrm>
          <a:prstGeom prst="rect">
            <a:avLst/>
          </a:prstGeom>
        </p:spPr>
        <p:txBody>
          <a:bodyPr lIns="0" tIns="0" rIns="0" bIns="0" rtlCol="0" anchor="t">
            <a:spAutoFit/>
          </a:bodyPr>
          <a:lstStyle/>
          <a:p>
            <a:pPr algn="l">
              <a:lnSpc>
                <a:spcPts val="4975"/>
              </a:lnSpc>
            </a:pPr>
            <a:r>
              <a:rPr lang="en-US" sz="4975" b="1">
                <a:solidFill>
                  <a:srgbClr val="F26B6D"/>
                </a:solidFill>
                <a:latin typeface="Tabarra Sans Heavy"/>
                <a:ea typeface="Tabarra Sans Heavy"/>
                <a:cs typeface="Tabarra Sans Heavy"/>
                <a:sym typeface="Tabarra Sans Heavy"/>
              </a:rPr>
              <a:t>Second Public Workshop</a:t>
            </a:r>
          </a:p>
        </p:txBody>
      </p:sp>
      <p:sp>
        <p:nvSpPr>
          <p:cNvPr id="15" name="TextBox 10">
            <a:extLst>
              <a:ext uri="{FF2B5EF4-FFF2-40B4-BE49-F238E27FC236}">
                <a16:creationId xmlns:a16="http://schemas.microsoft.com/office/drawing/2014/main" id="{1FD0ABDA-53DC-3232-F1FC-B822E97EC3FB}"/>
              </a:ext>
            </a:extLst>
          </p:cNvPr>
          <p:cNvSpPr txBox="1"/>
          <p:nvPr/>
        </p:nvSpPr>
        <p:spPr>
          <a:xfrm>
            <a:off x="10493444" y="7008453"/>
            <a:ext cx="6476037" cy="1295226"/>
          </a:xfrm>
          <a:prstGeom prst="rect">
            <a:avLst/>
          </a:prstGeom>
        </p:spPr>
        <p:txBody>
          <a:bodyPr lIns="0" tIns="0" rIns="0" bIns="0" rtlCol="0" anchor="t">
            <a:spAutoFit/>
          </a:bodyPr>
          <a:lstStyle/>
          <a:p>
            <a:pPr algn="ctr">
              <a:lnSpc>
                <a:spcPts val="4339"/>
              </a:lnSpc>
            </a:pPr>
            <a:r>
              <a:rPr lang="en-US" sz="3099" b="1" dirty="0">
                <a:solidFill>
                  <a:srgbClr val="5271FF"/>
                </a:solidFill>
                <a:latin typeface="Tabarra Sans Bold"/>
                <a:ea typeface="Tabarra Sans Bold"/>
                <a:cs typeface="Tabarra Sans Bold"/>
                <a:sym typeface="Tabarra Sans Bold"/>
              </a:rPr>
              <a:t>Amir Mani</a:t>
            </a:r>
          </a:p>
          <a:p>
            <a:pPr algn="ctr">
              <a:lnSpc>
                <a:spcPts val="2939"/>
              </a:lnSpc>
              <a:spcBef>
                <a:spcPct val="0"/>
              </a:spcBef>
            </a:pPr>
            <a:r>
              <a:rPr lang="en-US" sz="2099" b="1" dirty="0">
                <a:solidFill>
                  <a:srgbClr val="5271FF"/>
                </a:solidFill>
                <a:latin typeface="Tabarra Sans Bold"/>
                <a:ea typeface="Tabarra Sans Bold"/>
                <a:cs typeface="Tabarra Sans Bold"/>
                <a:sym typeface="Tabarra Sans Bold"/>
              </a:rPr>
              <a:t>Supervising Water Resources Engineer</a:t>
            </a:r>
          </a:p>
          <a:p>
            <a:pPr marL="0" lvl="0" indent="0" algn="ctr">
              <a:lnSpc>
                <a:spcPts val="2939"/>
              </a:lnSpc>
              <a:spcBef>
                <a:spcPct val="0"/>
              </a:spcBef>
            </a:pPr>
            <a:r>
              <a:rPr lang="en-US" sz="2099" b="1" dirty="0">
                <a:solidFill>
                  <a:srgbClr val="5271FF"/>
                </a:solidFill>
                <a:latin typeface="Tabarra Sans Bold"/>
                <a:ea typeface="Tabarra Sans Bold"/>
                <a:cs typeface="Tabarra Sans Bold"/>
                <a:sym typeface="Tabarra Sans Bold"/>
              </a:rPr>
              <a:t>EKI Environment and Water</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C306D"/>
        </a:solidFill>
        <a:effectLst/>
      </p:bgPr>
    </p:bg>
    <p:spTree>
      <p:nvGrpSpPr>
        <p:cNvPr id="1" name=""/>
        <p:cNvGrpSpPr/>
        <p:nvPr/>
      </p:nvGrpSpPr>
      <p:grpSpPr>
        <a:xfrm>
          <a:off x="0" y="0"/>
          <a:ext cx="0" cy="0"/>
          <a:chOff x="0" y="0"/>
          <a:chExt cx="0" cy="0"/>
        </a:xfrm>
      </p:grpSpPr>
      <p:sp>
        <p:nvSpPr>
          <p:cNvPr id="2" name="Freeform 2"/>
          <p:cNvSpPr/>
          <p:nvPr/>
        </p:nvSpPr>
        <p:spPr>
          <a:xfrm>
            <a:off x="3178250" y="2741465"/>
            <a:ext cx="12269397" cy="7070240"/>
          </a:xfrm>
          <a:custGeom>
            <a:avLst/>
            <a:gdLst/>
            <a:ahLst/>
            <a:cxnLst/>
            <a:rect l="l" t="t" r="r" b="b"/>
            <a:pathLst>
              <a:path w="12269397" h="7070240">
                <a:moveTo>
                  <a:pt x="0" y="0"/>
                </a:moveTo>
                <a:lnTo>
                  <a:pt x="12269397" y="0"/>
                </a:lnTo>
                <a:lnTo>
                  <a:pt x="12269397" y="7070240"/>
                </a:lnTo>
                <a:lnTo>
                  <a:pt x="0" y="7070240"/>
                </a:lnTo>
                <a:lnTo>
                  <a:pt x="0" y="0"/>
                </a:lnTo>
                <a:close/>
              </a:path>
            </a:pathLst>
          </a:custGeom>
          <a:blipFill>
            <a:blip r:embed="rId3"/>
            <a:stretch>
              <a:fillRect/>
            </a:stretch>
          </a:blipFill>
        </p:spPr>
        <p:txBody>
          <a:bodyPr/>
          <a:lstStyle/>
          <a:p>
            <a:endParaRPr lang="en-US"/>
          </a:p>
        </p:txBody>
      </p:sp>
      <p:sp>
        <p:nvSpPr>
          <p:cNvPr id="7" name="TextBox 7"/>
          <p:cNvSpPr txBox="1"/>
          <p:nvPr/>
        </p:nvSpPr>
        <p:spPr>
          <a:xfrm>
            <a:off x="1216458" y="1034575"/>
            <a:ext cx="16895079" cy="2142061"/>
          </a:xfrm>
          <a:prstGeom prst="rect">
            <a:avLst/>
          </a:prstGeom>
        </p:spPr>
        <p:txBody>
          <a:bodyPr wrap="square" lIns="0" tIns="0" rIns="0" bIns="0" rtlCol="0" anchor="t">
            <a:spAutoFit/>
          </a:bodyPr>
          <a:lstStyle/>
          <a:p>
            <a:pPr algn="l">
              <a:lnSpc>
                <a:spcPts val="6975"/>
              </a:lnSpc>
            </a:pPr>
            <a:r>
              <a:rPr lang="en-US" sz="6975" b="1" dirty="0">
                <a:solidFill>
                  <a:srgbClr val="FDCD25"/>
                </a:solidFill>
                <a:latin typeface="Tabarra Sans Heavy"/>
                <a:ea typeface="Tabarra Sans Heavy"/>
                <a:cs typeface="Tabarra Sans Heavy"/>
                <a:sym typeface="Tabarra Sans Heavy"/>
              </a:rPr>
              <a:t>Senate Bill 552 </a:t>
            </a:r>
          </a:p>
          <a:p>
            <a:pPr>
              <a:lnSpc>
                <a:spcPts val="4408"/>
              </a:lnSpc>
            </a:pPr>
            <a:r>
              <a:rPr lang="en-US" sz="5175" b="1" dirty="0">
                <a:solidFill>
                  <a:srgbClr val="FDCD25"/>
                </a:solidFill>
                <a:latin typeface="Tabarra Sans Heavy"/>
                <a:ea typeface="Tabarra Sans Heavy"/>
                <a:cs typeface="Tabarra Sans Heavy"/>
                <a:sym typeface="Tabarra Sans Heavy"/>
              </a:rPr>
              <a:t>DRP: </a:t>
            </a:r>
            <a:r>
              <a:rPr lang="en-US" sz="5175" b="1" dirty="0">
                <a:solidFill>
                  <a:srgbClr val="FDCD25"/>
                </a:solidFill>
                <a:latin typeface="Tabarra Sans Heavy"/>
                <a:sym typeface="Tabarra Sans Bold"/>
              </a:rPr>
              <a:t>Development Framework</a:t>
            </a:r>
          </a:p>
          <a:p>
            <a:pPr algn="l">
              <a:lnSpc>
                <a:spcPts val="5175"/>
              </a:lnSpc>
            </a:pPr>
            <a:endParaRPr lang="en-US" sz="5175" b="1" dirty="0">
              <a:solidFill>
                <a:srgbClr val="FDCD25"/>
              </a:solidFill>
              <a:latin typeface="Tabarra Sans Heavy"/>
              <a:ea typeface="Tabarra Sans Heavy"/>
              <a:cs typeface="Tabarra Sans Heavy"/>
              <a:sym typeface="Tabarra Sans Heavy"/>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C306D"/>
        </a:solidFill>
        <a:effectLst/>
      </p:bgPr>
    </p:bg>
    <p:spTree>
      <p:nvGrpSpPr>
        <p:cNvPr id="1" name="">
          <a:extLst>
            <a:ext uri="{FF2B5EF4-FFF2-40B4-BE49-F238E27FC236}">
              <a16:creationId xmlns:a16="http://schemas.microsoft.com/office/drawing/2014/main" id="{6409497F-E9C6-E4A3-FD03-CC349412641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432232B-1940-10B5-DEFA-EF2A138A7629}"/>
              </a:ext>
            </a:extLst>
          </p:cNvPr>
          <p:cNvSpPr/>
          <p:nvPr/>
        </p:nvSpPr>
        <p:spPr>
          <a:xfrm>
            <a:off x="3178250" y="2741465"/>
            <a:ext cx="12269397" cy="7070240"/>
          </a:xfrm>
          <a:custGeom>
            <a:avLst/>
            <a:gdLst/>
            <a:ahLst/>
            <a:cxnLst/>
            <a:rect l="l" t="t" r="r" b="b"/>
            <a:pathLst>
              <a:path w="12269397" h="7070240">
                <a:moveTo>
                  <a:pt x="0" y="0"/>
                </a:moveTo>
                <a:lnTo>
                  <a:pt x="12269397" y="0"/>
                </a:lnTo>
                <a:lnTo>
                  <a:pt x="12269397" y="7070240"/>
                </a:lnTo>
                <a:lnTo>
                  <a:pt x="0" y="7070240"/>
                </a:lnTo>
                <a:lnTo>
                  <a:pt x="0" y="0"/>
                </a:lnTo>
                <a:close/>
              </a:path>
            </a:pathLst>
          </a:custGeom>
          <a:blipFill>
            <a:blip r:embed="rId3"/>
            <a:stretch>
              <a:fillRect/>
            </a:stretch>
          </a:blipFill>
        </p:spPr>
        <p:txBody>
          <a:bodyPr/>
          <a:lstStyle/>
          <a:p>
            <a:endParaRPr lang="en-US"/>
          </a:p>
        </p:txBody>
      </p:sp>
      <p:grpSp>
        <p:nvGrpSpPr>
          <p:cNvPr id="3" name="Group 3">
            <a:extLst>
              <a:ext uri="{FF2B5EF4-FFF2-40B4-BE49-F238E27FC236}">
                <a16:creationId xmlns:a16="http://schemas.microsoft.com/office/drawing/2014/main" id="{56A13621-DF00-764C-56FF-34BE8C71670E}"/>
              </a:ext>
            </a:extLst>
          </p:cNvPr>
          <p:cNvGrpSpPr/>
          <p:nvPr/>
        </p:nvGrpSpPr>
        <p:grpSpPr>
          <a:xfrm>
            <a:off x="3178250" y="4123123"/>
            <a:ext cx="6340080" cy="5688582"/>
            <a:chOff x="0" y="0"/>
            <a:chExt cx="1669815" cy="1498227"/>
          </a:xfrm>
        </p:grpSpPr>
        <p:sp>
          <p:nvSpPr>
            <p:cNvPr id="4" name="Freeform 4">
              <a:extLst>
                <a:ext uri="{FF2B5EF4-FFF2-40B4-BE49-F238E27FC236}">
                  <a16:creationId xmlns:a16="http://schemas.microsoft.com/office/drawing/2014/main" id="{1D0F5CB6-0438-F2A3-F612-7257408F8C04}"/>
                </a:ext>
              </a:extLst>
            </p:cNvPr>
            <p:cNvSpPr/>
            <p:nvPr/>
          </p:nvSpPr>
          <p:spPr>
            <a:xfrm>
              <a:off x="0" y="0"/>
              <a:ext cx="1669815" cy="1498227"/>
            </a:xfrm>
            <a:custGeom>
              <a:avLst/>
              <a:gdLst/>
              <a:ahLst/>
              <a:cxnLst/>
              <a:rect l="l" t="t" r="r" b="b"/>
              <a:pathLst>
                <a:path w="1669815" h="1498227">
                  <a:moveTo>
                    <a:pt x="0" y="0"/>
                  </a:moveTo>
                  <a:lnTo>
                    <a:pt x="1669815" y="0"/>
                  </a:lnTo>
                  <a:lnTo>
                    <a:pt x="1669815" y="1498227"/>
                  </a:lnTo>
                  <a:lnTo>
                    <a:pt x="0" y="1498227"/>
                  </a:lnTo>
                  <a:close/>
                </a:path>
              </a:pathLst>
            </a:custGeom>
            <a:solidFill>
              <a:srgbClr val="000000">
                <a:alpha val="0"/>
              </a:srgbClr>
            </a:solidFill>
            <a:ln w="200025" cap="sq">
              <a:solidFill>
                <a:srgbClr val="FDBE10"/>
              </a:solidFill>
              <a:prstDash val="solid"/>
              <a:miter/>
            </a:ln>
          </p:spPr>
          <p:txBody>
            <a:bodyPr/>
            <a:lstStyle/>
            <a:p>
              <a:endParaRPr lang="en-US"/>
            </a:p>
          </p:txBody>
        </p:sp>
        <p:sp>
          <p:nvSpPr>
            <p:cNvPr id="5" name="TextBox 5">
              <a:extLst>
                <a:ext uri="{FF2B5EF4-FFF2-40B4-BE49-F238E27FC236}">
                  <a16:creationId xmlns:a16="http://schemas.microsoft.com/office/drawing/2014/main" id="{45FA2412-9140-5B83-465D-51882B9FF0F3}"/>
                </a:ext>
              </a:extLst>
            </p:cNvPr>
            <p:cNvSpPr txBox="1"/>
            <p:nvPr/>
          </p:nvSpPr>
          <p:spPr>
            <a:xfrm>
              <a:off x="0" y="-38100"/>
              <a:ext cx="1669815" cy="1536327"/>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a:extLst>
              <a:ext uri="{FF2B5EF4-FFF2-40B4-BE49-F238E27FC236}">
                <a16:creationId xmlns:a16="http://schemas.microsoft.com/office/drawing/2014/main" id="{6FCFDAD3-185A-E2CC-D191-D4E0635F29D8}"/>
              </a:ext>
            </a:extLst>
          </p:cNvPr>
          <p:cNvSpPr/>
          <p:nvPr/>
        </p:nvSpPr>
        <p:spPr>
          <a:xfrm>
            <a:off x="1483040" y="7205934"/>
            <a:ext cx="1424247" cy="502047"/>
          </a:xfrm>
          <a:custGeom>
            <a:avLst/>
            <a:gdLst/>
            <a:ahLst/>
            <a:cxnLst/>
            <a:rect l="l" t="t" r="r" b="b"/>
            <a:pathLst>
              <a:path w="1424247" h="502047">
                <a:moveTo>
                  <a:pt x="0" y="0"/>
                </a:moveTo>
                <a:lnTo>
                  <a:pt x="1424247" y="0"/>
                </a:lnTo>
                <a:lnTo>
                  <a:pt x="1424247" y="502047"/>
                </a:lnTo>
                <a:lnTo>
                  <a:pt x="0" y="5020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TextBox 8">
            <a:extLst>
              <a:ext uri="{FF2B5EF4-FFF2-40B4-BE49-F238E27FC236}">
                <a16:creationId xmlns:a16="http://schemas.microsoft.com/office/drawing/2014/main" id="{0B199972-EA56-D21B-D205-A229233063C4}"/>
              </a:ext>
            </a:extLst>
          </p:cNvPr>
          <p:cNvSpPr txBox="1"/>
          <p:nvPr/>
        </p:nvSpPr>
        <p:spPr>
          <a:xfrm>
            <a:off x="-493334" y="6605069"/>
            <a:ext cx="4247091" cy="600865"/>
          </a:xfrm>
          <a:prstGeom prst="rect">
            <a:avLst/>
          </a:prstGeom>
        </p:spPr>
        <p:txBody>
          <a:bodyPr lIns="0" tIns="0" rIns="0" bIns="0" rtlCol="0" anchor="t">
            <a:spAutoFit/>
          </a:bodyPr>
          <a:lstStyle/>
          <a:p>
            <a:pPr algn="ctr">
              <a:lnSpc>
                <a:spcPts val="4408"/>
              </a:lnSpc>
              <a:spcBef>
                <a:spcPct val="0"/>
              </a:spcBef>
            </a:pPr>
            <a:r>
              <a:rPr lang="en-US" sz="3148" b="1" spc="-94">
                <a:solidFill>
                  <a:srgbClr val="5271FF"/>
                </a:solidFill>
                <a:latin typeface="Tabarra Sans Bold"/>
                <a:ea typeface="Tabarra Sans Bold"/>
                <a:cs typeface="Tabarra Sans Bold"/>
                <a:sym typeface="Tabarra Sans Bold"/>
              </a:rPr>
              <a:t>Workshop #1</a:t>
            </a:r>
          </a:p>
        </p:txBody>
      </p:sp>
      <p:sp>
        <p:nvSpPr>
          <p:cNvPr id="9" name="TextBox 7">
            <a:extLst>
              <a:ext uri="{FF2B5EF4-FFF2-40B4-BE49-F238E27FC236}">
                <a16:creationId xmlns:a16="http://schemas.microsoft.com/office/drawing/2014/main" id="{B7BCB2FF-C8BC-DBFD-A88B-7323DAA2D385}"/>
              </a:ext>
            </a:extLst>
          </p:cNvPr>
          <p:cNvSpPr txBox="1"/>
          <p:nvPr/>
        </p:nvSpPr>
        <p:spPr>
          <a:xfrm>
            <a:off x="1216458" y="1034575"/>
            <a:ext cx="16895079" cy="2142061"/>
          </a:xfrm>
          <a:prstGeom prst="rect">
            <a:avLst/>
          </a:prstGeom>
        </p:spPr>
        <p:txBody>
          <a:bodyPr wrap="square" lIns="0" tIns="0" rIns="0" bIns="0" rtlCol="0" anchor="t">
            <a:spAutoFit/>
          </a:bodyPr>
          <a:lstStyle/>
          <a:p>
            <a:pPr algn="l">
              <a:lnSpc>
                <a:spcPts val="6975"/>
              </a:lnSpc>
            </a:pPr>
            <a:r>
              <a:rPr lang="en-US" sz="6975" b="1" dirty="0">
                <a:solidFill>
                  <a:srgbClr val="FDCD25"/>
                </a:solidFill>
                <a:latin typeface="Tabarra Sans Heavy"/>
                <a:ea typeface="Tabarra Sans Heavy"/>
                <a:cs typeface="Tabarra Sans Heavy"/>
                <a:sym typeface="Tabarra Sans Heavy"/>
              </a:rPr>
              <a:t>Senate Bill 552 </a:t>
            </a:r>
          </a:p>
          <a:p>
            <a:pPr>
              <a:lnSpc>
                <a:spcPts val="4408"/>
              </a:lnSpc>
            </a:pPr>
            <a:r>
              <a:rPr lang="en-US" sz="5175" b="1" dirty="0">
                <a:solidFill>
                  <a:srgbClr val="FDCD25"/>
                </a:solidFill>
                <a:latin typeface="Tabarra Sans Heavy"/>
                <a:ea typeface="Tabarra Sans Heavy"/>
                <a:cs typeface="Tabarra Sans Heavy"/>
                <a:sym typeface="Tabarra Sans Heavy"/>
              </a:rPr>
              <a:t>DRP: </a:t>
            </a:r>
            <a:r>
              <a:rPr lang="en-US" sz="5175" b="1" dirty="0">
                <a:solidFill>
                  <a:srgbClr val="FDCD25"/>
                </a:solidFill>
                <a:latin typeface="Tabarra Sans Heavy"/>
                <a:sym typeface="Tabarra Sans Bold"/>
              </a:rPr>
              <a:t>Development Framework</a:t>
            </a:r>
          </a:p>
          <a:p>
            <a:pPr algn="l">
              <a:lnSpc>
                <a:spcPts val="5175"/>
              </a:lnSpc>
            </a:pPr>
            <a:endParaRPr lang="en-US" sz="5175" b="1" dirty="0">
              <a:solidFill>
                <a:srgbClr val="FDCD25"/>
              </a:solidFill>
              <a:latin typeface="Tabarra Sans Heavy"/>
              <a:ea typeface="Tabarra Sans Heavy"/>
              <a:cs typeface="Tabarra Sans Heavy"/>
              <a:sym typeface="Tabarra Sans Heavy"/>
            </a:endParaRPr>
          </a:p>
        </p:txBody>
      </p:sp>
    </p:spTree>
    <p:extLst>
      <p:ext uri="{BB962C8B-B14F-4D97-AF65-F5344CB8AC3E}">
        <p14:creationId xmlns:p14="http://schemas.microsoft.com/office/powerpoint/2010/main" val="23090529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C306D"/>
        </a:solidFill>
        <a:effectLst/>
      </p:bgPr>
    </p:bg>
    <p:spTree>
      <p:nvGrpSpPr>
        <p:cNvPr id="1" name=""/>
        <p:cNvGrpSpPr/>
        <p:nvPr/>
      </p:nvGrpSpPr>
      <p:grpSpPr>
        <a:xfrm>
          <a:off x="0" y="0"/>
          <a:ext cx="0" cy="0"/>
          <a:chOff x="0" y="0"/>
          <a:chExt cx="0" cy="0"/>
        </a:xfrm>
      </p:grpSpPr>
      <p:sp>
        <p:nvSpPr>
          <p:cNvPr id="2" name="Freeform 2"/>
          <p:cNvSpPr/>
          <p:nvPr/>
        </p:nvSpPr>
        <p:spPr>
          <a:xfrm>
            <a:off x="2771891" y="3318506"/>
            <a:ext cx="6141247" cy="6532235"/>
          </a:xfrm>
          <a:custGeom>
            <a:avLst/>
            <a:gdLst/>
            <a:ahLst/>
            <a:cxnLst/>
            <a:rect l="l" t="t" r="r" b="b"/>
            <a:pathLst>
              <a:path w="6141247" h="6532235">
                <a:moveTo>
                  <a:pt x="0" y="0"/>
                </a:moveTo>
                <a:lnTo>
                  <a:pt x="6141248" y="0"/>
                </a:lnTo>
                <a:lnTo>
                  <a:pt x="6141248" y="6532235"/>
                </a:lnTo>
                <a:lnTo>
                  <a:pt x="0" y="6532235"/>
                </a:lnTo>
                <a:lnTo>
                  <a:pt x="0" y="0"/>
                </a:lnTo>
                <a:close/>
              </a:path>
            </a:pathLst>
          </a:custGeom>
          <a:blipFill>
            <a:blip r:embed="rId3"/>
            <a:stretch>
              <a:fillRect r="-22967"/>
            </a:stretch>
          </a:blipFill>
        </p:spPr>
        <p:txBody>
          <a:bodyPr/>
          <a:lstStyle/>
          <a:p>
            <a:endParaRPr lang="en-US"/>
          </a:p>
        </p:txBody>
      </p:sp>
      <p:sp>
        <p:nvSpPr>
          <p:cNvPr id="3" name="Freeform 3"/>
          <p:cNvSpPr/>
          <p:nvPr/>
        </p:nvSpPr>
        <p:spPr>
          <a:xfrm>
            <a:off x="2771891" y="7645269"/>
            <a:ext cx="1831149" cy="2205472"/>
          </a:xfrm>
          <a:custGeom>
            <a:avLst/>
            <a:gdLst/>
            <a:ahLst/>
            <a:cxnLst/>
            <a:rect l="l" t="t" r="r" b="b"/>
            <a:pathLst>
              <a:path w="1831149" h="2205472">
                <a:moveTo>
                  <a:pt x="0" y="0"/>
                </a:moveTo>
                <a:lnTo>
                  <a:pt x="1831149" y="0"/>
                </a:lnTo>
                <a:lnTo>
                  <a:pt x="1831149" y="2205472"/>
                </a:lnTo>
                <a:lnTo>
                  <a:pt x="0" y="2205472"/>
                </a:lnTo>
                <a:lnTo>
                  <a:pt x="0" y="0"/>
                </a:lnTo>
                <a:close/>
              </a:path>
            </a:pathLst>
          </a:custGeom>
          <a:blipFill>
            <a:blip r:embed="rId4"/>
            <a:stretch>
              <a:fillRect/>
            </a:stretch>
          </a:blipFill>
        </p:spPr>
        <p:txBody>
          <a:bodyPr/>
          <a:lstStyle/>
          <a:p>
            <a:endParaRPr lang="en-US"/>
          </a:p>
        </p:txBody>
      </p:sp>
      <p:sp>
        <p:nvSpPr>
          <p:cNvPr id="4" name="TextBox 4"/>
          <p:cNvSpPr txBox="1"/>
          <p:nvPr/>
        </p:nvSpPr>
        <p:spPr>
          <a:xfrm>
            <a:off x="3687466" y="2602240"/>
            <a:ext cx="10854668" cy="1148742"/>
          </a:xfrm>
          <a:prstGeom prst="rect">
            <a:avLst/>
          </a:prstGeom>
        </p:spPr>
        <p:txBody>
          <a:bodyPr lIns="0" tIns="0" rIns="0" bIns="0" rtlCol="0" anchor="t">
            <a:spAutoFit/>
          </a:bodyPr>
          <a:lstStyle/>
          <a:p>
            <a:pPr algn="l">
              <a:lnSpc>
                <a:spcPts val="4408"/>
              </a:lnSpc>
            </a:pPr>
            <a:r>
              <a:rPr lang="en-US" sz="3148" b="1" spc="-94">
                <a:solidFill>
                  <a:srgbClr val="5271FF"/>
                </a:solidFill>
                <a:latin typeface="Tabarra Sans Bold"/>
                <a:ea typeface="Tabarra Sans Bold"/>
                <a:cs typeface="Tabarra Sans Bold"/>
                <a:sym typeface="Tabarra Sans Bold"/>
              </a:rPr>
              <a:t>Domestic wells: 7,972 </a:t>
            </a:r>
          </a:p>
          <a:p>
            <a:pPr algn="l">
              <a:lnSpc>
                <a:spcPts val="4408"/>
              </a:lnSpc>
              <a:spcBef>
                <a:spcPct val="0"/>
              </a:spcBef>
            </a:pPr>
            <a:endParaRPr lang="en-US" sz="3148" b="1" spc="-94">
              <a:solidFill>
                <a:srgbClr val="5271FF"/>
              </a:solidFill>
              <a:latin typeface="Tabarra Sans Bold"/>
              <a:ea typeface="Tabarra Sans Bold"/>
              <a:cs typeface="Tabarra Sans Bold"/>
              <a:sym typeface="Tabarra Sans Bold"/>
            </a:endParaRPr>
          </a:p>
        </p:txBody>
      </p:sp>
      <p:sp>
        <p:nvSpPr>
          <p:cNvPr id="5" name="Freeform 5"/>
          <p:cNvSpPr/>
          <p:nvPr/>
        </p:nvSpPr>
        <p:spPr>
          <a:xfrm>
            <a:off x="8913139" y="3318506"/>
            <a:ext cx="5997245" cy="6608558"/>
          </a:xfrm>
          <a:custGeom>
            <a:avLst/>
            <a:gdLst/>
            <a:ahLst/>
            <a:cxnLst/>
            <a:rect l="l" t="t" r="r" b="b"/>
            <a:pathLst>
              <a:path w="5997245" h="6608558">
                <a:moveTo>
                  <a:pt x="0" y="0"/>
                </a:moveTo>
                <a:lnTo>
                  <a:pt x="5997244" y="0"/>
                </a:lnTo>
                <a:lnTo>
                  <a:pt x="5997244" y="6608558"/>
                </a:lnTo>
                <a:lnTo>
                  <a:pt x="0" y="6608558"/>
                </a:lnTo>
                <a:lnTo>
                  <a:pt x="0" y="0"/>
                </a:lnTo>
                <a:close/>
              </a:path>
            </a:pathLst>
          </a:custGeom>
          <a:blipFill>
            <a:blip r:embed="rId5"/>
            <a:stretch>
              <a:fillRect l="-5793" r="-2195"/>
            </a:stretch>
          </a:blipFill>
        </p:spPr>
        <p:txBody>
          <a:bodyPr/>
          <a:lstStyle/>
          <a:p>
            <a:endParaRPr lang="en-US"/>
          </a:p>
        </p:txBody>
      </p:sp>
      <p:sp>
        <p:nvSpPr>
          <p:cNvPr id="6" name="Freeform 6"/>
          <p:cNvSpPr/>
          <p:nvPr/>
        </p:nvSpPr>
        <p:spPr>
          <a:xfrm>
            <a:off x="9114800" y="9266910"/>
            <a:ext cx="2145615" cy="430957"/>
          </a:xfrm>
          <a:custGeom>
            <a:avLst/>
            <a:gdLst/>
            <a:ahLst/>
            <a:cxnLst/>
            <a:rect l="l" t="t" r="r" b="b"/>
            <a:pathLst>
              <a:path w="2145615" h="430957">
                <a:moveTo>
                  <a:pt x="0" y="0"/>
                </a:moveTo>
                <a:lnTo>
                  <a:pt x="2145615" y="0"/>
                </a:lnTo>
                <a:lnTo>
                  <a:pt x="2145615" y="430956"/>
                </a:lnTo>
                <a:lnTo>
                  <a:pt x="0" y="430956"/>
                </a:lnTo>
                <a:lnTo>
                  <a:pt x="0" y="0"/>
                </a:lnTo>
                <a:close/>
              </a:path>
            </a:pathLst>
          </a:custGeom>
          <a:blipFill>
            <a:blip r:embed="rId6"/>
            <a:stretch>
              <a:fillRect/>
            </a:stretch>
          </a:blipFill>
        </p:spPr>
        <p:txBody>
          <a:bodyPr/>
          <a:lstStyle/>
          <a:p>
            <a:endParaRPr lang="en-US"/>
          </a:p>
        </p:txBody>
      </p:sp>
      <p:sp>
        <p:nvSpPr>
          <p:cNvPr id="10" name="TextBox 10"/>
          <p:cNvSpPr txBox="1"/>
          <p:nvPr/>
        </p:nvSpPr>
        <p:spPr>
          <a:xfrm>
            <a:off x="1028700" y="1028700"/>
            <a:ext cx="16883815" cy="1540520"/>
          </a:xfrm>
          <a:prstGeom prst="rect">
            <a:avLst/>
          </a:prstGeom>
        </p:spPr>
        <p:txBody>
          <a:bodyPr lIns="0" tIns="0" rIns="0" bIns="0" rtlCol="0" anchor="t">
            <a:spAutoFit/>
          </a:bodyPr>
          <a:lstStyle/>
          <a:p>
            <a:pPr algn="l">
              <a:lnSpc>
                <a:spcPts val="6075"/>
              </a:lnSpc>
            </a:pPr>
            <a:r>
              <a:rPr lang="en-US" sz="6075" b="1">
                <a:solidFill>
                  <a:srgbClr val="FDCD25"/>
                </a:solidFill>
                <a:latin typeface="Tabarra Sans Heavy"/>
                <a:ea typeface="Tabarra Sans Heavy"/>
                <a:cs typeface="Tabarra Sans Heavy"/>
                <a:sym typeface="Tabarra Sans Heavy"/>
              </a:rPr>
              <a:t>Drought Resilience Plan</a:t>
            </a:r>
          </a:p>
          <a:p>
            <a:pPr algn="l">
              <a:lnSpc>
                <a:spcPts val="4975"/>
              </a:lnSpc>
            </a:pPr>
            <a:r>
              <a:rPr lang="en-US" sz="4975" b="1">
                <a:solidFill>
                  <a:srgbClr val="5271FF"/>
                </a:solidFill>
                <a:latin typeface="Tabarra Sans Heavy"/>
                <a:ea typeface="Tabarra Sans Heavy"/>
                <a:cs typeface="Tabarra Sans Heavy"/>
                <a:sym typeface="Tabarra Sans Heavy"/>
              </a:rPr>
              <a:t>1) Data Collection</a:t>
            </a:r>
          </a:p>
        </p:txBody>
      </p:sp>
      <p:sp>
        <p:nvSpPr>
          <p:cNvPr id="11" name="TextBox 11"/>
          <p:cNvSpPr txBox="1"/>
          <p:nvPr/>
        </p:nvSpPr>
        <p:spPr>
          <a:xfrm>
            <a:off x="9226497" y="2642231"/>
            <a:ext cx="5997245" cy="532710"/>
          </a:xfrm>
          <a:prstGeom prst="rect">
            <a:avLst/>
          </a:prstGeom>
        </p:spPr>
        <p:txBody>
          <a:bodyPr wrap="square" lIns="0" tIns="0" rIns="0" bIns="0" rtlCol="0" anchor="t">
            <a:spAutoFit/>
          </a:bodyPr>
          <a:lstStyle/>
          <a:p>
            <a:pPr algn="l">
              <a:lnSpc>
                <a:spcPts val="4408"/>
              </a:lnSpc>
              <a:spcBef>
                <a:spcPct val="0"/>
              </a:spcBef>
            </a:pPr>
            <a:r>
              <a:rPr lang="en-US" sz="3148" b="1" spc="-94" dirty="0">
                <a:solidFill>
                  <a:srgbClr val="5271FF"/>
                </a:solidFill>
                <a:latin typeface="Tabarra Sans Bold"/>
                <a:ea typeface="Tabarra Sans Bold"/>
                <a:cs typeface="Tabarra Sans Bold"/>
                <a:sym typeface="Tabarra Sans Bold"/>
              </a:rPr>
              <a:t>State small water systems:  27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C306D"/>
        </a:solidFill>
        <a:effectLst/>
      </p:bgPr>
    </p:bg>
    <p:spTree>
      <p:nvGrpSpPr>
        <p:cNvPr id="1" name="">
          <a:extLst>
            <a:ext uri="{FF2B5EF4-FFF2-40B4-BE49-F238E27FC236}">
              <a16:creationId xmlns:a16="http://schemas.microsoft.com/office/drawing/2014/main" id="{51803DDA-A42D-9734-4040-B734F6C056A8}"/>
            </a:ext>
          </a:extLst>
        </p:cNvPr>
        <p:cNvGrpSpPr/>
        <p:nvPr/>
      </p:nvGrpSpPr>
      <p:grpSpPr>
        <a:xfrm>
          <a:off x="0" y="0"/>
          <a:ext cx="0" cy="0"/>
          <a:chOff x="0" y="0"/>
          <a:chExt cx="0" cy="0"/>
        </a:xfrm>
      </p:grpSpPr>
      <p:sp>
        <p:nvSpPr>
          <p:cNvPr id="38" name="Freeform 2">
            <a:extLst>
              <a:ext uri="{FF2B5EF4-FFF2-40B4-BE49-F238E27FC236}">
                <a16:creationId xmlns:a16="http://schemas.microsoft.com/office/drawing/2014/main" id="{CE65031C-D4BB-8052-AD08-C13FB8EC3F55}"/>
              </a:ext>
            </a:extLst>
          </p:cNvPr>
          <p:cNvSpPr/>
          <p:nvPr/>
        </p:nvSpPr>
        <p:spPr>
          <a:xfrm>
            <a:off x="0" y="4314593"/>
            <a:ext cx="18288000" cy="5337407"/>
          </a:xfrm>
          <a:custGeom>
            <a:avLst/>
            <a:gdLst/>
            <a:ahLst/>
            <a:cxnLst/>
            <a:rect l="l" t="t" r="r" b="b"/>
            <a:pathLst>
              <a:path w="18727752" h="3164616">
                <a:moveTo>
                  <a:pt x="0" y="0"/>
                </a:moveTo>
                <a:lnTo>
                  <a:pt x="18727752" y="0"/>
                </a:lnTo>
                <a:lnTo>
                  <a:pt x="18727752" y="3164617"/>
                </a:lnTo>
                <a:lnTo>
                  <a:pt x="0" y="3164617"/>
                </a:lnTo>
                <a:lnTo>
                  <a:pt x="0" y="0"/>
                </a:lnTo>
                <a:close/>
              </a:path>
            </a:pathLst>
          </a:custGeom>
          <a:blipFill>
            <a:blip r:embed="rId3"/>
            <a:stretch>
              <a:fillRect l="-8188" t="-392922" r="-8188" b="-362"/>
            </a:stretch>
          </a:blipFill>
        </p:spPr>
        <p:txBody>
          <a:bodyPr/>
          <a:lstStyle/>
          <a:p>
            <a:endParaRPr lang="en-US" dirty="0"/>
          </a:p>
        </p:txBody>
      </p:sp>
      <p:grpSp>
        <p:nvGrpSpPr>
          <p:cNvPr id="37" name="Group 36">
            <a:extLst>
              <a:ext uri="{FF2B5EF4-FFF2-40B4-BE49-F238E27FC236}">
                <a16:creationId xmlns:a16="http://schemas.microsoft.com/office/drawing/2014/main" id="{859CCC01-5094-E0C6-112D-BD46C8063433}"/>
              </a:ext>
            </a:extLst>
          </p:cNvPr>
          <p:cNvGrpSpPr/>
          <p:nvPr/>
        </p:nvGrpSpPr>
        <p:grpSpPr>
          <a:xfrm>
            <a:off x="14760638" y="4526776"/>
            <a:ext cx="3194149" cy="4315931"/>
            <a:chOff x="13765058" y="462290"/>
            <a:chExt cx="4241798" cy="5713410"/>
          </a:xfrm>
        </p:grpSpPr>
        <p:pic>
          <p:nvPicPr>
            <p:cNvPr id="34" name="Picture 33">
              <a:extLst>
                <a:ext uri="{FF2B5EF4-FFF2-40B4-BE49-F238E27FC236}">
                  <a16:creationId xmlns:a16="http://schemas.microsoft.com/office/drawing/2014/main" id="{72234F9F-DFBF-48C8-29B5-1057FC1CEB85}"/>
                </a:ext>
              </a:extLst>
            </p:cNvPr>
            <p:cNvPicPr>
              <a:picLocks noChangeAspect="1"/>
            </p:cNvPicPr>
            <p:nvPr/>
          </p:nvPicPr>
          <p:blipFill>
            <a:blip r:embed="rId4"/>
            <a:srcRect l="10890" r="10890"/>
            <a:stretch/>
          </p:blipFill>
          <p:spPr>
            <a:xfrm>
              <a:off x="13765059" y="462290"/>
              <a:ext cx="4241797" cy="5397500"/>
            </a:xfrm>
            <a:prstGeom prst="rect">
              <a:avLst/>
            </a:prstGeom>
          </p:spPr>
        </p:pic>
        <p:pic>
          <p:nvPicPr>
            <p:cNvPr id="35" name="Picture 34">
              <a:extLst>
                <a:ext uri="{FF2B5EF4-FFF2-40B4-BE49-F238E27FC236}">
                  <a16:creationId xmlns:a16="http://schemas.microsoft.com/office/drawing/2014/main" id="{32A19CF6-BAB2-9758-8479-18F006ACCBBB}"/>
                </a:ext>
              </a:extLst>
            </p:cNvPr>
            <p:cNvPicPr>
              <a:picLocks noChangeAspect="1"/>
            </p:cNvPicPr>
            <p:nvPr/>
          </p:nvPicPr>
          <p:blipFill>
            <a:blip r:embed="rId5"/>
            <a:stretch>
              <a:fillRect/>
            </a:stretch>
          </p:blipFill>
          <p:spPr>
            <a:xfrm>
              <a:off x="16419356" y="474990"/>
              <a:ext cx="1562100" cy="1130300"/>
            </a:xfrm>
            <a:prstGeom prst="rect">
              <a:avLst/>
            </a:prstGeom>
          </p:spPr>
        </p:pic>
        <p:pic>
          <p:nvPicPr>
            <p:cNvPr id="36" name="Picture 35">
              <a:extLst>
                <a:ext uri="{FF2B5EF4-FFF2-40B4-BE49-F238E27FC236}">
                  <a16:creationId xmlns:a16="http://schemas.microsoft.com/office/drawing/2014/main" id="{D58576B0-0AA3-7F96-A246-719DCFF28AF5}"/>
                </a:ext>
              </a:extLst>
            </p:cNvPr>
            <p:cNvPicPr>
              <a:picLocks noChangeAspect="1"/>
            </p:cNvPicPr>
            <p:nvPr/>
          </p:nvPicPr>
          <p:blipFill>
            <a:blip r:embed="rId6"/>
            <a:stretch>
              <a:fillRect/>
            </a:stretch>
          </p:blipFill>
          <p:spPr>
            <a:xfrm>
              <a:off x="13765058" y="5841902"/>
              <a:ext cx="4216397" cy="333798"/>
            </a:xfrm>
            <a:prstGeom prst="rect">
              <a:avLst/>
            </a:prstGeom>
          </p:spPr>
        </p:pic>
      </p:grpSp>
      <p:sp>
        <p:nvSpPr>
          <p:cNvPr id="6" name="TextBox 6">
            <a:extLst>
              <a:ext uri="{FF2B5EF4-FFF2-40B4-BE49-F238E27FC236}">
                <a16:creationId xmlns:a16="http://schemas.microsoft.com/office/drawing/2014/main" id="{7C77953E-D499-A4A9-9C15-A41D0BF3B7D1}"/>
              </a:ext>
            </a:extLst>
          </p:cNvPr>
          <p:cNvSpPr txBox="1"/>
          <p:nvPr/>
        </p:nvSpPr>
        <p:spPr>
          <a:xfrm>
            <a:off x="1028700" y="1028700"/>
            <a:ext cx="16883815" cy="1540520"/>
          </a:xfrm>
          <a:prstGeom prst="rect">
            <a:avLst/>
          </a:prstGeom>
        </p:spPr>
        <p:txBody>
          <a:bodyPr lIns="0" tIns="0" rIns="0" bIns="0" rtlCol="0" anchor="t">
            <a:spAutoFit/>
          </a:bodyPr>
          <a:lstStyle/>
          <a:p>
            <a:pPr algn="l">
              <a:lnSpc>
                <a:spcPts val="6075"/>
              </a:lnSpc>
            </a:pPr>
            <a:r>
              <a:rPr lang="en-US" sz="6075" b="1">
                <a:solidFill>
                  <a:srgbClr val="FDCD25"/>
                </a:solidFill>
                <a:latin typeface="Tabarra Sans Heavy"/>
                <a:ea typeface="Tabarra Sans Heavy"/>
                <a:cs typeface="Tabarra Sans Heavy"/>
                <a:sym typeface="Tabarra Sans Heavy"/>
              </a:rPr>
              <a:t>Drought Resilience Plan</a:t>
            </a:r>
          </a:p>
          <a:p>
            <a:pPr algn="l">
              <a:lnSpc>
                <a:spcPts val="4975"/>
              </a:lnSpc>
            </a:pPr>
            <a:r>
              <a:rPr lang="en-US" sz="4975" b="1">
                <a:solidFill>
                  <a:srgbClr val="5271FF"/>
                </a:solidFill>
                <a:latin typeface="Tabarra Sans Heavy"/>
                <a:ea typeface="Tabarra Sans Heavy"/>
                <a:cs typeface="Tabarra Sans Heavy"/>
                <a:sym typeface="Tabarra Sans Heavy"/>
              </a:rPr>
              <a:t>2) Vulnerability Assessment</a:t>
            </a:r>
          </a:p>
        </p:txBody>
      </p:sp>
      <p:pic>
        <p:nvPicPr>
          <p:cNvPr id="3" name="Picture 2">
            <a:extLst>
              <a:ext uri="{FF2B5EF4-FFF2-40B4-BE49-F238E27FC236}">
                <a16:creationId xmlns:a16="http://schemas.microsoft.com/office/drawing/2014/main" id="{162522AC-0674-EED5-CE23-D1FC203FE7EE}"/>
              </a:ext>
            </a:extLst>
          </p:cNvPr>
          <p:cNvPicPr>
            <a:picLocks noChangeAspect="1"/>
          </p:cNvPicPr>
          <p:nvPr/>
        </p:nvPicPr>
        <p:blipFill>
          <a:blip r:embed="rId7"/>
          <a:srcRect l="-9" t="1177" r="3207" b="1811"/>
          <a:stretch/>
        </p:blipFill>
        <p:spPr>
          <a:xfrm>
            <a:off x="0" y="4427966"/>
            <a:ext cx="2928258" cy="4463284"/>
          </a:xfrm>
          <a:prstGeom prst="rect">
            <a:avLst/>
          </a:prstGeom>
        </p:spPr>
      </p:pic>
      <p:pic>
        <p:nvPicPr>
          <p:cNvPr id="4" name="Picture 3">
            <a:extLst>
              <a:ext uri="{FF2B5EF4-FFF2-40B4-BE49-F238E27FC236}">
                <a16:creationId xmlns:a16="http://schemas.microsoft.com/office/drawing/2014/main" id="{EB9880CB-15B7-E468-2972-BF481AD4590E}"/>
              </a:ext>
            </a:extLst>
          </p:cNvPr>
          <p:cNvPicPr>
            <a:picLocks noChangeAspect="1"/>
          </p:cNvPicPr>
          <p:nvPr/>
        </p:nvPicPr>
        <p:blipFill>
          <a:blip r:embed="rId8"/>
          <a:srcRect l="3340" t="3143" r="11087" b="1"/>
          <a:stretch/>
        </p:blipFill>
        <p:spPr>
          <a:xfrm>
            <a:off x="3198616" y="4591086"/>
            <a:ext cx="4195037" cy="4463284"/>
          </a:xfrm>
          <a:prstGeom prst="rect">
            <a:avLst/>
          </a:prstGeom>
        </p:spPr>
      </p:pic>
      <p:pic>
        <p:nvPicPr>
          <p:cNvPr id="5" name="Picture 4">
            <a:extLst>
              <a:ext uri="{FF2B5EF4-FFF2-40B4-BE49-F238E27FC236}">
                <a16:creationId xmlns:a16="http://schemas.microsoft.com/office/drawing/2014/main" id="{477901A8-BB13-887A-C05E-7248B8C5DB9E}"/>
              </a:ext>
            </a:extLst>
          </p:cNvPr>
          <p:cNvPicPr>
            <a:picLocks noChangeAspect="1"/>
          </p:cNvPicPr>
          <p:nvPr/>
        </p:nvPicPr>
        <p:blipFill>
          <a:blip r:embed="rId9"/>
          <a:srcRect l="5165" t="3143" r="16098" b="3"/>
          <a:stretch/>
        </p:blipFill>
        <p:spPr>
          <a:xfrm>
            <a:off x="7453694" y="4465758"/>
            <a:ext cx="3220030" cy="4437968"/>
          </a:xfrm>
          <a:prstGeom prst="rect">
            <a:avLst/>
          </a:prstGeom>
        </p:spPr>
      </p:pic>
      <p:pic>
        <p:nvPicPr>
          <p:cNvPr id="25" name="Picture 24">
            <a:extLst>
              <a:ext uri="{FF2B5EF4-FFF2-40B4-BE49-F238E27FC236}">
                <a16:creationId xmlns:a16="http://schemas.microsoft.com/office/drawing/2014/main" id="{1FE49F0E-B5BE-16A1-64F3-612D2777B00B}"/>
              </a:ext>
            </a:extLst>
          </p:cNvPr>
          <p:cNvPicPr>
            <a:picLocks noChangeAspect="1"/>
          </p:cNvPicPr>
          <p:nvPr/>
        </p:nvPicPr>
        <p:blipFill>
          <a:blip r:embed="rId10"/>
          <a:srcRect l="3083" t="2365" r="17246" b="-2365"/>
          <a:stretch/>
        </p:blipFill>
        <p:spPr>
          <a:xfrm>
            <a:off x="10616066" y="4591086"/>
            <a:ext cx="4171242" cy="4463284"/>
          </a:xfrm>
          <a:prstGeom prst="rect">
            <a:avLst/>
          </a:prstGeom>
        </p:spPr>
      </p:pic>
      <p:grpSp>
        <p:nvGrpSpPr>
          <p:cNvPr id="26" name="Group 4">
            <a:extLst>
              <a:ext uri="{FF2B5EF4-FFF2-40B4-BE49-F238E27FC236}">
                <a16:creationId xmlns:a16="http://schemas.microsoft.com/office/drawing/2014/main" id="{CD339317-FFFF-9F26-0C5E-383D33B6D9F8}"/>
              </a:ext>
            </a:extLst>
          </p:cNvPr>
          <p:cNvGrpSpPr/>
          <p:nvPr/>
        </p:nvGrpSpPr>
        <p:grpSpPr>
          <a:xfrm>
            <a:off x="5511458" y="2910911"/>
            <a:ext cx="3630788" cy="908574"/>
            <a:chOff x="0" y="0"/>
            <a:chExt cx="1624031" cy="406400"/>
          </a:xfrm>
          <a:solidFill>
            <a:schemeClr val="accent2"/>
          </a:solidFill>
        </p:grpSpPr>
        <p:sp>
          <p:nvSpPr>
            <p:cNvPr id="27" name="Freeform 5">
              <a:extLst>
                <a:ext uri="{FF2B5EF4-FFF2-40B4-BE49-F238E27FC236}">
                  <a16:creationId xmlns:a16="http://schemas.microsoft.com/office/drawing/2014/main" id="{D61D8736-8870-AC6E-0831-BD11DE40C424}"/>
                </a:ext>
              </a:extLst>
            </p:cNvPr>
            <p:cNvSpPr/>
            <p:nvPr/>
          </p:nvSpPr>
          <p:spPr>
            <a:xfrm>
              <a:off x="0" y="0"/>
              <a:ext cx="1624031" cy="406400"/>
            </a:xfrm>
            <a:custGeom>
              <a:avLst/>
              <a:gdLst/>
              <a:ahLst/>
              <a:cxnLst/>
              <a:rect l="l" t="t" r="r" b="b"/>
              <a:pathLst>
                <a:path w="1624031" h="40640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grpFill/>
          </p:spPr>
          <p:txBody>
            <a:bodyPr/>
            <a:lstStyle/>
            <a:p>
              <a:endParaRPr lang="en-US"/>
            </a:p>
          </p:txBody>
        </p:sp>
        <p:sp>
          <p:nvSpPr>
            <p:cNvPr id="28" name="TextBox 6">
              <a:extLst>
                <a:ext uri="{FF2B5EF4-FFF2-40B4-BE49-F238E27FC236}">
                  <a16:creationId xmlns:a16="http://schemas.microsoft.com/office/drawing/2014/main" id="{410E20E9-C1DF-6E56-118D-16FCE649F855}"/>
                </a:ext>
              </a:extLst>
            </p:cNvPr>
            <p:cNvSpPr txBox="1"/>
            <p:nvPr/>
          </p:nvSpPr>
          <p:spPr>
            <a:xfrm>
              <a:off x="0" y="-38100"/>
              <a:ext cx="1624031" cy="444500"/>
            </a:xfrm>
            <a:prstGeom prst="rect">
              <a:avLst/>
            </a:prstGeom>
            <a:grpFill/>
          </p:spPr>
          <p:txBody>
            <a:bodyPr lIns="50800" tIns="50800" rIns="50800" bIns="50800" rtlCol="0" anchor="ctr"/>
            <a:lstStyle/>
            <a:p>
              <a:pPr algn="ctr">
                <a:lnSpc>
                  <a:spcPts val="3359"/>
                </a:lnSpc>
              </a:pPr>
              <a:endParaRPr/>
            </a:p>
          </p:txBody>
        </p:sp>
      </p:grpSp>
      <p:grpSp>
        <p:nvGrpSpPr>
          <p:cNvPr id="29" name="Group 10">
            <a:extLst>
              <a:ext uri="{FF2B5EF4-FFF2-40B4-BE49-F238E27FC236}">
                <a16:creationId xmlns:a16="http://schemas.microsoft.com/office/drawing/2014/main" id="{A6605F3C-7687-D2FB-4F5D-F53DA69488E2}"/>
              </a:ext>
            </a:extLst>
          </p:cNvPr>
          <p:cNvGrpSpPr/>
          <p:nvPr/>
        </p:nvGrpSpPr>
        <p:grpSpPr>
          <a:xfrm>
            <a:off x="14653704" y="2900767"/>
            <a:ext cx="3630788" cy="908574"/>
            <a:chOff x="0" y="0"/>
            <a:chExt cx="1624031" cy="406400"/>
          </a:xfrm>
          <a:solidFill>
            <a:schemeClr val="accent2"/>
          </a:solidFill>
        </p:grpSpPr>
        <p:sp>
          <p:nvSpPr>
            <p:cNvPr id="30" name="Freeform 11">
              <a:extLst>
                <a:ext uri="{FF2B5EF4-FFF2-40B4-BE49-F238E27FC236}">
                  <a16:creationId xmlns:a16="http://schemas.microsoft.com/office/drawing/2014/main" id="{86E53EE8-DDFC-71C0-A140-E0A7C505B83B}"/>
                </a:ext>
              </a:extLst>
            </p:cNvPr>
            <p:cNvSpPr/>
            <p:nvPr/>
          </p:nvSpPr>
          <p:spPr>
            <a:xfrm>
              <a:off x="0" y="0"/>
              <a:ext cx="1624031" cy="406400"/>
            </a:xfrm>
            <a:custGeom>
              <a:avLst/>
              <a:gdLst/>
              <a:ahLst/>
              <a:cxnLst/>
              <a:rect l="l" t="t" r="r" b="b"/>
              <a:pathLst>
                <a:path w="1624031" h="40640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grpFill/>
          </p:spPr>
          <p:txBody>
            <a:bodyPr/>
            <a:lstStyle/>
            <a:p>
              <a:endParaRPr lang="en-US"/>
            </a:p>
          </p:txBody>
        </p:sp>
        <p:sp>
          <p:nvSpPr>
            <p:cNvPr id="31" name="TextBox 12">
              <a:extLst>
                <a:ext uri="{FF2B5EF4-FFF2-40B4-BE49-F238E27FC236}">
                  <a16:creationId xmlns:a16="http://schemas.microsoft.com/office/drawing/2014/main" id="{D9D8EBE3-5183-9A0A-E8C2-929B7E14290D}"/>
                </a:ext>
              </a:extLst>
            </p:cNvPr>
            <p:cNvSpPr txBox="1"/>
            <p:nvPr/>
          </p:nvSpPr>
          <p:spPr>
            <a:xfrm>
              <a:off x="0" y="-38100"/>
              <a:ext cx="1624031" cy="444500"/>
            </a:xfrm>
            <a:prstGeom prst="rect">
              <a:avLst/>
            </a:prstGeom>
            <a:grpFill/>
          </p:spPr>
          <p:txBody>
            <a:bodyPr lIns="50800" tIns="50800" rIns="50800" bIns="50800" rtlCol="0" anchor="ctr"/>
            <a:lstStyle/>
            <a:p>
              <a:pPr algn="ctr">
                <a:lnSpc>
                  <a:spcPts val="3359"/>
                </a:lnSpc>
              </a:pPr>
              <a:endParaRPr/>
            </a:p>
          </p:txBody>
        </p:sp>
      </p:grpSp>
      <p:sp>
        <p:nvSpPr>
          <p:cNvPr id="32" name="TextBox 19">
            <a:extLst>
              <a:ext uri="{FF2B5EF4-FFF2-40B4-BE49-F238E27FC236}">
                <a16:creationId xmlns:a16="http://schemas.microsoft.com/office/drawing/2014/main" id="{20E0292C-649C-6BA9-541C-B9747FE6C6E0}"/>
              </a:ext>
            </a:extLst>
          </p:cNvPr>
          <p:cNvSpPr txBox="1"/>
          <p:nvPr/>
        </p:nvSpPr>
        <p:spPr>
          <a:xfrm>
            <a:off x="5509704" y="2939167"/>
            <a:ext cx="3634296" cy="804561"/>
          </a:xfrm>
          <a:prstGeom prst="rect">
            <a:avLst/>
          </a:prstGeom>
          <a:solidFill>
            <a:schemeClr val="accent2"/>
          </a:solidFill>
        </p:spPr>
        <p:txBody>
          <a:bodyPr lIns="0" tIns="0" rIns="0" bIns="0" rtlCol="0" anchor="t">
            <a:spAutoFit/>
          </a:bodyPr>
          <a:lstStyle/>
          <a:p>
            <a:pPr algn="ctr">
              <a:lnSpc>
                <a:spcPts val="3240"/>
              </a:lnSpc>
            </a:pPr>
            <a:r>
              <a:rPr lang="en-US" sz="2314" b="1">
                <a:solidFill>
                  <a:srgbClr val="FDFDFD"/>
                </a:solidFill>
                <a:latin typeface="Canva Sans Bold"/>
                <a:ea typeface="Canva Sans Bold"/>
                <a:cs typeface="Canva Sans Bold"/>
                <a:sym typeface="Canva Sans Bold"/>
              </a:rPr>
              <a:t>Physical </a:t>
            </a:r>
          </a:p>
          <a:p>
            <a:pPr algn="ctr">
              <a:lnSpc>
                <a:spcPts val="3240"/>
              </a:lnSpc>
            </a:pPr>
            <a:r>
              <a:rPr lang="en-US" sz="2314" b="1">
                <a:solidFill>
                  <a:srgbClr val="FDFDFD"/>
                </a:solidFill>
                <a:latin typeface="Canva Sans Bold"/>
                <a:ea typeface="Canva Sans Bold"/>
                <a:cs typeface="Canva Sans Bold"/>
                <a:sym typeface="Canva Sans Bold"/>
              </a:rPr>
              <a:t>Vulnerabilities</a:t>
            </a:r>
          </a:p>
        </p:txBody>
      </p:sp>
      <p:sp>
        <p:nvSpPr>
          <p:cNvPr id="33" name="TextBox 21">
            <a:extLst>
              <a:ext uri="{FF2B5EF4-FFF2-40B4-BE49-F238E27FC236}">
                <a16:creationId xmlns:a16="http://schemas.microsoft.com/office/drawing/2014/main" id="{4066A049-ED79-7129-50B5-C2AB2157F943}"/>
              </a:ext>
            </a:extLst>
          </p:cNvPr>
          <p:cNvSpPr txBox="1"/>
          <p:nvPr/>
        </p:nvSpPr>
        <p:spPr>
          <a:xfrm>
            <a:off x="14653704" y="2928961"/>
            <a:ext cx="3634296" cy="804561"/>
          </a:xfrm>
          <a:prstGeom prst="rect">
            <a:avLst/>
          </a:prstGeom>
          <a:solidFill>
            <a:schemeClr val="accent2"/>
          </a:solidFill>
        </p:spPr>
        <p:txBody>
          <a:bodyPr lIns="0" tIns="0" rIns="0" bIns="0" rtlCol="0" anchor="t">
            <a:spAutoFit/>
          </a:bodyPr>
          <a:lstStyle/>
          <a:p>
            <a:pPr algn="ctr">
              <a:lnSpc>
                <a:spcPts val="3240"/>
              </a:lnSpc>
            </a:pPr>
            <a:r>
              <a:rPr lang="en-US" sz="2314" b="1" dirty="0">
                <a:solidFill>
                  <a:srgbClr val="FFFFFF"/>
                </a:solidFill>
                <a:latin typeface="Canva Sans Bold"/>
                <a:ea typeface="Canva Sans Bold"/>
                <a:cs typeface="Canva Sans Bold"/>
                <a:sym typeface="Canva Sans Bold"/>
              </a:rPr>
              <a:t>Social </a:t>
            </a:r>
          </a:p>
          <a:p>
            <a:pPr algn="ctr">
              <a:lnSpc>
                <a:spcPts val="3240"/>
              </a:lnSpc>
            </a:pPr>
            <a:r>
              <a:rPr lang="en-US" sz="2314" b="1" dirty="0">
                <a:solidFill>
                  <a:srgbClr val="FFFFFF"/>
                </a:solidFill>
                <a:latin typeface="Canva Sans Bold"/>
                <a:ea typeface="Canva Sans Bold"/>
                <a:cs typeface="Canva Sans Bold"/>
                <a:sym typeface="Canva Sans Bold"/>
              </a:rPr>
              <a:t>Vulnerabilities</a:t>
            </a:r>
          </a:p>
        </p:txBody>
      </p:sp>
      <p:sp>
        <p:nvSpPr>
          <p:cNvPr id="41" name="Left Brace 40">
            <a:extLst>
              <a:ext uri="{FF2B5EF4-FFF2-40B4-BE49-F238E27FC236}">
                <a16:creationId xmlns:a16="http://schemas.microsoft.com/office/drawing/2014/main" id="{66A5AF88-0806-5B00-EA72-97F46A849116}"/>
              </a:ext>
            </a:extLst>
          </p:cNvPr>
          <p:cNvSpPr/>
          <p:nvPr/>
        </p:nvSpPr>
        <p:spPr>
          <a:xfrm rot="5400000">
            <a:off x="7228456" y="-1745895"/>
            <a:ext cx="450477" cy="11794352"/>
          </a:xfrm>
          <a:prstGeom prst="leftBrace">
            <a:avLst/>
          </a:pr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42" name="Left Brace 41">
            <a:extLst>
              <a:ext uri="{FF2B5EF4-FFF2-40B4-BE49-F238E27FC236}">
                <a16:creationId xmlns:a16="http://schemas.microsoft.com/office/drawing/2014/main" id="{20C3E5EF-E2FC-C4E8-FAE4-792E92DBAF3F}"/>
              </a:ext>
            </a:extLst>
          </p:cNvPr>
          <p:cNvSpPr/>
          <p:nvPr/>
        </p:nvSpPr>
        <p:spPr>
          <a:xfrm rot="5400000">
            <a:off x="16268845" y="2442894"/>
            <a:ext cx="414029" cy="3377104"/>
          </a:xfrm>
          <a:prstGeom prst="leftBrace">
            <a:avLst/>
          </a:pr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3325035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C306D"/>
        </a:solidFill>
        <a:effectLst/>
      </p:bgPr>
    </p:bg>
    <p:spTree>
      <p:nvGrpSpPr>
        <p:cNvPr id="1" name="">
          <a:extLst>
            <a:ext uri="{FF2B5EF4-FFF2-40B4-BE49-F238E27FC236}">
              <a16:creationId xmlns:a16="http://schemas.microsoft.com/office/drawing/2014/main" id="{B74EE989-BF75-93E6-04AC-8112AF5FA7A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1CCBE14-E583-CEE5-CD79-03E2FFD75D90}"/>
              </a:ext>
            </a:extLst>
          </p:cNvPr>
          <p:cNvSpPr/>
          <p:nvPr/>
        </p:nvSpPr>
        <p:spPr>
          <a:xfrm>
            <a:off x="2570063" y="2569220"/>
            <a:ext cx="6375793" cy="7509649"/>
          </a:xfrm>
          <a:custGeom>
            <a:avLst/>
            <a:gdLst/>
            <a:ahLst/>
            <a:cxnLst/>
            <a:rect l="l" t="t" r="r" b="b"/>
            <a:pathLst>
              <a:path w="6375793" h="7509649">
                <a:moveTo>
                  <a:pt x="0" y="0"/>
                </a:moveTo>
                <a:lnTo>
                  <a:pt x="6375794" y="0"/>
                </a:lnTo>
                <a:lnTo>
                  <a:pt x="6375794" y="7509649"/>
                </a:lnTo>
                <a:lnTo>
                  <a:pt x="0" y="7509649"/>
                </a:lnTo>
                <a:lnTo>
                  <a:pt x="0" y="0"/>
                </a:lnTo>
                <a:close/>
              </a:path>
            </a:pathLst>
          </a:custGeom>
          <a:blipFill>
            <a:blip r:embed="rId3"/>
            <a:stretch>
              <a:fillRect r="-20341"/>
            </a:stretch>
          </a:blipFill>
        </p:spPr>
        <p:txBody>
          <a:bodyPr/>
          <a:lstStyle/>
          <a:p>
            <a:endParaRPr lang="en-US"/>
          </a:p>
        </p:txBody>
      </p:sp>
      <p:grpSp>
        <p:nvGrpSpPr>
          <p:cNvPr id="3" name="Group 3">
            <a:extLst>
              <a:ext uri="{FF2B5EF4-FFF2-40B4-BE49-F238E27FC236}">
                <a16:creationId xmlns:a16="http://schemas.microsoft.com/office/drawing/2014/main" id="{9C98374D-32A3-6EA8-B7FE-3A44D330D1F3}"/>
              </a:ext>
            </a:extLst>
          </p:cNvPr>
          <p:cNvGrpSpPr/>
          <p:nvPr/>
        </p:nvGrpSpPr>
        <p:grpSpPr>
          <a:xfrm>
            <a:off x="10528036" y="3082127"/>
            <a:ext cx="5433859" cy="5821241"/>
            <a:chOff x="0" y="0"/>
            <a:chExt cx="4880068" cy="5259166"/>
          </a:xfrm>
        </p:grpSpPr>
        <p:sp>
          <p:nvSpPr>
            <p:cNvPr id="4" name="Freeform 4">
              <a:extLst>
                <a:ext uri="{FF2B5EF4-FFF2-40B4-BE49-F238E27FC236}">
                  <a16:creationId xmlns:a16="http://schemas.microsoft.com/office/drawing/2014/main" id="{DD46A7AF-EFAD-3097-81ED-399E2355FE2A}"/>
                </a:ext>
              </a:extLst>
            </p:cNvPr>
            <p:cNvSpPr/>
            <p:nvPr/>
          </p:nvSpPr>
          <p:spPr>
            <a:xfrm>
              <a:off x="0" y="0"/>
              <a:ext cx="4880068" cy="5259166"/>
            </a:xfrm>
            <a:custGeom>
              <a:avLst/>
              <a:gdLst/>
              <a:ahLst/>
              <a:cxnLst/>
              <a:rect l="l" t="t" r="r" b="b"/>
              <a:pathLst>
                <a:path w="4880068" h="5259166">
                  <a:moveTo>
                    <a:pt x="0" y="0"/>
                  </a:moveTo>
                  <a:lnTo>
                    <a:pt x="4880068" y="0"/>
                  </a:lnTo>
                  <a:lnTo>
                    <a:pt x="4880068" y="5259166"/>
                  </a:lnTo>
                  <a:lnTo>
                    <a:pt x="0" y="52591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5">
              <a:extLst>
                <a:ext uri="{FF2B5EF4-FFF2-40B4-BE49-F238E27FC236}">
                  <a16:creationId xmlns:a16="http://schemas.microsoft.com/office/drawing/2014/main" id="{30675AD7-14E4-20F8-192E-E89D9B0EF90D}"/>
                </a:ext>
              </a:extLst>
            </p:cNvPr>
            <p:cNvSpPr txBox="1"/>
            <p:nvPr/>
          </p:nvSpPr>
          <p:spPr>
            <a:xfrm>
              <a:off x="400363" y="350105"/>
              <a:ext cx="4136973" cy="4504554"/>
            </a:xfrm>
            <a:prstGeom prst="rect">
              <a:avLst/>
            </a:prstGeom>
          </p:spPr>
          <p:txBody>
            <a:bodyPr lIns="0" tIns="0" rIns="0" bIns="0" rtlCol="0" anchor="t">
              <a:spAutoFit/>
            </a:bodyPr>
            <a:lstStyle/>
            <a:p>
              <a:pPr marL="0" lvl="0" indent="0" algn="ctr"/>
              <a:r>
                <a:rPr lang="en-US" sz="3600" b="1" dirty="0">
                  <a:solidFill>
                    <a:srgbClr val="263480"/>
                  </a:solidFill>
                  <a:latin typeface="Cerebri Bold"/>
                  <a:ea typeface="Cerebri Bold"/>
                  <a:cs typeface="Cerebri Bold"/>
                  <a:sym typeface="Cerebri Bold"/>
                </a:rPr>
                <a:t>In </a:t>
              </a:r>
              <a:r>
                <a:rPr lang="en-US" sz="3600" b="1" u="none" strike="noStrike" dirty="0">
                  <a:solidFill>
                    <a:srgbClr val="263480"/>
                  </a:solidFill>
                  <a:latin typeface="Cerebri Bold"/>
                  <a:ea typeface="Cerebri Bold"/>
                  <a:cs typeface="Cerebri Bold"/>
                  <a:sym typeface="Cerebri Bold"/>
                </a:rPr>
                <a:t>Mendocino</a:t>
              </a:r>
            </a:p>
            <a:p>
              <a:pPr marL="0" lvl="0" indent="0" algn="ctr"/>
              <a:r>
                <a:rPr lang="en-US" sz="3600" b="1" u="none" strike="noStrike" dirty="0">
                  <a:solidFill>
                    <a:srgbClr val="263480"/>
                  </a:solidFill>
                  <a:latin typeface="Cerebri Bold"/>
                  <a:ea typeface="Cerebri Bold"/>
                  <a:cs typeface="Cerebri Bold"/>
                  <a:sym typeface="Cerebri Bold"/>
                </a:rPr>
                <a:t> a total of </a:t>
              </a:r>
              <a:r>
                <a:rPr lang="en-US" sz="3600" b="1" strike="noStrike" dirty="0">
                  <a:solidFill>
                    <a:srgbClr val="2476F3"/>
                  </a:solidFill>
                  <a:latin typeface="Cerebri Bold"/>
                  <a:ea typeface="Cerebri Bold"/>
                  <a:cs typeface="Cerebri Bold"/>
                  <a:sym typeface="Cerebri Bold"/>
                </a:rPr>
                <a:t>84% of domestic wells </a:t>
              </a:r>
              <a:r>
                <a:rPr lang="en-US" sz="3600" b="1" strike="noStrike" dirty="0">
                  <a:solidFill>
                    <a:srgbClr val="263480"/>
                  </a:solidFill>
                  <a:latin typeface="Cerebri Bold"/>
                  <a:ea typeface="Cerebri Bold"/>
                  <a:cs typeface="Cerebri Bold"/>
                  <a:sym typeface="Cerebri Bold"/>
                </a:rPr>
                <a:t>and</a:t>
              </a:r>
              <a:r>
                <a:rPr lang="en-US" sz="3600" b="1" strike="noStrike" dirty="0">
                  <a:solidFill>
                    <a:srgbClr val="2476F3"/>
                  </a:solidFill>
                  <a:latin typeface="Cerebri Bold"/>
                  <a:ea typeface="Cerebri Bold"/>
                  <a:cs typeface="Cerebri Bold"/>
                  <a:sym typeface="Cerebri Bold"/>
                </a:rPr>
                <a:t> 93% of state small water systems</a:t>
              </a:r>
              <a:r>
                <a:rPr lang="en-US" sz="3600" b="1" strike="noStrike" dirty="0">
                  <a:solidFill>
                    <a:srgbClr val="263480"/>
                  </a:solidFill>
                  <a:latin typeface="Cerebri Bold"/>
                  <a:ea typeface="Cerebri Bold"/>
                  <a:cs typeface="Cerebri Bold"/>
                  <a:sym typeface="Cerebri Bold"/>
                </a:rPr>
                <a:t> are at high risk of being </a:t>
              </a:r>
              <a:r>
                <a:rPr lang="en-US" sz="3600" b="1" strike="noStrike" dirty="0">
                  <a:solidFill>
                    <a:srgbClr val="2476F3"/>
                  </a:solidFill>
                  <a:latin typeface="Cerebri Bold"/>
                  <a:ea typeface="Cerebri Bold"/>
                  <a:cs typeface="Cerebri Bold"/>
                  <a:sym typeface="Cerebri Bold"/>
                </a:rPr>
                <a:t>impacted by drought and water shortages.</a:t>
              </a:r>
            </a:p>
          </p:txBody>
        </p:sp>
      </p:grpSp>
      <p:sp>
        <p:nvSpPr>
          <p:cNvPr id="6" name="TextBox 6">
            <a:extLst>
              <a:ext uri="{FF2B5EF4-FFF2-40B4-BE49-F238E27FC236}">
                <a16:creationId xmlns:a16="http://schemas.microsoft.com/office/drawing/2014/main" id="{B9413FA2-EBC4-5F7A-9995-DC19A54EAF50}"/>
              </a:ext>
            </a:extLst>
          </p:cNvPr>
          <p:cNvSpPr txBox="1"/>
          <p:nvPr/>
        </p:nvSpPr>
        <p:spPr>
          <a:xfrm>
            <a:off x="1028700" y="1028700"/>
            <a:ext cx="16883815" cy="1540520"/>
          </a:xfrm>
          <a:prstGeom prst="rect">
            <a:avLst/>
          </a:prstGeom>
        </p:spPr>
        <p:txBody>
          <a:bodyPr lIns="0" tIns="0" rIns="0" bIns="0" rtlCol="0" anchor="t">
            <a:spAutoFit/>
          </a:bodyPr>
          <a:lstStyle/>
          <a:p>
            <a:pPr algn="l">
              <a:lnSpc>
                <a:spcPts val="6075"/>
              </a:lnSpc>
            </a:pPr>
            <a:r>
              <a:rPr lang="en-US" sz="6075" b="1">
                <a:solidFill>
                  <a:srgbClr val="FDCD25"/>
                </a:solidFill>
                <a:latin typeface="Tabarra Sans Heavy"/>
                <a:ea typeface="Tabarra Sans Heavy"/>
                <a:cs typeface="Tabarra Sans Heavy"/>
                <a:sym typeface="Tabarra Sans Heavy"/>
              </a:rPr>
              <a:t>Drought Resilience Plan</a:t>
            </a:r>
          </a:p>
          <a:p>
            <a:pPr algn="l">
              <a:lnSpc>
                <a:spcPts val="4975"/>
              </a:lnSpc>
            </a:pPr>
            <a:r>
              <a:rPr lang="en-US" sz="4975" b="1">
                <a:solidFill>
                  <a:srgbClr val="5271FF"/>
                </a:solidFill>
                <a:latin typeface="Tabarra Sans Heavy"/>
                <a:ea typeface="Tabarra Sans Heavy"/>
                <a:cs typeface="Tabarra Sans Heavy"/>
                <a:sym typeface="Tabarra Sans Heavy"/>
              </a:rPr>
              <a:t>2) Vulnerability Assessment</a:t>
            </a:r>
          </a:p>
        </p:txBody>
      </p:sp>
    </p:spTree>
    <p:extLst>
      <p:ext uri="{BB962C8B-B14F-4D97-AF65-F5344CB8AC3E}">
        <p14:creationId xmlns:p14="http://schemas.microsoft.com/office/powerpoint/2010/main" val="2478705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C306D"/>
        </a:solidFill>
        <a:effectLst/>
      </p:bgPr>
    </p:bg>
    <p:spTree>
      <p:nvGrpSpPr>
        <p:cNvPr id="1" name="">
          <a:extLst>
            <a:ext uri="{FF2B5EF4-FFF2-40B4-BE49-F238E27FC236}">
              <a16:creationId xmlns:a16="http://schemas.microsoft.com/office/drawing/2014/main" id="{565C39FD-6EB8-75B7-BB65-63A730C6027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3514CBE-2329-EB87-C1D7-AE37B9B9407A}"/>
              </a:ext>
            </a:extLst>
          </p:cNvPr>
          <p:cNvSpPr/>
          <p:nvPr/>
        </p:nvSpPr>
        <p:spPr>
          <a:xfrm>
            <a:off x="292084" y="2569220"/>
            <a:ext cx="6375793" cy="7509649"/>
          </a:xfrm>
          <a:custGeom>
            <a:avLst/>
            <a:gdLst/>
            <a:ahLst/>
            <a:cxnLst/>
            <a:rect l="l" t="t" r="r" b="b"/>
            <a:pathLst>
              <a:path w="6375793" h="7509649">
                <a:moveTo>
                  <a:pt x="0" y="0"/>
                </a:moveTo>
                <a:lnTo>
                  <a:pt x="6375794" y="0"/>
                </a:lnTo>
                <a:lnTo>
                  <a:pt x="6375794" y="7509649"/>
                </a:lnTo>
                <a:lnTo>
                  <a:pt x="0" y="7509649"/>
                </a:lnTo>
                <a:lnTo>
                  <a:pt x="0" y="0"/>
                </a:lnTo>
                <a:close/>
              </a:path>
            </a:pathLst>
          </a:custGeom>
          <a:blipFill>
            <a:blip r:embed="rId3"/>
            <a:stretch>
              <a:fillRect r="-20341"/>
            </a:stretch>
          </a:blipFill>
        </p:spPr>
        <p:txBody>
          <a:bodyPr/>
          <a:lstStyle/>
          <a:p>
            <a:endParaRPr lang="en-US"/>
          </a:p>
        </p:txBody>
      </p:sp>
      <p:grpSp>
        <p:nvGrpSpPr>
          <p:cNvPr id="3" name="Group 3">
            <a:extLst>
              <a:ext uri="{FF2B5EF4-FFF2-40B4-BE49-F238E27FC236}">
                <a16:creationId xmlns:a16="http://schemas.microsoft.com/office/drawing/2014/main" id="{09143930-D191-9208-1202-2A6093586FCF}"/>
              </a:ext>
            </a:extLst>
          </p:cNvPr>
          <p:cNvGrpSpPr/>
          <p:nvPr/>
        </p:nvGrpSpPr>
        <p:grpSpPr>
          <a:xfrm>
            <a:off x="14006959" y="274759"/>
            <a:ext cx="3660051" cy="3944375"/>
            <a:chOff x="0" y="0"/>
            <a:chExt cx="4880068" cy="5259166"/>
          </a:xfrm>
        </p:grpSpPr>
        <p:sp>
          <p:nvSpPr>
            <p:cNvPr id="4" name="Freeform 4">
              <a:extLst>
                <a:ext uri="{FF2B5EF4-FFF2-40B4-BE49-F238E27FC236}">
                  <a16:creationId xmlns:a16="http://schemas.microsoft.com/office/drawing/2014/main" id="{DBC4CAB2-164F-B493-73B9-0E1BB6DA3E57}"/>
                </a:ext>
              </a:extLst>
            </p:cNvPr>
            <p:cNvSpPr/>
            <p:nvPr/>
          </p:nvSpPr>
          <p:spPr>
            <a:xfrm>
              <a:off x="0" y="0"/>
              <a:ext cx="4880068" cy="5259166"/>
            </a:xfrm>
            <a:custGeom>
              <a:avLst/>
              <a:gdLst/>
              <a:ahLst/>
              <a:cxnLst/>
              <a:rect l="l" t="t" r="r" b="b"/>
              <a:pathLst>
                <a:path w="4880068" h="5259166">
                  <a:moveTo>
                    <a:pt x="0" y="0"/>
                  </a:moveTo>
                  <a:lnTo>
                    <a:pt x="4880068" y="0"/>
                  </a:lnTo>
                  <a:lnTo>
                    <a:pt x="4880068" y="5259166"/>
                  </a:lnTo>
                  <a:lnTo>
                    <a:pt x="0" y="52591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5">
              <a:extLst>
                <a:ext uri="{FF2B5EF4-FFF2-40B4-BE49-F238E27FC236}">
                  <a16:creationId xmlns:a16="http://schemas.microsoft.com/office/drawing/2014/main" id="{CF22AB30-42CB-6B8A-2DB1-6803CBD5C82D}"/>
                </a:ext>
              </a:extLst>
            </p:cNvPr>
            <p:cNvSpPr txBox="1"/>
            <p:nvPr/>
          </p:nvSpPr>
          <p:spPr>
            <a:xfrm>
              <a:off x="371548" y="828379"/>
              <a:ext cx="4136973" cy="3650034"/>
            </a:xfrm>
            <a:prstGeom prst="rect">
              <a:avLst/>
            </a:prstGeom>
          </p:spPr>
          <p:txBody>
            <a:bodyPr lIns="0" tIns="0" rIns="0" bIns="0" rtlCol="0" anchor="t">
              <a:spAutoFit/>
            </a:bodyPr>
            <a:lstStyle/>
            <a:p>
              <a:pPr marL="0" lvl="0" indent="0" algn="ctr">
                <a:lnSpc>
                  <a:spcPts val="2449"/>
                </a:lnSpc>
              </a:pPr>
              <a:r>
                <a:rPr lang="en-US" sz="2424" b="1">
                  <a:solidFill>
                    <a:srgbClr val="263480"/>
                  </a:solidFill>
                  <a:latin typeface="Cerebri Bold"/>
                  <a:ea typeface="Cerebri Bold"/>
                  <a:cs typeface="Cerebri Bold"/>
                  <a:sym typeface="Cerebri Bold"/>
                </a:rPr>
                <a:t>In </a:t>
              </a:r>
              <a:r>
                <a:rPr lang="en-US" sz="2424" b="1" u="none" strike="noStrike">
                  <a:solidFill>
                    <a:srgbClr val="263480"/>
                  </a:solidFill>
                  <a:latin typeface="Cerebri Bold"/>
                  <a:ea typeface="Cerebri Bold"/>
                  <a:cs typeface="Cerebri Bold"/>
                  <a:sym typeface="Cerebri Bold"/>
                </a:rPr>
                <a:t>Mendocino</a:t>
              </a:r>
            </a:p>
            <a:p>
              <a:pPr marL="0" lvl="0" indent="0" algn="ctr">
                <a:lnSpc>
                  <a:spcPts val="2449"/>
                </a:lnSpc>
              </a:pPr>
              <a:r>
                <a:rPr lang="en-US" sz="2424" b="1" u="none" strike="noStrike">
                  <a:solidFill>
                    <a:srgbClr val="263480"/>
                  </a:solidFill>
                  <a:latin typeface="Cerebri Bold"/>
                  <a:ea typeface="Cerebri Bold"/>
                  <a:cs typeface="Cerebri Bold"/>
                  <a:sym typeface="Cerebri Bold"/>
                </a:rPr>
                <a:t> a total of </a:t>
              </a:r>
              <a:r>
                <a:rPr lang="en-US" sz="2424" b="1" strike="noStrike">
                  <a:solidFill>
                    <a:srgbClr val="2476F3"/>
                  </a:solidFill>
                  <a:latin typeface="Cerebri Bold"/>
                  <a:ea typeface="Cerebri Bold"/>
                  <a:cs typeface="Cerebri Bold"/>
                  <a:sym typeface="Cerebri Bold"/>
                </a:rPr>
                <a:t>84% of domestic wells </a:t>
              </a:r>
              <a:r>
                <a:rPr lang="en-US" sz="2424" b="1" strike="noStrike">
                  <a:solidFill>
                    <a:srgbClr val="263480"/>
                  </a:solidFill>
                  <a:latin typeface="Cerebri Bold"/>
                  <a:ea typeface="Cerebri Bold"/>
                  <a:cs typeface="Cerebri Bold"/>
                  <a:sym typeface="Cerebri Bold"/>
                </a:rPr>
                <a:t>and</a:t>
              </a:r>
              <a:r>
                <a:rPr lang="en-US" sz="2424" b="1" strike="noStrike">
                  <a:solidFill>
                    <a:srgbClr val="2476F3"/>
                  </a:solidFill>
                  <a:latin typeface="Cerebri Bold"/>
                  <a:ea typeface="Cerebri Bold"/>
                  <a:cs typeface="Cerebri Bold"/>
                  <a:sym typeface="Cerebri Bold"/>
                </a:rPr>
                <a:t> 93% of state small water systems</a:t>
              </a:r>
              <a:r>
                <a:rPr lang="en-US" sz="2424" b="1" strike="noStrike">
                  <a:solidFill>
                    <a:srgbClr val="263480"/>
                  </a:solidFill>
                  <a:latin typeface="Cerebri Bold"/>
                  <a:ea typeface="Cerebri Bold"/>
                  <a:cs typeface="Cerebri Bold"/>
                  <a:sym typeface="Cerebri Bold"/>
                </a:rPr>
                <a:t> are at high risk of being </a:t>
              </a:r>
              <a:r>
                <a:rPr lang="en-US" sz="2424" b="1" strike="noStrike">
                  <a:solidFill>
                    <a:srgbClr val="2476F3"/>
                  </a:solidFill>
                  <a:latin typeface="Cerebri Bold"/>
                  <a:ea typeface="Cerebri Bold"/>
                  <a:cs typeface="Cerebri Bold"/>
                  <a:sym typeface="Cerebri Bold"/>
                </a:rPr>
                <a:t>impacted by drought and water shortages.</a:t>
              </a:r>
            </a:p>
          </p:txBody>
        </p:sp>
      </p:grpSp>
      <p:sp>
        <p:nvSpPr>
          <p:cNvPr id="6" name="TextBox 6">
            <a:extLst>
              <a:ext uri="{FF2B5EF4-FFF2-40B4-BE49-F238E27FC236}">
                <a16:creationId xmlns:a16="http://schemas.microsoft.com/office/drawing/2014/main" id="{16CA4EA0-6321-97B6-BCBA-9E84C714DD7F}"/>
              </a:ext>
            </a:extLst>
          </p:cNvPr>
          <p:cNvSpPr txBox="1"/>
          <p:nvPr/>
        </p:nvSpPr>
        <p:spPr>
          <a:xfrm>
            <a:off x="1028700" y="1028700"/>
            <a:ext cx="16883815" cy="1540520"/>
          </a:xfrm>
          <a:prstGeom prst="rect">
            <a:avLst/>
          </a:prstGeom>
        </p:spPr>
        <p:txBody>
          <a:bodyPr lIns="0" tIns="0" rIns="0" bIns="0" rtlCol="0" anchor="t">
            <a:spAutoFit/>
          </a:bodyPr>
          <a:lstStyle/>
          <a:p>
            <a:pPr algn="l">
              <a:lnSpc>
                <a:spcPts val="6075"/>
              </a:lnSpc>
            </a:pPr>
            <a:r>
              <a:rPr lang="en-US" sz="6075" b="1">
                <a:solidFill>
                  <a:srgbClr val="FDCD25"/>
                </a:solidFill>
                <a:latin typeface="Tabarra Sans Heavy"/>
                <a:ea typeface="Tabarra Sans Heavy"/>
                <a:cs typeface="Tabarra Sans Heavy"/>
                <a:sym typeface="Tabarra Sans Heavy"/>
              </a:rPr>
              <a:t>Drought Resilience Plan</a:t>
            </a:r>
          </a:p>
          <a:p>
            <a:pPr algn="l">
              <a:lnSpc>
                <a:spcPts val="4975"/>
              </a:lnSpc>
            </a:pPr>
            <a:r>
              <a:rPr lang="en-US" sz="4975" b="1">
                <a:solidFill>
                  <a:srgbClr val="5271FF"/>
                </a:solidFill>
                <a:latin typeface="Tabarra Sans Heavy"/>
                <a:ea typeface="Tabarra Sans Heavy"/>
                <a:cs typeface="Tabarra Sans Heavy"/>
                <a:sym typeface="Tabarra Sans Heavy"/>
              </a:rPr>
              <a:t>2) Vulnerability Assessment</a:t>
            </a:r>
          </a:p>
        </p:txBody>
      </p:sp>
      <p:sp>
        <p:nvSpPr>
          <p:cNvPr id="7" name="TextBox 7">
            <a:extLst>
              <a:ext uri="{FF2B5EF4-FFF2-40B4-BE49-F238E27FC236}">
                <a16:creationId xmlns:a16="http://schemas.microsoft.com/office/drawing/2014/main" id="{06D4F2E2-0E2D-4B21-F9CA-C74ED3E19BBC}"/>
              </a:ext>
            </a:extLst>
          </p:cNvPr>
          <p:cNvSpPr txBox="1"/>
          <p:nvPr/>
        </p:nvSpPr>
        <p:spPr>
          <a:xfrm>
            <a:off x="7303352" y="6328225"/>
            <a:ext cx="9556901" cy="3447098"/>
          </a:xfrm>
          <a:prstGeom prst="rect">
            <a:avLst/>
          </a:prstGeom>
        </p:spPr>
        <p:txBody>
          <a:bodyPr wrap="square" lIns="0" tIns="0" rIns="0" bIns="0" rtlCol="0" anchor="t">
            <a:spAutoFit/>
          </a:bodyPr>
          <a:lstStyle/>
          <a:p>
            <a:pPr>
              <a:spcBef>
                <a:spcPct val="0"/>
              </a:spcBef>
            </a:pPr>
            <a:r>
              <a:rPr lang="en-US" sz="2800" b="1" dirty="0">
                <a:solidFill>
                  <a:srgbClr val="FFFFFF"/>
                </a:solidFill>
                <a:ea typeface="Cerebri Heavy"/>
                <a:cs typeface="Cerebri Heavy"/>
                <a:sym typeface="Cerebri Heavy"/>
              </a:rPr>
              <a:t>With 93% at high risk, </a:t>
            </a:r>
            <a:r>
              <a:rPr lang="en-US" sz="2800" u="sng" dirty="0">
                <a:solidFill>
                  <a:srgbClr val="FFFFFF"/>
                </a:solidFill>
                <a:latin typeface="Calibri" panose="020F0502020204030204" pitchFamily="34" charset="0"/>
                <a:ea typeface="Cerebri Bold"/>
                <a:cs typeface="Calibri" panose="020F0502020204030204" pitchFamily="34" charset="0"/>
                <a:sym typeface="Cerebri Bold"/>
              </a:rPr>
              <a:t>25 out of 27 State Small Water Systems show high vulnerability to drought.</a:t>
            </a:r>
          </a:p>
          <a:p>
            <a:pPr>
              <a:spcBef>
                <a:spcPct val="0"/>
              </a:spcBef>
            </a:pPr>
            <a:endParaRPr lang="en-US" sz="2800" u="sng" dirty="0">
              <a:solidFill>
                <a:srgbClr val="FFFFFF"/>
              </a:solidFill>
              <a:latin typeface="Calibri" panose="020F0502020204030204" pitchFamily="34" charset="0"/>
              <a:ea typeface="Cerebri Bold"/>
              <a:cs typeface="Calibri" panose="020F0502020204030204" pitchFamily="34" charset="0"/>
              <a:sym typeface="Cerebri Bold"/>
            </a:endParaRPr>
          </a:p>
          <a:p>
            <a:pPr>
              <a:spcBef>
                <a:spcPct val="0"/>
              </a:spcBef>
            </a:pPr>
            <a:r>
              <a:rPr lang="en-US" sz="2800" dirty="0">
                <a:solidFill>
                  <a:srgbClr val="FFFFFF"/>
                </a:solidFill>
                <a:latin typeface="Calibri" panose="020F0502020204030204" pitchFamily="34" charset="0"/>
                <a:ea typeface="Cerebri Bold"/>
                <a:cs typeface="Calibri" panose="020F0502020204030204" pitchFamily="34" charset="0"/>
                <a:sym typeface="Cerebri Bold"/>
              </a:rPr>
              <a:t>At-risk Systems by BoS District</a:t>
            </a:r>
          </a:p>
          <a:p>
            <a:pPr>
              <a:spcBef>
                <a:spcPct val="0"/>
              </a:spcBef>
            </a:pPr>
            <a:r>
              <a:rPr lang="en-US" sz="2800" dirty="0">
                <a:solidFill>
                  <a:srgbClr val="FFFFFF"/>
                </a:solidFill>
                <a:latin typeface="Calibri" panose="020F0502020204030204" pitchFamily="34" charset="0"/>
                <a:ea typeface="Cerebri Bold"/>
                <a:cs typeface="Calibri" panose="020F0502020204030204" pitchFamily="34" charset="0"/>
                <a:sym typeface="Cerebri Bold"/>
              </a:rPr>
              <a:t>BoS D1: 6 systems</a:t>
            </a:r>
          </a:p>
          <a:p>
            <a:pPr>
              <a:spcBef>
                <a:spcPct val="0"/>
              </a:spcBef>
            </a:pPr>
            <a:r>
              <a:rPr lang="en-US" sz="2800" dirty="0">
                <a:solidFill>
                  <a:srgbClr val="FFFFFF"/>
                </a:solidFill>
                <a:latin typeface="Calibri" panose="020F0502020204030204" pitchFamily="34" charset="0"/>
                <a:ea typeface="Cerebri Bold"/>
                <a:cs typeface="Calibri" panose="020F0502020204030204" pitchFamily="34" charset="0"/>
                <a:sym typeface="Cerebri Bold"/>
              </a:rPr>
              <a:t>BoS D3: 4 systems</a:t>
            </a:r>
          </a:p>
          <a:p>
            <a:pPr>
              <a:spcBef>
                <a:spcPct val="0"/>
              </a:spcBef>
            </a:pPr>
            <a:r>
              <a:rPr lang="en-US" sz="2800" dirty="0">
                <a:solidFill>
                  <a:srgbClr val="FFFFFF"/>
                </a:solidFill>
                <a:latin typeface="Calibri" panose="020F0502020204030204" pitchFamily="34" charset="0"/>
                <a:ea typeface="Cerebri Bold"/>
                <a:cs typeface="Calibri" panose="020F0502020204030204" pitchFamily="34" charset="0"/>
                <a:sym typeface="Cerebri Bold"/>
              </a:rPr>
              <a:t>BoS D4: 3 systems</a:t>
            </a:r>
          </a:p>
          <a:p>
            <a:pPr>
              <a:spcBef>
                <a:spcPct val="0"/>
              </a:spcBef>
            </a:pPr>
            <a:r>
              <a:rPr lang="en-US" sz="2800" dirty="0">
                <a:solidFill>
                  <a:srgbClr val="FFFFFF"/>
                </a:solidFill>
                <a:latin typeface="Calibri" panose="020F0502020204030204" pitchFamily="34" charset="0"/>
                <a:ea typeface="Cerebri Bold"/>
                <a:cs typeface="Calibri" panose="020F0502020204030204" pitchFamily="34" charset="0"/>
                <a:sym typeface="Cerebri Bold"/>
              </a:rPr>
              <a:t>BoS D5: 12 systems</a:t>
            </a:r>
          </a:p>
        </p:txBody>
      </p:sp>
      <p:sp>
        <p:nvSpPr>
          <p:cNvPr id="8" name="TextBox 8">
            <a:extLst>
              <a:ext uri="{FF2B5EF4-FFF2-40B4-BE49-F238E27FC236}">
                <a16:creationId xmlns:a16="http://schemas.microsoft.com/office/drawing/2014/main" id="{BE0E2155-4721-3616-7F24-ABAF98EAF97D}"/>
              </a:ext>
            </a:extLst>
          </p:cNvPr>
          <p:cNvSpPr txBox="1"/>
          <p:nvPr/>
        </p:nvSpPr>
        <p:spPr>
          <a:xfrm>
            <a:off x="7057847" y="3732258"/>
            <a:ext cx="4226066" cy="1098699"/>
          </a:xfrm>
          <a:prstGeom prst="rect">
            <a:avLst/>
          </a:prstGeom>
        </p:spPr>
        <p:txBody>
          <a:bodyPr lIns="0" tIns="0" rIns="0" bIns="0" rtlCol="0" anchor="t">
            <a:spAutoFit/>
          </a:bodyPr>
          <a:lstStyle/>
          <a:p>
            <a:pPr algn="l">
              <a:lnSpc>
                <a:spcPts val="4408"/>
              </a:lnSpc>
            </a:pPr>
            <a:r>
              <a:rPr lang="en-US" sz="3200" b="1" spc="-94" dirty="0">
                <a:solidFill>
                  <a:srgbClr val="5271FF"/>
                </a:solidFill>
                <a:latin typeface="Tabarra Sans Bold"/>
                <a:ea typeface="Tabarra Sans Bold"/>
                <a:cs typeface="Tabarra Sans Bold"/>
                <a:sym typeface="Tabarra Sans Bold"/>
              </a:rPr>
              <a:t>Domestic wells: 7,972 </a:t>
            </a:r>
          </a:p>
          <a:p>
            <a:pPr algn="l">
              <a:lnSpc>
                <a:spcPts val="4408"/>
              </a:lnSpc>
              <a:spcBef>
                <a:spcPct val="0"/>
              </a:spcBef>
            </a:pPr>
            <a:endParaRPr lang="en-US" sz="3200" b="1" spc="-94" dirty="0">
              <a:solidFill>
                <a:srgbClr val="5271FF"/>
              </a:solidFill>
              <a:latin typeface="Tabarra Sans Bold"/>
              <a:ea typeface="Tabarra Sans Bold"/>
              <a:cs typeface="Tabarra Sans Bold"/>
              <a:sym typeface="Tabarra Sans Bold"/>
            </a:endParaRPr>
          </a:p>
        </p:txBody>
      </p:sp>
      <p:sp>
        <p:nvSpPr>
          <p:cNvPr id="9" name="TextBox 9">
            <a:extLst>
              <a:ext uri="{FF2B5EF4-FFF2-40B4-BE49-F238E27FC236}">
                <a16:creationId xmlns:a16="http://schemas.microsoft.com/office/drawing/2014/main" id="{69388E05-814C-1E17-05B1-F71F4DD0B098}"/>
              </a:ext>
            </a:extLst>
          </p:cNvPr>
          <p:cNvSpPr txBox="1"/>
          <p:nvPr/>
        </p:nvSpPr>
        <p:spPr>
          <a:xfrm>
            <a:off x="7057847" y="5664991"/>
            <a:ext cx="10854668" cy="534442"/>
          </a:xfrm>
          <a:prstGeom prst="rect">
            <a:avLst/>
          </a:prstGeom>
        </p:spPr>
        <p:txBody>
          <a:bodyPr lIns="0" tIns="0" rIns="0" bIns="0" rtlCol="0" anchor="t">
            <a:spAutoFit/>
          </a:bodyPr>
          <a:lstStyle/>
          <a:p>
            <a:pPr algn="l">
              <a:lnSpc>
                <a:spcPts val="4408"/>
              </a:lnSpc>
              <a:spcBef>
                <a:spcPct val="0"/>
              </a:spcBef>
            </a:pPr>
            <a:r>
              <a:rPr lang="en-US" sz="3200" b="1" spc="-94" dirty="0">
                <a:solidFill>
                  <a:srgbClr val="5271FF"/>
                </a:solidFill>
                <a:latin typeface="Tabarra Sans Bold"/>
                <a:ea typeface="Tabarra Sans Bold"/>
                <a:cs typeface="Tabarra Sans Bold"/>
                <a:sym typeface="Tabarra Sans Bold"/>
              </a:rPr>
              <a:t>State small water systems:  27 </a:t>
            </a:r>
          </a:p>
        </p:txBody>
      </p:sp>
      <p:sp>
        <p:nvSpPr>
          <p:cNvPr id="10" name="TextBox 10">
            <a:extLst>
              <a:ext uri="{FF2B5EF4-FFF2-40B4-BE49-F238E27FC236}">
                <a16:creationId xmlns:a16="http://schemas.microsoft.com/office/drawing/2014/main" id="{936D8C36-3019-1D0D-3232-75A0F7C331E1}"/>
              </a:ext>
            </a:extLst>
          </p:cNvPr>
          <p:cNvSpPr txBox="1"/>
          <p:nvPr/>
        </p:nvSpPr>
        <p:spPr>
          <a:xfrm>
            <a:off x="7180599" y="4369766"/>
            <a:ext cx="10609163" cy="861774"/>
          </a:xfrm>
          <a:prstGeom prst="rect">
            <a:avLst/>
          </a:prstGeom>
        </p:spPr>
        <p:txBody>
          <a:bodyPr wrap="square" lIns="0" tIns="0" rIns="0" bIns="0" rtlCol="0" anchor="t">
            <a:spAutoFit/>
          </a:bodyPr>
          <a:lstStyle/>
          <a:p>
            <a:pPr algn="l">
              <a:spcBef>
                <a:spcPct val="0"/>
              </a:spcBef>
            </a:pPr>
            <a:r>
              <a:rPr lang="en-US" sz="2800" b="1" dirty="0">
                <a:solidFill>
                  <a:srgbClr val="FFFFFF"/>
                </a:solidFill>
                <a:ea typeface="Cerebri Heavy"/>
                <a:cs typeface="Cerebri Heavy"/>
                <a:sym typeface="Cerebri Heavy"/>
              </a:rPr>
              <a:t>With 84% at high risk, approximately</a:t>
            </a:r>
          </a:p>
          <a:p>
            <a:pPr algn="l">
              <a:spcBef>
                <a:spcPct val="0"/>
              </a:spcBef>
            </a:pPr>
            <a:r>
              <a:rPr lang="en-US" sz="2800" b="1" dirty="0">
                <a:solidFill>
                  <a:srgbClr val="FFFFFF"/>
                </a:solidFill>
                <a:ea typeface="Cerebri Heavy"/>
                <a:cs typeface="Cerebri Heavy"/>
                <a:sym typeface="Cerebri Heavy"/>
              </a:rPr>
              <a:t> </a:t>
            </a:r>
            <a:r>
              <a:rPr lang="en-US" sz="2800" b="1" u="sng" dirty="0">
                <a:solidFill>
                  <a:srgbClr val="FFFFFF"/>
                </a:solidFill>
                <a:ea typeface="Cerebri Heavy"/>
                <a:cs typeface="Cerebri Heavy"/>
                <a:sym typeface="Cerebri Heavy"/>
              </a:rPr>
              <a:t>6,696 wells could face water shortages </a:t>
            </a:r>
            <a:r>
              <a:rPr lang="en-US" sz="2800" b="1" dirty="0">
                <a:solidFill>
                  <a:srgbClr val="FFFFFF"/>
                </a:solidFill>
                <a:ea typeface="Cerebri Heavy"/>
                <a:cs typeface="Cerebri Heavy"/>
                <a:sym typeface="Cerebri Heavy"/>
              </a:rPr>
              <a:t>during a drought.</a:t>
            </a:r>
          </a:p>
        </p:txBody>
      </p:sp>
    </p:spTree>
    <p:extLst>
      <p:ext uri="{BB962C8B-B14F-4D97-AF65-F5344CB8AC3E}">
        <p14:creationId xmlns:p14="http://schemas.microsoft.com/office/powerpoint/2010/main" val="15745329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C306D"/>
        </a:solidFill>
        <a:effectLst/>
      </p:bgPr>
    </p:bg>
    <p:spTree>
      <p:nvGrpSpPr>
        <p:cNvPr id="1" name=""/>
        <p:cNvGrpSpPr/>
        <p:nvPr/>
      </p:nvGrpSpPr>
      <p:grpSpPr>
        <a:xfrm>
          <a:off x="0" y="0"/>
          <a:ext cx="0" cy="0"/>
          <a:chOff x="0" y="0"/>
          <a:chExt cx="0" cy="0"/>
        </a:xfrm>
      </p:grpSpPr>
      <p:sp>
        <p:nvSpPr>
          <p:cNvPr id="2" name="Freeform 2"/>
          <p:cNvSpPr/>
          <p:nvPr/>
        </p:nvSpPr>
        <p:spPr>
          <a:xfrm>
            <a:off x="2846639" y="2873571"/>
            <a:ext cx="12248319" cy="7058094"/>
          </a:xfrm>
          <a:custGeom>
            <a:avLst/>
            <a:gdLst/>
            <a:ahLst/>
            <a:cxnLst/>
            <a:rect l="l" t="t" r="r" b="b"/>
            <a:pathLst>
              <a:path w="12248319" h="7058094">
                <a:moveTo>
                  <a:pt x="0" y="0"/>
                </a:moveTo>
                <a:lnTo>
                  <a:pt x="12248319" y="0"/>
                </a:lnTo>
                <a:lnTo>
                  <a:pt x="12248319" y="7058094"/>
                </a:lnTo>
                <a:lnTo>
                  <a:pt x="0" y="7058094"/>
                </a:lnTo>
                <a:lnTo>
                  <a:pt x="0" y="0"/>
                </a:lnTo>
                <a:close/>
              </a:path>
            </a:pathLst>
          </a:custGeom>
          <a:blipFill>
            <a:blip r:embed="rId3"/>
            <a:stretch>
              <a:fillRect/>
            </a:stretch>
          </a:blipFill>
        </p:spPr>
        <p:txBody>
          <a:bodyPr/>
          <a:lstStyle/>
          <a:p>
            <a:endParaRPr lang="en-US"/>
          </a:p>
        </p:txBody>
      </p:sp>
      <p:sp>
        <p:nvSpPr>
          <p:cNvPr id="3" name="Freeform 3"/>
          <p:cNvSpPr/>
          <p:nvPr/>
        </p:nvSpPr>
        <p:spPr>
          <a:xfrm>
            <a:off x="7831146" y="8796052"/>
            <a:ext cx="977833" cy="926496"/>
          </a:xfrm>
          <a:custGeom>
            <a:avLst/>
            <a:gdLst/>
            <a:ahLst/>
            <a:cxnLst/>
            <a:rect l="l" t="t" r="r" b="b"/>
            <a:pathLst>
              <a:path w="977833" h="926496">
                <a:moveTo>
                  <a:pt x="0" y="0"/>
                </a:moveTo>
                <a:lnTo>
                  <a:pt x="977833" y="0"/>
                </a:lnTo>
                <a:lnTo>
                  <a:pt x="977833" y="926497"/>
                </a:lnTo>
                <a:lnTo>
                  <a:pt x="0" y="9264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5076604" y="8796052"/>
            <a:ext cx="977833" cy="926496"/>
          </a:xfrm>
          <a:custGeom>
            <a:avLst/>
            <a:gdLst/>
            <a:ahLst/>
            <a:cxnLst/>
            <a:rect l="l" t="t" r="r" b="b"/>
            <a:pathLst>
              <a:path w="977833" h="926496">
                <a:moveTo>
                  <a:pt x="0" y="0"/>
                </a:moveTo>
                <a:lnTo>
                  <a:pt x="977833" y="0"/>
                </a:lnTo>
                <a:lnTo>
                  <a:pt x="977833" y="926497"/>
                </a:lnTo>
                <a:lnTo>
                  <a:pt x="0" y="9264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5" name="Group 5"/>
          <p:cNvGrpSpPr/>
          <p:nvPr/>
        </p:nvGrpSpPr>
        <p:grpSpPr>
          <a:xfrm>
            <a:off x="2884397" y="4243083"/>
            <a:ext cx="6340080" cy="5688582"/>
            <a:chOff x="0" y="0"/>
            <a:chExt cx="1669815" cy="1498227"/>
          </a:xfrm>
        </p:grpSpPr>
        <p:sp>
          <p:nvSpPr>
            <p:cNvPr id="6" name="Freeform 6"/>
            <p:cNvSpPr/>
            <p:nvPr/>
          </p:nvSpPr>
          <p:spPr>
            <a:xfrm>
              <a:off x="0" y="0"/>
              <a:ext cx="1669815" cy="1498227"/>
            </a:xfrm>
            <a:custGeom>
              <a:avLst/>
              <a:gdLst/>
              <a:ahLst/>
              <a:cxnLst/>
              <a:rect l="l" t="t" r="r" b="b"/>
              <a:pathLst>
                <a:path w="1669815" h="1498227">
                  <a:moveTo>
                    <a:pt x="0" y="0"/>
                  </a:moveTo>
                  <a:lnTo>
                    <a:pt x="1669815" y="0"/>
                  </a:lnTo>
                  <a:lnTo>
                    <a:pt x="1669815" y="1498227"/>
                  </a:lnTo>
                  <a:lnTo>
                    <a:pt x="0" y="1498227"/>
                  </a:lnTo>
                  <a:close/>
                </a:path>
              </a:pathLst>
            </a:custGeom>
            <a:solidFill>
              <a:srgbClr val="000000">
                <a:alpha val="0"/>
              </a:srgbClr>
            </a:solidFill>
            <a:ln w="200025" cap="sq">
              <a:solidFill>
                <a:srgbClr val="FDBE10"/>
              </a:solidFill>
              <a:prstDash val="solid"/>
              <a:miter/>
            </a:ln>
          </p:spPr>
          <p:txBody>
            <a:bodyPr/>
            <a:lstStyle/>
            <a:p>
              <a:endParaRPr lang="en-US"/>
            </a:p>
          </p:txBody>
        </p:sp>
        <p:sp>
          <p:nvSpPr>
            <p:cNvPr id="7" name="TextBox 7"/>
            <p:cNvSpPr txBox="1"/>
            <p:nvPr/>
          </p:nvSpPr>
          <p:spPr>
            <a:xfrm>
              <a:off x="0" y="-38100"/>
              <a:ext cx="1669815" cy="1536327"/>
            </a:xfrm>
            <a:prstGeom prst="rect">
              <a:avLst/>
            </a:prstGeom>
          </p:spPr>
          <p:txBody>
            <a:bodyPr lIns="50800" tIns="50800" rIns="50800" bIns="50800" rtlCol="0" anchor="ctr"/>
            <a:lstStyle/>
            <a:p>
              <a:pPr algn="ctr">
                <a:lnSpc>
                  <a:spcPts val="2659"/>
                </a:lnSpc>
                <a:spcBef>
                  <a:spcPct val="0"/>
                </a:spcBef>
              </a:pPr>
              <a:endParaRPr/>
            </a:p>
          </p:txBody>
        </p:sp>
      </p:grpSp>
      <p:sp>
        <p:nvSpPr>
          <p:cNvPr id="9" name="TextBox 7">
            <a:extLst>
              <a:ext uri="{FF2B5EF4-FFF2-40B4-BE49-F238E27FC236}">
                <a16:creationId xmlns:a16="http://schemas.microsoft.com/office/drawing/2014/main" id="{DEA50AA3-E4DB-1D17-4C8E-FF031CDC8299}"/>
              </a:ext>
            </a:extLst>
          </p:cNvPr>
          <p:cNvSpPr txBox="1"/>
          <p:nvPr/>
        </p:nvSpPr>
        <p:spPr>
          <a:xfrm>
            <a:off x="1216458" y="1034575"/>
            <a:ext cx="16895079" cy="2142061"/>
          </a:xfrm>
          <a:prstGeom prst="rect">
            <a:avLst/>
          </a:prstGeom>
        </p:spPr>
        <p:txBody>
          <a:bodyPr wrap="square" lIns="0" tIns="0" rIns="0" bIns="0" rtlCol="0" anchor="t">
            <a:spAutoFit/>
          </a:bodyPr>
          <a:lstStyle/>
          <a:p>
            <a:pPr algn="l">
              <a:lnSpc>
                <a:spcPts val="6975"/>
              </a:lnSpc>
            </a:pPr>
            <a:r>
              <a:rPr lang="en-US" sz="6975" b="1" dirty="0">
                <a:solidFill>
                  <a:srgbClr val="FDCD25"/>
                </a:solidFill>
                <a:latin typeface="Tabarra Sans Heavy"/>
                <a:ea typeface="Tabarra Sans Heavy"/>
                <a:cs typeface="Tabarra Sans Heavy"/>
                <a:sym typeface="Tabarra Sans Heavy"/>
              </a:rPr>
              <a:t>Senate Bill 552 </a:t>
            </a:r>
          </a:p>
          <a:p>
            <a:pPr>
              <a:lnSpc>
                <a:spcPts val="4408"/>
              </a:lnSpc>
            </a:pPr>
            <a:r>
              <a:rPr lang="en-US" sz="5175" b="1" dirty="0">
                <a:solidFill>
                  <a:srgbClr val="FDCD25"/>
                </a:solidFill>
                <a:latin typeface="Tabarra Sans Heavy"/>
                <a:ea typeface="Tabarra Sans Heavy"/>
                <a:cs typeface="Tabarra Sans Heavy"/>
                <a:sym typeface="Tabarra Sans Heavy"/>
              </a:rPr>
              <a:t>DRP: </a:t>
            </a:r>
            <a:r>
              <a:rPr lang="en-US" sz="5175" b="1" dirty="0">
                <a:solidFill>
                  <a:srgbClr val="FDCD25"/>
                </a:solidFill>
                <a:latin typeface="Tabarra Sans Heavy"/>
                <a:sym typeface="Tabarra Sans Bold"/>
              </a:rPr>
              <a:t>Development Framework</a:t>
            </a:r>
          </a:p>
          <a:p>
            <a:pPr algn="l">
              <a:lnSpc>
                <a:spcPts val="5175"/>
              </a:lnSpc>
            </a:pPr>
            <a:endParaRPr lang="en-US" sz="5175" b="1" dirty="0">
              <a:solidFill>
                <a:srgbClr val="FDCD25"/>
              </a:solidFill>
              <a:latin typeface="Tabarra Sans Heavy"/>
              <a:ea typeface="Tabarra Sans Heavy"/>
              <a:cs typeface="Tabarra Sans Heavy"/>
              <a:sym typeface="Tabarra Sans Heavy"/>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C306D"/>
        </a:solidFill>
        <a:effectLst/>
      </p:bgPr>
    </p:bg>
    <p:spTree>
      <p:nvGrpSpPr>
        <p:cNvPr id="1" name=""/>
        <p:cNvGrpSpPr/>
        <p:nvPr/>
      </p:nvGrpSpPr>
      <p:grpSpPr>
        <a:xfrm>
          <a:off x="0" y="0"/>
          <a:ext cx="0" cy="0"/>
          <a:chOff x="0" y="0"/>
          <a:chExt cx="0" cy="0"/>
        </a:xfrm>
      </p:grpSpPr>
      <p:sp>
        <p:nvSpPr>
          <p:cNvPr id="2" name="Freeform 2"/>
          <p:cNvSpPr/>
          <p:nvPr/>
        </p:nvSpPr>
        <p:spPr>
          <a:xfrm>
            <a:off x="2846639" y="2873571"/>
            <a:ext cx="12248319" cy="7058094"/>
          </a:xfrm>
          <a:custGeom>
            <a:avLst/>
            <a:gdLst/>
            <a:ahLst/>
            <a:cxnLst/>
            <a:rect l="l" t="t" r="r" b="b"/>
            <a:pathLst>
              <a:path w="12248319" h="7058094">
                <a:moveTo>
                  <a:pt x="0" y="0"/>
                </a:moveTo>
                <a:lnTo>
                  <a:pt x="12248319" y="0"/>
                </a:lnTo>
                <a:lnTo>
                  <a:pt x="12248319" y="7058094"/>
                </a:lnTo>
                <a:lnTo>
                  <a:pt x="0" y="7058094"/>
                </a:lnTo>
                <a:lnTo>
                  <a:pt x="0" y="0"/>
                </a:lnTo>
                <a:close/>
              </a:path>
            </a:pathLst>
          </a:custGeom>
          <a:blipFill>
            <a:blip r:embed="rId3"/>
            <a:stretch>
              <a:fillRect/>
            </a:stretch>
          </a:blipFill>
        </p:spPr>
        <p:txBody>
          <a:bodyPr/>
          <a:lstStyle/>
          <a:p>
            <a:endParaRPr lang="en-US"/>
          </a:p>
        </p:txBody>
      </p:sp>
      <p:sp>
        <p:nvSpPr>
          <p:cNvPr id="3" name="Freeform 3"/>
          <p:cNvSpPr/>
          <p:nvPr/>
        </p:nvSpPr>
        <p:spPr>
          <a:xfrm>
            <a:off x="7831146" y="8796052"/>
            <a:ext cx="977833" cy="926496"/>
          </a:xfrm>
          <a:custGeom>
            <a:avLst/>
            <a:gdLst/>
            <a:ahLst/>
            <a:cxnLst/>
            <a:rect l="l" t="t" r="r" b="b"/>
            <a:pathLst>
              <a:path w="977833" h="926496">
                <a:moveTo>
                  <a:pt x="0" y="0"/>
                </a:moveTo>
                <a:lnTo>
                  <a:pt x="977833" y="0"/>
                </a:lnTo>
                <a:lnTo>
                  <a:pt x="977833" y="926497"/>
                </a:lnTo>
                <a:lnTo>
                  <a:pt x="0" y="9264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5076604" y="8796052"/>
            <a:ext cx="977833" cy="926496"/>
          </a:xfrm>
          <a:custGeom>
            <a:avLst/>
            <a:gdLst/>
            <a:ahLst/>
            <a:cxnLst/>
            <a:rect l="l" t="t" r="r" b="b"/>
            <a:pathLst>
              <a:path w="977833" h="926496">
                <a:moveTo>
                  <a:pt x="0" y="0"/>
                </a:moveTo>
                <a:lnTo>
                  <a:pt x="977833" y="0"/>
                </a:lnTo>
                <a:lnTo>
                  <a:pt x="977833" y="926497"/>
                </a:lnTo>
                <a:lnTo>
                  <a:pt x="0" y="9264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6" name="Group 6"/>
          <p:cNvGrpSpPr/>
          <p:nvPr/>
        </p:nvGrpSpPr>
        <p:grpSpPr>
          <a:xfrm>
            <a:off x="8808979" y="4243083"/>
            <a:ext cx="3096621" cy="5688582"/>
            <a:chOff x="0" y="0"/>
            <a:chExt cx="815571" cy="1498227"/>
          </a:xfrm>
        </p:grpSpPr>
        <p:sp>
          <p:nvSpPr>
            <p:cNvPr id="7" name="Freeform 7"/>
            <p:cNvSpPr/>
            <p:nvPr/>
          </p:nvSpPr>
          <p:spPr>
            <a:xfrm>
              <a:off x="0" y="0"/>
              <a:ext cx="815571" cy="1498227"/>
            </a:xfrm>
            <a:custGeom>
              <a:avLst/>
              <a:gdLst/>
              <a:ahLst/>
              <a:cxnLst/>
              <a:rect l="l" t="t" r="r" b="b"/>
              <a:pathLst>
                <a:path w="815571" h="1498227">
                  <a:moveTo>
                    <a:pt x="0" y="0"/>
                  </a:moveTo>
                  <a:lnTo>
                    <a:pt x="815571" y="0"/>
                  </a:lnTo>
                  <a:lnTo>
                    <a:pt x="815571" y="1498227"/>
                  </a:lnTo>
                  <a:lnTo>
                    <a:pt x="0" y="1498227"/>
                  </a:lnTo>
                  <a:close/>
                </a:path>
              </a:pathLst>
            </a:custGeom>
            <a:solidFill>
              <a:srgbClr val="000000">
                <a:alpha val="0"/>
              </a:srgbClr>
            </a:solidFill>
            <a:ln w="200025" cap="sq">
              <a:solidFill>
                <a:srgbClr val="FDBE10"/>
              </a:solidFill>
              <a:prstDash val="solid"/>
              <a:miter/>
            </a:ln>
          </p:spPr>
          <p:txBody>
            <a:bodyPr/>
            <a:lstStyle/>
            <a:p>
              <a:endParaRPr lang="en-US"/>
            </a:p>
          </p:txBody>
        </p:sp>
        <p:sp>
          <p:nvSpPr>
            <p:cNvPr id="8" name="TextBox 8"/>
            <p:cNvSpPr txBox="1"/>
            <p:nvPr/>
          </p:nvSpPr>
          <p:spPr>
            <a:xfrm>
              <a:off x="0" y="-38100"/>
              <a:ext cx="815571" cy="1536327"/>
            </a:xfrm>
            <a:prstGeom prst="rect">
              <a:avLst/>
            </a:prstGeom>
          </p:spPr>
          <p:txBody>
            <a:bodyPr lIns="50800" tIns="50800" rIns="50800" bIns="50800" rtlCol="0" anchor="ctr"/>
            <a:lstStyle/>
            <a:p>
              <a:pPr algn="ctr">
                <a:lnSpc>
                  <a:spcPts val="2659"/>
                </a:lnSpc>
                <a:spcBef>
                  <a:spcPct val="0"/>
                </a:spcBef>
              </a:pPr>
              <a:endParaRPr/>
            </a:p>
          </p:txBody>
        </p:sp>
      </p:grpSp>
      <p:sp>
        <p:nvSpPr>
          <p:cNvPr id="9" name="TextBox 7">
            <a:extLst>
              <a:ext uri="{FF2B5EF4-FFF2-40B4-BE49-F238E27FC236}">
                <a16:creationId xmlns:a16="http://schemas.microsoft.com/office/drawing/2014/main" id="{655F2C07-519B-82EF-00AF-13280395AD8E}"/>
              </a:ext>
            </a:extLst>
          </p:cNvPr>
          <p:cNvSpPr txBox="1"/>
          <p:nvPr/>
        </p:nvSpPr>
        <p:spPr>
          <a:xfrm>
            <a:off x="1216458" y="1034575"/>
            <a:ext cx="16895079" cy="2142061"/>
          </a:xfrm>
          <a:prstGeom prst="rect">
            <a:avLst/>
          </a:prstGeom>
        </p:spPr>
        <p:txBody>
          <a:bodyPr wrap="square" lIns="0" tIns="0" rIns="0" bIns="0" rtlCol="0" anchor="t">
            <a:spAutoFit/>
          </a:bodyPr>
          <a:lstStyle/>
          <a:p>
            <a:pPr algn="l">
              <a:lnSpc>
                <a:spcPts val="6975"/>
              </a:lnSpc>
            </a:pPr>
            <a:r>
              <a:rPr lang="en-US" sz="6975" b="1" dirty="0">
                <a:solidFill>
                  <a:srgbClr val="FDCD25"/>
                </a:solidFill>
                <a:latin typeface="Tabarra Sans Heavy"/>
                <a:ea typeface="Tabarra Sans Heavy"/>
                <a:cs typeface="Tabarra Sans Heavy"/>
                <a:sym typeface="Tabarra Sans Heavy"/>
              </a:rPr>
              <a:t>Senate Bill 552 </a:t>
            </a:r>
          </a:p>
          <a:p>
            <a:pPr>
              <a:lnSpc>
                <a:spcPts val="4408"/>
              </a:lnSpc>
            </a:pPr>
            <a:r>
              <a:rPr lang="en-US" sz="5175" b="1" dirty="0">
                <a:solidFill>
                  <a:srgbClr val="FDCD25"/>
                </a:solidFill>
                <a:latin typeface="Tabarra Sans Heavy"/>
                <a:ea typeface="Tabarra Sans Heavy"/>
                <a:cs typeface="Tabarra Sans Heavy"/>
                <a:sym typeface="Tabarra Sans Heavy"/>
              </a:rPr>
              <a:t>DRP: </a:t>
            </a:r>
            <a:r>
              <a:rPr lang="en-US" sz="5175" b="1" dirty="0">
                <a:solidFill>
                  <a:srgbClr val="FDCD25"/>
                </a:solidFill>
                <a:latin typeface="Tabarra Sans Heavy"/>
                <a:sym typeface="Tabarra Sans Bold"/>
              </a:rPr>
              <a:t>Development Framework</a:t>
            </a:r>
          </a:p>
          <a:p>
            <a:pPr algn="l">
              <a:lnSpc>
                <a:spcPts val="5175"/>
              </a:lnSpc>
            </a:pPr>
            <a:endParaRPr lang="en-US" sz="5175" b="1" dirty="0">
              <a:solidFill>
                <a:srgbClr val="FDCD25"/>
              </a:solidFill>
              <a:latin typeface="Tabarra Sans Heavy"/>
              <a:ea typeface="Tabarra Sans Heavy"/>
              <a:cs typeface="Tabarra Sans Heavy"/>
              <a:sym typeface="Tabarra Sans Heavy"/>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C306D"/>
        </a:solidFill>
        <a:effectLst/>
      </p:bgPr>
    </p:bg>
    <p:spTree>
      <p:nvGrpSpPr>
        <p:cNvPr id="1" name=""/>
        <p:cNvGrpSpPr/>
        <p:nvPr/>
      </p:nvGrpSpPr>
      <p:grpSpPr>
        <a:xfrm>
          <a:off x="0" y="0"/>
          <a:ext cx="0" cy="0"/>
          <a:chOff x="0" y="0"/>
          <a:chExt cx="0" cy="0"/>
        </a:xfrm>
      </p:grpSpPr>
      <p:sp>
        <p:nvSpPr>
          <p:cNvPr id="2" name="Freeform 2"/>
          <p:cNvSpPr/>
          <p:nvPr/>
        </p:nvSpPr>
        <p:spPr>
          <a:xfrm rot="-10800000">
            <a:off x="6243629" y="3012133"/>
            <a:ext cx="4128382" cy="5908239"/>
          </a:xfrm>
          <a:custGeom>
            <a:avLst/>
            <a:gdLst/>
            <a:ahLst/>
            <a:cxnLst/>
            <a:rect l="l" t="t" r="r" b="b"/>
            <a:pathLst>
              <a:path w="4128382" h="5908239">
                <a:moveTo>
                  <a:pt x="0" y="0"/>
                </a:moveTo>
                <a:lnTo>
                  <a:pt x="4128382" y="0"/>
                </a:lnTo>
                <a:lnTo>
                  <a:pt x="4128382" y="5908239"/>
                </a:lnTo>
                <a:lnTo>
                  <a:pt x="0" y="590823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rot="-10800000" flipH="1">
            <a:off x="8021516" y="3012133"/>
            <a:ext cx="4128382" cy="5908239"/>
          </a:xfrm>
          <a:custGeom>
            <a:avLst/>
            <a:gdLst/>
            <a:ahLst/>
            <a:cxnLst/>
            <a:rect l="l" t="t" r="r" b="b"/>
            <a:pathLst>
              <a:path w="4128382" h="5908239">
                <a:moveTo>
                  <a:pt x="4128382" y="0"/>
                </a:moveTo>
                <a:lnTo>
                  <a:pt x="0" y="0"/>
                </a:lnTo>
                <a:lnTo>
                  <a:pt x="0" y="5908239"/>
                </a:lnTo>
                <a:lnTo>
                  <a:pt x="4128382" y="5908239"/>
                </a:lnTo>
                <a:lnTo>
                  <a:pt x="4128382"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4" name="Group 4"/>
          <p:cNvGrpSpPr/>
          <p:nvPr/>
        </p:nvGrpSpPr>
        <p:grpSpPr>
          <a:xfrm rot="-7974226">
            <a:off x="9746993" y="3043071"/>
            <a:ext cx="1166634" cy="1841782"/>
            <a:chOff x="0" y="0"/>
            <a:chExt cx="298953" cy="471961"/>
          </a:xfrm>
        </p:grpSpPr>
        <p:sp>
          <p:nvSpPr>
            <p:cNvPr id="5" name="Freeform 5"/>
            <p:cNvSpPr/>
            <p:nvPr/>
          </p:nvSpPr>
          <p:spPr>
            <a:xfrm>
              <a:off x="0" y="0"/>
              <a:ext cx="298953" cy="471961"/>
            </a:xfrm>
            <a:custGeom>
              <a:avLst/>
              <a:gdLst/>
              <a:ahLst/>
              <a:cxnLst/>
              <a:rect l="l" t="t" r="r" b="b"/>
              <a:pathLst>
                <a:path w="298953" h="471961">
                  <a:moveTo>
                    <a:pt x="0" y="0"/>
                  </a:moveTo>
                  <a:lnTo>
                    <a:pt x="298953" y="0"/>
                  </a:lnTo>
                  <a:lnTo>
                    <a:pt x="298953" y="471961"/>
                  </a:lnTo>
                  <a:lnTo>
                    <a:pt x="0" y="471961"/>
                  </a:lnTo>
                  <a:close/>
                </a:path>
              </a:pathLst>
            </a:custGeom>
            <a:solidFill>
              <a:srgbClr val="0C306D"/>
            </a:solidFill>
          </p:spPr>
          <p:txBody>
            <a:bodyPr/>
            <a:lstStyle/>
            <a:p>
              <a:endParaRPr lang="en-US"/>
            </a:p>
          </p:txBody>
        </p:sp>
        <p:sp>
          <p:nvSpPr>
            <p:cNvPr id="6" name="TextBox 6"/>
            <p:cNvSpPr txBox="1"/>
            <p:nvPr/>
          </p:nvSpPr>
          <p:spPr>
            <a:xfrm>
              <a:off x="0" y="-57150"/>
              <a:ext cx="298953" cy="529111"/>
            </a:xfrm>
            <a:prstGeom prst="rect">
              <a:avLst/>
            </a:prstGeom>
          </p:spPr>
          <p:txBody>
            <a:bodyPr lIns="52212" tIns="52212" rIns="52212" bIns="52212" rtlCol="0" anchor="ctr"/>
            <a:lstStyle/>
            <a:p>
              <a:pPr algn="ctr">
                <a:lnSpc>
                  <a:spcPts val="3359"/>
                </a:lnSpc>
              </a:pPr>
              <a:endParaRPr/>
            </a:p>
          </p:txBody>
        </p:sp>
      </p:grpSp>
      <p:grpSp>
        <p:nvGrpSpPr>
          <p:cNvPr id="7" name="Group 7"/>
          <p:cNvGrpSpPr/>
          <p:nvPr/>
        </p:nvGrpSpPr>
        <p:grpSpPr>
          <a:xfrm rot="10468371">
            <a:off x="8131706" y="2745598"/>
            <a:ext cx="1166634" cy="1841782"/>
            <a:chOff x="0" y="0"/>
            <a:chExt cx="298953" cy="471961"/>
          </a:xfrm>
        </p:grpSpPr>
        <p:sp>
          <p:nvSpPr>
            <p:cNvPr id="8" name="Freeform 8"/>
            <p:cNvSpPr/>
            <p:nvPr/>
          </p:nvSpPr>
          <p:spPr>
            <a:xfrm>
              <a:off x="0" y="0"/>
              <a:ext cx="298953" cy="471961"/>
            </a:xfrm>
            <a:custGeom>
              <a:avLst/>
              <a:gdLst/>
              <a:ahLst/>
              <a:cxnLst/>
              <a:rect l="l" t="t" r="r" b="b"/>
              <a:pathLst>
                <a:path w="298953" h="471961">
                  <a:moveTo>
                    <a:pt x="0" y="0"/>
                  </a:moveTo>
                  <a:lnTo>
                    <a:pt x="298953" y="0"/>
                  </a:lnTo>
                  <a:lnTo>
                    <a:pt x="298953" y="471961"/>
                  </a:lnTo>
                  <a:lnTo>
                    <a:pt x="0" y="471961"/>
                  </a:lnTo>
                  <a:close/>
                </a:path>
              </a:pathLst>
            </a:custGeom>
            <a:solidFill>
              <a:srgbClr val="0C306D"/>
            </a:solidFill>
          </p:spPr>
          <p:txBody>
            <a:bodyPr/>
            <a:lstStyle/>
            <a:p>
              <a:endParaRPr lang="en-US"/>
            </a:p>
          </p:txBody>
        </p:sp>
        <p:sp>
          <p:nvSpPr>
            <p:cNvPr id="9" name="TextBox 9"/>
            <p:cNvSpPr txBox="1"/>
            <p:nvPr/>
          </p:nvSpPr>
          <p:spPr>
            <a:xfrm>
              <a:off x="0" y="-57150"/>
              <a:ext cx="298953" cy="529111"/>
            </a:xfrm>
            <a:prstGeom prst="rect">
              <a:avLst/>
            </a:prstGeom>
          </p:spPr>
          <p:txBody>
            <a:bodyPr lIns="52212" tIns="52212" rIns="52212" bIns="52212" rtlCol="0" anchor="ctr"/>
            <a:lstStyle/>
            <a:p>
              <a:pPr algn="ctr">
                <a:lnSpc>
                  <a:spcPts val="3359"/>
                </a:lnSpc>
              </a:pPr>
              <a:endParaRPr/>
            </a:p>
          </p:txBody>
        </p:sp>
      </p:grpSp>
      <p:grpSp>
        <p:nvGrpSpPr>
          <p:cNvPr id="10" name="Group 10"/>
          <p:cNvGrpSpPr/>
          <p:nvPr/>
        </p:nvGrpSpPr>
        <p:grpSpPr>
          <a:xfrm rot="-10216402">
            <a:off x="9110721" y="2834428"/>
            <a:ext cx="1166634" cy="1841782"/>
            <a:chOff x="0" y="0"/>
            <a:chExt cx="298953" cy="471961"/>
          </a:xfrm>
        </p:grpSpPr>
        <p:sp>
          <p:nvSpPr>
            <p:cNvPr id="11" name="Freeform 11"/>
            <p:cNvSpPr/>
            <p:nvPr/>
          </p:nvSpPr>
          <p:spPr>
            <a:xfrm>
              <a:off x="0" y="0"/>
              <a:ext cx="298953" cy="471961"/>
            </a:xfrm>
            <a:custGeom>
              <a:avLst/>
              <a:gdLst/>
              <a:ahLst/>
              <a:cxnLst/>
              <a:rect l="l" t="t" r="r" b="b"/>
              <a:pathLst>
                <a:path w="298953" h="471961">
                  <a:moveTo>
                    <a:pt x="0" y="0"/>
                  </a:moveTo>
                  <a:lnTo>
                    <a:pt x="298953" y="0"/>
                  </a:lnTo>
                  <a:lnTo>
                    <a:pt x="298953" y="471961"/>
                  </a:lnTo>
                  <a:lnTo>
                    <a:pt x="0" y="471961"/>
                  </a:lnTo>
                  <a:close/>
                </a:path>
              </a:pathLst>
            </a:custGeom>
            <a:solidFill>
              <a:srgbClr val="0C306D"/>
            </a:solidFill>
          </p:spPr>
          <p:txBody>
            <a:bodyPr/>
            <a:lstStyle/>
            <a:p>
              <a:endParaRPr lang="en-US"/>
            </a:p>
          </p:txBody>
        </p:sp>
        <p:sp>
          <p:nvSpPr>
            <p:cNvPr id="12" name="TextBox 12"/>
            <p:cNvSpPr txBox="1"/>
            <p:nvPr/>
          </p:nvSpPr>
          <p:spPr>
            <a:xfrm>
              <a:off x="0" y="-57150"/>
              <a:ext cx="298953" cy="529111"/>
            </a:xfrm>
            <a:prstGeom prst="rect">
              <a:avLst/>
            </a:prstGeom>
          </p:spPr>
          <p:txBody>
            <a:bodyPr lIns="52212" tIns="52212" rIns="52212" bIns="52212" rtlCol="0" anchor="ctr"/>
            <a:lstStyle/>
            <a:p>
              <a:pPr algn="ctr">
                <a:lnSpc>
                  <a:spcPts val="3359"/>
                </a:lnSpc>
              </a:pPr>
              <a:endParaRPr/>
            </a:p>
          </p:txBody>
        </p:sp>
      </p:grpSp>
      <p:grpSp>
        <p:nvGrpSpPr>
          <p:cNvPr id="13" name="Group 13"/>
          <p:cNvGrpSpPr/>
          <p:nvPr/>
        </p:nvGrpSpPr>
        <p:grpSpPr>
          <a:xfrm rot="8226195">
            <a:off x="7462404" y="3056059"/>
            <a:ext cx="1166634" cy="1841782"/>
            <a:chOff x="0" y="0"/>
            <a:chExt cx="298953" cy="471961"/>
          </a:xfrm>
        </p:grpSpPr>
        <p:sp>
          <p:nvSpPr>
            <p:cNvPr id="14" name="Freeform 14"/>
            <p:cNvSpPr/>
            <p:nvPr/>
          </p:nvSpPr>
          <p:spPr>
            <a:xfrm>
              <a:off x="0" y="0"/>
              <a:ext cx="298953" cy="471961"/>
            </a:xfrm>
            <a:custGeom>
              <a:avLst/>
              <a:gdLst/>
              <a:ahLst/>
              <a:cxnLst/>
              <a:rect l="l" t="t" r="r" b="b"/>
              <a:pathLst>
                <a:path w="298953" h="471961">
                  <a:moveTo>
                    <a:pt x="0" y="0"/>
                  </a:moveTo>
                  <a:lnTo>
                    <a:pt x="298953" y="0"/>
                  </a:lnTo>
                  <a:lnTo>
                    <a:pt x="298953" y="471961"/>
                  </a:lnTo>
                  <a:lnTo>
                    <a:pt x="0" y="471961"/>
                  </a:lnTo>
                  <a:close/>
                </a:path>
              </a:pathLst>
            </a:custGeom>
            <a:solidFill>
              <a:srgbClr val="0C306D"/>
            </a:solidFill>
          </p:spPr>
          <p:txBody>
            <a:bodyPr/>
            <a:lstStyle/>
            <a:p>
              <a:endParaRPr lang="en-US"/>
            </a:p>
          </p:txBody>
        </p:sp>
        <p:sp>
          <p:nvSpPr>
            <p:cNvPr id="15" name="TextBox 15"/>
            <p:cNvSpPr txBox="1"/>
            <p:nvPr/>
          </p:nvSpPr>
          <p:spPr>
            <a:xfrm>
              <a:off x="0" y="-57150"/>
              <a:ext cx="298953" cy="529111"/>
            </a:xfrm>
            <a:prstGeom prst="rect">
              <a:avLst/>
            </a:prstGeom>
          </p:spPr>
          <p:txBody>
            <a:bodyPr lIns="52212" tIns="52212" rIns="52212" bIns="52212" rtlCol="0" anchor="ctr"/>
            <a:lstStyle/>
            <a:p>
              <a:pPr algn="ctr">
                <a:lnSpc>
                  <a:spcPts val="3359"/>
                </a:lnSpc>
              </a:pPr>
              <a:endParaRPr/>
            </a:p>
          </p:txBody>
        </p:sp>
      </p:grpSp>
      <p:sp>
        <p:nvSpPr>
          <p:cNvPr id="16" name="Freeform 16"/>
          <p:cNvSpPr/>
          <p:nvPr/>
        </p:nvSpPr>
        <p:spPr>
          <a:xfrm>
            <a:off x="6649069" y="6257714"/>
            <a:ext cx="1004714" cy="1002202"/>
          </a:xfrm>
          <a:custGeom>
            <a:avLst/>
            <a:gdLst/>
            <a:ahLst/>
            <a:cxnLst/>
            <a:rect l="l" t="t" r="r" b="b"/>
            <a:pathLst>
              <a:path w="1004714" h="1002202">
                <a:moveTo>
                  <a:pt x="0" y="0"/>
                </a:moveTo>
                <a:lnTo>
                  <a:pt x="1004714" y="0"/>
                </a:lnTo>
                <a:lnTo>
                  <a:pt x="1004714" y="1002202"/>
                </a:lnTo>
                <a:lnTo>
                  <a:pt x="0" y="100220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7" name="Freeform 17"/>
          <p:cNvSpPr/>
          <p:nvPr/>
        </p:nvSpPr>
        <p:spPr>
          <a:xfrm>
            <a:off x="6649069" y="4649092"/>
            <a:ext cx="1011443" cy="1011443"/>
          </a:xfrm>
          <a:custGeom>
            <a:avLst/>
            <a:gdLst/>
            <a:ahLst/>
            <a:cxnLst/>
            <a:rect l="l" t="t" r="r" b="b"/>
            <a:pathLst>
              <a:path w="1011443" h="1011443">
                <a:moveTo>
                  <a:pt x="0" y="0"/>
                </a:moveTo>
                <a:lnTo>
                  <a:pt x="1011444" y="0"/>
                </a:lnTo>
                <a:lnTo>
                  <a:pt x="1011444" y="1011443"/>
                </a:lnTo>
                <a:lnTo>
                  <a:pt x="0" y="101144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8" name="Freeform 18"/>
          <p:cNvSpPr/>
          <p:nvPr/>
        </p:nvSpPr>
        <p:spPr>
          <a:xfrm>
            <a:off x="7909014" y="7518605"/>
            <a:ext cx="1054511" cy="988604"/>
          </a:xfrm>
          <a:custGeom>
            <a:avLst/>
            <a:gdLst/>
            <a:ahLst/>
            <a:cxnLst/>
            <a:rect l="l" t="t" r="r" b="b"/>
            <a:pathLst>
              <a:path w="1054511" h="988604">
                <a:moveTo>
                  <a:pt x="0" y="0"/>
                </a:moveTo>
                <a:lnTo>
                  <a:pt x="1054510" y="0"/>
                </a:lnTo>
                <a:lnTo>
                  <a:pt x="1054510" y="988603"/>
                </a:lnTo>
                <a:lnTo>
                  <a:pt x="0" y="98860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9" name="Freeform 19"/>
          <p:cNvSpPr/>
          <p:nvPr/>
        </p:nvSpPr>
        <p:spPr>
          <a:xfrm>
            <a:off x="9601378" y="7642201"/>
            <a:ext cx="865008" cy="865008"/>
          </a:xfrm>
          <a:custGeom>
            <a:avLst/>
            <a:gdLst/>
            <a:ahLst/>
            <a:cxnLst/>
            <a:rect l="l" t="t" r="r" b="b"/>
            <a:pathLst>
              <a:path w="865008" h="865008">
                <a:moveTo>
                  <a:pt x="0" y="0"/>
                </a:moveTo>
                <a:lnTo>
                  <a:pt x="865008" y="0"/>
                </a:lnTo>
                <a:lnTo>
                  <a:pt x="865008" y="865007"/>
                </a:lnTo>
                <a:lnTo>
                  <a:pt x="0" y="86500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0" name="Freeform 20"/>
          <p:cNvSpPr/>
          <p:nvPr/>
        </p:nvSpPr>
        <p:spPr>
          <a:xfrm>
            <a:off x="10624360" y="6350599"/>
            <a:ext cx="1273189" cy="816432"/>
          </a:xfrm>
          <a:custGeom>
            <a:avLst/>
            <a:gdLst/>
            <a:ahLst/>
            <a:cxnLst/>
            <a:rect l="l" t="t" r="r" b="b"/>
            <a:pathLst>
              <a:path w="1273189" h="816432">
                <a:moveTo>
                  <a:pt x="0" y="0"/>
                </a:moveTo>
                <a:lnTo>
                  <a:pt x="1273189" y="0"/>
                </a:lnTo>
                <a:lnTo>
                  <a:pt x="1273189" y="816432"/>
                </a:lnTo>
                <a:lnTo>
                  <a:pt x="0" y="81643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21" name="Freeform 21"/>
          <p:cNvSpPr/>
          <p:nvPr/>
        </p:nvSpPr>
        <p:spPr>
          <a:xfrm>
            <a:off x="10719827" y="4474705"/>
            <a:ext cx="1161954" cy="1141620"/>
          </a:xfrm>
          <a:custGeom>
            <a:avLst/>
            <a:gdLst/>
            <a:ahLst/>
            <a:cxnLst/>
            <a:rect l="l" t="t" r="r" b="b"/>
            <a:pathLst>
              <a:path w="1161954" h="1141620">
                <a:moveTo>
                  <a:pt x="0" y="0"/>
                </a:moveTo>
                <a:lnTo>
                  <a:pt x="1161954" y="0"/>
                </a:lnTo>
                <a:lnTo>
                  <a:pt x="1161954" y="1141620"/>
                </a:lnTo>
                <a:lnTo>
                  <a:pt x="0" y="114162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22" name="TextBox 22"/>
          <p:cNvSpPr txBox="1"/>
          <p:nvPr/>
        </p:nvSpPr>
        <p:spPr>
          <a:xfrm>
            <a:off x="1725491" y="4202810"/>
            <a:ext cx="4226432" cy="1653540"/>
          </a:xfrm>
          <a:prstGeom prst="rect">
            <a:avLst/>
          </a:prstGeom>
        </p:spPr>
        <p:txBody>
          <a:bodyPr lIns="0" tIns="0" rIns="0" bIns="0" rtlCol="0" anchor="t">
            <a:spAutoFit/>
          </a:bodyPr>
          <a:lstStyle/>
          <a:p>
            <a:pPr algn="r">
              <a:lnSpc>
                <a:spcPts val="3359"/>
              </a:lnSpc>
            </a:pPr>
            <a:r>
              <a:rPr lang="en-US" sz="2400" b="1" dirty="0">
                <a:solidFill>
                  <a:srgbClr val="5271FF"/>
                </a:solidFill>
                <a:latin typeface="Canva Sans Bold"/>
                <a:ea typeface="Canva Sans Bold"/>
                <a:cs typeface="Canva Sans Bold"/>
                <a:sym typeface="Canva Sans Bold"/>
              </a:rPr>
              <a:t>California Statewide Groundwater Elevation Monitoring (CASGEM)</a:t>
            </a:r>
          </a:p>
          <a:p>
            <a:pPr algn="r">
              <a:lnSpc>
                <a:spcPts val="3359"/>
              </a:lnSpc>
            </a:pPr>
            <a:endParaRPr lang="en-US" sz="2400" b="1" dirty="0">
              <a:solidFill>
                <a:srgbClr val="5271FF"/>
              </a:solidFill>
              <a:latin typeface="Canva Sans Bold"/>
              <a:ea typeface="Canva Sans Bold"/>
              <a:cs typeface="Canva Sans Bold"/>
              <a:sym typeface="Canva Sans Bold"/>
            </a:endParaRPr>
          </a:p>
        </p:txBody>
      </p:sp>
      <p:sp>
        <p:nvSpPr>
          <p:cNvPr id="23" name="TextBox 23"/>
          <p:cNvSpPr txBox="1"/>
          <p:nvPr/>
        </p:nvSpPr>
        <p:spPr>
          <a:xfrm>
            <a:off x="2054855" y="6936301"/>
            <a:ext cx="3897069" cy="842475"/>
          </a:xfrm>
          <a:prstGeom prst="rect">
            <a:avLst/>
          </a:prstGeom>
        </p:spPr>
        <p:txBody>
          <a:bodyPr wrap="square" lIns="0" tIns="0" rIns="0" bIns="0" rtlCol="0" anchor="t">
            <a:spAutoFit/>
          </a:bodyPr>
          <a:lstStyle/>
          <a:p>
            <a:pPr algn="r">
              <a:lnSpc>
                <a:spcPts val="3359"/>
              </a:lnSpc>
            </a:pPr>
            <a:r>
              <a:rPr lang="en-US" sz="2400" b="1">
                <a:solidFill>
                  <a:srgbClr val="5271FF"/>
                </a:solidFill>
                <a:latin typeface="Canva Sans Bold"/>
                <a:ea typeface="Canva Sans Bold"/>
                <a:cs typeface="Canva Sans Bold"/>
                <a:sym typeface="Canva Sans Bold"/>
              </a:rPr>
              <a:t>SGMA</a:t>
            </a:r>
          </a:p>
          <a:p>
            <a:pPr algn="r">
              <a:lnSpc>
                <a:spcPts val="3359"/>
              </a:lnSpc>
            </a:pPr>
            <a:r>
              <a:rPr lang="en-US" sz="2400" b="1">
                <a:solidFill>
                  <a:srgbClr val="5271FF"/>
                </a:solidFill>
                <a:latin typeface="Canva Sans Bold"/>
                <a:ea typeface="Canva Sans Bold"/>
                <a:cs typeface="Canva Sans Bold"/>
                <a:sym typeface="Canva Sans Bold"/>
              </a:rPr>
              <a:t>Ukiah Valley Basin GSA</a:t>
            </a:r>
          </a:p>
        </p:txBody>
      </p:sp>
      <p:sp>
        <p:nvSpPr>
          <p:cNvPr id="24" name="TextBox 24"/>
          <p:cNvSpPr txBox="1"/>
          <p:nvPr/>
        </p:nvSpPr>
        <p:spPr>
          <a:xfrm>
            <a:off x="5202809" y="8814995"/>
            <a:ext cx="3897070" cy="1234440"/>
          </a:xfrm>
          <a:prstGeom prst="rect">
            <a:avLst/>
          </a:prstGeom>
        </p:spPr>
        <p:txBody>
          <a:bodyPr lIns="0" tIns="0" rIns="0" bIns="0" rtlCol="0" anchor="t">
            <a:spAutoFit/>
          </a:bodyPr>
          <a:lstStyle/>
          <a:p>
            <a:pPr algn="l">
              <a:lnSpc>
                <a:spcPts val="3359"/>
              </a:lnSpc>
            </a:pPr>
            <a:r>
              <a:rPr lang="en-US" sz="2400" b="1">
                <a:solidFill>
                  <a:srgbClr val="5271FF"/>
                </a:solidFill>
                <a:latin typeface="Canva Sans Bold"/>
                <a:ea typeface="Canva Sans Bold"/>
                <a:cs typeface="Canva Sans Bold"/>
                <a:sym typeface="Canva Sans Bold"/>
              </a:rPr>
              <a:t>Emergency Water Conservation Rules</a:t>
            </a:r>
          </a:p>
          <a:p>
            <a:pPr algn="l">
              <a:lnSpc>
                <a:spcPts val="3359"/>
              </a:lnSpc>
            </a:pPr>
            <a:endParaRPr lang="en-US" sz="2400" b="1">
              <a:solidFill>
                <a:srgbClr val="5271FF"/>
              </a:solidFill>
              <a:latin typeface="Canva Sans Bold"/>
              <a:ea typeface="Canva Sans Bold"/>
              <a:cs typeface="Canva Sans Bold"/>
              <a:sym typeface="Canva Sans Bold"/>
            </a:endParaRPr>
          </a:p>
        </p:txBody>
      </p:sp>
      <p:sp>
        <p:nvSpPr>
          <p:cNvPr id="25" name="TextBox 25"/>
          <p:cNvSpPr txBox="1"/>
          <p:nvPr/>
        </p:nvSpPr>
        <p:spPr>
          <a:xfrm>
            <a:off x="10330310" y="8814995"/>
            <a:ext cx="3991484" cy="1234440"/>
          </a:xfrm>
          <a:prstGeom prst="rect">
            <a:avLst/>
          </a:prstGeom>
        </p:spPr>
        <p:txBody>
          <a:bodyPr lIns="0" tIns="0" rIns="0" bIns="0" rtlCol="0" anchor="t">
            <a:spAutoFit/>
          </a:bodyPr>
          <a:lstStyle/>
          <a:p>
            <a:pPr algn="l">
              <a:lnSpc>
                <a:spcPts val="3359"/>
              </a:lnSpc>
            </a:pPr>
            <a:r>
              <a:rPr lang="en-US" sz="2400" b="1">
                <a:solidFill>
                  <a:srgbClr val="5271FF"/>
                </a:solidFill>
                <a:latin typeface="Canva Sans Bold"/>
                <a:ea typeface="Canva Sans Bold"/>
                <a:cs typeface="Canva Sans Bold"/>
                <a:sym typeface="Canva Sans Bold"/>
              </a:rPr>
              <a:t>Water Systems Consolidations</a:t>
            </a:r>
          </a:p>
          <a:p>
            <a:pPr algn="l">
              <a:lnSpc>
                <a:spcPts val="3359"/>
              </a:lnSpc>
            </a:pPr>
            <a:endParaRPr lang="en-US" sz="2400" b="1">
              <a:solidFill>
                <a:srgbClr val="5271FF"/>
              </a:solidFill>
              <a:latin typeface="Canva Sans Bold"/>
              <a:ea typeface="Canva Sans Bold"/>
              <a:cs typeface="Canva Sans Bold"/>
              <a:sym typeface="Canva Sans Bold"/>
            </a:endParaRPr>
          </a:p>
        </p:txBody>
      </p:sp>
      <p:sp>
        <p:nvSpPr>
          <p:cNvPr id="26" name="TextBox 26"/>
          <p:cNvSpPr txBox="1"/>
          <p:nvPr/>
        </p:nvSpPr>
        <p:spPr>
          <a:xfrm>
            <a:off x="12149898" y="6778466"/>
            <a:ext cx="3140305" cy="1234440"/>
          </a:xfrm>
          <a:prstGeom prst="rect">
            <a:avLst/>
          </a:prstGeom>
        </p:spPr>
        <p:txBody>
          <a:bodyPr lIns="0" tIns="0" rIns="0" bIns="0" rtlCol="0" anchor="t">
            <a:spAutoFit/>
          </a:bodyPr>
          <a:lstStyle/>
          <a:p>
            <a:pPr algn="l">
              <a:lnSpc>
                <a:spcPts val="3359"/>
              </a:lnSpc>
            </a:pPr>
            <a:r>
              <a:rPr lang="en-US" sz="2400" b="1" dirty="0">
                <a:solidFill>
                  <a:srgbClr val="5271FF"/>
                </a:solidFill>
                <a:latin typeface="Canva Sans Bold"/>
                <a:ea typeface="Canva Sans Bold"/>
                <a:cs typeface="Canva Sans Bold"/>
                <a:sym typeface="Canva Sans Bold"/>
              </a:rPr>
              <a:t>Emergency Water Hauling Agreements</a:t>
            </a:r>
          </a:p>
          <a:p>
            <a:pPr algn="l">
              <a:lnSpc>
                <a:spcPts val="3359"/>
              </a:lnSpc>
            </a:pPr>
            <a:endParaRPr lang="en-US" sz="2400" b="1" dirty="0">
              <a:solidFill>
                <a:srgbClr val="5271FF"/>
              </a:solidFill>
              <a:latin typeface="Canva Sans Bold"/>
              <a:ea typeface="Canva Sans Bold"/>
              <a:cs typeface="Canva Sans Bold"/>
              <a:sym typeface="Canva Sans Bold"/>
            </a:endParaRPr>
          </a:p>
        </p:txBody>
      </p:sp>
      <p:sp>
        <p:nvSpPr>
          <p:cNvPr id="27" name="TextBox 27"/>
          <p:cNvSpPr txBox="1"/>
          <p:nvPr/>
        </p:nvSpPr>
        <p:spPr>
          <a:xfrm>
            <a:off x="12311823" y="4381885"/>
            <a:ext cx="3140305" cy="1714508"/>
          </a:xfrm>
          <a:prstGeom prst="rect">
            <a:avLst/>
          </a:prstGeom>
        </p:spPr>
        <p:txBody>
          <a:bodyPr lIns="0" tIns="0" rIns="0" bIns="0" rtlCol="0" anchor="t">
            <a:spAutoFit/>
          </a:bodyPr>
          <a:lstStyle/>
          <a:p>
            <a:pPr algn="l">
              <a:lnSpc>
                <a:spcPts val="3359"/>
              </a:lnSpc>
            </a:pPr>
            <a:r>
              <a:rPr lang="en-US" sz="2400" b="1" dirty="0">
                <a:solidFill>
                  <a:srgbClr val="5271FF"/>
                </a:solidFill>
                <a:latin typeface="Canva Sans Bold"/>
                <a:ea typeface="Canva Sans Bold"/>
                <a:cs typeface="Canva Sans Bold"/>
                <a:sym typeface="Canva Sans Bold"/>
              </a:rPr>
              <a:t>Drought and Water Conservation Education</a:t>
            </a:r>
          </a:p>
          <a:p>
            <a:pPr algn="l">
              <a:lnSpc>
                <a:spcPts val="3359"/>
              </a:lnSpc>
            </a:pPr>
            <a:endParaRPr lang="en-US" sz="2400" b="1" dirty="0">
              <a:solidFill>
                <a:srgbClr val="5271FF"/>
              </a:solidFill>
              <a:latin typeface="Canva Sans Bold"/>
              <a:ea typeface="Canva Sans Bold"/>
              <a:cs typeface="Canva Sans Bold"/>
              <a:sym typeface="Canva Sans Bold"/>
            </a:endParaRPr>
          </a:p>
        </p:txBody>
      </p:sp>
      <p:sp>
        <p:nvSpPr>
          <p:cNvPr id="28" name="TextBox 28"/>
          <p:cNvSpPr txBox="1"/>
          <p:nvPr/>
        </p:nvSpPr>
        <p:spPr>
          <a:xfrm>
            <a:off x="657972" y="657876"/>
            <a:ext cx="16883815" cy="1540520"/>
          </a:xfrm>
          <a:prstGeom prst="rect">
            <a:avLst/>
          </a:prstGeom>
        </p:spPr>
        <p:txBody>
          <a:bodyPr lIns="0" tIns="0" rIns="0" bIns="0" rtlCol="0" anchor="t">
            <a:spAutoFit/>
          </a:bodyPr>
          <a:lstStyle/>
          <a:p>
            <a:pPr algn="l">
              <a:lnSpc>
                <a:spcPts val="6075"/>
              </a:lnSpc>
            </a:pPr>
            <a:r>
              <a:rPr lang="en-US" sz="6075" b="1">
                <a:solidFill>
                  <a:srgbClr val="FDCD25"/>
                </a:solidFill>
                <a:latin typeface="Tabarra Sans Heavy"/>
                <a:ea typeface="Tabarra Sans Heavy"/>
                <a:cs typeface="Tabarra Sans Heavy"/>
                <a:sym typeface="Tabarra Sans Heavy"/>
              </a:rPr>
              <a:t>Drought Resilience Plan</a:t>
            </a:r>
          </a:p>
          <a:p>
            <a:pPr algn="l">
              <a:lnSpc>
                <a:spcPts val="4975"/>
              </a:lnSpc>
            </a:pPr>
            <a:r>
              <a:rPr lang="en-US" sz="4975" b="1">
                <a:solidFill>
                  <a:srgbClr val="5271FF"/>
                </a:solidFill>
                <a:latin typeface="Tabarra Sans Heavy"/>
                <a:ea typeface="Tabarra Sans Heavy"/>
                <a:cs typeface="Tabarra Sans Heavy"/>
                <a:sym typeface="Tabarra Sans Heavy"/>
              </a:rPr>
              <a:t>3) Management Actions</a:t>
            </a:r>
          </a:p>
        </p:txBody>
      </p:sp>
      <p:sp>
        <p:nvSpPr>
          <p:cNvPr id="29" name="TextBox 29"/>
          <p:cNvSpPr txBox="1"/>
          <p:nvPr/>
        </p:nvSpPr>
        <p:spPr>
          <a:xfrm>
            <a:off x="4657182" y="2925104"/>
            <a:ext cx="8973636" cy="677631"/>
          </a:xfrm>
          <a:prstGeom prst="rect">
            <a:avLst/>
          </a:prstGeom>
        </p:spPr>
        <p:txBody>
          <a:bodyPr lIns="0" tIns="0" rIns="0" bIns="0" rtlCol="0" anchor="t">
            <a:spAutoFit/>
          </a:bodyPr>
          <a:lstStyle/>
          <a:p>
            <a:pPr algn="ctr">
              <a:lnSpc>
                <a:spcPts val="4384"/>
              </a:lnSpc>
              <a:spcBef>
                <a:spcPct val="0"/>
              </a:spcBef>
            </a:pPr>
            <a:r>
              <a:rPr lang="en-US" sz="4384" b="1">
                <a:solidFill>
                  <a:srgbClr val="FF5757"/>
                </a:solidFill>
                <a:latin typeface="Tabarra Sans Heavy"/>
                <a:ea typeface="Tabarra Sans Heavy"/>
                <a:cs typeface="Tabarra Sans Heavy"/>
                <a:sym typeface="Tabarra Sans Heavy"/>
              </a:rPr>
              <a:t>Previous Response Actions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C306D"/>
        </a:solidFill>
        <a:effectLst/>
      </p:bgPr>
    </p:bg>
    <p:spTree>
      <p:nvGrpSpPr>
        <p:cNvPr id="1" name="">
          <a:extLst>
            <a:ext uri="{FF2B5EF4-FFF2-40B4-BE49-F238E27FC236}">
              <a16:creationId xmlns:a16="http://schemas.microsoft.com/office/drawing/2014/main" id="{660FC04B-42F5-A700-401F-8E0E2BF3349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DCAC532-6A83-9F8F-6055-9607CF72F971}"/>
              </a:ext>
            </a:extLst>
          </p:cNvPr>
          <p:cNvSpPr/>
          <p:nvPr/>
        </p:nvSpPr>
        <p:spPr>
          <a:xfrm>
            <a:off x="5198532" y="3436206"/>
            <a:ext cx="6996312" cy="525799"/>
          </a:xfrm>
          <a:custGeom>
            <a:avLst/>
            <a:gdLst/>
            <a:ahLst/>
            <a:cxnLst/>
            <a:rect l="l" t="t" r="r" b="b"/>
            <a:pathLst>
              <a:path w="6996312" h="525799">
                <a:moveTo>
                  <a:pt x="0" y="0"/>
                </a:moveTo>
                <a:lnTo>
                  <a:pt x="6996312" y="0"/>
                </a:lnTo>
                <a:lnTo>
                  <a:pt x="6996312" y="525799"/>
                </a:lnTo>
                <a:lnTo>
                  <a:pt x="0" y="52579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3" name="Group 3">
            <a:extLst>
              <a:ext uri="{FF2B5EF4-FFF2-40B4-BE49-F238E27FC236}">
                <a16:creationId xmlns:a16="http://schemas.microsoft.com/office/drawing/2014/main" id="{5B2F75BE-46CD-660E-9800-27546877909C}"/>
              </a:ext>
            </a:extLst>
          </p:cNvPr>
          <p:cNvGrpSpPr/>
          <p:nvPr/>
        </p:nvGrpSpPr>
        <p:grpSpPr>
          <a:xfrm>
            <a:off x="11906148" y="4549954"/>
            <a:ext cx="4833176" cy="5154722"/>
            <a:chOff x="0" y="0"/>
            <a:chExt cx="812800" cy="866875"/>
          </a:xfrm>
        </p:grpSpPr>
        <p:sp>
          <p:nvSpPr>
            <p:cNvPr id="4" name="Freeform 4">
              <a:extLst>
                <a:ext uri="{FF2B5EF4-FFF2-40B4-BE49-F238E27FC236}">
                  <a16:creationId xmlns:a16="http://schemas.microsoft.com/office/drawing/2014/main" id="{F347FD1E-EAAA-3954-413D-C31450A149DA}"/>
                </a:ext>
              </a:extLst>
            </p:cNvPr>
            <p:cNvSpPr/>
            <p:nvPr/>
          </p:nvSpPr>
          <p:spPr>
            <a:xfrm>
              <a:off x="0" y="0"/>
              <a:ext cx="812800" cy="866875"/>
            </a:xfrm>
            <a:custGeom>
              <a:avLst/>
              <a:gdLst/>
              <a:ahLst/>
              <a:cxnLst/>
              <a:rect l="l" t="t" r="r" b="b"/>
              <a:pathLst>
                <a:path w="812800" h="866875">
                  <a:moveTo>
                    <a:pt x="41648" y="0"/>
                  </a:moveTo>
                  <a:lnTo>
                    <a:pt x="771152" y="0"/>
                  </a:lnTo>
                  <a:cubicBezTo>
                    <a:pt x="794154" y="0"/>
                    <a:pt x="812800" y="18646"/>
                    <a:pt x="812800" y="41648"/>
                  </a:cubicBezTo>
                  <a:lnTo>
                    <a:pt x="812800" y="825227"/>
                  </a:lnTo>
                  <a:cubicBezTo>
                    <a:pt x="812800" y="848228"/>
                    <a:pt x="794154" y="866875"/>
                    <a:pt x="771152" y="866875"/>
                  </a:cubicBezTo>
                  <a:lnTo>
                    <a:pt x="41648" y="866875"/>
                  </a:lnTo>
                  <a:cubicBezTo>
                    <a:pt x="18646" y="866875"/>
                    <a:pt x="0" y="848228"/>
                    <a:pt x="0" y="825227"/>
                  </a:cubicBezTo>
                  <a:lnTo>
                    <a:pt x="0" y="41648"/>
                  </a:lnTo>
                  <a:cubicBezTo>
                    <a:pt x="0" y="18646"/>
                    <a:pt x="18646" y="0"/>
                    <a:pt x="41648" y="0"/>
                  </a:cubicBezTo>
                  <a:close/>
                </a:path>
              </a:pathLst>
            </a:custGeom>
            <a:solidFill>
              <a:srgbClr val="FFFFFF"/>
            </a:solidFill>
          </p:spPr>
          <p:txBody>
            <a:bodyPr/>
            <a:lstStyle/>
            <a:p>
              <a:endParaRPr lang="en-US"/>
            </a:p>
          </p:txBody>
        </p:sp>
        <p:sp>
          <p:nvSpPr>
            <p:cNvPr id="5" name="TextBox 5">
              <a:extLst>
                <a:ext uri="{FF2B5EF4-FFF2-40B4-BE49-F238E27FC236}">
                  <a16:creationId xmlns:a16="http://schemas.microsoft.com/office/drawing/2014/main" id="{299F21CF-ABDA-8EBF-A5B8-9386AA1571A6}"/>
                </a:ext>
              </a:extLst>
            </p:cNvPr>
            <p:cNvSpPr txBox="1"/>
            <p:nvPr/>
          </p:nvSpPr>
          <p:spPr>
            <a:xfrm>
              <a:off x="0" y="-38100"/>
              <a:ext cx="812800" cy="904975"/>
            </a:xfrm>
            <a:prstGeom prst="rect">
              <a:avLst/>
            </a:prstGeom>
          </p:spPr>
          <p:txBody>
            <a:bodyPr lIns="50800" tIns="50800" rIns="50800" bIns="50800" rtlCol="0" anchor="ctr"/>
            <a:lstStyle/>
            <a:p>
              <a:pPr algn="ctr">
                <a:lnSpc>
                  <a:spcPts val="3359"/>
                </a:lnSpc>
              </a:pPr>
              <a:r>
                <a:rPr lang="en-US" sz="2400" b="1">
                  <a:solidFill>
                    <a:srgbClr val="000000"/>
                  </a:solidFill>
                  <a:latin typeface="Canva Sans Bold"/>
                  <a:ea typeface="Canva Sans Bold"/>
                  <a:cs typeface="Canva Sans Bold"/>
                  <a:sym typeface="Canva Sans Bold"/>
                </a:rPr>
                <a:t> </a:t>
              </a:r>
              <a:r>
                <a:rPr lang="en-US" sz="2400">
                  <a:solidFill>
                    <a:srgbClr val="000000"/>
                  </a:solidFill>
                  <a:latin typeface="Canva Sans"/>
                  <a:ea typeface="Canva Sans"/>
                  <a:cs typeface="Canva Sans"/>
                  <a:sym typeface="Canva Sans"/>
                </a:rPr>
                <a:t>Designed to address the </a:t>
              </a:r>
            </a:p>
            <a:p>
              <a:pPr algn="ctr">
                <a:lnSpc>
                  <a:spcPts val="3359"/>
                </a:lnSpc>
              </a:pPr>
              <a:r>
                <a:rPr lang="en-US" sz="2400" b="1">
                  <a:solidFill>
                    <a:srgbClr val="000000"/>
                  </a:solidFill>
                  <a:latin typeface="Canva Sans Bold"/>
                  <a:ea typeface="Canva Sans Bold"/>
                  <a:cs typeface="Canva Sans Bold"/>
                  <a:sym typeface="Canva Sans Bold"/>
                </a:rPr>
                <a:t>short-term </a:t>
              </a:r>
              <a:r>
                <a:rPr lang="en-US" sz="2400">
                  <a:solidFill>
                    <a:srgbClr val="000000"/>
                  </a:solidFill>
                  <a:latin typeface="Canva Sans"/>
                  <a:ea typeface="Canva Sans"/>
                  <a:cs typeface="Canva Sans"/>
                  <a:sym typeface="Canva Sans"/>
                </a:rPr>
                <a:t>and </a:t>
              </a:r>
            </a:p>
            <a:p>
              <a:pPr algn="ctr">
                <a:lnSpc>
                  <a:spcPts val="3359"/>
                </a:lnSpc>
              </a:pPr>
              <a:r>
                <a:rPr lang="en-US" sz="2400" b="1">
                  <a:solidFill>
                    <a:srgbClr val="000000"/>
                  </a:solidFill>
                  <a:latin typeface="Canva Sans Bold"/>
                  <a:ea typeface="Canva Sans Bold"/>
                  <a:cs typeface="Canva Sans Bold"/>
                  <a:sym typeface="Canva Sans Bold"/>
                </a:rPr>
                <a:t>long-term</a:t>
              </a:r>
              <a:r>
                <a:rPr lang="en-US" sz="2400">
                  <a:solidFill>
                    <a:srgbClr val="000000"/>
                  </a:solidFill>
                  <a:latin typeface="Canva Sans"/>
                  <a:ea typeface="Canva Sans"/>
                  <a:cs typeface="Canva Sans"/>
                  <a:sym typeface="Canva Sans"/>
                </a:rPr>
                <a:t> impacts in response to drought triggers. </a:t>
              </a:r>
            </a:p>
            <a:p>
              <a:pPr algn="ctr">
                <a:lnSpc>
                  <a:spcPts val="3359"/>
                </a:lnSpc>
              </a:pPr>
              <a:endParaRPr lang="en-US" sz="2400">
                <a:solidFill>
                  <a:srgbClr val="000000"/>
                </a:solidFill>
                <a:latin typeface="Canva Sans"/>
                <a:ea typeface="Canva Sans"/>
                <a:cs typeface="Canva Sans"/>
                <a:sym typeface="Canva Sans"/>
              </a:endParaRPr>
            </a:p>
          </p:txBody>
        </p:sp>
      </p:grpSp>
      <p:grpSp>
        <p:nvGrpSpPr>
          <p:cNvPr id="9" name="Group 9">
            <a:extLst>
              <a:ext uri="{FF2B5EF4-FFF2-40B4-BE49-F238E27FC236}">
                <a16:creationId xmlns:a16="http://schemas.microsoft.com/office/drawing/2014/main" id="{7C2725CF-64DC-8912-37E1-F9FAEC200196}"/>
              </a:ext>
            </a:extLst>
          </p:cNvPr>
          <p:cNvGrpSpPr/>
          <p:nvPr/>
        </p:nvGrpSpPr>
        <p:grpSpPr>
          <a:xfrm>
            <a:off x="1201151" y="4549954"/>
            <a:ext cx="4833176" cy="5154722"/>
            <a:chOff x="0" y="0"/>
            <a:chExt cx="812800" cy="866875"/>
          </a:xfrm>
        </p:grpSpPr>
        <p:sp>
          <p:nvSpPr>
            <p:cNvPr id="10" name="Freeform 10">
              <a:extLst>
                <a:ext uri="{FF2B5EF4-FFF2-40B4-BE49-F238E27FC236}">
                  <a16:creationId xmlns:a16="http://schemas.microsoft.com/office/drawing/2014/main" id="{09BD1E4A-1F4B-381C-A4FC-6C1BDB3AF68D}"/>
                </a:ext>
              </a:extLst>
            </p:cNvPr>
            <p:cNvSpPr/>
            <p:nvPr/>
          </p:nvSpPr>
          <p:spPr>
            <a:xfrm>
              <a:off x="0" y="0"/>
              <a:ext cx="812800" cy="866875"/>
            </a:xfrm>
            <a:custGeom>
              <a:avLst/>
              <a:gdLst/>
              <a:ahLst/>
              <a:cxnLst/>
              <a:rect l="l" t="t" r="r" b="b"/>
              <a:pathLst>
                <a:path w="812800" h="866875">
                  <a:moveTo>
                    <a:pt x="41648" y="0"/>
                  </a:moveTo>
                  <a:lnTo>
                    <a:pt x="771152" y="0"/>
                  </a:lnTo>
                  <a:cubicBezTo>
                    <a:pt x="794154" y="0"/>
                    <a:pt x="812800" y="18646"/>
                    <a:pt x="812800" y="41648"/>
                  </a:cubicBezTo>
                  <a:lnTo>
                    <a:pt x="812800" y="825227"/>
                  </a:lnTo>
                  <a:cubicBezTo>
                    <a:pt x="812800" y="848228"/>
                    <a:pt x="794154" y="866875"/>
                    <a:pt x="771152" y="866875"/>
                  </a:cubicBezTo>
                  <a:lnTo>
                    <a:pt x="41648" y="866875"/>
                  </a:lnTo>
                  <a:cubicBezTo>
                    <a:pt x="18646" y="866875"/>
                    <a:pt x="0" y="848228"/>
                    <a:pt x="0" y="825227"/>
                  </a:cubicBezTo>
                  <a:lnTo>
                    <a:pt x="0" y="41648"/>
                  </a:lnTo>
                  <a:cubicBezTo>
                    <a:pt x="0" y="18646"/>
                    <a:pt x="18646" y="0"/>
                    <a:pt x="41648" y="0"/>
                  </a:cubicBezTo>
                  <a:close/>
                </a:path>
              </a:pathLst>
            </a:custGeom>
            <a:solidFill>
              <a:srgbClr val="FFFFFF"/>
            </a:solidFill>
          </p:spPr>
          <p:txBody>
            <a:bodyPr/>
            <a:lstStyle/>
            <a:p>
              <a:endParaRPr lang="en-US"/>
            </a:p>
          </p:txBody>
        </p:sp>
        <p:sp>
          <p:nvSpPr>
            <p:cNvPr id="11" name="TextBox 11">
              <a:extLst>
                <a:ext uri="{FF2B5EF4-FFF2-40B4-BE49-F238E27FC236}">
                  <a16:creationId xmlns:a16="http://schemas.microsoft.com/office/drawing/2014/main" id="{FE0D5A6A-F0D1-205A-46CF-67C34D2C857A}"/>
                </a:ext>
              </a:extLst>
            </p:cNvPr>
            <p:cNvSpPr txBox="1"/>
            <p:nvPr/>
          </p:nvSpPr>
          <p:spPr>
            <a:xfrm>
              <a:off x="0" y="-38100"/>
              <a:ext cx="812800" cy="904975"/>
            </a:xfrm>
            <a:prstGeom prst="rect">
              <a:avLst/>
            </a:prstGeom>
          </p:spPr>
          <p:txBody>
            <a:bodyPr lIns="50800" tIns="50800" rIns="50800" bIns="50800" rtlCol="0" anchor="ctr"/>
            <a:lstStyle/>
            <a:p>
              <a:pPr algn="ctr">
                <a:lnSpc>
                  <a:spcPts val="3359"/>
                </a:lnSpc>
              </a:pPr>
              <a:r>
                <a:rPr lang="en-US" sz="2400" b="1">
                  <a:solidFill>
                    <a:srgbClr val="000000"/>
                  </a:solidFill>
                  <a:latin typeface="Canva Sans Bold"/>
                  <a:ea typeface="Canva Sans Bold"/>
                  <a:cs typeface="Canva Sans Bold"/>
                  <a:sym typeface="Canva Sans Bold"/>
                </a:rPr>
                <a:t> </a:t>
              </a:r>
            </a:p>
            <a:p>
              <a:pPr algn="ctr">
                <a:lnSpc>
                  <a:spcPts val="3359"/>
                </a:lnSpc>
              </a:pPr>
              <a:r>
                <a:rPr lang="en-US" sz="2400">
                  <a:solidFill>
                    <a:srgbClr val="000000"/>
                  </a:solidFill>
                  <a:latin typeface="Canva Sans"/>
                  <a:ea typeface="Canva Sans"/>
                  <a:cs typeface="Canva Sans"/>
                  <a:sym typeface="Canva Sans"/>
                </a:rPr>
                <a:t>Are </a:t>
              </a:r>
              <a:r>
                <a:rPr lang="en-US" sz="2400" b="1">
                  <a:solidFill>
                    <a:srgbClr val="000000"/>
                  </a:solidFill>
                  <a:latin typeface="Canva Sans Bold"/>
                  <a:ea typeface="Canva Sans Bold"/>
                  <a:cs typeface="Canva Sans Bold"/>
                  <a:sym typeface="Canva Sans Bold"/>
                </a:rPr>
                <a:t>specific conditions</a:t>
              </a:r>
              <a:r>
                <a:rPr lang="en-US" sz="2400">
                  <a:solidFill>
                    <a:srgbClr val="000000"/>
                  </a:solidFill>
                  <a:latin typeface="Canva Sans"/>
                  <a:ea typeface="Canva Sans"/>
                  <a:cs typeface="Canva Sans"/>
                  <a:sym typeface="Canva Sans"/>
                </a:rPr>
                <a:t> </a:t>
              </a:r>
              <a:r>
                <a:rPr lang="en-US" sz="2400" b="1">
                  <a:solidFill>
                    <a:srgbClr val="000000"/>
                  </a:solidFill>
                  <a:latin typeface="Canva Sans Bold"/>
                  <a:ea typeface="Canva Sans Bold"/>
                  <a:cs typeface="Canva Sans Bold"/>
                  <a:sym typeface="Canva Sans Bold"/>
                </a:rPr>
                <a:t>that signal</a:t>
              </a:r>
              <a:r>
                <a:rPr lang="en-US" sz="2400">
                  <a:solidFill>
                    <a:srgbClr val="000000"/>
                  </a:solidFill>
                  <a:latin typeface="Canva Sans"/>
                  <a:ea typeface="Canva Sans"/>
                  <a:cs typeface="Canva Sans"/>
                  <a:sym typeface="Canva Sans"/>
                </a:rPr>
                <a:t> when a community is at risk of a water shortage. These are structured into stages of increasing severity</a:t>
              </a:r>
            </a:p>
          </p:txBody>
        </p:sp>
      </p:grpSp>
      <p:grpSp>
        <p:nvGrpSpPr>
          <p:cNvPr id="12" name="Group 12">
            <a:extLst>
              <a:ext uri="{FF2B5EF4-FFF2-40B4-BE49-F238E27FC236}">
                <a16:creationId xmlns:a16="http://schemas.microsoft.com/office/drawing/2014/main" id="{BE1082A8-823A-86E4-C247-9C9BBEEC5BBC}"/>
              </a:ext>
            </a:extLst>
          </p:cNvPr>
          <p:cNvGrpSpPr/>
          <p:nvPr/>
        </p:nvGrpSpPr>
        <p:grpSpPr>
          <a:xfrm>
            <a:off x="1201151" y="4168479"/>
            <a:ext cx="4833176" cy="1066852"/>
            <a:chOff x="0" y="0"/>
            <a:chExt cx="812800" cy="179414"/>
          </a:xfrm>
        </p:grpSpPr>
        <p:sp>
          <p:nvSpPr>
            <p:cNvPr id="13" name="Freeform 13">
              <a:extLst>
                <a:ext uri="{FF2B5EF4-FFF2-40B4-BE49-F238E27FC236}">
                  <a16:creationId xmlns:a16="http://schemas.microsoft.com/office/drawing/2014/main" id="{0184445F-7747-CB33-3144-A11EA268060C}"/>
                </a:ext>
              </a:extLst>
            </p:cNvPr>
            <p:cNvSpPr/>
            <p:nvPr/>
          </p:nvSpPr>
          <p:spPr>
            <a:xfrm>
              <a:off x="0" y="0"/>
              <a:ext cx="812800" cy="179414"/>
            </a:xfrm>
            <a:custGeom>
              <a:avLst/>
              <a:gdLst/>
              <a:ahLst/>
              <a:cxnLst/>
              <a:rect l="l" t="t" r="r" b="b"/>
              <a:pathLst>
                <a:path w="812800" h="179414">
                  <a:moveTo>
                    <a:pt x="36842" y="0"/>
                  </a:moveTo>
                  <a:lnTo>
                    <a:pt x="775958" y="0"/>
                  </a:lnTo>
                  <a:cubicBezTo>
                    <a:pt x="796305" y="0"/>
                    <a:pt x="812800" y="16495"/>
                    <a:pt x="812800" y="36842"/>
                  </a:cubicBezTo>
                  <a:lnTo>
                    <a:pt x="812800" y="142572"/>
                  </a:lnTo>
                  <a:cubicBezTo>
                    <a:pt x="812800" y="162919"/>
                    <a:pt x="796305" y="179414"/>
                    <a:pt x="775958" y="179414"/>
                  </a:cubicBezTo>
                  <a:lnTo>
                    <a:pt x="36842" y="179414"/>
                  </a:lnTo>
                  <a:cubicBezTo>
                    <a:pt x="16495" y="179414"/>
                    <a:pt x="0" y="162919"/>
                    <a:pt x="0" y="142572"/>
                  </a:cubicBezTo>
                  <a:lnTo>
                    <a:pt x="0" y="36842"/>
                  </a:lnTo>
                  <a:cubicBezTo>
                    <a:pt x="0" y="16495"/>
                    <a:pt x="16495" y="0"/>
                    <a:pt x="36842" y="0"/>
                  </a:cubicBezTo>
                  <a:close/>
                </a:path>
              </a:pathLst>
            </a:custGeom>
            <a:solidFill>
              <a:srgbClr val="FDCD25"/>
            </a:solidFill>
          </p:spPr>
          <p:txBody>
            <a:bodyPr/>
            <a:lstStyle/>
            <a:p>
              <a:endParaRPr lang="en-US"/>
            </a:p>
          </p:txBody>
        </p:sp>
        <p:sp>
          <p:nvSpPr>
            <p:cNvPr id="14" name="TextBox 14">
              <a:extLst>
                <a:ext uri="{FF2B5EF4-FFF2-40B4-BE49-F238E27FC236}">
                  <a16:creationId xmlns:a16="http://schemas.microsoft.com/office/drawing/2014/main" id="{DEFBBBF1-5610-ACE9-52E2-B9F323D21985}"/>
                </a:ext>
              </a:extLst>
            </p:cNvPr>
            <p:cNvSpPr txBox="1"/>
            <p:nvPr/>
          </p:nvSpPr>
          <p:spPr>
            <a:xfrm>
              <a:off x="0" y="-76200"/>
              <a:ext cx="812800" cy="255614"/>
            </a:xfrm>
            <a:prstGeom prst="rect">
              <a:avLst/>
            </a:prstGeom>
          </p:spPr>
          <p:txBody>
            <a:bodyPr lIns="50800" tIns="50800" rIns="50800" bIns="50800" rtlCol="0" anchor="ctr"/>
            <a:lstStyle/>
            <a:p>
              <a:pPr algn="ctr">
                <a:lnSpc>
                  <a:spcPts val="5319"/>
                </a:lnSpc>
              </a:pPr>
              <a:r>
                <a:rPr lang="en-US" sz="3799" b="1">
                  <a:solidFill>
                    <a:srgbClr val="000000"/>
                  </a:solidFill>
                  <a:latin typeface="Canva Sans Bold"/>
                  <a:ea typeface="Canva Sans Bold"/>
                  <a:cs typeface="Canva Sans Bold"/>
                  <a:sym typeface="Canva Sans Bold"/>
                </a:rPr>
                <a:t> Triggers</a:t>
              </a:r>
            </a:p>
          </p:txBody>
        </p:sp>
      </p:grpSp>
      <p:grpSp>
        <p:nvGrpSpPr>
          <p:cNvPr id="18" name="Group 18">
            <a:extLst>
              <a:ext uri="{FF2B5EF4-FFF2-40B4-BE49-F238E27FC236}">
                <a16:creationId xmlns:a16="http://schemas.microsoft.com/office/drawing/2014/main" id="{6146896B-5991-8B77-AE44-8767F78D3CD0}"/>
              </a:ext>
            </a:extLst>
          </p:cNvPr>
          <p:cNvGrpSpPr/>
          <p:nvPr/>
        </p:nvGrpSpPr>
        <p:grpSpPr>
          <a:xfrm>
            <a:off x="11906148" y="4168479"/>
            <a:ext cx="4833176" cy="1066852"/>
            <a:chOff x="0" y="0"/>
            <a:chExt cx="812800" cy="179414"/>
          </a:xfrm>
        </p:grpSpPr>
        <p:sp>
          <p:nvSpPr>
            <p:cNvPr id="19" name="Freeform 19">
              <a:extLst>
                <a:ext uri="{FF2B5EF4-FFF2-40B4-BE49-F238E27FC236}">
                  <a16:creationId xmlns:a16="http://schemas.microsoft.com/office/drawing/2014/main" id="{3205A784-41C9-D5F7-6584-4A72950D76C8}"/>
                </a:ext>
              </a:extLst>
            </p:cNvPr>
            <p:cNvSpPr/>
            <p:nvPr/>
          </p:nvSpPr>
          <p:spPr>
            <a:xfrm>
              <a:off x="0" y="0"/>
              <a:ext cx="812800" cy="179414"/>
            </a:xfrm>
            <a:custGeom>
              <a:avLst/>
              <a:gdLst/>
              <a:ahLst/>
              <a:cxnLst/>
              <a:rect l="l" t="t" r="r" b="b"/>
              <a:pathLst>
                <a:path w="812800" h="179414">
                  <a:moveTo>
                    <a:pt x="36842" y="0"/>
                  </a:moveTo>
                  <a:lnTo>
                    <a:pt x="775958" y="0"/>
                  </a:lnTo>
                  <a:cubicBezTo>
                    <a:pt x="796305" y="0"/>
                    <a:pt x="812800" y="16495"/>
                    <a:pt x="812800" y="36842"/>
                  </a:cubicBezTo>
                  <a:lnTo>
                    <a:pt x="812800" y="142572"/>
                  </a:lnTo>
                  <a:cubicBezTo>
                    <a:pt x="812800" y="162919"/>
                    <a:pt x="796305" y="179414"/>
                    <a:pt x="775958" y="179414"/>
                  </a:cubicBezTo>
                  <a:lnTo>
                    <a:pt x="36842" y="179414"/>
                  </a:lnTo>
                  <a:cubicBezTo>
                    <a:pt x="16495" y="179414"/>
                    <a:pt x="0" y="162919"/>
                    <a:pt x="0" y="142572"/>
                  </a:cubicBezTo>
                  <a:lnTo>
                    <a:pt x="0" y="36842"/>
                  </a:lnTo>
                  <a:cubicBezTo>
                    <a:pt x="0" y="16495"/>
                    <a:pt x="16495" y="0"/>
                    <a:pt x="36842" y="0"/>
                  </a:cubicBezTo>
                  <a:close/>
                </a:path>
              </a:pathLst>
            </a:custGeom>
            <a:solidFill>
              <a:srgbClr val="FDCD25"/>
            </a:solidFill>
          </p:spPr>
          <p:txBody>
            <a:bodyPr/>
            <a:lstStyle/>
            <a:p>
              <a:endParaRPr lang="en-US"/>
            </a:p>
          </p:txBody>
        </p:sp>
        <p:sp>
          <p:nvSpPr>
            <p:cNvPr id="20" name="TextBox 20">
              <a:extLst>
                <a:ext uri="{FF2B5EF4-FFF2-40B4-BE49-F238E27FC236}">
                  <a16:creationId xmlns:a16="http://schemas.microsoft.com/office/drawing/2014/main" id="{B3B4C2CD-625C-D770-0484-4DF1EB4052C0}"/>
                </a:ext>
              </a:extLst>
            </p:cNvPr>
            <p:cNvSpPr txBox="1"/>
            <p:nvPr/>
          </p:nvSpPr>
          <p:spPr>
            <a:xfrm>
              <a:off x="0" y="-76200"/>
              <a:ext cx="812800" cy="255614"/>
            </a:xfrm>
            <a:prstGeom prst="rect">
              <a:avLst/>
            </a:prstGeom>
          </p:spPr>
          <p:txBody>
            <a:bodyPr lIns="50800" tIns="50800" rIns="50800" bIns="50800" rtlCol="0" anchor="ctr"/>
            <a:lstStyle/>
            <a:p>
              <a:pPr algn="ctr">
                <a:lnSpc>
                  <a:spcPts val="5319"/>
                </a:lnSpc>
              </a:pPr>
              <a:r>
                <a:rPr lang="en-US" sz="3799" b="1">
                  <a:solidFill>
                    <a:srgbClr val="000000"/>
                  </a:solidFill>
                  <a:latin typeface="Canva Sans Bold"/>
                  <a:ea typeface="Canva Sans Bold"/>
                  <a:cs typeface="Canva Sans Bold"/>
                  <a:sym typeface="Canva Sans Bold"/>
                </a:rPr>
                <a:t> Actions</a:t>
              </a:r>
            </a:p>
          </p:txBody>
        </p:sp>
      </p:grpSp>
      <p:sp>
        <p:nvSpPr>
          <p:cNvPr id="21" name="TextBox 21">
            <a:extLst>
              <a:ext uri="{FF2B5EF4-FFF2-40B4-BE49-F238E27FC236}">
                <a16:creationId xmlns:a16="http://schemas.microsoft.com/office/drawing/2014/main" id="{7FB8A242-52FE-7E56-0E9A-4B19F39D03D3}"/>
              </a:ext>
            </a:extLst>
          </p:cNvPr>
          <p:cNvSpPr txBox="1"/>
          <p:nvPr/>
        </p:nvSpPr>
        <p:spPr>
          <a:xfrm>
            <a:off x="5596328" y="2776866"/>
            <a:ext cx="6309820" cy="562975"/>
          </a:xfrm>
          <a:prstGeom prst="rect">
            <a:avLst/>
          </a:prstGeom>
        </p:spPr>
        <p:txBody>
          <a:bodyPr wrap="square" lIns="0" tIns="0" rIns="0" bIns="0" rtlCol="0" anchor="t">
            <a:spAutoFit/>
          </a:bodyPr>
          <a:lstStyle/>
          <a:p>
            <a:pPr algn="ctr">
              <a:lnSpc>
                <a:spcPts val="4297"/>
              </a:lnSpc>
              <a:spcBef>
                <a:spcPct val="0"/>
              </a:spcBef>
            </a:pPr>
            <a:r>
              <a:rPr lang="en-US" sz="4297" b="1">
                <a:solidFill>
                  <a:srgbClr val="FFFFFF"/>
                </a:solidFill>
                <a:latin typeface="Tabarra Sans Heavy"/>
                <a:ea typeface="Tabarra Sans Heavy"/>
                <a:cs typeface="Tabarra Sans Heavy"/>
                <a:sym typeface="Tabarra Sans Heavy"/>
              </a:rPr>
              <a:t>Drought Response</a:t>
            </a:r>
          </a:p>
        </p:txBody>
      </p:sp>
      <p:sp>
        <p:nvSpPr>
          <p:cNvPr id="22" name="TextBox 22">
            <a:extLst>
              <a:ext uri="{FF2B5EF4-FFF2-40B4-BE49-F238E27FC236}">
                <a16:creationId xmlns:a16="http://schemas.microsoft.com/office/drawing/2014/main" id="{A6778AF2-4E6F-251C-B1F0-8FAC2A3A4677}"/>
              </a:ext>
            </a:extLst>
          </p:cNvPr>
          <p:cNvSpPr txBox="1"/>
          <p:nvPr/>
        </p:nvSpPr>
        <p:spPr>
          <a:xfrm>
            <a:off x="657972" y="657876"/>
            <a:ext cx="11984414" cy="1540520"/>
          </a:xfrm>
          <a:prstGeom prst="rect">
            <a:avLst/>
          </a:prstGeom>
        </p:spPr>
        <p:txBody>
          <a:bodyPr lIns="0" tIns="0" rIns="0" bIns="0" rtlCol="0" anchor="t">
            <a:spAutoFit/>
          </a:bodyPr>
          <a:lstStyle/>
          <a:p>
            <a:pPr algn="l">
              <a:lnSpc>
                <a:spcPts val="6075"/>
              </a:lnSpc>
            </a:pPr>
            <a:r>
              <a:rPr lang="en-US" sz="6075" b="1">
                <a:solidFill>
                  <a:srgbClr val="FDCD25"/>
                </a:solidFill>
                <a:latin typeface="Tabarra Sans Heavy"/>
                <a:ea typeface="Tabarra Sans Heavy"/>
                <a:cs typeface="Tabarra Sans Heavy"/>
                <a:sym typeface="Tabarra Sans Heavy"/>
              </a:rPr>
              <a:t>Drought Resilience Plan</a:t>
            </a:r>
          </a:p>
          <a:p>
            <a:pPr algn="l">
              <a:lnSpc>
                <a:spcPts val="4975"/>
              </a:lnSpc>
            </a:pPr>
            <a:r>
              <a:rPr lang="en-US" sz="4975" b="1">
                <a:solidFill>
                  <a:srgbClr val="5271FF"/>
                </a:solidFill>
                <a:latin typeface="Tabarra Sans Heavy"/>
                <a:ea typeface="Tabarra Sans Heavy"/>
                <a:cs typeface="Tabarra Sans Heavy"/>
                <a:sym typeface="Tabarra Sans Heavy"/>
              </a:rPr>
              <a:t>3) Management Actions</a:t>
            </a:r>
          </a:p>
        </p:txBody>
      </p:sp>
      <p:sp>
        <p:nvSpPr>
          <p:cNvPr id="24" name="Freeform 24">
            <a:extLst>
              <a:ext uri="{FF2B5EF4-FFF2-40B4-BE49-F238E27FC236}">
                <a16:creationId xmlns:a16="http://schemas.microsoft.com/office/drawing/2014/main" id="{DBA1B115-3EC2-2468-E9A1-BBD46405FC4F}"/>
              </a:ext>
            </a:extLst>
          </p:cNvPr>
          <p:cNvSpPr/>
          <p:nvPr/>
        </p:nvSpPr>
        <p:spPr>
          <a:xfrm>
            <a:off x="5086556" y="9170582"/>
            <a:ext cx="1314693" cy="1068188"/>
          </a:xfrm>
          <a:custGeom>
            <a:avLst/>
            <a:gdLst/>
            <a:ahLst/>
            <a:cxnLst/>
            <a:rect l="l" t="t" r="r" b="b"/>
            <a:pathLst>
              <a:path w="1314693" h="1068188">
                <a:moveTo>
                  <a:pt x="0" y="0"/>
                </a:moveTo>
                <a:lnTo>
                  <a:pt x="1314693" y="0"/>
                </a:lnTo>
                <a:lnTo>
                  <a:pt x="1314693" y="1068188"/>
                </a:lnTo>
                <a:lnTo>
                  <a:pt x="0" y="106818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34" name="Group 33">
            <a:extLst>
              <a:ext uri="{FF2B5EF4-FFF2-40B4-BE49-F238E27FC236}">
                <a16:creationId xmlns:a16="http://schemas.microsoft.com/office/drawing/2014/main" id="{89CF18C4-1115-B8C4-BF1B-D925FEF5E7B8}"/>
              </a:ext>
            </a:extLst>
          </p:cNvPr>
          <p:cNvGrpSpPr/>
          <p:nvPr/>
        </p:nvGrpSpPr>
        <p:grpSpPr>
          <a:xfrm>
            <a:off x="6540708" y="4168479"/>
            <a:ext cx="5214362" cy="6070291"/>
            <a:chOff x="6540708" y="4168479"/>
            <a:chExt cx="5214362" cy="6070291"/>
          </a:xfrm>
        </p:grpSpPr>
        <p:sp>
          <p:nvSpPr>
            <p:cNvPr id="7" name="Freeform 7">
              <a:extLst>
                <a:ext uri="{FF2B5EF4-FFF2-40B4-BE49-F238E27FC236}">
                  <a16:creationId xmlns:a16="http://schemas.microsoft.com/office/drawing/2014/main" id="{6D8DB955-003D-DE56-143A-E6AF6164C0E9}"/>
                </a:ext>
              </a:extLst>
            </p:cNvPr>
            <p:cNvSpPr/>
            <p:nvPr/>
          </p:nvSpPr>
          <p:spPr>
            <a:xfrm>
              <a:off x="6553649" y="4549954"/>
              <a:ext cx="4833176" cy="5154722"/>
            </a:xfrm>
            <a:custGeom>
              <a:avLst/>
              <a:gdLst/>
              <a:ahLst/>
              <a:cxnLst/>
              <a:rect l="l" t="t" r="r" b="b"/>
              <a:pathLst>
                <a:path w="812800" h="866875">
                  <a:moveTo>
                    <a:pt x="41648" y="0"/>
                  </a:moveTo>
                  <a:lnTo>
                    <a:pt x="771152" y="0"/>
                  </a:lnTo>
                  <a:cubicBezTo>
                    <a:pt x="794154" y="0"/>
                    <a:pt x="812800" y="18646"/>
                    <a:pt x="812800" y="41648"/>
                  </a:cubicBezTo>
                  <a:lnTo>
                    <a:pt x="812800" y="825227"/>
                  </a:lnTo>
                  <a:cubicBezTo>
                    <a:pt x="812800" y="848228"/>
                    <a:pt x="794154" y="866875"/>
                    <a:pt x="771152" y="866875"/>
                  </a:cubicBezTo>
                  <a:lnTo>
                    <a:pt x="41648" y="866875"/>
                  </a:lnTo>
                  <a:cubicBezTo>
                    <a:pt x="18646" y="866875"/>
                    <a:pt x="0" y="848228"/>
                    <a:pt x="0" y="825227"/>
                  </a:cubicBezTo>
                  <a:lnTo>
                    <a:pt x="0" y="41648"/>
                  </a:lnTo>
                  <a:cubicBezTo>
                    <a:pt x="0" y="18646"/>
                    <a:pt x="18646" y="0"/>
                    <a:pt x="41648" y="0"/>
                  </a:cubicBezTo>
                  <a:close/>
                </a:path>
              </a:pathLst>
            </a:custGeom>
            <a:solidFill>
              <a:srgbClr val="FFFFFF"/>
            </a:solidFill>
          </p:spPr>
          <p:txBody>
            <a:bodyPr/>
            <a:lstStyle/>
            <a:p>
              <a:endParaRPr lang="en-US"/>
            </a:p>
          </p:txBody>
        </p:sp>
        <p:grpSp>
          <p:nvGrpSpPr>
            <p:cNvPr id="15" name="Group 15">
              <a:extLst>
                <a:ext uri="{FF2B5EF4-FFF2-40B4-BE49-F238E27FC236}">
                  <a16:creationId xmlns:a16="http://schemas.microsoft.com/office/drawing/2014/main" id="{58D9541B-879C-2E4D-B49C-126AB8247B8A}"/>
                </a:ext>
              </a:extLst>
            </p:cNvPr>
            <p:cNvGrpSpPr/>
            <p:nvPr/>
          </p:nvGrpSpPr>
          <p:grpSpPr>
            <a:xfrm>
              <a:off x="6553649" y="4168479"/>
              <a:ext cx="4833176" cy="1066852"/>
              <a:chOff x="0" y="0"/>
              <a:chExt cx="812800" cy="179414"/>
            </a:xfrm>
          </p:grpSpPr>
          <p:sp>
            <p:nvSpPr>
              <p:cNvPr id="16" name="Freeform 16">
                <a:extLst>
                  <a:ext uri="{FF2B5EF4-FFF2-40B4-BE49-F238E27FC236}">
                    <a16:creationId xmlns:a16="http://schemas.microsoft.com/office/drawing/2014/main" id="{6C25711F-688A-B4E4-74EA-D9462A8A98FC}"/>
                  </a:ext>
                </a:extLst>
              </p:cNvPr>
              <p:cNvSpPr/>
              <p:nvPr/>
            </p:nvSpPr>
            <p:spPr>
              <a:xfrm>
                <a:off x="0" y="0"/>
                <a:ext cx="812800" cy="179414"/>
              </a:xfrm>
              <a:custGeom>
                <a:avLst/>
                <a:gdLst/>
                <a:ahLst/>
                <a:cxnLst/>
                <a:rect l="l" t="t" r="r" b="b"/>
                <a:pathLst>
                  <a:path w="812800" h="179414">
                    <a:moveTo>
                      <a:pt x="36842" y="0"/>
                    </a:moveTo>
                    <a:lnTo>
                      <a:pt x="775958" y="0"/>
                    </a:lnTo>
                    <a:cubicBezTo>
                      <a:pt x="796305" y="0"/>
                      <a:pt x="812800" y="16495"/>
                      <a:pt x="812800" y="36842"/>
                    </a:cubicBezTo>
                    <a:lnTo>
                      <a:pt x="812800" y="142572"/>
                    </a:lnTo>
                    <a:cubicBezTo>
                      <a:pt x="812800" y="162919"/>
                      <a:pt x="796305" y="179414"/>
                      <a:pt x="775958" y="179414"/>
                    </a:cubicBezTo>
                    <a:lnTo>
                      <a:pt x="36842" y="179414"/>
                    </a:lnTo>
                    <a:cubicBezTo>
                      <a:pt x="16495" y="179414"/>
                      <a:pt x="0" y="162919"/>
                      <a:pt x="0" y="142572"/>
                    </a:cubicBezTo>
                    <a:lnTo>
                      <a:pt x="0" y="36842"/>
                    </a:lnTo>
                    <a:cubicBezTo>
                      <a:pt x="0" y="16495"/>
                      <a:pt x="16495" y="0"/>
                      <a:pt x="36842" y="0"/>
                    </a:cubicBezTo>
                    <a:close/>
                  </a:path>
                </a:pathLst>
              </a:custGeom>
              <a:solidFill>
                <a:srgbClr val="FDCD25"/>
              </a:solidFill>
            </p:spPr>
            <p:txBody>
              <a:bodyPr/>
              <a:lstStyle/>
              <a:p>
                <a:endParaRPr lang="en-US"/>
              </a:p>
            </p:txBody>
          </p:sp>
          <p:sp>
            <p:nvSpPr>
              <p:cNvPr id="17" name="TextBox 17">
                <a:extLst>
                  <a:ext uri="{FF2B5EF4-FFF2-40B4-BE49-F238E27FC236}">
                    <a16:creationId xmlns:a16="http://schemas.microsoft.com/office/drawing/2014/main" id="{9654F15B-855F-84C7-A85E-0680059B3BF8}"/>
                  </a:ext>
                </a:extLst>
              </p:cNvPr>
              <p:cNvSpPr txBox="1"/>
              <p:nvPr/>
            </p:nvSpPr>
            <p:spPr>
              <a:xfrm>
                <a:off x="0" y="-76200"/>
                <a:ext cx="812800" cy="255614"/>
              </a:xfrm>
              <a:prstGeom prst="rect">
                <a:avLst/>
              </a:prstGeom>
            </p:spPr>
            <p:txBody>
              <a:bodyPr lIns="50800" tIns="50800" rIns="50800" bIns="50800" rtlCol="0" anchor="ctr"/>
              <a:lstStyle/>
              <a:p>
                <a:pPr algn="ctr">
                  <a:lnSpc>
                    <a:spcPts val="5319"/>
                  </a:lnSpc>
                </a:pPr>
                <a:r>
                  <a:rPr lang="en-US" sz="3799" b="1">
                    <a:solidFill>
                      <a:srgbClr val="000000"/>
                    </a:solidFill>
                    <a:latin typeface="Canva Sans Bold"/>
                    <a:ea typeface="Canva Sans Bold"/>
                    <a:cs typeface="Canva Sans Bold"/>
                    <a:sym typeface="Canva Sans Bold"/>
                  </a:rPr>
                  <a:t> Stages</a:t>
                </a:r>
              </a:p>
            </p:txBody>
          </p:sp>
        </p:grpSp>
        <p:sp>
          <p:nvSpPr>
            <p:cNvPr id="27" name="Rectangle 26">
              <a:extLst>
                <a:ext uri="{FF2B5EF4-FFF2-40B4-BE49-F238E27FC236}">
                  <a16:creationId xmlns:a16="http://schemas.microsoft.com/office/drawing/2014/main" id="{424FC59F-195F-0F80-5F89-5673C8065484}"/>
                </a:ext>
              </a:extLst>
            </p:cNvPr>
            <p:cNvSpPr/>
            <p:nvPr/>
          </p:nvSpPr>
          <p:spPr>
            <a:xfrm>
              <a:off x="6566589" y="5438772"/>
              <a:ext cx="4807295" cy="1243281"/>
            </a:xfrm>
            <a:prstGeom prst="rect">
              <a:avLst/>
            </a:prstGeom>
            <a:solidFill>
              <a:srgbClr val="FFFFCC"/>
            </a:solidFill>
            <a:ln w="381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31" name="Rectangle 30">
              <a:extLst>
                <a:ext uri="{FF2B5EF4-FFF2-40B4-BE49-F238E27FC236}">
                  <a16:creationId xmlns:a16="http://schemas.microsoft.com/office/drawing/2014/main" id="{997E5DB2-55EB-7DFC-7373-5DAADAD3E429}"/>
                </a:ext>
              </a:extLst>
            </p:cNvPr>
            <p:cNvSpPr/>
            <p:nvPr/>
          </p:nvSpPr>
          <p:spPr>
            <a:xfrm>
              <a:off x="6553649" y="6791724"/>
              <a:ext cx="4820235" cy="1243281"/>
            </a:xfrm>
            <a:prstGeom prst="rect">
              <a:avLst/>
            </a:prstGeom>
            <a:solidFill>
              <a:srgbClr val="FBCD99"/>
            </a:solidFill>
            <a:ln w="381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32" name="Rectangle 31">
              <a:extLst>
                <a:ext uri="{FF2B5EF4-FFF2-40B4-BE49-F238E27FC236}">
                  <a16:creationId xmlns:a16="http://schemas.microsoft.com/office/drawing/2014/main" id="{EF47C8F3-5A55-EEAC-36DB-53888AFC3A4C}"/>
                </a:ext>
              </a:extLst>
            </p:cNvPr>
            <p:cNvSpPr/>
            <p:nvPr/>
          </p:nvSpPr>
          <p:spPr>
            <a:xfrm>
              <a:off x="6552327" y="8106802"/>
              <a:ext cx="4834498" cy="1341998"/>
            </a:xfrm>
            <a:prstGeom prst="rect">
              <a:avLst/>
            </a:prstGeom>
            <a:solidFill>
              <a:srgbClr val="F77C80"/>
            </a:solidFill>
            <a:ln w="381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33" name="TextBox 8">
              <a:extLst>
                <a:ext uri="{FF2B5EF4-FFF2-40B4-BE49-F238E27FC236}">
                  <a16:creationId xmlns:a16="http://schemas.microsoft.com/office/drawing/2014/main" id="{C9F7C051-22AA-2785-5973-673C5D309F52}"/>
                </a:ext>
              </a:extLst>
            </p:cNvPr>
            <p:cNvSpPr txBox="1"/>
            <p:nvPr/>
          </p:nvSpPr>
          <p:spPr>
            <a:xfrm>
              <a:off x="6540708" y="4549954"/>
              <a:ext cx="4833176" cy="5381277"/>
            </a:xfrm>
            <a:prstGeom prst="rect">
              <a:avLst/>
            </a:prstGeom>
          </p:spPr>
          <p:txBody>
            <a:bodyPr lIns="50800" tIns="50800" rIns="50800" bIns="50800" rtlCol="0" anchor="ctr"/>
            <a:lstStyle/>
            <a:p>
              <a:pPr algn="ctr">
                <a:lnSpc>
                  <a:spcPts val="3359"/>
                </a:lnSpc>
              </a:pPr>
              <a:endParaRPr dirty="0"/>
            </a:p>
            <a:p>
              <a:pPr algn="ctr">
                <a:lnSpc>
                  <a:spcPts val="3359"/>
                </a:lnSpc>
              </a:pPr>
              <a:endParaRPr dirty="0"/>
            </a:p>
            <a:p>
              <a:pPr algn="ctr">
                <a:lnSpc>
                  <a:spcPts val="3359"/>
                </a:lnSpc>
              </a:pPr>
              <a:r>
                <a:rPr lang="en-US" sz="2400" b="1" dirty="0">
                  <a:solidFill>
                    <a:srgbClr val="000000"/>
                  </a:solidFill>
                  <a:latin typeface="Canva Sans Bold"/>
                  <a:ea typeface="Canva Sans Bold"/>
                  <a:cs typeface="Canva Sans Bold"/>
                  <a:sym typeface="Canva Sans Bold"/>
                </a:rPr>
                <a:t>Stage 1)</a:t>
              </a:r>
              <a:r>
                <a:rPr lang="en-US" sz="2400" dirty="0">
                  <a:solidFill>
                    <a:srgbClr val="000000"/>
                  </a:solidFill>
                  <a:latin typeface="Canva Sans"/>
                  <a:ea typeface="Canva Sans"/>
                  <a:cs typeface="Canva Sans"/>
                  <a:sym typeface="Canva Sans"/>
                </a:rPr>
                <a:t> </a:t>
              </a:r>
            </a:p>
            <a:p>
              <a:pPr algn="ctr">
                <a:lnSpc>
                  <a:spcPts val="3359"/>
                </a:lnSpc>
              </a:pPr>
              <a:r>
                <a:rPr lang="en-US" sz="2400" dirty="0">
                  <a:solidFill>
                    <a:srgbClr val="000000"/>
                  </a:solidFill>
                  <a:latin typeface="Canva Sans"/>
                  <a:ea typeface="Canva Sans"/>
                  <a:cs typeface="Canva Sans"/>
                  <a:sym typeface="Canva Sans"/>
                </a:rPr>
                <a:t>Water Shortage Monitoring</a:t>
              </a:r>
            </a:p>
            <a:p>
              <a:pPr algn="ctr">
                <a:lnSpc>
                  <a:spcPts val="3359"/>
                </a:lnSpc>
              </a:pPr>
              <a:endParaRPr lang="en-US" sz="2400" dirty="0">
                <a:solidFill>
                  <a:srgbClr val="000000"/>
                </a:solidFill>
                <a:latin typeface="Canva Sans"/>
                <a:ea typeface="Canva Sans"/>
                <a:cs typeface="Canva Sans"/>
                <a:sym typeface="Canva Sans"/>
              </a:endParaRPr>
            </a:p>
            <a:p>
              <a:pPr algn="ctr">
                <a:lnSpc>
                  <a:spcPts val="3359"/>
                </a:lnSpc>
              </a:pPr>
              <a:r>
                <a:rPr lang="en-US" sz="2400" b="1" dirty="0">
                  <a:solidFill>
                    <a:srgbClr val="000000"/>
                  </a:solidFill>
                  <a:latin typeface="Canva Sans Bold"/>
                  <a:ea typeface="Canva Sans Bold"/>
                  <a:cs typeface="Canva Sans Bold"/>
                  <a:sym typeface="Canva Sans Bold"/>
                </a:rPr>
                <a:t>Stage 2) </a:t>
              </a:r>
            </a:p>
            <a:p>
              <a:pPr algn="ctr">
                <a:lnSpc>
                  <a:spcPts val="3359"/>
                </a:lnSpc>
              </a:pPr>
              <a:r>
                <a:rPr lang="en-US" sz="2400" dirty="0">
                  <a:solidFill>
                    <a:srgbClr val="000000"/>
                  </a:solidFill>
                  <a:latin typeface="Canva Sans"/>
                  <a:ea typeface="Canva Sans"/>
                  <a:cs typeface="Canva Sans"/>
                  <a:sym typeface="Canva Sans"/>
                </a:rPr>
                <a:t>Water Shortage Warning</a:t>
              </a:r>
            </a:p>
            <a:p>
              <a:pPr algn="ctr">
                <a:lnSpc>
                  <a:spcPts val="3359"/>
                </a:lnSpc>
              </a:pPr>
              <a:endParaRPr lang="en-US" sz="2400" dirty="0">
                <a:solidFill>
                  <a:srgbClr val="000000"/>
                </a:solidFill>
                <a:latin typeface="Canva Sans"/>
                <a:ea typeface="Canva Sans"/>
                <a:cs typeface="Canva Sans"/>
                <a:sym typeface="Canva Sans"/>
              </a:endParaRPr>
            </a:p>
            <a:p>
              <a:pPr algn="ctr">
                <a:lnSpc>
                  <a:spcPts val="3359"/>
                </a:lnSpc>
              </a:pPr>
              <a:r>
                <a:rPr lang="en-US" sz="2400" b="1" dirty="0">
                  <a:solidFill>
                    <a:srgbClr val="000000"/>
                  </a:solidFill>
                  <a:latin typeface="Canva Sans Bold"/>
                  <a:ea typeface="Canva Sans Bold"/>
                  <a:cs typeface="Canva Sans Bold"/>
                  <a:sym typeface="Canva Sans Bold"/>
                </a:rPr>
                <a:t>Stage 3)</a:t>
              </a:r>
              <a:r>
                <a:rPr lang="en-US" sz="2400" dirty="0">
                  <a:solidFill>
                    <a:srgbClr val="000000"/>
                  </a:solidFill>
                  <a:latin typeface="Canva Sans"/>
                  <a:ea typeface="Canva Sans"/>
                  <a:cs typeface="Canva Sans"/>
                  <a:sym typeface="Canva Sans"/>
                </a:rPr>
                <a:t> </a:t>
              </a:r>
            </a:p>
            <a:p>
              <a:pPr algn="ctr"/>
              <a:r>
                <a:rPr lang="en-US" sz="2400" dirty="0">
                  <a:solidFill>
                    <a:srgbClr val="000000"/>
                  </a:solidFill>
                  <a:latin typeface="Canva Sans"/>
                  <a:ea typeface="Canva Sans"/>
                  <a:cs typeface="Canva Sans"/>
                  <a:sym typeface="Canva Sans"/>
                </a:rPr>
                <a:t>Severe and Emergency Water Shortage</a:t>
              </a:r>
            </a:p>
            <a:p>
              <a:pPr algn="l">
                <a:lnSpc>
                  <a:spcPts val="3359"/>
                </a:lnSpc>
              </a:pPr>
              <a:endParaRPr lang="en-US" sz="2400" dirty="0">
                <a:solidFill>
                  <a:srgbClr val="000000"/>
                </a:solidFill>
                <a:latin typeface="Canva Sans"/>
                <a:ea typeface="Canva Sans"/>
                <a:cs typeface="Canva Sans"/>
                <a:sym typeface="Canva Sans"/>
              </a:endParaRPr>
            </a:p>
          </p:txBody>
        </p:sp>
        <p:sp>
          <p:nvSpPr>
            <p:cNvPr id="23" name="Freeform 23">
              <a:extLst>
                <a:ext uri="{FF2B5EF4-FFF2-40B4-BE49-F238E27FC236}">
                  <a16:creationId xmlns:a16="http://schemas.microsoft.com/office/drawing/2014/main" id="{ADA8893A-B06A-AFB4-996B-AE102E824521}"/>
                </a:ext>
              </a:extLst>
            </p:cNvPr>
            <p:cNvSpPr/>
            <p:nvPr/>
          </p:nvSpPr>
          <p:spPr>
            <a:xfrm>
              <a:off x="10440377" y="9170582"/>
              <a:ext cx="1314693" cy="1068188"/>
            </a:xfrm>
            <a:custGeom>
              <a:avLst/>
              <a:gdLst/>
              <a:ahLst/>
              <a:cxnLst/>
              <a:rect l="l" t="t" r="r" b="b"/>
              <a:pathLst>
                <a:path w="1314693" h="1068188">
                  <a:moveTo>
                    <a:pt x="0" y="0"/>
                  </a:moveTo>
                  <a:lnTo>
                    <a:pt x="1314694" y="0"/>
                  </a:lnTo>
                  <a:lnTo>
                    <a:pt x="1314694" y="1068188"/>
                  </a:lnTo>
                  <a:lnTo>
                    <a:pt x="0" y="106818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spTree>
    <p:extLst>
      <p:ext uri="{BB962C8B-B14F-4D97-AF65-F5344CB8AC3E}">
        <p14:creationId xmlns:p14="http://schemas.microsoft.com/office/powerpoint/2010/main" val="15202739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C306D"/>
        </a:solidFill>
        <a:effectLst/>
      </p:bgPr>
    </p:bg>
    <p:spTree>
      <p:nvGrpSpPr>
        <p:cNvPr id="1" name="">
          <a:extLst>
            <a:ext uri="{FF2B5EF4-FFF2-40B4-BE49-F238E27FC236}">
              <a16:creationId xmlns:a16="http://schemas.microsoft.com/office/drawing/2014/main" id="{8B0EBA4F-8DF6-206F-5B58-0E5098115644}"/>
            </a:ext>
          </a:extLst>
        </p:cNvPr>
        <p:cNvGrpSpPr/>
        <p:nvPr/>
      </p:nvGrpSpPr>
      <p:grpSpPr>
        <a:xfrm>
          <a:off x="0" y="0"/>
          <a:ext cx="0" cy="0"/>
          <a:chOff x="0" y="0"/>
          <a:chExt cx="0" cy="0"/>
        </a:xfrm>
      </p:grpSpPr>
      <p:sp>
        <p:nvSpPr>
          <p:cNvPr id="4" name="Freeform 4">
            <a:extLst>
              <a:ext uri="{FF2B5EF4-FFF2-40B4-BE49-F238E27FC236}">
                <a16:creationId xmlns:a16="http://schemas.microsoft.com/office/drawing/2014/main" id="{E8FD867A-6B46-1201-17B9-F18BA05899C3}"/>
              </a:ext>
            </a:extLst>
          </p:cNvPr>
          <p:cNvSpPr/>
          <p:nvPr/>
        </p:nvSpPr>
        <p:spPr>
          <a:xfrm>
            <a:off x="13129324" y="5729242"/>
            <a:ext cx="10544271" cy="10544271"/>
          </a:xfrm>
          <a:custGeom>
            <a:avLst/>
            <a:gdLst/>
            <a:ahLst/>
            <a:cxnLst/>
            <a:rect l="l" t="t" r="r" b="b"/>
            <a:pathLst>
              <a:path w="10544271" h="10544271">
                <a:moveTo>
                  <a:pt x="0" y="0"/>
                </a:moveTo>
                <a:lnTo>
                  <a:pt x="10544271" y="0"/>
                </a:lnTo>
                <a:lnTo>
                  <a:pt x="10544271" y="10544271"/>
                </a:lnTo>
                <a:lnTo>
                  <a:pt x="0" y="10544271"/>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sp>
        <p:nvSpPr>
          <p:cNvPr id="2" name="TextBox 2">
            <a:extLst>
              <a:ext uri="{FF2B5EF4-FFF2-40B4-BE49-F238E27FC236}">
                <a16:creationId xmlns:a16="http://schemas.microsoft.com/office/drawing/2014/main" id="{84568DEC-5C0A-7215-F484-19C70E9B1EA0}"/>
              </a:ext>
            </a:extLst>
          </p:cNvPr>
          <p:cNvSpPr txBox="1"/>
          <p:nvPr/>
        </p:nvSpPr>
        <p:spPr>
          <a:xfrm>
            <a:off x="1385845" y="933450"/>
            <a:ext cx="15516311" cy="1397819"/>
          </a:xfrm>
          <a:prstGeom prst="rect">
            <a:avLst/>
          </a:prstGeom>
        </p:spPr>
        <p:txBody>
          <a:bodyPr lIns="0" tIns="0" rIns="0" bIns="0" rtlCol="0" anchor="t">
            <a:spAutoFit/>
          </a:bodyPr>
          <a:lstStyle/>
          <a:p>
            <a:pPr algn="l">
              <a:lnSpc>
                <a:spcPts val="10870"/>
              </a:lnSpc>
            </a:pPr>
            <a:r>
              <a:rPr lang="en-US" sz="9882" b="1" dirty="0">
                <a:solidFill>
                  <a:srgbClr val="FDCD25"/>
                </a:solidFill>
                <a:latin typeface="Tabarra Sans Heavy"/>
                <a:ea typeface="Tabarra Sans Heavy"/>
                <a:cs typeface="Tabarra Sans Heavy"/>
                <a:sym typeface="Tabarra Sans Heavy"/>
              </a:rPr>
              <a:t>Quick notes… </a:t>
            </a:r>
          </a:p>
        </p:txBody>
      </p:sp>
      <p:sp>
        <p:nvSpPr>
          <p:cNvPr id="3" name="TextBox 3">
            <a:extLst>
              <a:ext uri="{FF2B5EF4-FFF2-40B4-BE49-F238E27FC236}">
                <a16:creationId xmlns:a16="http://schemas.microsoft.com/office/drawing/2014/main" id="{F1355F5A-5AF6-CE94-CB74-99FE5B49BF86}"/>
              </a:ext>
            </a:extLst>
          </p:cNvPr>
          <p:cNvSpPr txBox="1"/>
          <p:nvPr/>
        </p:nvSpPr>
        <p:spPr>
          <a:xfrm>
            <a:off x="1028700" y="2959724"/>
            <a:ext cx="16883815" cy="4501169"/>
          </a:xfrm>
          <a:prstGeom prst="rect">
            <a:avLst/>
          </a:prstGeom>
        </p:spPr>
        <p:txBody>
          <a:bodyPr lIns="0" tIns="0" rIns="0" bIns="0" rtlCol="0" anchor="t">
            <a:spAutoFit/>
          </a:bodyPr>
          <a:lstStyle/>
          <a:p>
            <a:pPr marL="1074193" lvl="1" indent="-537096" algn="l">
              <a:lnSpc>
                <a:spcPts val="4975"/>
              </a:lnSpc>
              <a:buAutoNum type="arabicPeriod"/>
            </a:pPr>
            <a:r>
              <a:rPr lang="en-US" sz="4975" b="1" dirty="0">
                <a:solidFill>
                  <a:schemeClr val="bg1"/>
                </a:solidFill>
                <a:latin typeface="Tabarra Sans Heavy"/>
                <a:ea typeface="Tabarra Sans Heavy"/>
                <a:cs typeface="Tabarra Sans Heavy"/>
                <a:sym typeface="Tabarra Sans Heavy"/>
              </a:rPr>
              <a:t>This presentation will be recorded.</a:t>
            </a:r>
          </a:p>
          <a:p>
            <a:pPr marL="537097" lvl="1" algn="l">
              <a:lnSpc>
                <a:spcPts val="4975"/>
              </a:lnSpc>
            </a:pPr>
            <a:endParaRPr lang="en-US" sz="4975" b="1" dirty="0">
              <a:solidFill>
                <a:schemeClr val="bg1"/>
              </a:solidFill>
              <a:latin typeface="Tabarra Sans Heavy"/>
              <a:ea typeface="Tabarra Sans Heavy"/>
              <a:cs typeface="Tabarra Sans Heavy"/>
              <a:sym typeface="Tabarra Sans Heavy"/>
            </a:endParaRPr>
          </a:p>
          <a:p>
            <a:pPr marL="537097" lvl="1" algn="l">
              <a:lnSpc>
                <a:spcPts val="4975"/>
              </a:lnSpc>
            </a:pPr>
            <a:r>
              <a:rPr lang="en-US" sz="4975" b="1" dirty="0">
                <a:solidFill>
                  <a:schemeClr val="bg1"/>
                </a:solidFill>
                <a:latin typeface="Tabarra Sans Heavy"/>
                <a:ea typeface="Tabarra Sans Heavy"/>
                <a:cs typeface="Tabarra Sans Heavy"/>
                <a:sym typeface="Tabarra Sans Heavy"/>
              </a:rPr>
              <a:t>2. Feel free to write your questions on the Zoom chat (online) or in the Comments form (in-person) we will collect those and go back to them at the Q&amp;A session.</a:t>
            </a:r>
          </a:p>
          <a:p>
            <a:pPr marL="1074193" lvl="1" indent="-537096" algn="l">
              <a:lnSpc>
                <a:spcPts val="4975"/>
              </a:lnSpc>
              <a:buAutoNum type="arabicPeriod"/>
            </a:pPr>
            <a:endParaRPr lang="en-US" sz="4975" b="1" dirty="0">
              <a:solidFill>
                <a:schemeClr val="bg1"/>
              </a:solidFill>
              <a:latin typeface="Tabarra Sans Heavy"/>
              <a:ea typeface="Tabarra Sans Heavy"/>
              <a:cs typeface="Tabarra Sans Heavy"/>
              <a:sym typeface="Tabarra Sans Heavy"/>
            </a:endParaRPr>
          </a:p>
        </p:txBody>
      </p:sp>
    </p:spTree>
    <p:extLst>
      <p:ext uri="{BB962C8B-B14F-4D97-AF65-F5344CB8AC3E}">
        <p14:creationId xmlns:p14="http://schemas.microsoft.com/office/powerpoint/2010/main" val="5669330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C306D"/>
        </a:solidFill>
        <a:effectLst/>
      </p:bgPr>
    </p:bg>
    <p:spTree>
      <p:nvGrpSpPr>
        <p:cNvPr id="1" name=""/>
        <p:cNvGrpSpPr/>
        <p:nvPr/>
      </p:nvGrpSpPr>
      <p:grpSpPr>
        <a:xfrm>
          <a:off x="0" y="0"/>
          <a:ext cx="0" cy="0"/>
          <a:chOff x="0" y="0"/>
          <a:chExt cx="0" cy="0"/>
        </a:xfrm>
      </p:grpSpPr>
      <p:sp>
        <p:nvSpPr>
          <p:cNvPr id="2" name="Freeform 2"/>
          <p:cNvSpPr/>
          <p:nvPr/>
        </p:nvSpPr>
        <p:spPr>
          <a:xfrm>
            <a:off x="5198532" y="3436206"/>
            <a:ext cx="6996312" cy="525799"/>
          </a:xfrm>
          <a:custGeom>
            <a:avLst/>
            <a:gdLst/>
            <a:ahLst/>
            <a:cxnLst/>
            <a:rect l="l" t="t" r="r" b="b"/>
            <a:pathLst>
              <a:path w="6996312" h="525799">
                <a:moveTo>
                  <a:pt x="0" y="0"/>
                </a:moveTo>
                <a:lnTo>
                  <a:pt x="6996312" y="0"/>
                </a:lnTo>
                <a:lnTo>
                  <a:pt x="6996312" y="525799"/>
                </a:lnTo>
                <a:lnTo>
                  <a:pt x="0" y="52579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3" name="Group 3"/>
          <p:cNvGrpSpPr/>
          <p:nvPr/>
        </p:nvGrpSpPr>
        <p:grpSpPr>
          <a:xfrm>
            <a:off x="11906148" y="4549954"/>
            <a:ext cx="4833176" cy="5154722"/>
            <a:chOff x="0" y="0"/>
            <a:chExt cx="812800" cy="866875"/>
          </a:xfrm>
        </p:grpSpPr>
        <p:sp>
          <p:nvSpPr>
            <p:cNvPr id="4" name="Freeform 4"/>
            <p:cNvSpPr/>
            <p:nvPr/>
          </p:nvSpPr>
          <p:spPr>
            <a:xfrm>
              <a:off x="0" y="0"/>
              <a:ext cx="812800" cy="866875"/>
            </a:xfrm>
            <a:custGeom>
              <a:avLst/>
              <a:gdLst/>
              <a:ahLst/>
              <a:cxnLst/>
              <a:rect l="l" t="t" r="r" b="b"/>
              <a:pathLst>
                <a:path w="812800" h="866875">
                  <a:moveTo>
                    <a:pt x="41648" y="0"/>
                  </a:moveTo>
                  <a:lnTo>
                    <a:pt x="771152" y="0"/>
                  </a:lnTo>
                  <a:cubicBezTo>
                    <a:pt x="794154" y="0"/>
                    <a:pt x="812800" y="18646"/>
                    <a:pt x="812800" y="41648"/>
                  </a:cubicBezTo>
                  <a:lnTo>
                    <a:pt x="812800" y="825227"/>
                  </a:lnTo>
                  <a:cubicBezTo>
                    <a:pt x="812800" y="848228"/>
                    <a:pt x="794154" y="866875"/>
                    <a:pt x="771152" y="866875"/>
                  </a:cubicBezTo>
                  <a:lnTo>
                    <a:pt x="41648" y="866875"/>
                  </a:lnTo>
                  <a:cubicBezTo>
                    <a:pt x="18646" y="866875"/>
                    <a:pt x="0" y="848228"/>
                    <a:pt x="0" y="825227"/>
                  </a:cubicBezTo>
                  <a:lnTo>
                    <a:pt x="0" y="41648"/>
                  </a:lnTo>
                  <a:cubicBezTo>
                    <a:pt x="0" y="18646"/>
                    <a:pt x="18646" y="0"/>
                    <a:pt x="41648" y="0"/>
                  </a:cubicBezTo>
                  <a:close/>
                </a:path>
              </a:pathLst>
            </a:custGeom>
            <a:solidFill>
              <a:srgbClr val="FFFFFF"/>
            </a:solidFill>
          </p:spPr>
          <p:txBody>
            <a:bodyPr/>
            <a:lstStyle/>
            <a:p>
              <a:endParaRPr lang="en-US"/>
            </a:p>
          </p:txBody>
        </p:sp>
        <p:sp>
          <p:nvSpPr>
            <p:cNvPr id="5" name="TextBox 5"/>
            <p:cNvSpPr txBox="1"/>
            <p:nvPr/>
          </p:nvSpPr>
          <p:spPr>
            <a:xfrm>
              <a:off x="0" y="-38100"/>
              <a:ext cx="812800" cy="904975"/>
            </a:xfrm>
            <a:prstGeom prst="rect">
              <a:avLst/>
            </a:prstGeom>
          </p:spPr>
          <p:txBody>
            <a:bodyPr lIns="50800" tIns="50800" rIns="50800" bIns="50800" rtlCol="0" anchor="ctr"/>
            <a:lstStyle/>
            <a:p>
              <a:pPr algn="ctr">
                <a:lnSpc>
                  <a:spcPts val="3359"/>
                </a:lnSpc>
              </a:pPr>
              <a:r>
                <a:rPr lang="en-US" sz="2400" b="1">
                  <a:solidFill>
                    <a:srgbClr val="000000"/>
                  </a:solidFill>
                  <a:latin typeface="Canva Sans Bold"/>
                  <a:ea typeface="Canva Sans Bold"/>
                  <a:cs typeface="Canva Sans Bold"/>
                  <a:sym typeface="Canva Sans Bold"/>
                </a:rPr>
                <a:t> </a:t>
              </a:r>
              <a:r>
                <a:rPr lang="en-US" sz="2400">
                  <a:solidFill>
                    <a:srgbClr val="000000"/>
                  </a:solidFill>
                  <a:latin typeface="Canva Sans"/>
                  <a:ea typeface="Canva Sans"/>
                  <a:cs typeface="Canva Sans"/>
                  <a:sym typeface="Canva Sans"/>
                </a:rPr>
                <a:t>Designed to address the </a:t>
              </a:r>
            </a:p>
            <a:p>
              <a:pPr algn="ctr">
                <a:lnSpc>
                  <a:spcPts val="3359"/>
                </a:lnSpc>
              </a:pPr>
              <a:r>
                <a:rPr lang="en-US" sz="2400" b="1">
                  <a:solidFill>
                    <a:srgbClr val="000000"/>
                  </a:solidFill>
                  <a:latin typeface="Canva Sans Bold"/>
                  <a:ea typeface="Canva Sans Bold"/>
                  <a:cs typeface="Canva Sans Bold"/>
                  <a:sym typeface="Canva Sans Bold"/>
                </a:rPr>
                <a:t>short-term </a:t>
              </a:r>
              <a:r>
                <a:rPr lang="en-US" sz="2400">
                  <a:solidFill>
                    <a:srgbClr val="000000"/>
                  </a:solidFill>
                  <a:latin typeface="Canva Sans"/>
                  <a:ea typeface="Canva Sans"/>
                  <a:cs typeface="Canva Sans"/>
                  <a:sym typeface="Canva Sans"/>
                </a:rPr>
                <a:t>and </a:t>
              </a:r>
            </a:p>
            <a:p>
              <a:pPr algn="ctr">
                <a:lnSpc>
                  <a:spcPts val="3359"/>
                </a:lnSpc>
              </a:pPr>
              <a:r>
                <a:rPr lang="en-US" sz="2400" b="1">
                  <a:solidFill>
                    <a:srgbClr val="000000"/>
                  </a:solidFill>
                  <a:latin typeface="Canva Sans Bold"/>
                  <a:ea typeface="Canva Sans Bold"/>
                  <a:cs typeface="Canva Sans Bold"/>
                  <a:sym typeface="Canva Sans Bold"/>
                </a:rPr>
                <a:t>long-term</a:t>
              </a:r>
              <a:r>
                <a:rPr lang="en-US" sz="2400">
                  <a:solidFill>
                    <a:srgbClr val="000000"/>
                  </a:solidFill>
                  <a:latin typeface="Canva Sans"/>
                  <a:ea typeface="Canva Sans"/>
                  <a:cs typeface="Canva Sans"/>
                  <a:sym typeface="Canva Sans"/>
                </a:rPr>
                <a:t> impacts in response to drought triggers. </a:t>
              </a:r>
            </a:p>
            <a:p>
              <a:pPr algn="ctr">
                <a:lnSpc>
                  <a:spcPts val="3359"/>
                </a:lnSpc>
              </a:pPr>
              <a:endParaRPr lang="en-US" sz="2400">
                <a:solidFill>
                  <a:srgbClr val="000000"/>
                </a:solidFill>
                <a:latin typeface="Canva Sans"/>
                <a:ea typeface="Canva Sans"/>
                <a:cs typeface="Canva Sans"/>
                <a:sym typeface="Canva Sans"/>
              </a:endParaRPr>
            </a:p>
          </p:txBody>
        </p:sp>
      </p:grpSp>
      <p:grpSp>
        <p:nvGrpSpPr>
          <p:cNvPr id="6" name="Group 6"/>
          <p:cNvGrpSpPr/>
          <p:nvPr/>
        </p:nvGrpSpPr>
        <p:grpSpPr>
          <a:xfrm>
            <a:off x="6553649" y="4549954"/>
            <a:ext cx="4833176" cy="5154722"/>
            <a:chOff x="0" y="0"/>
            <a:chExt cx="812800" cy="866875"/>
          </a:xfrm>
        </p:grpSpPr>
        <p:sp>
          <p:nvSpPr>
            <p:cNvPr id="7" name="Freeform 7"/>
            <p:cNvSpPr/>
            <p:nvPr/>
          </p:nvSpPr>
          <p:spPr>
            <a:xfrm>
              <a:off x="0" y="0"/>
              <a:ext cx="812800" cy="866875"/>
            </a:xfrm>
            <a:custGeom>
              <a:avLst/>
              <a:gdLst/>
              <a:ahLst/>
              <a:cxnLst/>
              <a:rect l="l" t="t" r="r" b="b"/>
              <a:pathLst>
                <a:path w="812800" h="866875">
                  <a:moveTo>
                    <a:pt x="41648" y="0"/>
                  </a:moveTo>
                  <a:lnTo>
                    <a:pt x="771152" y="0"/>
                  </a:lnTo>
                  <a:cubicBezTo>
                    <a:pt x="794154" y="0"/>
                    <a:pt x="812800" y="18646"/>
                    <a:pt x="812800" y="41648"/>
                  </a:cubicBezTo>
                  <a:lnTo>
                    <a:pt x="812800" y="825227"/>
                  </a:lnTo>
                  <a:cubicBezTo>
                    <a:pt x="812800" y="848228"/>
                    <a:pt x="794154" y="866875"/>
                    <a:pt x="771152" y="866875"/>
                  </a:cubicBezTo>
                  <a:lnTo>
                    <a:pt x="41648" y="866875"/>
                  </a:lnTo>
                  <a:cubicBezTo>
                    <a:pt x="18646" y="866875"/>
                    <a:pt x="0" y="848228"/>
                    <a:pt x="0" y="825227"/>
                  </a:cubicBezTo>
                  <a:lnTo>
                    <a:pt x="0" y="41648"/>
                  </a:lnTo>
                  <a:cubicBezTo>
                    <a:pt x="0" y="18646"/>
                    <a:pt x="18646" y="0"/>
                    <a:pt x="41648" y="0"/>
                  </a:cubicBezTo>
                  <a:close/>
                </a:path>
              </a:pathLst>
            </a:custGeom>
            <a:solidFill>
              <a:srgbClr val="FFFFFF"/>
            </a:solidFill>
          </p:spPr>
          <p:txBody>
            <a:bodyPr/>
            <a:lstStyle/>
            <a:p>
              <a:endParaRPr lang="en-US"/>
            </a:p>
          </p:txBody>
        </p:sp>
        <p:sp>
          <p:nvSpPr>
            <p:cNvPr id="8" name="TextBox 8"/>
            <p:cNvSpPr txBox="1"/>
            <p:nvPr/>
          </p:nvSpPr>
          <p:spPr>
            <a:xfrm>
              <a:off x="0" y="-38100"/>
              <a:ext cx="812800" cy="904975"/>
            </a:xfrm>
            <a:prstGeom prst="rect">
              <a:avLst/>
            </a:prstGeom>
          </p:spPr>
          <p:txBody>
            <a:bodyPr lIns="50800" tIns="50800" rIns="50800" bIns="50800" rtlCol="0" anchor="ctr"/>
            <a:lstStyle/>
            <a:p>
              <a:pPr algn="ctr">
                <a:lnSpc>
                  <a:spcPts val="3359"/>
                </a:lnSpc>
              </a:pPr>
              <a:endParaRPr/>
            </a:p>
            <a:p>
              <a:pPr algn="ctr">
                <a:lnSpc>
                  <a:spcPts val="3359"/>
                </a:lnSpc>
              </a:pPr>
              <a:endParaRPr/>
            </a:p>
            <a:p>
              <a:pPr algn="ctr">
                <a:lnSpc>
                  <a:spcPts val="3359"/>
                </a:lnSpc>
              </a:pPr>
              <a:r>
                <a:rPr lang="en-US" sz="2400" b="1">
                  <a:solidFill>
                    <a:srgbClr val="000000"/>
                  </a:solidFill>
                  <a:latin typeface="Canva Sans Bold"/>
                  <a:ea typeface="Canva Sans Bold"/>
                  <a:cs typeface="Canva Sans Bold"/>
                  <a:sym typeface="Canva Sans Bold"/>
                </a:rPr>
                <a:t>Stage 1)</a:t>
              </a:r>
              <a:r>
                <a:rPr lang="en-US" sz="2400">
                  <a:solidFill>
                    <a:srgbClr val="000000"/>
                  </a:solidFill>
                  <a:latin typeface="Canva Sans"/>
                  <a:ea typeface="Canva Sans"/>
                  <a:cs typeface="Canva Sans"/>
                  <a:sym typeface="Canva Sans"/>
                </a:rPr>
                <a:t> </a:t>
              </a:r>
            </a:p>
            <a:p>
              <a:pPr algn="ctr">
                <a:lnSpc>
                  <a:spcPts val="3359"/>
                </a:lnSpc>
              </a:pPr>
              <a:r>
                <a:rPr lang="en-US" sz="2400">
                  <a:solidFill>
                    <a:srgbClr val="000000"/>
                  </a:solidFill>
                  <a:latin typeface="Canva Sans"/>
                  <a:ea typeface="Canva Sans"/>
                  <a:cs typeface="Canva Sans"/>
                  <a:sym typeface="Canva Sans"/>
                </a:rPr>
                <a:t>Water Shortage Monitoring</a:t>
              </a:r>
            </a:p>
            <a:p>
              <a:pPr algn="ctr">
                <a:lnSpc>
                  <a:spcPts val="3359"/>
                </a:lnSpc>
              </a:pPr>
              <a:endParaRPr lang="en-US" sz="2400">
                <a:solidFill>
                  <a:srgbClr val="000000"/>
                </a:solidFill>
                <a:latin typeface="Canva Sans"/>
                <a:ea typeface="Canva Sans"/>
                <a:cs typeface="Canva Sans"/>
                <a:sym typeface="Canva Sans"/>
              </a:endParaRPr>
            </a:p>
            <a:p>
              <a:pPr algn="ctr">
                <a:lnSpc>
                  <a:spcPts val="3359"/>
                </a:lnSpc>
              </a:pPr>
              <a:r>
                <a:rPr lang="en-US" sz="2400" b="1">
                  <a:solidFill>
                    <a:srgbClr val="000000"/>
                  </a:solidFill>
                  <a:latin typeface="Canva Sans Bold"/>
                  <a:ea typeface="Canva Sans Bold"/>
                  <a:cs typeface="Canva Sans Bold"/>
                  <a:sym typeface="Canva Sans Bold"/>
                </a:rPr>
                <a:t>Stage 2) </a:t>
              </a:r>
            </a:p>
            <a:p>
              <a:pPr algn="ctr">
                <a:lnSpc>
                  <a:spcPts val="3359"/>
                </a:lnSpc>
              </a:pPr>
              <a:r>
                <a:rPr lang="en-US" sz="2400">
                  <a:solidFill>
                    <a:srgbClr val="000000"/>
                  </a:solidFill>
                  <a:latin typeface="Canva Sans"/>
                  <a:ea typeface="Canva Sans"/>
                  <a:cs typeface="Canva Sans"/>
                  <a:sym typeface="Canva Sans"/>
                </a:rPr>
                <a:t>Water Shortage Warning</a:t>
              </a:r>
            </a:p>
            <a:p>
              <a:pPr algn="ctr">
                <a:lnSpc>
                  <a:spcPts val="3359"/>
                </a:lnSpc>
              </a:pPr>
              <a:endParaRPr lang="en-US" sz="2400">
                <a:solidFill>
                  <a:srgbClr val="000000"/>
                </a:solidFill>
                <a:latin typeface="Canva Sans"/>
                <a:ea typeface="Canva Sans"/>
                <a:cs typeface="Canva Sans"/>
                <a:sym typeface="Canva Sans"/>
              </a:endParaRPr>
            </a:p>
            <a:p>
              <a:pPr algn="ctr">
                <a:lnSpc>
                  <a:spcPts val="3359"/>
                </a:lnSpc>
              </a:pPr>
              <a:r>
                <a:rPr lang="en-US" sz="2400" b="1">
                  <a:solidFill>
                    <a:srgbClr val="000000"/>
                  </a:solidFill>
                  <a:latin typeface="Canva Sans Bold"/>
                  <a:ea typeface="Canva Sans Bold"/>
                  <a:cs typeface="Canva Sans Bold"/>
                  <a:sym typeface="Canva Sans Bold"/>
                </a:rPr>
                <a:t>Stage 3)</a:t>
              </a:r>
              <a:r>
                <a:rPr lang="en-US" sz="2400">
                  <a:solidFill>
                    <a:srgbClr val="000000"/>
                  </a:solidFill>
                  <a:latin typeface="Canva Sans"/>
                  <a:ea typeface="Canva Sans"/>
                  <a:cs typeface="Canva Sans"/>
                  <a:sym typeface="Canva Sans"/>
                </a:rPr>
                <a:t> </a:t>
              </a:r>
            </a:p>
            <a:p>
              <a:pPr algn="ctr">
                <a:lnSpc>
                  <a:spcPts val="3359"/>
                </a:lnSpc>
              </a:pPr>
              <a:r>
                <a:rPr lang="en-US" sz="2400">
                  <a:solidFill>
                    <a:srgbClr val="000000"/>
                  </a:solidFill>
                  <a:latin typeface="Canva Sans"/>
                  <a:ea typeface="Canva Sans"/>
                  <a:cs typeface="Canva Sans"/>
                  <a:sym typeface="Canva Sans"/>
                </a:rPr>
                <a:t>Severe and Emergency Water Shortage</a:t>
              </a:r>
            </a:p>
            <a:p>
              <a:pPr algn="l">
                <a:lnSpc>
                  <a:spcPts val="3359"/>
                </a:lnSpc>
              </a:pPr>
              <a:endParaRPr lang="en-US" sz="2400">
                <a:solidFill>
                  <a:srgbClr val="000000"/>
                </a:solidFill>
                <a:latin typeface="Canva Sans"/>
                <a:ea typeface="Canva Sans"/>
                <a:cs typeface="Canva Sans"/>
                <a:sym typeface="Canva Sans"/>
              </a:endParaRPr>
            </a:p>
          </p:txBody>
        </p:sp>
      </p:grpSp>
      <p:grpSp>
        <p:nvGrpSpPr>
          <p:cNvPr id="9" name="Group 9"/>
          <p:cNvGrpSpPr/>
          <p:nvPr/>
        </p:nvGrpSpPr>
        <p:grpSpPr>
          <a:xfrm>
            <a:off x="1201151" y="4549954"/>
            <a:ext cx="4833176" cy="5154722"/>
            <a:chOff x="0" y="0"/>
            <a:chExt cx="812800" cy="866875"/>
          </a:xfrm>
        </p:grpSpPr>
        <p:sp>
          <p:nvSpPr>
            <p:cNvPr id="10" name="Freeform 10"/>
            <p:cNvSpPr/>
            <p:nvPr/>
          </p:nvSpPr>
          <p:spPr>
            <a:xfrm>
              <a:off x="0" y="0"/>
              <a:ext cx="812800" cy="866875"/>
            </a:xfrm>
            <a:custGeom>
              <a:avLst/>
              <a:gdLst/>
              <a:ahLst/>
              <a:cxnLst/>
              <a:rect l="l" t="t" r="r" b="b"/>
              <a:pathLst>
                <a:path w="812800" h="866875">
                  <a:moveTo>
                    <a:pt x="41648" y="0"/>
                  </a:moveTo>
                  <a:lnTo>
                    <a:pt x="771152" y="0"/>
                  </a:lnTo>
                  <a:cubicBezTo>
                    <a:pt x="794154" y="0"/>
                    <a:pt x="812800" y="18646"/>
                    <a:pt x="812800" y="41648"/>
                  </a:cubicBezTo>
                  <a:lnTo>
                    <a:pt x="812800" y="825227"/>
                  </a:lnTo>
                  <a:cubicBezTo>
                    <a:pt x="812800" y="848228"/>
                    <a:pt x="794154" y="866875"/>
                    <a:pt x="771152" y="866875"/>
                  </a:cubicBezTo>
                  <a:lnTo>
                    <a:pt x="41648" y="866875"/>
                  </a:lnTo>
                  <a:cubicBezTo>
                    <a:pt x="18646" y="866875"/>
                    <a:pt x="0" y="848228"/>
                    <a:pt x="0" y="825227"/>
                  </a:cubicBezTo>
                  <a:lnTo>
                    <a:pt x="0" y="41648"/>
                  </a:lnTo>
                  <a:cubicBezTo>
                    <a:pt x="0" y="18646"/>
                    <a:pt x="18646" y="0"/>
                    <a:pt x="41648" y="0"/>
                  </a:cubicBezTo>
                  <a:close/>
                </a:path>
              </a:pathLst>
            </a:custGeom>
            <a:solidFill>
              <a:srgbClr val="FFFFFF"/>
            </a:solidFill>
          </p:spPr>
          <p:txBody>
            <a:bodyPr/>
            <a:lstStyle/>
            <a:p>
              <a:endParaRPr lang="en-US"/>
            </a:p>
          </p:txBody>
        </p:sp>
        <p:sp>
          <p:nvSpPr>
            <p:cNvPr id="11" name="TextBox 11"/>
            <p:cNvSpPr txBox="1"/>
            <p:nvPr/>
          </p:nvSpPr>
          <p:spPr>
            <a:xfrm>
              <a:off x="0" y="-38100"/>
              <a:ext cx="812800" cy="904975"/>
            </a:xfrm>
            <a:prstGeom prst="rect">
              <a:avLst/>
            </a:prstGeom>
          </p:spPr>
          <p:txBody>
            <a:bodyPr lIns="50800" tIns="50800" rIns="50800" bIns="50800" rtlCol="0" anchor="ctr"/>
            <a:lstStyle/>
            <a:p>
              <a:pPr algn="ctr">
                <a:lnSpc>
                  <a:spcPts val="3359"/>
                </a:lnSpc>
              </a:pPr>
              <a:r>
                <a:rPr lang="en-US" sz="2400" b="1" dirty="0">
                  <a:solidFill>
                    <a:srgbClr val="000000"/>
                  </a:solidFill>
                  <a:latin typeface="Canva Sans Bold"/>
                  <a:ea typeface="Canva Sans Bold"/>
                  <a:cs typeface="Canva Sans Bold"/>
                  <a:sym typeface="Canva Sans Bold"/>
                </a:rPr>
                <a:t> </a:t>
              </a:r>
            </a:p>
            <a:p>
              <a:pPr algn="ctr">
                <a:lnSpc>
                  <a:spcPts val="3359"/>
                </a:lnSpc>
              </a:pPr>
              <a:r>
                <a:rPr lang="en-US" sz="2400" dirty="0">
                  <a:solidFill>
                    <a:srgbClr val="000000"/>
                  </a:solidFill>
                  <a:latin typeface="Canva Sans"/>
                  <a:ea typeface="Canva Sans"/>
                  <a:cs typeface="Canva Sans"/>
                  <a:sym typeface="Canva Sans"/>
                </a:rPr>
                <a:t>Are </a:t>
              </a:r>
              <a:r>
                <a:rPr lang="en-US" sz="2400" b="1" dirty="0">
                  <a:solidFill>
                    <a:srgbClr val="000000"/>
                  </a:solidFill>
                  <a:latin typeface="Canva Sans Bold"/>
                  <a:ea typeface="Canva Sans Bold"/>
                  <a:cs typeface="Canva Sans Bold"/>
                  <a:sym typeface="Canva Sans Bold"/>
                </a:rPr>
                <a:t>specific conditions</a:t>
              </a:r>
              <a:r>
                <a:rPr lang="en-US" sz="2400" dirty="0">
                  <a:solidFill>
                    <a:srgbClr val="000000"/>
                  </a:solidFill>
                  <a:latin typeface="Canva Sans"/>
                  <a:ea typeface="Canva Sans"/>
                  <a:cs typeface="Canva Sans"/>
                  <a:sym typeface="Canva Sans"/>
                </a:rPr>
                <a:t> </a:t>
              </a:r>
              <a:r>
                <a:rPr lang="en-US" sz="2400" b="1" dirty="0">
                  <a:solidFill>
                    <a:srgbClr val="000000"/>
                  </a:solidFill>
                  <a:latin typeface="Canva Sans Bold"/>
                  <a:ea typeface="Canva Sans Bold"/>
                  <a:cs typeface="Canva Sans Bold"/>
                  <a:sym typeface="Canva Sans Bold"/>
                </a:rPr>
                <a:t>that signal</a:t>
              </a:r>
              <a:r>
                <a:rPr lang="en-US" sz="2400" dirty="0">
                  <a:solidFill>
                    <a:srgbClr val="000000"/>
                  </a:solidFill>
                  <a:latin typeface="Canva Sans"/>
                  <a:ea typeface="Canva Sans"/>
                  <a:cs typeface="Canva Sans"/>
                  <a:sym typeface="Canva Sans"/>
                </a:rPr>
                <a:t> when a community is at risk of a water shortage. These are structured into stages of increasing severity</a:t>
              </a:r>
            </a:p>
          </p:txBody>
        </p:sp>
      </p:grpSp>
      <p:grpSp>
        <p:nvGrpSpPr>
          <p:cNvPr id="12" name="Group 12"/>
          <p:cNvGrpSpPr/>
          <p:nvPr/>
        </p:nvGrpSpPr>
        <p:grpSpPr>
          <a:xfrm>
            <a:off x="1201151" y="4168479"/>
            <a:ext cx="4833176" cy="1066852"/>
            <a:chOff x="0" y="0"/>
            <a:chExt cx="812800" cy="179414"/>
          </a:xfrm>
        </p:grpSpPr>
        <p:sp>
          <p:nvSpPr>
            <p:cNvPr id="13" name="Freeform 13"/>
            <p:cNvSpPr/>
            <p:nvPr/>
          </p:nvSpPr>
          <p:spPr>
            <a:xfrm>
              <a:off x="0" y="0"/>
              <a:ext cx="812800" cy="179414"/>
            </a:xfrm>
            <a:custGeom>
              <a:avLst/>
              <a:gdLst/>
              <a:ahLst/>
              <a:cxnLst/>
              <a:rect l="l" t="t" r="r" b="b"/>
              <a:pathLst>
                <a:path w="812800" h="179414">
                  <a:moveTo>
                    <a:pt x="36842" y="0"/>
                  </a:moveTo>
                  <a:lnTo>
                    <a:pt x="775958" y="0"/>
                  </a:lnTo>
                  <a:cubicBezTo>
                    <a:pt x="796305" y="0"/>
                    <a:pt x="812800" y="16495"/>
                    <a:pt x="812800" y="36842"/>
                  </a:cubicBezTo>
                  <a:lnTo>
                    <a:pt x="812800" y="142572"/>
                  </a:lnTo>
                  <a:cubicBezTo>
                    <a:pt x="812800" y="162919"/>
                    <a:pt x="796305" y="179414"/>
                    <a:pt x="775958" y="179414"/>
                  </a:cubicBezTo>
                  <a:lnTo>
                    <a:pt x="36842" y="179414"/>
                  </a:lnTo>
                  <a:cubicBezTo>
                    <a:pt x="16495" y="179414"/>
                    <a:pt x="0" y="162919"/>
                    <a:pt x="0" y="142572"/>
                  </a:cubicBezTo>
                  <a:lnTo>
                    <a:pt x="0" y="36842"/>
                  </a:lnTo>
                  <a:cubicBezTo>
                    <a:pt x="0" y="16495"/>
                    <a:pt x="16495" y="0"/>
                    <a:pt x="36842" y="0"/>
                  </a:cubicBezTo>
                  <a:close/>
                </a:path>
              </a:pathLst>
            </a:custGeom>
            <a:solidFill>
              <a:srgbClr val="FDCD25"/>
            </a:solidFill>
          </p:spPr>
          <p:txBody>
            <a:bodyPr/>
            <a:lstStyle/>
            <a:p>
              <a:endParaRPr lang="en-US"/>
            </a:p>
          </p:txBody>
        </p:sp>
        <p:sp>
          <p:nvSpPr>
            <p:cNvPr id="14" name="TextBox 14"/>
            <p:cNvSpPr txBox="1"/>
            <p:nvPr/>
          </p:nvSpPr>
          <p:spPr>
            <a:xfrm>
              <a:off x="0" y="-76200"/>
              <a:ext cx="812800" cy="255614"/>
            </a:xfrm>
            <a:prstGeom prst="rect">
              <a:avLst/>
            </a:prstGeom>
          </p:spPr>
          <p:txBody>
            <a:bodyPr lIns="50800" tIns="50800" rIns="50800" bIns="50800" rtlCol="0" anchor="ctr"/>
            <a:lstStyle/>
            <a:p>
              <a:pPr algn="ctr">
                <a:lnSpc>
                  <a:spcPts val="5319"/>
                </a:lnSpc>
              </a:pPr>
              <a:r>
                <a:rPr lang="en-US" sz="3799" b="1">
                  <a:solidFill>
                    <a:srgbClr val="000000"/>
                  </a:solidFill>
                  <a:latin typeface="Canva Sans Bold"/>
                  <a:ea typeface="Canva Sans Bold"/>
                  <a:cs typeface="Canva Sans Bold"/>
                  <a:sym typeface="Canva Sans Bold"/>
                </a:rPr>
                <a:t> Triggers</a:t>
              </a:r>
            </a:p>
          </p:txBody>
        </p:sp>
      </p:grpSp>
      <p:grpSp>
        <p:nvGrpSpPr>
          <p:cNvPr id="15" name="Group 15"/>
          <p:cNvGrpSpPr/>
          <p:nvPr/>
        </p:nvGrpSpPr>
        <p:grpSpPr>
          <a:xfrm>
            <a:off x="6553649" y="4168479"/>
            <a:ext cx="4833176" cy="1066852"/>
            <a:chOff x="0" y="0"/>
            <a:chExt cx="812800" cy="179414"/>
          </a:xfrm>
        </p:grpSpPr>
        <p:sp>
          <p:nvSpPr>
            <p:cNvPr id="16" name="Freeform 16"/>
            <p:cNvSpPr/>
            <p:nvPr/>
          </p:nvSpPr>
          <p:spPr>
            <a:xfrm>
              <a:off x="0" y="0"/>
              <a:ext cx="812800" cy="179414"/>
            </a:xfrm>
            <a:custGeom>
              <a:avLst/>
              <a:gdLst/>
              <a:ahLst/>
              <a:cxnLst/>
              <a:rect l="l" t="t" r="r" b="b"/>
              <a:pathLst>
                <a:path w="812800" h="179414">
                  <a:moveTo>
                    <a:pt x="36842" y="0"/>
                  </a:moveTo>
                  <a:lnTo>
                    <a:pt x="775958" y="0"/>
                  </a:lnTo>
                  <a:cubicBezTo>
                    <a:pt x="796305" y="0"/>
                    <a:pt x="812800" y="16495"/>
                    <a:pt x="812800" y="36842"/>
                  </a:cubicBezTo>
                  <a:lnTo>
                    <a:pt x="812800" y="142572"/>
                  </a:lnTo>
                  <a:cubicBezTo>
                    <a:pt x="812800" y="162919"/>
                    <a:pt x="796305" y="179414"/>
                    <a:pt x="775958" y="179414"/>
                  </a:cubicBezTo>
                  <a:lnTo>
                    <a:pt x="36842" y="179414"/>
                  </a:lnTo>
                  <a:cubicBezTo>
                    <a:pt x="16495" y="179414"/>
                    <a:pt x="0" y="162919"/>
                    <a:pt x="0" y="142572"/>
                  </a:cubicBezTo>
                  <a:lnTo>
                    <a:pt x="0" y="36842"/>
                  </a:lnTo>
                  <a:cubicBezTo>
                    <a:pt x="0" y="16495"/>
                    <a:pt x="16495" y="0"/>
                    <a:pt x="36842" y="0"/>
                  </a:cubicBezTo>
                  <a:close/>
                </a:path>
              </a:pathLst>
            </a:custGeom>
            <a:solidFill>
              <a:srgbClr val="FDCD25"/>
            </a:solidFill>
          </p:spPr>
          <p:txBody>
            <a:bodyPr/>
            <a:lstStyle/>
            <a:p>
              <a:endParaRPr lang="en-US"/>
            </a:p>
          </p:txBody>
        </p:sp>
        <p:sp>
          <p:nvSpPr>
            <p:cNvPr id="17" name="TextBox 17"/>
            <p:cNvSpPr txBox="1"/>
            <p:nvPr/>
          </p:nvSpPr>
          <p:spPr>
            <a:xfrm>
              <a:off x="0" y="-76200"/>
              <a:ext cx="812800" cy="255614"/>
            </a:xfrm>
            <a:prstGeom prst="rect">
              <a:avLst/>
            </a:prstGeom>
          </p:spPr>
          <p:txBody>
            <a:bodyPr lIns="50800" tIns="50800" rIns="50800" bIns="50800" rtlCol="0" anchor="ctr"/>
            <a:lstStyle/>
            <a:p>
              <a:pPr algn="ctr">
                <a:lnSpc>
                  <a:spcPts val="5319"/>
                </a:lnSpc>
              </a:pPr>
              <a:r>
                <a:rPr lang="en-US" sz="3799" b="1">
                  <a:solidFill>
                    <a:srgbClr val="000000"/>
                  </a:solidFill>
                  <a:latin typeface="Canva Sans Bold"/>
                  <a:ea typeface="Canva Sans Bold"/>
                  <a:cs typeface="Canva Sans Bold"/>
                  <a:sym typeface="Canva Sans Bold"/>
                </a:rPr>
                <a:t> Stages</a:t>
              </a:r>
            </a:p>
          </p:txBody>
        </p:sp>
      </p:grpSp>
      <p:grpSp>
        <p:nvGrpSpPr>
          <p:cNvPr id="18" name="Group 18"/>
          <p:cNvGrpSpPr/>
          <p:nvPr/>
        </p:nvGrpSpPr>
        <p:grpSpPr>
          <a:xfrm>
            <a:off x="11906148" y="4168479"/>
            <a:ext cx="4833176" cy="1066852"/>
            <a:chOff x="0" y="0"/>
            <a:chExt cx="812800" cy="179414"/>
          </a:xfrm>
        </p:grpSpPr>
        <p:sp>
          <p:nvSpPr>
            <p:cNvPr id="19" name="Freeform 19"/>
            <p:cNvSpPr/>
            <p:nvPr/>
          </p:nvSpPr>
          <p:spPr>
            <a:xfrm>
              <a:off x="0" y="0"/>
              <a:ext cx="812800" cy="179414"/>
            </a:xfrm>
            <a:custGeom>
              <a:avLst/>
              <a:gdLst/>
              <a:ahLst/>
              <a:cxnLst/>
              <a:rect l="l" t="t" r="r" b="b"/>
              <a:pathLst>
                <a:path w="812800" h="179414">
                  <a:moveTo>
                    <a:pt x="36842" y="0"/>
                  </a:moveTo>
                  <a:lnTo>
                    <a:pt x="775958" y="0"/>
                  </a:lnTo>
                  <a:cubicBezTo>
                    <a:pt x="796305" y="0"/>
                    <a:pt x="812800" y="16495"/>
                    <a:pt x="812800" y="36842"/>
                  </a:cubicBezTo>
                  <a:lnTo>
                    <a:pt x="812800" y="142572"/>
                  </a:lnTo>
                  <a:cubicBezTo>
                    <a:pt x="812800" y="162919"/>
                    <a:pt x="796305" y="179414"/>
                    <a:pt x="775958" y="179414"/>
                  </a:cubicBezTo>
                  <a:lnTo>
                    <a:pt x="36842" y="179414"/>
                  </a:lnTo>
                  <a:cubicBezTo>
                    <a:pt x="16495" y="179414"/>
                    <a:pt x="0" y="162919"/>
                    <a:pt x="0" y="142572"/>
                  </a:cubicBezTo>
                  <a:lnTo>
                    <a:pt x="0" y="36842"/>
                  </a:lnTo>
                  <a:cubicBezTo>
                    <a:pt x="0" y="16495"/>
                    <a:pt x="16495" y="0"/>
                    <a:pt x="36842" y="0"/>
                  </a:cubicBezTo>
                  <a:close/>
                </a:path>
              </a:pathLst>
            </a:custGeom>
            <a:solidFill>
              <a:srgbClr val="FDCD25"/>
            </a:solidFill>
          </p:spPr>
          <p:txBody>
            <a:bodyPr/>
            <a:lstStyle/>
            <a:p>
              <a:endParaRPr lang="en-US"/>
            </a:p>
          </p:txBody>
        </p:sp>
        <p:sp>
          <p:nvSpPr>
            <p:cNvPr id="20" name="TextBox 20"/>
            <p:cNvSpPr txBox="1"/>
            <p:nvPr/>
          </p:nvSpPr>
          <p:spPr>
            <a:xfrm>
              <a:off x="0" y="-76200"/>
              <a:ext cx="812800" cy="255614"/>
            </a:xfrm>
            <a:prstGeom prst="rect">
              <a:avLst/>
            </a:prstGeom>
          </p:spPr>
          <p:txBody>
            <a:bodyPr lIns="50800" tIns="50800" rIns="50800" bIns="50800" rtlCol="0" anchor="ctr"/>
            <a:lstStyle/>
            <a:p>
              <a:pPr algn="ctr">
                <a:lnSpc>
                  <a:spcPts val="5319"/>
                </a:lnSpc>
              </a:pPr>
              <a:r>
                <a:rPr lang="en-US" sz="3799" b="1">
                  <a:solidFill>
                    <a:srgbClr val="000000"/>
                  </a:solidFill>
                  <a:latin typeface="Canva Sans Bold"/>
                  <a:ea typeface="Canva Sans Bold"/>
                  <a:cs typeface="Canva Sans Bold"/>
                  <a:sym typeface="Canva Sans Bold"/>
                </a:rPr>
                <a:t> Actions</a:t>
              </a:r>
            </a:p>
          </p:txBody>
        </p:sp>
      </p:grpSp>
      <p:sp>
        <p:nvSpPr>
          <p:cNvPr id="21" name="Freeform 21"/>
          <p:cNvSpPr/>
          <p:nvPr/>
        </p:nvSpPr>
        <p:spPr>
          <a:xfrm>
            <a:off x="10440377" y="9170582"/>
            <a:ext cx="1314693" cy="1068188"/>
          </a:xfrm>
          <a:custGeom>
            <a:avLst/>
            <a:gdLst/>
            <a:ahLst/>
            <a:cxnLst/>
            <a:rect l="l" t="t" r="r" b="b"/>
            <a:pathLst>
              <a:path w="1314693" h="1068188">
                <a:moveTo>
                  <a:pt x="0" y="0"/>
                </a:moveTo>
                <a:lnTo>
                  <a:pt x="1314694" y="0"/>
                </a:lnTo>
                <a:lnTo>
                  <a:pt x="1314694" y="1068188"/>
                </a:lnTo>
                <a:lnTo>
                  <a:pt x="0" y="106818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2" name="Freeform 22"/>
          <p:cNvSpPr/>
          <p:nvPr/>
        </p:nvSpPr>
        <p:spPr>
          <a:xfrm>
            <a:off x="5086556" y="9170582"/>
            <a:ext cx="1314693" cy="1068188"/>
          </a:xfrm>
          <a:custGeom>
            <a:avLst/>
            <a:gdLst/>
            <a:ahLst/>
            <a:cxnLst/>
            <a:rect l="l" t="t" r="r" b="b"/>
            <a:pathLst>
              <a:path w="1314693" h="1068188">
                <a:moveTo>
                  <a:pt x="0" y="0"/>
                </a:moveTo>
                <a:lnTo>
                  <a:pt x="1314693" y="0"/>
                </a:lnTo>
                <a:lnTo>
                  <a:pt x="1314693" y="1068188"/>
                </a:lnTo>
                <a:lnTo>
                  <a:pt x="0" y="106818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6" name="TextBox 26"/>
          <p:cNvSpPr txBox="1"/>
          <p:nvPr/>
        </p:nvSpPr>
        <p:spPr>
          <a:xfrm>
            <a:off x="5691104" y="2782313"/>
            <a:ext cx="6011168" cy="562975"/>
          </a:xfrm>
          <a:prstGeom prst="rect">
            <a:avLst/>
          </a:prstGeom>
        </p:spPr>
        <p:txBody>
          <a:bodyPr wrap="square" lIns="0" tIns="0" rIns="0" bIns="0" rtlCol="0" anchor="t">
            <a:spAutoFit/>
          </a:bodyPr>
          <a:lstStyle/>
          <a:p>
            <a:pPr algn="ctr">
              <a:lnSpc>
                <a:spcPts val="4297"/>
              </a:lnSpc>
              <a:spcBef>
                <a:spcPct val="0"/>
              </a:spcBef>
            </a:pPr>
            <a:r>
              <a:rPr lang="en-US" sz="4297" b="1" dirty="0">
                <a:solidFill>
                  <a:srgbClr val="FFFFFF"/>
                </a:solidFill>
                <a:latin typeface="Tabarra Sans Heavy"/>
                <a:ea typeface="Tabarra Sans Heavy"/>
                <a:cs typeface="Tabarra Sans Heavy"/>
                <a:sym typeface="Tabarra Sans Heavy"/>
              </a:rPr>
              <a:t>Drought Response</a:t>
            </a:r>
          </a:p>
        </p:txBody>
      </p:sp>
      <p:sp>
        <p:nvSpPr>
          <p:cNvPr id="27" name="TextBox 27"/>
          <p:cNvSpPr txBox="1"/>
          <p:nvPr/>
        </p:nvSpPr>
        <p:spPr>
          <a:xfrm>
            <a:off x="657972" y="657876"/>
            <a:ext cx="11984414" cy="1540520"/>
          </a:xfrm>
          <a:prstGeom prst="rect">
            <a:avLst/>
          </a:prstGeom>
        </p:spPr>
        <p:txBody>
          <a:bodyPr lIns="0" tIns="0" rIns="0" bIns="0" rtlCol="0" anchor="t">
            <a:spAutoFit/>
          </a:bodyPr>
          <a:lstStyle/>
          <a:p>
            <a:pPr algn="l">
              <a:lnSpc>
                <a:spcPts val="6075"/>
              </a:lnSpc>
            </a:pPr>
            <a:r>
              <a:rPr lang="en-US" sz="6075" b="1">
                <a:solidFill>
                  <a:srgbClr val="FDCD25"/>
                </a:solidFill>
                <a:latin typeface="Tabarra Sans Heavy"/>
                <a:ea typeface="Tabarra Sans Heavy"/>
                <a:cs typeface="Tabarra Sans Heavy"/>
                <a:sym typeface="Tabarra Sans Heavy"/>
              </a:rPr>
              <a:t>Drought Resilience Plan</a:t>
            </a:r>
          </a:p>
          <a:p>
            <a:pPr algn="l">
              <a:lnSpc>
                <a:spcPts val="4975"/>
              </a:lnSpc>
            </a:pPr>
            <a:r>
              <a:rPr lang="en-US" sz="4975" b="1">
                <a:solidFill>
                  <a:srgbClr val="5271FF"/>
                </a:solidFill>
                <a:latin typeface="Tabarra Sans Heavy"/>
                <a:ea typeface="Tabarra Sans Heavy"/>
                <a:cs typeface="Tabarra Sans Heavy"/>
                <a:sym typeface="Tabarra Sans Heavy"/>
              </a:rPr>
              <a:t>3) Management Actions</a:t>
            </a:r>
          </a:p>
        </p:txBody>
      </p:sp>
      <p:sp>
        <p:nvSpPr>
          <p:cNvPr id="28" name="Rectangle 27">
            <a:extLst>
              <a:ext uri="{FF2B5EF4-FFF2-40B4-BE49-F238E27FC236}">
                <a16:creationId xmlns:a16="http://schemas.microsoft.com/office/drawing/2014/main" id="{0B698082-576A-D1FA-CA73-E7B0D07FD235}"/>
              </a:ext>
            </a:extLst>
          </p:cNvPr>
          <p:cNvSpPr/>
          <p:nvPr/>
        </p:nvSpPr>
        <p:spPr>
          <a:xfrm>
            <a:off x="6754308" y="5298362"/>
            <a:ext cx="4343415" cy="898315"/>
          </a:xfrm>
          <a:prstGeom prst="rect">
            <a:avLst/>
          </a:prstGeom>
          <a:noFill/>
          <a:ln w="38100">
            <a:solidFill>
              <a:srgbClr val="FFFF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809055C3-B4A4-FBD2-2974-BD32214B1B14}"/>
              </a:ext>
            </a:extLst>
          </p:cNvPr>
          <p:cNvSpPr/>
          <p:nvPr/>
        </p:nvSpPr>
        <p:spPr>
          <a:xfrm>
            <a:off x="6754308" y="6603204"/>
            <a:ext cx="4343415" cy="898315"/>
          </a:xfrm>
          <a:prstGeom prst="rect">
            <a:avLst/>
          </a:prstGeom>
          <a:noFill/>
          <a:ln w="38100">
            <a:solidFill>
              <a:srgbClr val="FFC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71CB8ECA-951D-5166-B73E-D0D5CC1EB6AC}"/>
              </a:ext>
            </a:extLst>
          </p:cNvPr>
          <p:cNvSpPr/>
          <p:nvPr/>
        </p:nvSpPr>
        <p:spPr>
          <a:xfrm>
            <a:off x="6798529" y="7760078"/>
            <a:ext cx="4343415" cy="1519961"/>
          </a:xfrm>
          <a:prstGeom prst="rect">
            <a:avLst/>
          </a:prstGeom>
          <a:noFill/>
          <a:ln w="38100">
            <a:solidFill>
              <a:srgbClr val="FF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3"/>
          <p:cNvGrpSpPr/>
          <p:nvPr/>
        </p:nvGrpSpPr>
        <p:grpSpPr>
          <a:xfrm>
            <a:off x="6401249" y="3962005"/>
            <a:ext cx="10858051" cy="6324995"/>
            <a:chOff x="0" y="0"/>
            <a:chExt cx="2859733" cy="1665842"/>
          </a:xfrm>
        </p:grpSpPr>
        <p:sp>
          <p:nvSpPr>
            <p:cNvPr id="24" name="Freeform 24"/>
            <p:cNvSpPr/>
            <p:nvPr/>
          </p:nvSpPr>
          <p:spPr>
            <a:xfrm>
              <a:off x="0" y="0"/>
              <a:ext cx="2859734" cy="1665842"/>
            </a:xfrm>
            <a:custGeom>
              <a:avLst/>
              <a:gdLst/>
              <a:ahLst/>
              <a:cxnLst/>
              <a:rect l="l" t="t" r="r" b="b"/>
              <a:pathLst>
                <a:path w="2859734" h="1665842">
                  <a:moveTo>
                    <a:pt x="36364" y="0"/>
                  </a:moveTo>
                  <a:lnTo>
                    <a:pt x="2823370" y="0"/>
                  </a:lnTo>
                  <a:cubicBezTo>
                    <a:pt x="2843453" y="0"/>
                    <a:pt x="2859734" y="16281"/>
                    <a:pt x="2859734" y="36364"/>
                  </a:cubicBezTo>
                  <a:lnTo>
                    <a:pt x="2859734" y="1629479"/>
                  </a:lnTo>
                  <a:cubicBezTo>
                    <a:pt x="2859734" y="1639123"/>
                    <a:pt x="2855902" y="1648372"/>
                    <a:pt x="2849083" y="1655192"/>
                  </a:cubicBezTo>
                  <a:cubicBezTo>
                    <a:pt x="2842264" y="1662011"/>
                    <a:pt x="2833014" y="1665842"/>
                    <a:pt x="2823370" y="1665842"/>
                  </a:cubicBezTo>
                  <a:lnTo>
                    <a:pt x="36364" y="1665842"/>
                  </a:lnTo>
                  <a:cubicBezTo>
                    <a:pt x="26719" y="1665842"/>
                    <a:pt x="17470" y="1662011"/>
                    <a:pt x="10651" y="1655192"/>
                  </a:cubicBezTo>
                  <a:cubicBezTo>
                    <a:pt x="3831" y="1648372"/>
                    <a:pt x="0" y="1639123"/>
                    <a:pt x="0" y="1629479"/>
                  </a:cubicBezTo>
                  <a:lnTo>
                    <a:pt x="0" y="36364"/>
                  </a:lnTo>
                  <a:cubicBezTo>
                    <a:pt x="0" y="26719"/>
                    <a:pt x="3831" y="17470"/>
                    <a:pt x="10651" y="10651"/>
                  </a:cubicBezTo>
                  <a:cubicBezTo>
                    <a:pt x="17470" y="3831"/>
                    <a:pt x="26719" y="0"/>
                    <a:pt x="36364" y="0"/>
                  </a:cubicBezTo>
                  <a:close/>
                </a:path>
              </a:pathLst>
            </a:custGeom>
            <a:solidFill>
              <a:srgbClr val="0C306D">
                <a:alpha val="92941"/>
              </a:srgbClr>
            </a:solidFill>
          </p:spPr>
          <p:txBody>
            <a:bodyPr/>
            <a:lstStyle/>
            <a:p>
              <a:endParaRPr lang="en-US"/>
            </a:p>
          </p:txBody>
        </p:sp>
        <p:sp>
          <p:nvSpPr>
            <p:cNvPr id="25" name="TextBox 25"/>
            <p:cNvSpPr txBox="1"/>
            <p:nvPr/>
          </p:nvSpPr>
          <p:spPr>
            <a:xfrm>
              <a:off x="0" y="-38100"/>
              <a:ext cx="2859733" cy="1703942"/>
            </a:xfrm>
            <a:prstGeom prst="rect">
              <a:avLst/>
            </a:prstGeom>
          </p:spPr>
          <p:txBody>
            <a:bodyPr lIns="50800" tIns="50800" rIns="50800" bIns="50800" rtlCol="0" anchor="ctr"/>
            <a:lstStyle/>
            <a:p>
              <a:pPr algn="ctr">
                <a:lnSpc>
                  <a:spcPts val="3359"/>
                </a:lnSpc>
              </a:pPr>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C306D"/>
        </a:solidFill>
        <a:effectLst/>
      </p:bgPr>
    </p:bg>
    <p:spTree>
      <p:nvGrpSpPr>
        <p:cNvPr id="1" name="">
          <a:extLst>
            <a:ext uri="{FF2B5EF4-FFF2-40B4-BE49-F238E27FC236}">
              <a16:creationId xmlns:a16="http://schemas.microsoft.com/office/drawing/2014/main" id="{B9434F12-B2CC-23E9-8544-23F8365EB06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8A38FA4-A9CD-1CA8-F51F-62DECAFA34AB}"/>
              </a:ext>
            </a:extLst>
          </p:cNvPr>
          <p:cNvSpPr/>
          <p:nvPr/>
        </p:nvSpPr>
        <p:spPr>
          <a:xfrm flipH="1">
            <a:off x="3061786" y="401799"/>
            <a:ext cx="1349490" cy="1402067"/>
          </a:xfrm>
          <a:custGeom>
            <a:avLst/>
            <a:gdLst/>
            <a:ahLst/>
            <a:cxnLst/>
            <a:rect l="l" t="t" r="r" b="b"/>
            <a:pathLst>
              <a:path w="1349490" h="1402067">
                <a:moveTo>
                  <a:pt x="1349489" y="0"/>
                </a:moveTo>
                <a:lnTo>
                  <a:pt x="0" y="0"/>
                </a:lnTo>
                <a:lnTo>
                  <a:pt x="0" y="1402067"/>
                </a:lnTo>
                <a:lnTo>
                  <a:pt x="1349489" y="1402067"/>
                </a:lnTo>
                <a:lnTo>
                  <a:pt x="134948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TextBox 5">
            <a:extLst>
              <a:ext uri="{FF2B5EF4-FFF2-40B4-BE49-F238E27FC236}">
                <a16:creationId xmlns:a16="http://schemas.microsoft.com/office/drawing/2014/main" id="{F36493C6-7AE2-7B42-F4A3-2DF9BA8AED64}"/>
              </a:ext>
            </a:extLst>
          </p:cNvPr>
          <p:cNvSpPr txBox="1"/>
          <p:nvPr/>
        </p:nvSpPr>
        <p:spPr>
          <a:xfrm>
            <a:off x="4411275" y="745075"/>
            <a:ext cx="11106589" cy="810765"/>
          </a:xfrm>
          <a:prstGeom prst="rect">
            <a:avLst/>
          </a:prstGeom>
        </p:spPr>
        <p:txBody>
          <a:bodyPr lIns="0" tIns="0" rIns="0" bIns="0" rtlCol="0" anchor="t">
            <a:spAutoFit/>
          </a:bodyPr>
          <a:lstStyle/>
          <a:p>
            <a:pPr algn="l">
              <a:lnSpc>
                <a:spcPts val="6215"/>
              </a:lnSpc>
            </a:pPr>
            <a:r>
              <a:rPr lang="en-US" sz="6094" b="1">
                <a:solidFill>
                  <a:srgbClr val="F26B6D"/>
                </a:solidFill>
                <a:latin typeface="Montserrat Classic Bold"/>
                <a:ea typeface="Montserrat Classic Bold"/>
                <a:cs typeface="Montserrat Classic Bold"/>
                <a:sym typeface="Montserrat Classic Bold"/>
              </a:rPr>
              <a:t>Drought Response Triggers</a:t>
            </a:r>
          </a:p>
        </p:txBody>
      </p:sp>
      <p:sp>
        <p:nvSpPr>
          <p:cNvPr id="24" name="TextBox 22">
            <a:extLst>
              <a:ext uri="{FF2B5EF4-FFF2-40B4-BE49-F238E27FC236}">
                <a16:creationId xmlns:a16="http://schemas.microsoft.com/office/drawing/2014/main" id="{05A665F8-1B8B-9073-D26E-5639591ACD7E}"/>
              </a:ext>
            </a:extLst>
          </p:cNvPr>
          <p:cNvSpPr txBox="1"/>
          <p:nvPr/>
        </p:nvSpPr>
        <p:spPr>
          <a:xfrm>
            <a:off x="1294213" y="3281697"/>
            <a:ext cx="6905978" cy="3877985"/>
          </a:xfrm>
          <a:prstGeom prst="rect">
            <a:avLst/>
          </a:prstGeom>
        </p:spPr>
        <p:txBody>
          <a:bodyPr wrap="square" lIns="0" tIns="0" rIns="0" bIns="0" rtlCol="0" anchor="t">
            <a:spAutoFit/>
          </a:bodyPr>
          <a:lstStyle/>
          <a:p>
            <a:pPr algn="ctr"/>
            <a:r>
              <a:rPr lang="en-US" sz="3600" b="1" dirty="0">
                <a:solidFill>
                  <a:srgbClr val="FFC000"/>
                </a:solidFill>
                <a:latin typeface="Canva Sans Bold"/>
                <a:ea typeface="Canva Sans Bold"/>
                <a:cs typeface="Canva Sans Bold"/>
                <a:sym typeface="Canva Sans Bold"/>
              </a:rPr>
              <a:t>Drought triggers are geographic focus:</a:t>
            </a:r>
          </a:p>
          <a:p>
            <a:endParaRPr lang="en-US" sz="3600" b="1" dirty="0">
              <a:solidFill>
                <a:schemeClr val="bg1"/>
              </a:solidFill>
              <a:latin typeface="Canva Sans Bold"/>
              <a:ea typeface="Canva Sans Bold"/>
              <a:cs typeface="Canva Sans Bold"/>
              <a:sym typeface="Canva Sans Bold"/>
            </a:endParaRPr>
          </a:p>
          <a:p>
            <a:r>
              <a:rPr lang="en-US" sz="3600" b="1" dirty="0">
                <a:solidFill>
                  <a:schemeClr val="bg1"/>
                </a:solidFill>
                <a:latin typeface="Canva Sans Bold"/>
                <a:ea typeface="Canva Sans Bold"/>
                <a:cs typeface="Canva Sans Bold"/>
                <a:sym typeface="Canva Sans Bold"/>
              </a:rPr>
              <a:t>1) County Wide</a:t>
            </a:r>
          </a:p>
          <a:p>
            <a:endParaRPr lang="en-US" sz="3600" b="1" dirty="0">
              <a:solidFill>
                <a:schemeClr val="bg1"/>
              </a:solidFill>
              <a:latin typeface="Canva Sans Bold"/>
              <a:ea typeface="Canva Sans Bold"/>
              <a:cs typeface="Canva Sans Bold"/>
              <a:sym typeface="Canva Sans Bold"/>
            </a:endParaRPr>
          </a:p>
          <a:p>
            <a:r>
              <a:rPr lang="en-US" sz="3600" b="1" dirty="0">
                <a:solidFill>
                  <a:schemeClr val="bg1"/>
                </a:solidFill>
                <a:latin typeface="Canva Sans Bold"/>
                <a:ea typeface="Canva Sans Bold"/>
                <a:cs typeface="Canva Sans Bold"/>
                <a:sym typeface="Canva Sans Bold"/>
              </a:rPr>
              <a:t>2) Regional: Coastal and Inland </a:t>
            </a:r>
          </a:p>
          <a:p>
            <a:endParaRPr lang="en-US" sz="3600" b="1" dirty="0">
              <a:solidFill>
                <a:schemeClr val="bg1"/>
              </a:solidFill>
              <a:latin typeface="Canva Sans Bold"/>
              <a:ea typeface="Canva Sans Bold"/>
              <a:cs typeface="Canva Sans Bold"/>
              <a:sym typeface="Canva Sans Bold"/>
            </a:endParaRPr>
          </a:p>
        </p:txBody>
      </p:sp>
      <p:pic>
        <p:nvPicPr>
          <p:cNvPr id="7" name="Picture 6">
            <a:extLst>
              <a:ext uri="{FF2B5EF4-FFF2-40B4-BE49-F238E27FC236}">
                <a16:creationId xmlns:a16="http://schemas.microsoft.com/office/drawing/2014/main" id="{4CDBD0D3-F7B4-0629-2A14-E03CB9BA4EDC}"/>
              </a:ext>
            </a:extLst>
          </p:cNvPr>
          <p:cNvPicPr>
            <a:picLocks noChangeAspect="1"/>
          </p:cNvPicPr>
          <p:nvPr/>
        </p:nvPicPr>
        <p:blipFill rotWithShape="1">
          <a:blip r:embed="rId5"/>
          <a:srcRect l="15367" t="4845" r="6210" b="31427"/>
          <a:stretch/>
        </p:blipFill>
        <p:spPr bwMode="auto">
          <a:xfrm>
            <a:off x="10198530" y="1803866"/>
            <a:ext cx="8089470" cy="8507325"/>
          </a:xfrm>
          <a:prstGeom prst="rect">
            <a:avLst/>
          </a:prstGeom>
          <a:ln>
            <a:solidFill>
              <a:schemeClr val="tx1"/>
            </a:solidFill>
          </a:ln>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6322CD27-7CCA-D235-EBB5-4BA426EF5A32}"/>
              </a:ext>
            </a:extLst>
          </p:cNvPr>
          <p:cNvPicPr>
            <a:picLocks noChangeAspect="1"/>
          </p:cNvPicPr>
          <p:nvPr/>
        </p:nvPicPr>
        <p:blipFill>
          <a:blip r:embed="rId6"/>
          <a:srcRect t="50000"/>
          <a:stretch/>
        </p:blipFill>
        <p:spPr>
          <a:xfrm>
            <a:off x="10725183" y="9909313"/>
            <a:ext cx="7258161" cy="377687"/>
          </a:xfrm>
          <a:prstGeom prst="rect">
            <a:avLst/>
          </a:prstGeom>
          <a:ln>
            <a:solidFill>
              <a:schemeClr val="tx1"/>
            </a:solidFill>
          </a:ln>
        </p:spPr>
      </p:pic>
    </p:spTree>
    <p:extLst>
      <p:ext uri="{BB962C8B-B14F-4D97-AF65-F5344CB8AC3E}">
        <p14:creationId xmlns:p14="http://schemas.microsoft.com/office/powerpoint/2010/main" val="7475787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C306D"/>
        </a:solidFill>
        <a:effectLst/>
      </p:bgPr>
    </p:bg>
    <p:spTree>
      <p:nvGrpSpPr>
        <p:cNvPr id="1" name="">
          <a:extLst>
            <a:ext uri="{FF2B5EF4-FFF2-40B4-BE49-F238E27FC236}">
              <a16:creationId xmlns:a16="http://schemas.microsoft.com/office/drawing/2014/main" id="{0D36B10C-CD4C-F3E6-4473-CFAF8C27BE4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B284BD1-0B3C-732D-972C-754B68E8E1BD}"/>
              </a:ext>
            </a:extLst>
          </p:cNvPr>
          <p:cNvSpPr/>
          <p:nvPr/>
        </p:nvSpPr>
        <p:spPr>
          <a:xfrm flipH="1">
            <a:off x="3061786" y="401799"/>
            <a:ext cx="1349490" cy="1402067"/>
          </a:xfrm>
          <a:custGeom>
            <a:avLst/>
            <a:gdLst/>
            <a:ahLst/>
            <a:cxnLst/>
            <a:rect l="l" t="t" r="r" b="b"/>
            <a:pathLst>
              <a:path w="1349490" h="1402067">
                <a:moveTo>
                  <a:pt x="1349489" y="0"/>
                </a:moveTo>
                <a:lnTo>
                  <a:pt x="0" y="0"/>
                </a:lnTo>
                <a:lnTo>
                  <a:pt x="0" y="1402067"/>
                </a:lnTo>
                <a:lnTo>
                  <a:pt x="1349489" y="1402067"/>
                </a:lnTo>
                <a:lnTo>
                  <a:pt x="134948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F1CAF722-E9D0-054E-861B-5C4337E42B20}"/>
              </a:ext>
            </a:extLst>
          </p:cNvPr>
          <p:cNvSpPr/>
          <p:nvPr/>
        </p:nvSpPr>
        <p:spPr>
          <a:xfrm>
            <a:off x="247146" y="3016921"/>
            <a:ext cx="5859166" cy="7120992"/>
          </a:xfrm>
          <a:custGeom>
            <a:avLst/>
            <a:gdLst/>
            <a:ahLst/>
            <a:cxnLst/>
            <a:rect l="l" t="t" r="r" b="b"/>
            <a:pathLst>
              <a:path w="5859166" h="6975963">
                <a:moveTo>
                  <a:pt x="0" y="0"/>
                </a:moveTo>
                <a:lnTo>
                  <a:pt x="5859166" y="0"/>
                </a:lnTo>
                <a:lnTo>
                  <a:pt x="5859166" y="6975964"/>
                </a:lnTo>
                <a:lnTo>
                  <a:pt x="0" y="6975964"/>
                </a:lnTo>
                <a:lnTo>
                  <a:pt x="0" y="0"/>
                </a:lnTo>
                <a:close/>
              </a:path>
            </a:pathLst>
          </a:custGeom>
          <a:blipFill>
            <a:blip r:embed="rId5"/>
            <a:stretch>
              <a:fillRect l="-10835" t="-6652" r="-79514" b="-7859"/>
            </a:stretch>
          </a:blipFill>
        </p:spPr>
        <p:txBody>
          <a:bodyPr/>
          <a:lstStyle/>
          <a:p>
            <a:endParaRPr lang="en-US"/>
          </a:p>
        </p:txBody>
      </p:sp>
      <p:sp>
        <p:nvSpPr>
          <p:cNvPr id="4" name="Freeform 4">
            <a:extLst>
              <a:ext uri="{FF2B5EF4-FFF2-40B4-BE49-F238E27FC236}">
                <a16:creationId xmlns:a16="http://schemas.microsoft.com/office/drawing/2014/main" id="{CE55B168-1111-6482-E1FD-C31471B7867A}"/>
              </a:ext>
            </a:extLst>
          </p:cNvPr>
          <p:cNvSpPr/>
          <p:nvPr/>
        </p:nvSpPr>
        <p:spPr>
          <a:xfrm>
            <a:off x="865153" y="3257887"/>
            <a:ext cx="4802881" cy="6734997"/>
          </a:xfrm>
          <a:custGeom>
            <a:avLst/>
            <a:gdLst/>
            <a:ahLst/>
            <a:cxnLst/>
            <a:rect l="l" t="t" r="r" b="b"/>
            <a:pathLst>
              <a:path w="4802881" h="6734997">
                <a:moveTo>
                  <a:pt x="0" y="0"/>
                </a:moveTo>
                <a:lnTo>
                  <a:pt x="4802881" y="0"/>
                </a:lnTo>
                <a:lnTo>
                  <a:pt x="4802881" y="6734998"/>
                </a:lnTo>
                <a:lnTo>
                  <a:pt x="0" y="6734998"/>
                </a:lnTo>
                <a:lnTo>
                  <a:pt x="0" y="0"/>
                </a:lnTo>
                <a:close/>
              </a:path>
            </a:pathLst>
          </a:custGeom>
          <a:blipFill>
            <a:blip r:embed="rId6"/>
            <a:stretch>
              <a:fillRect l="-4776" r="-4776"/>
            </a:stretch>
          </a:blipFill>
        </p:spPr>
        <p:txBody>
          <a:bodyPr/>
          <a:lstStyle/>
          <a:p>
            <a:endParaRPr lang="en-US"/>
          </a:p>
        </p:txBody>
      </p:sp>
      <p:sp>
        <p:nvSpPr>
          <p:cNvPr id="5" name="TextBox 5">
            <a:extLst>
              <a:ext uri="{FF2B5EF4-FFF2-40B4-BE49-F238E27FC236}">
                <a16:creationId xmlns:a16="http://schemas.microsoft.com/office/drawing/2014/main" id="{13D59C91-E219-1CF7-3222-50AD0E19C65E}"/>
              </a:ext>
            </a:extLst>
          </p:cNvPr>
          <p:cNvSpPr txBox="1"/>
          <p:nvPr/>
        </p:nvSpPr>
        <p:spPr>
          <a:xfrm>
            <a:off x="4411275" y="745075"/>
            <a:ext cx="11106589" cy="810765"/>
          </a:xfrm>
          <a:prstGeom prst="rect">
            <a:avLst/>
          </a:prstGeom>
        </p:spPr>
        <p:txBody>
          <a:bodyPr lIns="0" tIns="0" rIns="0" bIns="0" rtlCol="0" anchor="t">
            <a:spAutoFit/>
          </a:bodyPr>
          <a:lstStyle/>
          <a:p>
            <a:pPr algn="l">
              <a:lnSpc>
                <a:spcPts val="6215"/>
              </a:lnSpc>
            </a:pPr>
            <a:r>
              <a:rPr lang="en-US" sz="6094" b="1">
                <a:solidFill>
                  <a:srgbClr val="F26B6D"/>
                </a:solidFill>
                <a:latin typeface="Montserrat Classic Bold"/>
                <a:ea typeface="Montserrat Classic Bold"/>
                <a:cs typeface="Montserrat Classic Bold"/>
                <a:sym typeface="Montserrat Classic Bold"/>
              </a:rPr>
              <a:t>Drought Response Triggers</a:t>
            </a:r>
          </a:p>
        </p:txBody>
      </p:sp>
      <p:sp>
        <p:nvSpPr>
          <p:cNvPr id="6" name="TextBox 6">
            <a:extLst>
              <a:ext uri="{FF2B5EF4-FFF2-40B4-BE49-F238E27FC236}">
                <a16:creationId xmlns:a16="http://schemas.microsoft.com/office/drawing/2014/main" id="{77B637FD-E78E-70B8-E2BC-859C9D0228B0}"/>
              </a:ext>
            </a:extLst>
          </p:cNvPr>
          <p:cNvSpPr txBox="1"/>
          <p:nvPr/>
        </p:nvSpPr>
        <p:spPr>
          <a:xfrm>
            <a:off x="300586" y="2325987"/>
            <a:ext cx="5682663" cy="436017"/>
          </a:xfrm>
          <a:prstGeom prst="rect">
            <a:avLst/>
          </a:prstGeom>
        </p:spPr>
        <p:txBody>
          <a:bodyPr lIns="0" tIns="0" rIns="0" bIns="0" rtlCol="0" anchor="t">
            <a:spAutoFit/>
          </a:bodyPr>
          <a:lstStyle/>
          <a:p>
            <a:pPr algn="ctr">
              <a:lnSpc>
                <a:spcPts val="3409"/>
              </a:lnSpc>
            </a:pPr>
            <a:r>
              <a:rPr lang="en-US" sz="3342" b="1" u="sng" dirty="0">
                <a:solidFill>
                  <a:srgbClr val="FFC000"/>
                </a:solidFill>
                <a:latin typeface="Montserrat Classic Bold"/>
                <a:ea typeface="Montserrat Classic Bold"/>
                <a:cs typeface="Montserrat Classic Bold"/>
                <a:sym typeface="Montserrat Classic Bold"/>
                <a:hlinkClick r:id="rId7" tooltip="https://droughtmonitor.unl.edu/CurrentMap/StateDroughtMonitor.aspx?CA">
                  <a:extLst>
                    <a:ext uri="{A12FA001-AC4F-418D-AE19-62706E023703}">
                      <ahyp:hlinkClr xmlns:ahyp="http://schemas.microsoft.com/office/drawing/2018/hyperlinkcolor" val="tx"/>
                    </a:ext>
                  </a:extLst>
                </a:hlinkClick>
              </a:rPr>
              <a:t>U.S. Drought Monitor</a:t>
            </a:r>
          </a:p>
        </p:txBody>
      </p:sp>
      <p:grpSp>
        <p:nvGrpSpPr>
          <p:cNvPr id="7" name="Group 7">
            <a:extLst>
              <a:ext uri="{FF2B5EF4-FFF2-40B4-BE49-F238E27FC236}">
                <a16:creationId xmlns:a16="http://schemas.microsoft.com/office/drawing/2014/main" id="{0FF3C990-4B33-8E35-F815-C5F52848EC71}"/>
              </a:ext>
            </a:extLst>
          </p:cNvPr>
          <p:cNvGrpSpPr/>
          <p:nvPr/>
        </p:nvGrpSpPr>
        <p:grpSpPr>
          <a:xfrm>
            <a:off x="6245226" y="2337588"/>
            <a:ext cx="5859166" cy="7800324"/>
            <a:chOff x="0" y="57150"/>
            <a:chExt cx="7812221" cy="10400433"/>
          </a:xfrm>
        </p:grpSpPr>
        <p:sp>
          <p:nvSpPr>
            <p:cNvPr id="8" name="Freeform 8">
              <a:extLst>
                <a:ext uri="{FF2B5EF4-FFF2-40B4-BE49-F238E27FC236}">
                  <a16:creationId xmlns:a16="http://schemas.microsoft.com/office/drawing/2014/main" id="{E10A8D70-C37B-FCFF-F1F8-74971BA331E5}"/>
                </a:ext>
              </a:extLst>
            </p:cNvPr>
            <p:cNvSpPr/>
            <p:nvPr/>
          </p:nvSpPr>
          <p:spPr>
            <a:xfrm>
              <a:off x="0" y="962927"/>
              <a:ext cx="7812221" cy="9494656"/>
            </a:xfrm>
            <a:custGeom>
              <a:avLst/>
              <a:gdLst/>
              <a:ahLst/>
              <a:cxnLst/>
              <a:rect l="l" t="t" r="r" b="b"/>
              <a:pathLst>
                <a:path w="7812221" h="9301284">
                  <a:moveTo>
                    <a:pt x="0" y="0"/>
                  </a:moveTo>
                  <a:lnTo>
                    <a:pt x="7812221" y="0"/>
                  </a:lnTo>
                  <a:lnTo>
                    <a:pt x="7812221" y="9301284"/>
                  </a:lnTo>
                  <a:lnTo>
                    <a:pt x="0" y="9301284"/>
                  </a:lnTo>
                  <a:lnTo>
                    <a:pt x="0" y="0"/>
                  </a:lnTo>
                  <a:close/>
                </a:path>
              </a:pathLst>
            </a:custGeom>
            <a:blipFill>
              <a:blip r:embed="rId5"/>
              <a:stretch>
                <a:fillRect l="-10835" t="-6652" r="-79514" b="-7859"/>
              </a:stretch>
            </a:blipFill>
          </p:spPr>
          <p:txBody>
            <a:bodyPr/>
            <a:lstStyle/>
            <a:p>
              <a:endParaRPr lang="en-US"/>
            </a:p>
          </p:txBody>
        </p:sp>
        <p:sp>
          <p:nvSpPr>
            <p:cNvPr id="9" name="Freeform 9">
              <a:extLst>
                <a:ext uri="{FF2B5EF4-FFF2-40B4-BE49-F238E27FC236}">
                  <a16:creationId xmlns:a16="http://schemas.microsoft.com/office/drawing/2014/main" id="{CD43A2B5-6CAB-1299-4B00-17ED1FA14B7A}"/>
                </a:ext>
              </a:extLst>
            </p:cNvPr>
            <p:cNvSpPr/>
            <p:nvPr/>
          </p:nvSpPr>
          <p:spPr>
            <a:xfrm>
              <a:off x="2560699" y="4062648"/>
              <a:ext cx="4497677" cy="5801564"/>
            </a:xfrm>
            <a:custGeom>
              <a:avLst/>
              <a:gdLst/>
              <a:ahLst/>
              <a:cxnLst/>
              <a:rect l="l" t="t" r="r" b="b"/>
              <a:pathLst>
                <a:path w="4497677" h="5801564">
                  <a:moveTo>
                    <a:pt x="0" y="0"/>
                  </a:moveTo>
                  <a:lnTo>
                    <a:pt x="4497677" y="0"/>
                  </a:lnTo>
                  <a:lnTo>
                    <a:pt x="4497677" y="5801563"/>
                  </a:lnTo>
                  <a:lnTo>
                    <a:pt x="0" y="5801563"/>
                  </a:lnTo>
                  <a:lnTo>
                    <a:pt x="0" y="0"/>
                  </a:lnTo>
                  <a:close/>
                </a:path>
              </a:pathLst>
            </a:custGeom>
            <a:blipFill>
              <a:blip r:embed="rId8"/>
              <a:stretch>
                <a:fillRect/>
              </a:stretch>
            </a:blipFill>
          </p:spPr>
          <p:txBody>
            <a:bodyPr/>
            <a:lstStyle/>
            <a:p>
              <a:endParaRPr lang="en-US"/>
            </a:p>
          </p:txBody>
        </p:sp>
        <p:sp>
          <p:nvSpPr>
            <p:cNvPr id="10" name="Freeform 10">
              <a:extLst>
                <a:ext uri="{FF2B5EF4-FFF2-40B4-BE49-F238E27FC236}">
                  <a16:creationId xmlns:a16="http://schemas.microsoft.com/office/drawing/2014/main" id="{64AF9324-29D9-0734-271E-7A59E847E597}"/>
                </a:ext>
              </a:extLst>
            </p:cNvPr>
            <p:cNvSpPr/>
            <p:nvPr/>
          </p:nvSpPr>
          <p:spPr>
            <a:xfrm>
              <a:off x="2827695" y="2807390"/>
              <a:ext cx="3755822" cy="911930"/>
            </a:xfrm>
            <a:custGeom>
              <a:avLst/>
              <a:gdLst/>
              <a:ahLst/>
              <a:cxnLst/>
              <a:rect l="l" t="t" r="r" b="b"/>
              <a:pathLst>
                <a:path w="3755822" h="911930">
                  <a:moveTo>
                    <a:pt x="0" y="0"/>
                  </a:moveTo>
                  <a:lnTo>
                    <a:pt x="3755822" y="0"/>
                  </a:lnTo>
                  <a:lnTo>
                    <a:pt x="3755822" y="911930"/>
                  </a:lnTo>
                  <a:lnTo>
                    <a:pt x="0" y="911930"/>
                  </a:lnTo>
                  <a:lnTo>
                    <a:pt x="0" y="0"/>
                  </a:lnTo>
                  <a:close/>
                </a:path>
              </a:pathLst>
            </a:custGeom>
            <a:blipFill>
              <a:blip r:embed="rId9"/>
              <a:stretch>
                <a:fillRect b="-1933"/>
              </a:stretch>
            </a:blipFill>
          </p:spPr>
          <p:txBody>
            <a:bodyPr/>
            <a:lstStyle/>
            <a:p>
              <a:endParaRPr lang="en-US"/>
            </a:p>
          </p:txBody>
        </p:sp>
        <p:sp>
          <p:nvSpPr>
            <p:cNvPr id="11" name="Freeform 11">
              <a:extLst>
                <a:ext uri="{FF2B5EF4-FFF2-40B4-BE49-F238E27FC236}">
                  <a16:creationId xmlns:a16="http://schemas.microsoft.com/office/drawing/2014/main" id="{0ACCDD8F-D874-9731-8676-F176BD1C37D2}"/>
                </a:ext>
              </a:extLst>
            </p:cNvPr>
            <p:cNvSpPr/>
            <p:nvPr/>
          </p:nvSpPr>
          <p:spPr>
            <a:xfrm>
              <a:off x="5455595" y="4117024"/>
              <a:ext cx="1630874" cy="1208055"/>
            </a:xfrm>
            <a:custGeom>
              <a:avLst/>
              <a:gdLst/>
              <a:ahLst/>
              <a:cxnLst/>
              <a:rect l="l" t="t" r="r" b="b"/>
              <a:pathLst>
                <a:path w="1630874" h="1208055">
                  <a:moveTo>
                    <a:pt x="0" y="0"/>
                  </a:moveTo>
                  <a:lnTo>
                    <a:pt x="1630874" y="0"/>
                  </a:lnTo>
                  <a:lnTo>
                    <a:pt x="1630874" y="1208055"/>
                  </a:lnTo>
                  <a:lnTo>
                    <a:pt x="0" y="1208055"/>
                  </a:lnTo>
                  <a:lnTo>
                    <a:pt x="0" y="0"/>
                  </a:lnTo>
                  <a:close/>
                </a:path>
              </a:pathLst>
            </a:custGeom>
            <a:blipFill>
              <a:blip r:embed="rId10"/>
              <a:stretch>
                <a:fillRect/>
              </a:stretch>
            </a:blipFill>
          </p:spPr>
          <p:txBody>
            <a:bodyPr/>
            <a:lstStyle/>
            <a:p>
              <a:endParaRPr lang="en-US"/>
            </a:p>
          </p:txBody>
        </p:sp>
        <p:sp>
          <p:nvSpPr>
            <p:cNvPr id="12" name="Freeform 12">
              <a:extLst>
                <a:ext uri="{FF2B5EF4-FFF2-40B4-BE49-F238E27FC236}">
                  <a16:creationId xmlns:a16="http://schemas.microsoft.com/office/drawing/2014/main" id="{85CC4875-0FE0-EA24-3866-1163D624B8B8}"/>
                </a:ext>
              </a:extLst>
            </p:cNvPr>
            <p:cNvSpPr/>
            <p:nvPr/>
          </p:nvSpPr>
          <p:spPr>
            <a:xfrm>
              <a:off x="260932" y="1744226"/>
              <a:ext cx="2216684" cy="2216684"/>
            </a:xfrm>
            <a:custGeom>
              <a:avLst/>
              <a:gdLst/>
              <a:ahLst/>
              <a:cxnLst/>
              <a:rect l="l" t="t" r="r" b="b"/>
              <a:pathLst>
                <a:path w="2216684" h="2216684">
                  <a:moveTo>
                    <a:pt x="0" y="0"/>
                  </a:moveTo>
                  <a:lnTo>
                    <a:pt x="2216683" y="0"/>
                  </a:lnTo>
                  <a:lnTo>
                    <a:pt x="2216683" y="2216683"/>
                  </a:lnTo>
                  <a:lnTo>
                    <a:pt x="0" y="2216683"/>
                  </a:lnTo>
                  <a:lnTo>
                    <a:pt x="0" y="0"/>
                  </a:lnTo>
                  <a:close/>
                </a:path>
              </a:pathLst>
            </a:custGeom>
            <a:blipFill>
              <a:blip r:embed="rId11"/>
              <a:stretch>
                <a:fillRect/>
              </a:stretch>
            </a:blipFill>
          </p:spPr>
          <p:txBody>
            <a:bodyPr/>
            <a:lstStyle/>
            <a:p>
              <a:endParaRPr lang="en-US"/>
            </a:p>
          </p:txBody>
        </p:sp>
        <p:sp>
          <p:nvSpPr>
            <p:cNvPr id="13" name="TextBox 13">
              <a:extLst>
                <a:ext uri="{FF2B5EF4-FFF2-40B4-BE49-F238E27FC236}">
                  <a16:creationId xmlns:a16="http://schemas.microsoft.com/office/drawing/2014/main" id="{305BC08A-AE5F-7F16-0D7E-CEF6C0EB143D}"/>
                </a:ext>
              </a:extLst>
            </p:cNvPr>
            <p:cNvSpPr txBox="1"/>
            <p:nvPr/>
          </p:nvSpPr>
          <p:spPr>
            <a:xfrm>
              <a:off x="2827695" y="1210319"/>
              <a:ext cx="3593448" cy="821055"/>
            </a:xfrm>
            <a:prstGeom prst="rect">
              <a:avLst/>
            </a:prstGeom>
          </p:spPr>
          <p:txBody>
            <a:bodyPr lIns="0" tIns="0" rIns="0" bIns="0" rtlCol="0" anchor="t">
              <a:spAutoFit/>
            </a:bodyPr>
            <a:lstStyle/>
            <a:p>
              <a:pPr algn="ctr">
                <a:lnSpc>
                  <a:spcPts val="2399"/>
                </a:lnSpc>
                <a:spcBef>
                  <a:spcPct val="0"/>
                </a:spcBef>
              </a:pPr>
              <a:r>
                <a:rPr lang="en-US" sz="2399" b="1">
                  <a:solidFill>
                    <a:srgbClr val="263480"/>
                  </a:solidFill>
                  <a:latin typeface="Cerebri Bold"/>
                  <a:ea typeface="Cerebri Bold"/>
                  <a:cs typeface="Cerebri Bold"/>
                  <a:sym typeface="Cerebri Bold"/>
                </a:rPr>
                <a:t>Dry Well Reporting System </a:t>
              </a:r>
            </a:p>
          </p:txBody>
        </p:sp>
        <p:sp>
          <p:nvSpPr>
            <p:cNvPr id="14" name="TextBox 14">
              <a:extLst>
                <a:ext uri="{FF2B5EF4-FFF2-40B4-BE49-F238E27FC236}">
                  <a16:creationId xmlns:a16="http://schemas.microsoft.com/office/drawing/2014/main" id="{9CA8D952-CB2A-3C3F-42E9-7F3E5FC8F34B}"/>
                </a:ext>
              </a:extLst>
            </p:cNvPr>
            <p:cNvSpPr txBox="1"/>
            <p:nvPr/>
          </p:nvSpPr>
          <p:spPr>
            <a:xfrm>
              <a:off x="283373" y="4484551"/>
              <a:ext cx="2744513" cy="5007980"/>
            </a:xfrm>
            <a:prstGeom prst="rect">
              <a:avLst/>
            </a:prstGeom>
          </p:spPr>
          <p:txBody>
            <a:bodyPr lIns="0" tIns="0" rIns="0" bIns="0" rtlCol="0" anchor="t">
              <a:spAutoFit/>
            </a:bodyPr>
            <a:lstStyle/>
            <a:p>
              <a:pPr algn="ctr">
                <a:lnSpc>
                  <a:spcPts val="1897"/>
                </a:lnSpc>
                <a:spcBef>
                  <a:spcPct val="0"/>
                </a:spcBef>
              </a:pPr>
              <a:r>
                <a:rPr lang="en-US" sz="1897" b="1">
                  <a:solidFill>
                    <a:srgbClr val="1E1E49"/>
                  </a:solidFill>
                  <a:latin typeface="Cerebri Bold"/>
                  <a:ea typeface="Cerebri Bold"/>
                  <a:cs typeface="Cerebri Bold"/>
                  <a:sym typeface="Cerebri Bold"/>
                </a:rPr>
                <a:t>In the coastal zone, 11 of 12 dry well reports were submitted in 2021; seven wells ran dry, while four had reduced flow or went seasonally dry. In the inland region, 19 of 23 reports came from 2021 or 2022, with 17 wells running completely dry.</a:t>
              </a:r>
            </a:p>
          </p:txBody>
        </p:sp>
        <p:sp>
          <p:nvSpPr>
            <p:cNvPr id="15" name="TextBox 15">
              <a:extLst>
                <a:ext uri="{FF2B5EF4-FFF2-40B4-BE49-F238E27FC236}">
                  <a16:creationId xmlns:a16="http://schemas.microsoft.com/office/drawing/2014/main" id="{896B7330-AD77-563B-964A-DB17EBE79C9E}"/>
                </a:ext>
              </a:extLst>
            </p:cNvPr>
            <p:cNvSpPr txBox="1"/>
            <p:nvPr/>
          </p:nvSpPr>
          <p:spPr>
            <a:xfrm>
              <a:off x="499507" y="57150"/>
              <a:ext cx="6813207" cy="594404"/>
            </a:xfrm>
            <a:prstGeom prst="rect">
              <a:avLst/>
            </a:prstGeom>
          </p:spPr>
          <p:txBody>
            <a:bodyPr lIns="0" tIns="0" rIns="0" bIns="0" rtlCol="0" anchor="t">
              <a:spAutoFit/>
            </a:bodyPr>
            <a:lstStyle/>
            <a:p>
              <a:pPr algn="ctr">
                <a:lnSpc>
                  <a:spcPts val="3360"/>
                </a:lnSpc>
              </a:pPr>
              <a:r>
                <a:rPr lang="en-US" sz="3294" b="1" u="sng" dirty="0">
                  <a:solidFill>
                    <a:srgbClr val="FFC000"/>
                  </a:solidFill>
                  <a:latin typeface="Montserrat Classic Bold"/>
                  <a:ea typeface="Montserrat Classic Bold"/>
                  <a:cs typeface="Montserrat Classic Bold"/>
                  <a:sym typeface="Montserrat Classic Bold"/>
                  <a:hlinkClick r:id="rId12" tooltip="https://mydrywell.water.ca.gov/report/">
                    <a:extLst>
                      <a:ext uri="{A12FA001-AC4F-418D-AE19-62706E023703}">
                        <ahyp:hlinkClr xmlns:ahyp="http://schemas.microsoft.com/office/drawing/2018/hyperlinkcolor" val="tx"/>
                      </a:ext>
                    </a:extLst>
                  </a:hlinkClick>
                </a:rPr>
                <a:t>Dry Well Reports</a:t>
              </a:r>
            </a:p>
          </p:txBody>
        </p:sp>
      </p:grpSp>
      <p:sp>
        <p:nvSpPr>
          <p:cNvPr id="23" name="TextBox 5">
            <a:extLst>
              <a:ext uri="{FF2B5EF4-FFF2-40B4-BE49-F238E27FC236}">
                <a16:creationId xmlns:a16="http://schemas.microsoft.com/office/drawing/2014/main" id="{30534C80-B6BD-4EBA-0140-EE45109F41DD}"/>
              </a:ext>
            </a:extLst>
          </p:cNvPr>
          <p:cNvSpPr txBox="1"/>
          <p:nvPr/>
        </p:nvSpPr>
        <p:spPr>
          <a:xfrm>
            <a:off x="1973129" y="1772452"/>
            <a:ext cx="5459953" cy="685893"/>
          </a:xfrm>
          <a:prstGeom prst="rect">
            <a:avLst/>
          </a:prstGeom>
        </p:spPr>
        <p:txBody>
          <a:bodyPr wrap="square" lIns="0" tIns="0" rIns="0" bIns="0" rtlCol="0" anchor="t">
            <a:spAutoFit/>
          </a:bodyPr>
          <a:lstStyle/>
          <a:p>
            <a:pPr algn="l">
              <a:lnSpc>
                <a:spcPts val="6215"/>
              </a:lnSpc>
            </a:pPr>
            <a:r>
              <a:rPr lang="en-US" sz="2800" b="1" dirty="0">
                <a:solidFill>
                  <a:srgbClr val="F26B6D"/>
                </a:solidFill>
                <a:latin typeface="Montserrat Classic Bold"/>
                <a:ea typeface="Montserrat Classic Bold"/>
                <a:cs typeface="Montserrat Classic Bold"/>
                <a:sym typeface="Montserrat Classic Bold"/>
              </a:rPr>
              <a:t>County Wide</a:t>
            </a:r>
          </a:p>
        </p:txBody>
      </p:sp>
      <p:sp>
        <p:nvSpPr>
          <p:cNvPr id="24" name="TextBox 5">
            <a:extLst>
              <a:ext uri="{FF2B5EF4-FFF2-40B4-BE49-F238E27FC236}">
                <a16:creationId xmlns:a16="http://schemas.microsoft.com/office/drawing/2014/main" id="{8222EBF9-8858-1589-BAC5-6A88C26D98E9}"/>
              </a:ext>
            </a:extLst>
          </p:cNvPr>
          <p:cNvSpPr txBox="1"/>
          <p:nvPr/>
        </p:nvSpPr>
        <p:spPr>
          <a:xfrm>
            <a:off x="8516141" y="1741384"/>
            <a:ext cx="5459953" cy="685893"/>
          </a:xfrm>
          <a:prstGeom prst="rect">
            <a:avLst/>
          </a:prstGeom>
        </p:spPr>
        <p:txBody>
          <a:bodyPr wrap="square" lIns="0" tIns="0" rIns="0" bIns="0" rtlCol="0" anchor="t">
            <a:spAutoFit/>
          </a:bodyPr>
          <a:lstStyle/>
          <a:p>
            <a:pPr algn="l">
              <a:lnSpc>
                <a:spcPts val="6215"/>
              </a:lnSpc>
            </a:pPr>
            <a:r>
              <a:rPr lang="en-US" sz="2800" b="1" dirty="0">
                <a:solidFill>
                  <a:srgbClr val="F26B6D"/>
                </a:solidFill>
                <a:latin typeface="Montserrat Classic Bold"/>
                <a:ea typeface="Montserrat Classic Bold"/>
                <a:cs typeface="Montserrat Classic Bold"/>
                <a:sym typeface="Montserrat Classic Bold"/>
              </a:rPr>
              <a:t>Regional</a:t>
            </a:r>
          </a:p>
        </p:txBody>
      </p:sp>
      <p:grpSp>
        <p:nvGrpSpPr>
          <p:cNvPr id="16" name="Group 16">
            <a:extLst>
              <a:ext uri="{FF2B5EF4-FFF2-40B4-BE49-F238E27FC236}">
                <a16:creationId xmlns:a16="http://schemas.microsoft.com/office/drawing/2014/main" id="{77360BBB-A538-5DE3-4645-BD504020AEC8}"/>
              </a:ext>
            </a:extLst>
          </p:cNvPr>
          <p:cNvGrpSpPr/>
          <p:nvPr/>
        </p:nvGrpSpPr>
        <p:grpSpPr>
          <a:xfrm>
            <a:off x="12247268" y="2337588"/>
            <a:ext cx="5859166" cy="7800323"/>
            <a:chOff x="0" y="57150"/>
            <a:chExt cx="7812221" cy="10400432"/>
          </a:xfrm>
        </p:grpSpPr>
        <p:sp>
          <p:nvSpPr>
            <p:cNvPr id="17" name="Freeform 17">
              <a:extLst>
                <a:ext uri="{FF2B5EF4-FFF2-40B4-BE49-F238E27FC236}">
                  <a16:creationId xmlns:a16="http://schemas.microsoft.com/office/drawing/2014/main" id="{FB1926C5-DE19-454F-915A-81AA65DBA72A}"/>
                </a:ext>
              </a:extLst>
            </p:cNvPr>
            <p:cNvSpPr/>
            <p:nvPr/>
          </p:nvSpPr>
          <p:spPr>
            <a:xfrm>
              <a:off x="0" y="962926"/>
              <a:ext cx="7812221" cy="9494656"/>
            </a:xfrm>
            <a:custGeom>
              <a:avLst/>
              <a:gdLst/>
              <a:ahLst/>
              <a:cxnLst/>
              <a:rect l="l" t="t" r="r" b="b"/>
              <a:pathLst>
                <a:path w="7812221" h="9301284">
                  <a:moveTo>
                    <a:pt x="0" y="0"/>
                  </a:moveTo>
                  <a:lnTo>
                    <a:pt x="7812221" y="0"/>
                  </a:lnTo>
                  <a:lnTo>
                    <a:pt x="7812221" y="9301284"/>
                  </a:lnTo>
                  <a:lnTo>
                    <a:pt x="0" y="9301284"/>
                  </a:lnTo>
                  <a:lnTo>
                    <a:pt x="0" y="0"/>
                  </a:lnTo>
                  <a:close/>
                </a:path>
              </a:pathLst>
            </a:custGeom>
            <a:blipFill>
              <a:blip r:embed="rId5"/>
              <a:stretch>
                <a:fillRect l="-10835" t="-6652" r="-79514" b="-7859"/>
              </a:stretch>
            </a:blipFill>
          </p:spPr>
          <p:txBody>
            <a:bodyPr/>
            <a:lstStyle/>
            <a:p>
              <a:endParaRPr lang="en-US"/>
            </a:p>
          </p:txBody>
        </p:sp>
        <p:sp>
          <p:nvSpPr>
            <p:cNvPr id="18" name="TextBox 18">
              <a:extLst>
                <a:ext uri="{FF2B5EF4-FFF2-40B4-BE49-F238E27FC236}">
                  <a16:creationId xmlns:a16="http://schemas.microsoft.com/office/drawing/2014/main" id="{6C085D37-9B89-A161-2F78-AD547507D94D}"/>
                </a:ext>
              </a:extLst>
            </p:cNvPr>
            <p:cNvSpPr txBox="1"/>
            <p:nvPr/>
          </p:nvSpPr>
          <p:spPr>
            <a:xfrm>
              <a:off x="573251" y="57150"/>
              <a:ext cx="6813207" cy="594404"/>
            </a:xfrm>
            <a:prstGeom prst="rect">
              <a:avLst/>
            </a:prstGeom>
          </p:spPr>
          <p:txBody>
            <a:bodyPr lIns="0" tIns="0" rIns="0" bIns="0" rtlCol="0" anchor="t">
              <a:spAutoFit/>
            </a:bodyPr>
            <a:lstStyle/>
            <a:p>
              <a:pPr algn="ctr">
                <a:lnSpc>
                  <a:spcPts val="3360"/>
                </a:lnSpc>
              </a:pPr>
              <a:r>
                <a:rPr lang="en-US" sz="3294" b="1" u="sng" dirty="0">
                  <a:solidFill>
                    <a:srgbClr val="FFC000"/>
                  </a:solidFill>
                  <a:latin typeface="Montserrat Classic Bold"/>
                  <a:ea typeface="Montserrat Classic Bold"/>
                  <a:cs typeface="Montserrat Classic Bold"/>
                  <a:sym typeface="Montserrat Classic Bold"/>
                  <a:hlinkClick r:id="rId13" tooltip="https://cww.water.ca.gov/map/select">
                    <a:extLst>
                      <a:ext uri="{A12FA001-AC4F-418D-AE19-62706E023703}">
                        <ahyp:hlinkClr xmlns:ahyp="http://schemas.microsoft.com/office/drawing/2018/hyperlinkcolor" val="tx"/>
                      </a:ext>
                    </a:extLst>
                  </a:hlinkClick>
                </a:rPr>
                <a:t>Water-Year</a:t>
              </a:r>
            </a:p>
          </p:txBody>
        </p:sp>
        <p:sp>
          <p:nvSpPr>
            <p:cNvPr id="19" name="Freeform 19">
              <a:extLst>
                <a:ext uri="{FF2B5EF4-FFF2-40B4-BE49-F238E27FC236}">
                  <a16:creationId xmlns:a16="http://schemas.microsoft.com/office/drawing/2014/main" id="{40072DAD-C52C-00D4-5C44-45C0C63B3D08}"/>
                </a:ext>
              </a:extLst>
            </p:cNvPr>
            <p:cNvSpPr/>
            <p:nvPr/>
          </p:nvSpPr>
          <p:spPr>
            <a:xfrm>
              <a:off x="573252" y="6614384"/>
              <a:ext cx="6813205" cy="3812804"/>
            </a:xfrm>
            <a:custGeom>
              <a:avLst/>
              <a:gdLst/>
              <a:ahLst/>
              <a:cxnLst/>
              <a:rect l="l" t="t" r="r" b="b"/>
              <a:pathLst>
                <a:path w="6347936" h="4316597">
                  <a:moveTo>
                    <a:pt x="0" y="0"/>
                  </a:moveTo>
                  <a:lnTo>
                    <a:pt x="6347936" y="0"/>
                  </a:lnTo>
                  <a:lnTo>
                    <a:pt x="6347936" y="4316596"/>
                  </a:lnTo>
                  <a:lnTo>
                    <a:pt x="0" y="4316596"/>
                  </a:lnTo>
                  <a:lnTo>
                    <a:pt x="0" y="0"/>
                  </a:lnTo>
                  <a:close/>
                </a:path>
              </a:pathLst>
            </a:custGeom>
            <a:blipFill>
              <a:blip r:embed="rId14"/>
              <a:stretch>
                <a:fillRect t="-6955" r="-1277"/>
              </a:stretch>
            </a:blipFill>
          </p:spPr>
          <p:txBody>
            <a:bodyPr/>
            <a:lstStyle/>
            <a:p>
              <a:endParaRPr lang="en-US"/>
            </a:p>
          </p:txBody>
        </p:sp>
        <p:sp>
          <p:nvSpPr>
            <p:cNvPr id="20" name="Freeform 20">
              <a:extLst>
                <a:ext uri="{FF2B5EF4-FFF2-40B4-BE49-F238E27FC236}">
                  <a16:creationId xmlns:a16="http://schemas.microsoft.com/office/drawing/2014/main" id="{D70B96FD-337E-5030-30ED-69FBA580B964}"/>
                </a:ext>
              </a:extLst>
            </p:cNvPr>
            <p:cNvSpPr/>
            <p:nvPr/>
          </p:nvSpPr>
          <p:spPr>
            <a:xfrm>
              <a:off x="573251" y="1744226"/>
              <a:ext cx="6865162" cy="3950189"/>
            </a:xfrm>
            <a:custGeom>
              <a:avLst/>
              <a:gdLst/>
              <a:ahLst/>
              <a:cxnLst/>
              <a:rect l="l" t="t" r="r" b="b"/>
              <a:pathLst>
                <a:path w="6267901" h="3950188">
                  <a:moveTo>
                    <a:pt x="0" y="0"/>
                  </a:moveTo>
                  <a:lnTo>
                    <a:pt x="6267901" y="0"/>
                  </a:lnTo>
                  <a:lnTo>
                    <a:pt x="6267901" y="3950188"/>
                  </a:lnTo>
                  <a:lnTo>
                    <a:pt x="0" y="3950188"/>
                  </a:lnTo>
                  <a:lnTo>
                    <a:pt x="0" y="0"/>
                  </a:lnTo>
                  <a:close/>
                </a:path>
              </a:pathLst>
            </a:custGeom>
            <a:blipFill>
              <a:blip r:embed="rId15"/>
              <a:stretch>
                <a:fillRect/>
              </a:stretch>
            </a:blipFill>
          </p:spPr>
          <p:txBody>
            <a:bodyPr/>
            <a:lstStyle/>
            <a:p>
              <a:endParaRPr lang="en-US"/>
            </a:p>
          </p:txBody>
        </p:sp>
        <p:sp>
          <p:nvSpPr>
            <p:cNvPr id="21" name="TextBox 21">
              <a:extLst>
                <a:ext uri="{FF2B5EF4-FFF2-40B4-BE49-F238E27FC236}">
                  <a16:creationId xmlns:a16="http://schemas.microsoft.com/office/drawing/2014/main" id="{70A197D9-8321-086E-1D8A-F8F9F5F86825}"/>
                </a:ext>
              </a:extLst>
            </p:cNvPr>
            <p:cNvSpPr txBox="1"/>
            <p:nvPr/>
          </p:nvSpPr>
          <p:spPr>
            <a:xfrm>
              <a:off x="356880" y="1017569"/>
              <a:ext cx="7245945" cy="830569"/>
            </a:xfrm>
            <a:prstGeom prst="rect">
              <a:avLst/>
            </a:prstGeom>
          </p:spPr>
          <p:txBody>
            <a:bodyPr wrap="square" lIns="0" tIns="0" rIns="0" bIns="0" rtlCol="0" anchor="t">
              <a:spAutoFit/>
            </a:bodyPr>
            <a:lstStyle/>
            <a:p>
              <a:pPr algn="ctr">
                <a:lnSpc>
                  <a:spcPts val="2399"/>
                </a:lnSpc>
              </a:pPr>
              <a:r>
                <a:rPr lang="en-US" sz="2399" b="1" dirty="0">
                  <a:solidFill>
                    <a:srgbClr val="C00000"/>
                  </a:solidFill>
                  <a:latin typeface="Cerebri Bold"/>
                  <a:ea typeface="Cerebri Bold"/>
                  <a:cs typeface="Cerebri Bold"/>
                  <a:sym typeface="Cerebri Bold"/>
                </a:rPr>
                <a:t>Coastal Indicator</a:t>
              </a:r>
              <a:r>
                <a:rPr lang="en-US" sz="2399" b="1" dirty="0">
                  <a:solidFill>
                    <a:srgbClr val="1E1E49"/>
                  </a:solidFill>
                  <a:latin typeface="Cerebri Bold"/>
                  <a:ea typeface="Cerebri Bold"/>
                  <a:cs typeface="Cerebri Bold"/>
                  <a:sym typeface="Cerebri Bold"/>
                </a:rPr>
                <a:t>: Accumulated Rain for Big-Navarro-Garcia Watershed</a:t>
              </a:r>
            </a:p>
          </p:txBody>
        </p:sp>
        <p:sp>
          <p:nvSpPr>
            <p:cNvPr id="22" name="TextBox 22">
              <a:extLst>
                <a:ext uri="{FF2B5EF4-FFF2-40B4-BE49-F238E27FC236}">
                  <a16:creationId xmlns:a16="http://schemas.microsoft.com/office/drawing/2014/main" id="{F9642B36-59C1-9F02-E9BA-E59E6AFD5D0D}"/>
                </a:ext>
              </a:extLst>
            </p:cNvPr>
            <p:cNvSpPr txBox="1"/>
            <p:nvPr/>
          </p:nvSpPr>
          <p:spPr>
            <a:xfrm>
              <a:off x="808176" y="5738559"/>
              <a:ext cx="6195869" cy="831681"/>
            </a:xfrm>
            <a:prstGeom prst="rect">
              <a:avLst/>
            </a:prstGeom>
          </p:spPr>
          <p:txBody>
            <a:bodyPr wrap="square" lIns="0" tIns="0" rIns="0" bIns="0" rtlCol="0" anchor="t">
              <a:spAutoFit/>
            </a:bodyPr>
            <a:lstStyle/>
            <a:p>
              <a:pPr algn="ctr">
                <a:lnSpc>
                  <a:spcPts val="2399"/>
                </a:lnSpc>
                <a:spcBef>
                  <a:spcPct val="0"/>
                </a:spcBef>
              </a:pPr>
              <a:r>
                <a:rPr lang="en-US" sz="2399" b="1" dirty="0">
                  <a:solidFill>
                    <a:srgbClr val="C00000"/>
                  </a:solidFill>
                  <a:latin typeface="Cerebri Bold"/>
                  <a:ea typeface="Cerebri Bold"/>
                  <a:cs typeface="Cerebri Bold"/>
                  <a:sym typeface="Cerebri Bold"/>
                </a:rPr>
                <a:t>Inland Indicator: </a:t>
              </a:r>
              <a:br>
                <a:rPr lang="en-US" sz="2399" b="1" dirty="0">
                  <a:solidFill>
                    <a:srgbClr val="1E1E49"/>
                  </a:solidFill>
                  <a:latin typeface="Cerebri Bold"/>
                  <a:ea typeface="Cerebri Bold"/>
                  <a:cs typeface="Cerebri Bold"/>
                  <a:sym typeface="Cerebri Bold"/>
                </a:rPr>
              </a:br>
              <a:r>
                <a:rPr lang="en-US" sz="2399" b="1" dirty="0">
                  <a:solidFill>
                    <a:srgbClr val="1E1E49"/>
                  </a:solidFill>
                  <a:latin typeface="Cerebri Bold"/>
                  <a:ea typeface="Cerebri Bold"/>
                  <a:cs typeface="Cerebri Bold"/>
                  <a:sym typeface="Cerebri Bold"/>
                </a:rPr>
                <a:t>Lake Mendocino Storage</a:t>
              </a:r>
            </a:p>
          </p:txBody>
        </p:sp>
      </p:grpSp>
      <p:sp>
        <p:nvSpPr>
          <p:cNvPr id="25" name="TextBox 5">
            <a:extLst>
              <a:ext uri="{FF2B5EF4-FFF2-40B4-BE49-F238E27FC236}">
                <a16:creationId xmlns:a16="http://schemas.microsoft.com/office/drawing/2014/main" id="{98F05074-5E9E-003B-2C11-61F3DBECF339}"/>
              </a:ext>
            </a:extLst>
          </p:cNvPr>
          <p:cNvSpPr txBox="1"/>
          <p:nvPr/>
        </p:nvSpPr>
        <p:spPr>
          <a:xfrm>
            <a:off x="14368949" y="1757886"/>
            <a:ext cx="5459953" cy="685893"/>
          </a:xfrm>
          <a:prstGeom prst="rect">
            <a:avLst/>
          </a:prstGeom>
        </p:spPr>
        <p:txBody>
          <a:bodyPr wrap="square" lIns="0" tIns="0" rIns="0" bIns="0" rtlCol="0" anchor="t">
            <a:spAutoFit/>
          </a:bodyPr>
          <a:lstStyle/>
          <a:p>
            <a:pPr algn="l">
              <a:lnSpc>
                <a:spcPts val="6215"/>
              </a:lnSpc>
            </a:pPr>
            <a:r>
              <a:rPr lang="en-US" sz="2800" b="1" dirty="0">
                <a:solidFill>
                  <a:srgbClr val="F26B6D"/>
                </a:solidFill>
                <a:latin typeface="Montserrat Classic Bold"/>
                <a:ea typeface="Montserrat Classic Bold"/>
                <a:cs typeface="Montserrat Classic Bold"/>
                <a:sym typeface="Montserrat Classic Bold"/>
              </a:rPr>
              <a:t>Regional</a:t>
            </a:r>
          </a:p>
        </p:txBody>
      </p:sp>
    </p:spTree>
    <p:extLst>
      <p:ext uri="{BB962C8B-B14F-4D97-AF65-F5344CB8AC3E}">
        <p14:creationId xmlns:p14="http://schemas.microsoft.com/office/powerpoint/2010/main" val="25365248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C306D"/>
        </a:solidFill>
        <a:effectLst/>
      </p:bgPr>
    </p:bg>
    <p:spTree>
      <p:nvGrpSpPr>
        <p:cNvPr id="1" name="">
          <a:extLst>
            <a:ext uri="{FF2B5EF4-FFF2-40B4-BE49-F238E27FC236}">
              <a16:creationId xmlns:a16="http://schemas.microsoft.com/office/drawing/2014/main" id="{23A04BE7-EBBF-17A6-2C01-290FB12A61E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6838C63-E034-FF85-8E0D-85B3181DF58D}"/>
              </a:ext>
            </a:extLst>
          </p:cNvPr>
          <p:cNvSpPr/>
          <p:nvPr/>
        </p:nvSpPr>
        <p:spPr>
          <a:xfrm>
            <a:off x="5198532" y="3436206"/>
            <a:ext cx="6996312" cy="525799"/>
          </a:xfrm>
          <a:custGeom>
            <a:avLst/>
            <a:gdLst/>
            <a:ahLst/>
            <a:cxnLst/>
            <a:rect l="l" t="t" r="r" b="b"/>
            <a:pathLst>
              <a:path w="6996312" h="525799">
                <a:moveTo>
                  <a:pt x="0" y="0"/>
                </a:moveTo>
                <a:lnTo>
                  <a:pt x="6996312" y="0"/>
                </a:lnTo>
                <a:lnTo>
                  <a:pt x="6996312" y="525799"/>
                </a:lnTo>
                <a:lnTo>
                  <a:pt x="0" y="52579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3" name="Group 3">
            <a:extLst>
              <a:ext uri="{FF2B5EF4-FFF2-40B4-BE49-F238E27FC236}">
                <a16:creationId xmlns:a16="http://schemas.microsoft.com/office/drawing/2014/main" id="{8642680E-09A0-EFFB-537F-7831DBB09532}"/>
              </a:ext>
            </a:extLst>
          </p:cNvPr>
          <p:cNvGrpSpPr/>
          <p:nvPr/>
        </p:nvGrpSpPr>
        <p:grpSpPr>
          <a:xfrm>
            <a:off x="11906148" y="4549954"/>
            <a:ext cx="4833176" cy="5154722"/>
            <a:chOff x="0" y="0"/>
            <a:chExt cx="812800" cy="866875"/>
          </a:xfrm>
        </p:grpSpPr>
        <p:sp>
          <p:nvSpPr>
            <p:cNvPr id="4" name="Freeform 4">
              <a:extLst>
                <a:ext uri="{FF2B5EF4-FFF2-40B4-BE49-F238E27FC236}">
                  <a16:creationId xmlns:a16="http://schemas.microsoft.com/office/drawing/2014/main" id="{AA6E1B6D-0978-477C-8718-E7D29310BF8F}"/>
                </a:ext>
              </a:extLst>
            </p:cNvPr>
            <p:cNvSpPr/>
            <p:nvPr/>
          </p:nvSpPr>
          <p:spPr>
            <a:xfrm>
              <a:off x="0" y="0"/>
              <a:ext cx="812800" cy="866875"/>
            </a:xfrm>
            <a:custGeom>
              <a:avLst/>
              <a:gdLst/>
              <a:ahLst/>
              <a:cxnLst/>
              <a:rect l="l" t="t" r="r" b="b"/>
              <a:pathLst>
                <a:path w="812800" h="866875">
                  <a:moveTo>
                    <a:pt x="41648" y="0"/>
                  </a:moveTo>
                  <a:lnTo>
                    <a:pt x="771152" y="0"/>
                  </a:lnTo>
                  <a:cubicBezTo>
                    <a:pt x="794154" y="0"/>
                    <a:pt x="812800" y="18646"/>
                    <a:pt x="812800" y="41648"/>
                  </a:cubicBezTo>
                  <a:lnTo>
                    <a:pt x="812800" y="825227"/>
                  </a:lnTo>
                  <a:cubicBezTo>
                    <a:pt x="812800" y="848228"/>
                    <a:pt x="794154" y="866875"/>
                    <a:pt x="771152" y="866875"/>
                  </a:cubicBezTo>
                  <a:lnTo>
                    <a:pt x="41648" y="866875"/>
                  </a:lnTo>
                  <a:cubicBezTo>
                    <a:pt x="18646" y="866875"/>
                    <a:pt x="0" y="848228"/>
                    <a:pt x="0" y="825227"/>
                  </a:cubicBezTo>
                  <a:lnTo>
                    <a:pt x="0" y="41648"/>
                  </a:lnTo>
                  <a:cubicBezTo>
                    <a:pt x="0" y="18646"/>
                    <a:pt x="18646" y="0"/>
                    <a:pt x="41648" y="0"/>
                  </a:cubicBezTo>
                  <a:close/>
                </a:path>
              </a:pathLst>
            </a:custGeom>
            <a:solidFill>
              <a:srgbClr val="FFFFFF"/>
            </a:solidFill>
          </p:spPr>
          <p:txBody>
            <a:bodyPr/>
            <a:lstStyle/>
            <a:p>
              <a:endParaRPr lang="en-US"/>
            </a:p>
          </p:txBody>
        </p:sp>
        <p:sp>
          <p:nvSpPr>
            <p:cNvPr id="5" name="TextBox 5">
              <a:extLst>
                <a:ext uri="{FF2B5EF4-FFF2-40B4-BE49-F238E27FC236}">
                  <a16:creationId xmlns:a16="http://schemas.microsoft.com/office/drawing/2014/main" id="{89D45BB2-9E33-B7C4-E3F9-032FA35C0AAF}"/>
                </a:ext>
              </a:extLst>
            </p:cNvPr>
            <p:cNvSpPr txBox="1"/>
            <p:nvPr/>
          </p:nvSpPr>
          <p:spPr>
            <a:xfrm>
              <a:off x="0" y="-38100"/>
              <a:ext cx="812800" cy="904975"/>
            </a:xfrm>
            <a:prstGeom prst="rect">
              <a:avLst/>
            </a:prstGeom>
          </p:spPr>
          <p:txBody>
            <a:bodyPr lIns="50800" tIns="50800" rIns="50800" bIns="50800" rtlCol="0" anchor="ctr"/>
            <a:lstStyle/>
            <a:p>
              <a:pPr algn="ctr">
                <a:lnSpc>
                  <a:spcPts val="3359"/>
                </a:lnSpc>
              </a:pPr>
              <a:r>
                <a:rPr lang="en-US" sz="2400" b="1">
                  <a:solidFill>
                    <a:srgbClr val="000000"/>
                  </a:solidFill>
                  <a:latin typeface="Canva Sans Bold"/>
                  <a:ea typeface="Canva Sans Bold"/>
                  <a:cs typeface="Canva Sans Bold"/>
                  <a:sym typeface="Canva Sans Bold"/>
                </a:rPr>
                <a:t> </a:t>
              </a:r>
              <a:r>
                <a:rPr lang="en-US" sz="2400">
                  <a:solidFill>
                    <a:srgbClr val="000000"/>
                  </a:solidFill>
                  <a:latin typeface="Canva Sans"/>
                  <a:ea typeface="Canva Sans"/>
                  <a:cs typeface="Canva Sans"/>
                  <a:sym typeface="Canva Sans"/>
                </a:rPr>
                <a:t>Designed to address the </a:t>
              </a:r>
            </a:p>
            <a:p>
              <a:pPr algn="ctr">
                <a:lnSpc>
                  <a:spcPts val="3359"/>
                </a:lnSpc>
              </a:pPr>
              <a:r>
                <a:rPr lang="en-US" sz="2400" b="1">
                  <a:solidFill>
                    <a:srgbClr val="000000"/>
                  </a:solidFill>
                  <a:latin typeface="Canva Sans Bold"/>
                  <a:ea typeface="Canva Sans Bold"/>
                  <a:cs typeface="Canva Sans Bold"/>
                  <a:sym typeface="Canva Sans Bold"/>
                </a:rPr>
                <a:t>short-term </a:t>
              </a:r>
              <a:r>
                <a:rPr lang="en-US" sz="2400">
                  <a:solidFill>
                    <a:srgbClr val="000000"/>
                  </a:solidFill>
                  <a:latin typeface="Canva Sans"/>
                  <a:ea typeface="Canva Sans"/>
                  <a:cs typeface="Canva Sans"/>
                  <a:sym typeface="Canva Sans"/>
                </a:rPr>
                <a:t>and </a:t>
              </a:r>
            </a:p>
            <a:p>
              <a:pPr algn="ctr">
                <a:lnSpc>
                  <a:spcPts val="3359"/>
                </a:lnSpc>
              </a:pPr>
              <a:r>
                <a:rPr lang="en-US" sz="2400" b="1">
                  <a:solidFill>
                    <a:srgbClr val="000000"/>
                  </a:solidFill>
                  <a:latin typeface="Canva Sans Bold"/>
                  <a:ea typeface="Canva Sans Bold"/>
                  <a:cs typeface="Canva Sans Bold"/>
                  <a:sym typeface="Canva Sans Bold"/>
                </a:rPr>
                <a:t>long-term</a:t>
              </a:r>
              <a:r>
                <a:rPr lang="en-US" sz="2400">
                  <a:solidFill>
                    <a:srgbClr val="000000"/>
                  </a:solidFill>
                  <a:latin typeface="Canva Sans"/>
                  <a:ea typeface="Canva Sans"/>
                  <a:cs typeface="Canva Sans"/>
                  <a:sym typeface="Canva Sans"/>
                </a:rPr>
                <a:t> impacts in response to drought triggers. </a:t>
              </a:r>
            </a:p>
            <a:p>
              <a:pPr algn="ctr">
                <a:lnSpc>
                  <a:spcPts val="3359"/>
                </a:lnSpc>
              </a:pPr>
              <a:endParaRPr lang="en-US" sz="2400">
                <a:solidFill>
                  <a:srgbClr val="000000"/>
                </a:solidFill>
                <a:latin typeface="Canva Sans"/>
                <a:ea typeface="Canva Sans"/>
                <a:cs typeface="Canva Sans"/>
                <a:sym typeface="Canva Sans"/>
              </a:endParaRPr>
            </a:p>
          </p:txBody>
        </p:sp>
      </p:grpSp>
      <p:grpSp>
        <p:nvGrpSpPr>
          <p:cNvPr id="9" name="Group 9">
            <a:extLst>
              <a:ext uri="{FF2B5EF4-FFF2-40B4-BE49-F238E27FC236}">
                <a16:creationId xmlns:a16="http://schemas.microsoft.com/office/drawing/2014/main" id="{FDF9693A-1F22-569E-F9B5-9DE682E9FEDE}"/>
              </a:ext>
            </a:extLst>
          </p:cNvPr>
          <p:cNvGrpSpPr/>
          <p:nvPr/>
        </p:nvGrpSpPr>
        <p:grpSpPr>
          <a:xfrm>
            <a:off x="1201151" y="4549954"/>
            <a:ext cx="4833176" cy="5154722"/>
            <a:chOff x="0" y="0"/>
            <a:chExt cx="812800" cy="866875"/>
          </a:xfrm>
        </p:grpSpPr>
        <p:sp>
          <p:nvSpPr>
            <p:cNvPr id="10" name="Freeform 10">
              <a:extLst>
                <a:ext uri="{FF2B5EF4-FFF2-40B4-BE49-F238E27FC236}">
                  <a16:creationId xmlns:a16="http://schemas.microsoft.com/office/drawing/2014/main" id="{B895897B-078F-8A15-DAB4-6AC04A545670}"/>
                </a:ext>
              </a:extLst>
            </p:cNvPr>
            <p:cNvSpPr/>
            <p:nvPr/>
          </p:nvSpPr>
          <p:spPr>
            <a:xfrm>
              <a:off x="0" y="0"/>
              <a:ext cx="812800" cy="866875"/>
            </a:xfrm>
            <a:custGeom>
              <a:avLst/>
              <a:gdLst/>
              <a:ahLst/>
              <a:cxnLst/>
              <a:rect l="l" t="t" r="r" b="b"/>
              <a:pathLst>
                <a:path w="812800" h="866875">
                  <a:moveTo>
                    <a:pt x="41648" y="0"/>
                  </a:moveTo>
                  <a:lnTo>
                    <a:pt x="771152" y="0"/>
                  </a:lnTo>
                  <a:cubicBezTo>
                    <a:pt x="794154" y="0"/>
                    <a:pt x="812800" y="18646"/>
                    <a:pt x="812800" y="41648"/>
                  </a:cubicBezTo>
                  <a:lnTo>
                    <a:pt x="812800" y="825227"/>
                  </a:lnTo>
                  <a:cubicBezTo>
                    <a:pt x="812800" y="848228"/>
                    <a:pt x="794154" y="866875"/>
                    <a:pt x="771152" y="866875"/>
                  </a:cubicBezTo>
                  <a:lnTo>
                    <a:pt x="41648" y="866875"/>
                  </a:lnTo>
                  <a:cubicBezTo>
                    <a:pt x="18646" y="866875"/>
                    <a:pt x="0" y="848228"/>
                    <a:pt x="0" y="825227"/>
                  </a:cubicBezTo>
                  <a:lnTo>
                    <a:pt x="0" y="41648"/>
                  </a:lnTo>
                  <a:cubicBezTo>
                    <a:pt x="0" y="18646"/>
                    <a:pt x="18646" y="0"/>
                    <a:pt x="41648" y="0"/>
                  </a:cubicBezTo>
                  <a:close/>
                </a:path>
              </a:pathLst>
            </a:custGeom>
            <a:solidFill>
              <a:srgbClr val="FFFFFF"/>
            </a:solidFill>
          </p:spPr>
          <p:txBody>
            <a:bodyPr/>
            <a:lstStyle/>
            <a:p>
              <a:endParaRPr lang="en-US"/>
            </a:p>
          </p:txBody>
        </p:sp>
        <p:sp>
          <p:nvSpPr>
            <p:cNvPr id="11" name="TextBox 11">
              <a:extLst>
                <a:ext uri="{FF2B5EF4-FFF2-40B4-BE49-F238E27FC236}">
                  <a16:creationId xmlns:a16="http://schemas.microsoft.com/office/drawing/2014/main" id="{50971DDB-DD0D-8942-09BF-B3C9FB3A59DB}"/>
                </a:ext>
              </a:extLst>
            </p:cNvPr>
            <p:cNvSpPr txBox="1"/>
            <p:nvPr/>
          </p:nvSpPr>
          <p:spPr>
            <a:xfrm>
              <a:off x="0" y="-38100"/>
              <a:ext cx="812800" cy="904975"/>
            </a:xfrm>
            <a:prstGeom prst="rect">
              <a:avLst/>
            </a:prstGeom>
          </p:spPr>
          <p:txBody>
            <a:bodyPr lIns="50800" tIns="50800" rIns="50800" bIns="50800" rtlCol="0" anchor="ctr"/>
            <a:lstStyle/>
            <a:p>
              <a:pPr algn="ctr">
                <a:lnSpc>
                  <a:spcPts val="3359"/>
                </a:lnSpc>
              </a:pPr>
              <a:r>
                <a:rPr lang="en-US" sz="2400" b="1">
                  <a:solidFill>
                    <a:srgbClr val="000000"/>
                  </a:solidFill>
                  <a:latin typeface="Canva Sans Bold"/>
                  <a:ea typeface="Canva Sans Bold"/>
                  <a:cs typeface="Canva Sans Bold"/>
                  <a:sym typeface="Canva Sans Bold"/>
                </a:rPr>
                <a:t> </a:t>
              </a:r>
            </a:p>
            <a:p>
              <a:pPr algn="ctr">
                <a:lnSpc>
                  <a:spcPts val="3359"/>
                </a:lnSpc>
              </a:pPr>
              <a:r>
                <a:rPr lang="en-US" sz="2400">
                  <a:solidFill>
                    <a:srgbClr val="000000"/>
                  </a:solidFill>
                  <a:latin typeface="Canva Sans"/>
                  <a:ea typeface="Canva Sans"/>
                  <a:cs typeface="Canva Sans"/>
                  <a:sym typeface="Canva Sans"/>
                </a:rPr>
                <a:t>Are </a:t>
              </a:r>
              <a:r>
                <a:rPr lang="en-US" sz="2400" b="1">
                  <a:solidFill>
                    <a:srgbClr val="000000"/>
                  </a:solidFill>
                  <a:latin typeface="Canva Sans Bold"/>
                  <a:ea typeface="Canva Sans Bold"/>
                  <a:cs typeface="Canva Sans Bold"/>
                  <a:sym typeface="Canva Sans Bold"/>
                </a:rPr>
                <a:t>specific conditions</a:t>
              </a:r>
              <a:r>
                <a:rPr lang="en-US" sz="2400">
                  <a:solidFill>
                    <a:srgbClr val="000000"/>
                  </a:solidFill>
                  <a:latin typeface="Canva Sans"/>
                  <a:ea typeface="Canva Sans"/>
                  <a:cs typeface="Canva Sans"/>
                  <a:sym typeface="Canva Sans"/>
                </a:rPr>
                <a:t> </a:t>
              </a:r>
              <a:r>
                <a:rPr lang="en-US" sz="2400" b="1">
                  <a:solidFill>
                    <a:srgbClr val="000000"/>
                  </a:solidFill>
                  <a:latin typeface="Canva Sans Bold"/>
                  <a:ea typeface="Canva Sans Bold"/>
                  <a:cs typeface="Canva Sans Bold"/>
                  <a:sym typeface="Canva Sans Bold"/>
                </a:rPr>
                <a:t>that signal</a:t>
              </a:r>
              <a:r>
                <a:rPr lang="en-US" sz="2400">
                  <a:solidFill>
                    <a:srgbClr val="000000"/>
                  </a:solidFill>
                  <a:latin typeface="Canva Sans"/>
                  <a:ea typeface="Canva Sans"/>
                  <a:cs typeface="Canva Sans"/>
                  <a:sym typeface="Canva Sans"/>
                </a:rPr>
                <a:t> when a community is at risk of a water shortage. These are structured into stages of increasing severity</a:t>
              </a:r>
            </a:p>
          </p:txBody>
        </p:sp>
      </p:grpSp>
      <p:grpSp>
        <p:nvGrpSpPr>
          <p:cNvPr id="12" name="Group 12">
            <a:extLst>
              <a:ext uri="{FF2B5EF4-FFF2-40B4-BE49-F238E27FC236}">
                <a16:creationId xmlns:a16="http://schemas.microsoft.com/office/drawing/2014/main" id="{DA4EC2C6-F5C4-C9F7-FA8D-9AFBD8AE633C}"/>
              </a:ext>
            </a:extLst>
          </p:cNvPr>
          <p:cNvGrpSpPr/>
          <p:nvPr/>
        </p:nvGrpSpPr>
        <p:grpSpPr>
          <a:xfrm>
            <a:off x="1201151" y="4168479"/>
            <a:ext cx="4833176" cy="1066852"/>
            <a:chOff x="0" y="0"/>
            <a:chExt cx="812800" cy="179414"/>
          </a:xfrm>
        </p:grpSpPr>
        <p:sp>
          <p:nvSpPr>
            <p:cNvPr id="13" name="Freeform 13">
              <a:extLst>
                <a:ext uri="{FF2B5EF4-FFF2-40B4-BE49-F238E27FC236}">
                  <a16:creationId xmlns:a16="http://schemas.microsoft.com/office/drawing/2014/main" id="{9EACB33D-AC93-FA9D-77F6-71AD6DAE8D51}"/>
                </a:ext>
              </a:extLst>
            </p:cNvPr>
            <p:cNvSpPr/>
            <p:nvPr/>
          </p:nvSpPr>
          <p:spPr>
            <a:xfrm>
              <a:off x="0" y="0"/>
              <a:ext cx="812800" cy="179414"/>
            </a:xfrm>
            <a:custGeom>
              <a:avLst/>
              <a:gdLst/>
              <a:ahLst/>
              <a:cxnLst/>
              <a:rect l="l" t="t" r="r" b="b"/>
              <a:pathLst>
                <a:path w="812800" h="179414">
                  <a:moveTo>
                    <a:pt x="36842" y="0"/>
                  </a:moveTo>
                  <a:lnTo>
                    <a:pt x="775958" y="0"/>
                  </a:lnTo>
                  <a:cubicBezTo>
                    <a:pt x="796305" y="0"/>
                    <a:pt x="812800" y="16495"/>
                    <a:pt x="812800" y="36842"/>
                  </a:cubicBezTo>
                  <a:lnTo>
                    <a:pt x="812800" y="142572"/>
                  </a:lnTo>
                  <a:cubicBezTo>
                    <a:pt x="812800" y="162919"/>
                    <a:pt x="796305" y="179414"/>
                    <a:pt x="775958" y="179414"/>
                  </a:cubicBezTo>
                  <a:lnTo>
                    <a:pt x="36842" y="179414"/>
                  </a:lnTo>
                  <a:cubicBezTo>
                    <a:pt x="16495" y="179414"/>
                    <a:pt x="0" y="162919"/>
                    <a:pt x="0" y="142572"/>
                  </a:cubicBezTo>
                  <a:lnTo>
                    <a:pt x="0" y="36842"/>
                  </a:lnTo>
                  <a:cubicBezTo>
                    <a:pt x="0" y="16495"/>
                    <a:pt x="16495" y="0"/>
                    <a:pt x="36842" y="0"/>
                  </a:cubicBezTo>
                  <a:close/>
                </a:path>
              </a:pathLst>
            </a:custGeom>
            <a:solidFill>
              <a:srgbClr val="FDCD25"/>
            </a:solidFill>
          </p:spPr>
          <p:txBody>
            <a:bodyPr/>
            <a:lstStyle/>
            <a:p>
              <a:endParaRPr lang="en-US"/>
            </a:p>
          </p:txBody>
        </p:sp>
        <p:sp>
          <p:nvSpPr>
            <p:cNvPr id="14" name="TextBox 14">
              <a:extLst>
                <a:ext uri="{FF2B5EF4-FFF2-40B4-BE49-F238E27FC236}">
                  <a16:creationId xmlns:a16="http://schemas.microsoft.com/office/drawing/2014/main" id="{592A7EFE-54A2-A6F5-4755-F36B562EF25B}"/>
                </a:ext>
              </a:extLst>
            </p:cNvPr>
            <p:cNvSpPr txBox="1"/>
            <p:nvPr/>
          </p:nvSpPr>
          <p:spPr>
            <a:xfrm>
              <a:off x="0" y="-76200"/>
              <a:ext cx="812800" cy="255614"/>
            </a:xfrm>
            <a:prstGeom prst="rect">
              <a:avLst/>
            </a:prstGeom>
          </p:spPr>
          <p:txBody>
            <a:bodyPr lIns="50800" tIns="50800" rIns="50800" bIns="50800" rtlCol="0" anchor="ctr"/>
            <a:lstStyle/>
            <a:p>
              <a:pPr algn="ctr">
                <a:lnSpc>
                  <a:spcPts val="5319"/>
                </a:lnSpc>
              </a:pPr>
              <a:r>
                <a:rPr lang="en-US" sz="3799" b="1">
                  <a:solidFill>
                    <a:srgbClr val="000000"/>
                  </a:solidFill>
                  <a:latin typeface="Canva Sans Bold"/>
                  <a:ea typeface="Canva Sans Bold"/>
                  <a:cs typeface="Canva Sans Bold"/>
                  <a:sym typeface="Canva Sans Bold"/>
                </a:rPr>
                <a:t> Triggers</a:t>
              </a:r>
            </a:p>
          </p:txBody>
        </p:sp>
      </p:grpSp>
      <p:grpSp>
        <p:nvGrpSpPr>
          <p:cNvPr id="18" name="Group 18">
            <a:extLst>
              <a:ext uri="{FF2B5EF4-FFF2-40B4-BE49-F238E27FC236}">
                <a16:creationId xmlns:a16="http://schemas.microsoft.com/office/drawing/2014/main" id="{2963D921-E412-980D-11B2-D66CEB9812B4}"/>
              </a:ext>
            </a:extLst>
          </p:cNvPr>
          <p:cNvGrpSpPr/>
          <p:nvPr/>
        </p:nvGrpSpPr>
        <p:grpSpPr>
          <a:xfrm>
            <a:off x="11906148" y="4168479"/>
            <a:ext cx="4833176" cy="1066852"/>
            <a:chOff x="0" y="0"/>
            <a:chExt cx="812800" cy="179414"/>
          </a:xfrm>
        </p:grpSpPr>
        <p:sp>
          <p:nvSpPr>
            <p:cNvPr id="19" name="Freeform 19">
              <a:extLst>
                <a:ext uri="{FF2B5EF4-FFF2-40B4-BE49-F238E27FC236}">
                  <a16:creationId xmlns:a16="http://schemas.microsoft.com/office/drawing/2014/main" id="{8C9EF05C-1DFB-E2FC-28B5-253B79802C76}"/>
                </a:ext>
              </a:extLst>
            </p:cNvPr>
            <p:cNvSpPr/>
            <p:nvPr/>
          </p:nvSpPr>
          <p:spPr>
            <a:xfrm>
              <a:off x="0" y="0"/>
              <a:ext cx="812800" cy="179414"/>
            </a:xfrm>
            <a:custGeom>
              <a:avLst/>
              <a:gdLst/>
              <a:ahLst/>
              <a:cxnLst/>
              <a:rect l="l" t="t" r="r" b="b"/>
              <a:pathLst>
                <a:path w="812800" h="179414">
                  <a:moveTo>
                    <a:pt x="36842" y="0"/>
                  </a:moveTo>
                  <a:lnTo>
                    <a:pt x="775958" y="0"/>
                  </a:lnTo>
                  <a:cubicBezTo>
                    <a:pt x="796305" y="0"/>
                    <a:pt x="812800" y="16495"/>
                    <a:pt x="812800" y="36842"/>
                  </a:cubicBezTo>
                  <a:lnTo>
                    <a:pt x="812800" y="142572"/>
                  </a:lnTo>
                  <a:cubicBezTo>
                    <a:pt x="812800" y="162919"/>
                    <a:pt x="796305" y="179414"/>
                    <a:pt x="775958" y="179414"/>
                  </a:cubicBezTo>
                  <a:lnTo>
                    <a:pt x="36842" y="179414"/>
                  </a:lnTo>
                  <a:cubicBezTo>
                    <a:pt x="16495" y="179414"/>
                    <a:pt x="0" y="162919"/>
                    <a:pt x="0" y="142572"/>
                  </a:cubicBezTo>
                  <a:lnTo>
                    <a:pt x="0" y="36842"/>
                  </a:lnTo>
                  <a:cubicBezTo>
                    <a:pt x="0" y="16495"/>
                    <a:pt x="16495" y="0"/>
                    <a:pt x="36842" y="0"/>
                  </a:cubicBezTo>
                  <a:close/>
                </a:path>
              </a:pathLst>
            </a:custGeom>
            <a:solidFill>
              <a:srgbClr val="FDCD25"/>
            </a:solidFill>
          </p:spPr>
          <p:txBody>
            <a:bodyPr/>
            <a:lstStyle/>
            <a:p>
              <a:endParaRPr lang="en-US"/>
            </a:p>
          </p:txBody>
        </p:sp>
        <p:sp>
          <p:nvSpPr>
            <p:cNvPr id="20" name="TextBox 20">
              <a:extLst>
                <a:ext uri="{FF2B5EF4-FFF2-40B4-BE49-F238E27FC236}">
                  <a16:creationId xmlns:a16="http://schemas.microsoft.com/office/drawing/2014/main" id="{FA15C994-92A8-C473-F284-B2D69A217159}"/>
                </a:ext>
              </a:extLst>
            </p:cNvPr>
            <p:cNvSpPr txBox="1"/>
            <p:nvPr/>
          </p:nvSpPr>
          <p:spPr>
            <a:xfrm>
              <a:off x="0" y="-76200"/>
              <a:ext cx="812800" cy="255614"/>
            </a:xfrm>
            <a:prstGeom prst="rect">
              <a:avLst/>
            </a:prstGeom>
          </p:spPr>
          <p:txBody>
            <a:bodyPr lIns="50800" tIns="50800" rIns="50800" bIns="50800" rtlCol="0" anchor="ctr"/>
            <a:lstStyle/>
            <a:p>
              <a:pPr algn="ctr">
                <a:lnSpc>
                  <a:spcPts val="5319"/>
                </a:lnSpc>
              </a:pPr>
              <a:r>
                <a:rPr lang="en-US" sz="3799" b="1">
                  <a:solidFill>
                    <a:srgbClr val="000000"/>
                  </a:solidFill>
                  <a:latin typeface="Canva Sans Bold"/>
                  <a:ea typeface="Canva Sans Bold"/>
                  <a:cs typeface="Canva Sans Bold"/>
                  <a:sym typeface="Canva Sans Bold"/>
                </a:rPr>
                <a:t> Actions</a:t>
              </a:r>
            </a:p>
          </p:txBody>
        </p:sp>
      </p:grpSp>
      <p:sp>
        <p:nvSpPr>
          <p:cNvPr id="22" name="Freeform 22">
            <a:extLst>
              <a:ext uri="{FF2B5EF4-FFF2-40B4-BE49-F238E27FC236}">
                <a16:creationId xmlns:a16="http://schemas.microsoft.com/office/drawing/2014/main" id="{B40ED001-41BD-64EC-653C-6BED5DAF196B}"/>
              </a:ext>
            </a:extLst>
          </p:cNvPr>
          <p:cNvSpPr/>
          <p:nvPr/>
        </p:nvSpPr>
        <p:spPr>
          <a:xfrm>
            <a:off x="5086556" y="9170582"/>
            <a:ext cx="1314693" cy="1068188"/>
          </a:xfrm>
          <a:custGeom>
            <a:avLst/>
            <a:gdLst/>
            <a:ahLst/>
            <a:cxnLst/>
            <a:rect l="l" t="t" r="r" b="b"/>
            <a:pathLst>
              <a:path w="1314693" h="1068188">
                <a:moveTo>
                  <a:pt x="0" y="0"/>
                </a:moveTo>
                <a:lnTo>
                  <a:pt x="1314693" y="0"/>
                </a:lnTo>
                <a:lnTo>
                  <a:pt x="1314693" y="1068188"/>
                </a:lnTo>
                <a:lnTo>
                  <a:pt x="0" y="106818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23" name="Group 23">
            <a:extLst>
              <a:ext uri="{FF2B5EF4-FFF2-40B4-BE49-F238E27FC236}">
                <a16:creationId xmlns:a16="http://schemas.microsoft.com/office/drawing/2014/main" id="{24C86B62-4254-D38B-F9A4-AEA27E6E4A9A}"/>
              </a:ext>
            </a:extLst>
          </p:cNvPr>
          <p:cNvGrpSpPr/>
          <p:nvPr/>
        </p:nvGrpSpPr>
        <p:grpSpPr>
          <a:xfrm>
            <a:off x="11906148" y="3962005"/>
            <a:ext cx="5353152" cy="6324995"/>
            <a:chOff x="0" y="0"/>
            <a:chExt cx="1409884" cy="1665842"/>
          </a:xfrm>
        </p:grpSpPr>
        <p:sp>
          <p:nvSpPr>
            <p:cNvPr id="24" name="Freeform 24">
              <a:extLst>
                <a:ext uri="{FF2B5EF4-FFF2-40B4-BE49-F238E27FC236}">
                  <a16:creationId xmlns:a16="http://schemas.microsoft.com/office/drawing/2014/main" id="{DB2C232B-9F34-C9EE-4C0F-BE144AA8CF04}"/>
                </a:ext>
              </a:extLst>
            </p:cNvPr>
            <p:cNvSpPr/>
            <p:nvPr/>
          </p:nvSpPr>
          <p:spPr>
            <a:xfrm>
              <a:off x="0" y="0"/>
              <a:ext cx="1409884" cy="1665842"/>
            </a:xfrm>
            <a:custGeom>
              <a:avLst/>
              <a:gdLst/>
              <a:ahLst/>
              <a:cxnLst/>
              <a:rect l="l" t="t" r="r" b="b"/>
              <a:pathLst>
                <a:path w="1409884" h="1665842">
                  <a:moveTo>
                    <a:pt x="73758" y="0"/>
                  </a:moveTo>
                  <a:lnTo>
                    <a:pt x="1336126" y="0"/>
                  </a:lnTo>
                  <a:cubicBezTo>
                    <a:pt x="1355687" y="0"/>
                    <a:pt x="1374448" y="7771"/>
                    <a:pt x="1388280" y="21603"/>
                  </a:cubicBezTo>
                  <a:cubicBezTo>
                    <a:pt x="1402113" y="35436"/>
                    <a:pt x="1409884" y="54196"/>
                    <a:pt x="1409884" y="73758"/>
                  </a:cubicBezTo>
                  <a:lnTo>
                    <a:pt x="1409884" y="1592084"/>
                  </a:lnTo>
                  <a:cubicBezTo>
                    <a:pt x="1409884" y="1611646"/>
                    <a:pt x="1402113" y="1630407"/>
                    <a:pt x="1388280" y="1644239"/>
                  </a:cubicBezTo>
                  <a:cubicBezTo>
                    <a:pt x="1374448" y="1658071"/>
                    <a:pt x="1355687" y="1665842"/>
                    <a:pt x="1336126" y="1665842"/>
                  </a:cubicBezTo>
                  <a:lnTo>
                    <a:pt x="73758" y="1665842"/>
                  </a:lnTo>
                  <a:cubicBezTo>
                    <a:pt x="54196" y="1665842"/>
                    <a:pt x="35436" y="1658071"/>
                    <a:pt x="21603" y="1644239"/>
                  </a:cubicBezTo>
                  <a:cubicBezTo>
                    <a:pt x="7771" y="1630407"/>
                    <a:pt x="0" y="1611646"/>
                    <a:pt x="0" y="1592084"/>
                  </a:cubicBezTo>
                  <a:lnTo>
                    <a:pt x="0" y="73758"/>
                  </a:lnTo>
                  <a:cubicBezTo>
                    <a:pt x="0" y="54196"/>
                    <a:pt x="7771" y="35436"/>
                    <a:pt x="21603" y="21603"/>
                  </a:cubicBezTo>
                  <a:cubicBezTo>
                    <a:pt x="35436" y="7771"/>
                    <a:pt x="54196" y="0"/>
                    <a:pt x="73758" y="0"/>
                  </a:cubicBezTo>
                  <a:close/>
                </a:path>
              </a:pathLst>
            </a:custGeom>
            <a:solidFill>
              <a:srgbClr val="0C306D">
                <a:alpha val="92941"/>
              </a:srgbClr>
            </a:solidFill>
          </p:spPr>
          <p:txBody>
            <a:bodyPr/>
            <a:lstStyle/>
            <a:p>
              <a:endParaRPr lang="en-US"/>
            </a:p>
          </p:txBody>
        </p:sp>
        <p:sp>
          <p:nvSpPr>
            <p:cNvPr id="25" name="TextBox 25">
              <a:extLst>
                <a:ext uri="{FF2B5EF4-FFF2-40B4-BE49-F238E27FC236}">
                  <a16:creationId xmlns:a16="http://schemas.microsoft.com/office/drawing/2014/main" id="{5FE1E6D9-6BD7-52E0-A70D-28C209514CB6}"/>
                </a:ext>
              </a:extLst>
            </p:cNvPr>
            <p:cNvSpPr txBox="1"/>
            <p:nvPr/>
          </p:nvSpPr>
          <p:spPr>
            <a:xfrm>
              <a:off x="0" y="-38100"/>
              <a:ext cx="1409884" cy="1703942"/>
            </a:xfrm>
            <a:prstGeom prst="rect">
              <a:avLst/>
            </a:prstGeom>
          </p:spPr>
          <p:txBody>
            <a:bodyPr lIns="50800" tIns="50800" rIns="50800" bIns="50800" rtlCol="0" anchor="ctr"/>
            <a:lstStyle/>
            <a:p>
              <a:pPr algn="ctr">
                <a:lnSpc>
                  <a:spcPts val="3359"/>
                </a:lnSpc>
              </a:pPr>
              <a:endParaRPr/>
            </a:p>
          </p:txBody>
        </p:sp>
      </p:grpSp>
      <p:sp>
        <p:nvSpPr>
          <p:cNvPr id="27" name="TextBox 27">
            <a:extLst>
              <a:ext uri="{FF2B5EF4-FFF2-40B4-BE49-F238E27FC236}">
                <a16:creationId xmlns:a16="http://schemas.microsoft.com/office/drawing/2014/main" id="{0EE0D7AD-9D97-0647-8389-255F102E61E9}"/>
              </a:ext>
            </a:extLst>
          </p:cNvPr>
          <p:cNvSpPr txBox="1"/>
          <p:nvPr/>
        </p:nvSpPr>
        <p:spPr>
          <a:xfrm>
            <a:off x="657972" y="657876"/>
            <a:ext cx="11984414" cy="1540520"/>
          </a:xfrm>
          <a:prstGeom prst="rect">
            <a:avLst/>
          </a:prstGeom>
        </p:spPr>
        <p:txBody>
          <a:bodyPr lIns="0" tIns="0" rIns="0" bIns="0" rtlCol="0" anchor="t">
            <a:spAutoFit/>
          </a:bodyPr>
          <a:lstStyle/>
          <a:p>
            <a:pPr algn="l">
              <a:lnSpc>
                <a:spcPts val="6075"/>
              </a:lnSpc>
            </a:pPr>
            <a:r>
              <a:rPr lang="en-US" sz="6075" b="1">
                <a:solidFill>
                  <a:srgbClr val="FDCD25"/>
                </a:solidFill>
                <a:latin typeface="Tabarra Sans Heavy"/>
                <a:ea typeface="Tabarra Sans Heavy"/>
                <a:cs typeface="Tabarra Sans Heavy"/>
                <a:sym typeface="Tabarra Sans Heavy"/>
              </a:rPr>
              <a:t>Drought Resilience Plan</a:t>
            </a:r>
          </a:p>
          <a:p>
            <a:pPr algn="l">
              <a:lnSpc>
                <a:spcPts val="4975"/>
              </a:lnSpc>
            </a:pPr>
            <a:r>
              <a:rPr lang="en-US" sz="4975" b="1">
                <a:solidFill>
                  <a:srgbClr val="5271FF"/>
                </a:solidFill>
                <a:latin typeface="Tabarra Sans Heavy"/>
                <a:ea typeface="Tabarra Sans Heavy"/>
                <a:cs typeface="Tabarra Sans Heavy"/>
                <a:sym typeface="Tabarra Sans Heavy"/>
              </a:rPr>
              <a:t>3) Management Actions</a:t>
            </a:r>
          </a:p>
        </p:txBody>
      </p:sp>
      <p:sp>
        <p:nvSpPr>
          <p:cNvPr id="31" name="TextBox 26">
            <a:extLst>
              <a:ext uri="{FF2B5EF4-FFF2-40B4-BE49-F238E27FC236}">
                <a16:creationId xmlns:a16="http://schemas.microsoft.com/office/drawing/2014/main" id="{56AA92BA-9AAC-A897-8CDC-3A2405AAF74A}"/>
              </a:ext>
            </a:extLst>
          </p:cNvPr>
          <p:cNvSpPr txBox="1"/>
          <p:nvPr/>
        </p:nvSpPr>
        <p:spPr>
          <a:xfrm>
            <a:off x="5691104" y="2782313"/>
            <a:ext cx="6011168" cy="562975"/>
          </a:xfrm>
          <a:prstGeom prst="rect">
            <a:avLst/>
          </a:prstGeom>
        </p:spPr>
        <p:txBody>
          <a:bodyPr wrap="square" lIns="0" tIns="0" rIns="0" bIns="0" rtlCol="0" anchor="t">
            <a:spAutoFit/>
          </a:bodyPr>
          <a:lstStyle/>
          <a:p>
            <a:pPr algn="ctr">
              <a:lnSpc>
                <a:spcPts val="4297"/>
              </a:lnSpc>
              <a:spcBef>
                <a:spcPct val="0"/>
              </a:spcBef>
            </a:pPr>
            <a:r>
              <a:rPr lang="en-US" sz="4297" b="1" dirty="0">
                <a:solidFill>
                  <a:srgbClr val="FFFFFF"/>
                </a:solidFill>
                <a:latin typeface="Tabarra Sans Heavy"/>
                <a:ea typeface="Tabarra Sans Heavy"/>
                <a:cs typeface="Tabarra Sans Heavy"/>
                <a:sym typeface="Tabarra Sans Heavy"/>
              </a:rPr>
              <a:t>Drought Response</a:t>
            </a:r>
          </a:p>
        </p:txBody>
      </p:sp>
      <p:grpSp>
        <p:nvGrpSpPr>
          <p:cNvPr id="32" name="Group 31">
            <a:extLst>
              <a:ext uri="{FF2B5EF4-FFF2-40B4-BE49-F238E27FC236}">
                <a16:creationId xmlns:a16="http://schemas.microsoft.com/office/drawing/2014/main" id="{2611ADFF-8875-5413-2B6C-0B4AC8FCD7D4}"/>
              </a:ext>
            </a:extLst>
          </p:cNvPr>
          <p:cNvGrpSpPr/>
          <p:nvPr/>
        </p:nvGrpSpPr>
        <p:grpSpPr>
          <a:xfrm>
            <a:off x="6540708" y="4168479"/>
            <a:ext cx="5214362" cy="6070291"/>
            <a:chOff x="6540708" y="4168479"/>
            <a:chExt cx="5214362" cy="6070291"/>
          </a:xfrm>
        </p:grpSpPr>
        <p:sp>
          <p:nvSpPr>
            <p:cNvPr id="33" name="Freeform 7">
              <a:extLst>
                <a:ext uri="{FF2B5EF4-FFF2-40B4-BE49-F238E27FC236}">
                  <a16:creationId xmlns:a16="http://schemas.microsoft.com/office/drawing/2014/main" id="{46E2306A-CADD-5AB4-677E-86A27850A4EB}"/>
                </a:ext>
              </a:extLst>
            </p:cNvPr>
            <p:cNvSpPr/>
            <p:nvPr/>
          </p:nvSpPr>
          <p:spPr>
            <a:xfrm>
              <a:off x="6553649" y="4549954"/>
              <a:ext cx="4833176" cy="5154722"/>
            </a:xfrm>
            <a:custGeom>
              <a:avLst/>
              <a:gdLst/>
              <a:ahLst/>
              <a:cxnLst/>
              <a:rect l="l" t="t" r="r" b="b"/>
              <a:pathLst>
                <a:path w="812800" h="866875">
                  <a:moveTo>
                    <a:pt x="41648" y="0"/>
                  </a:moveTo>
                  <a:lnTo>
                    <a:pt x="771152" y="0"/>
                  </a:lnTo>
                  <a:cubicBezTo>
                    <a:pt x="794154" y="0"/>
                    <a:pt x="812800" y="18646"/>
                    <a:pt x="812800" y="41648"/>
                  </a:cubicBezTo>
                  <a:lnTo>
                    <a:pt x="812800" y="825227"/>
                  </a:lnTo>
                  <a:cubicBezTo>
                    <a:pt x="812800" y="848228"/>
                    <a:pt x="794154" y="866875"/>
                    <a:pt x="771152" y="866875"/>
                  </a:cubicBezTo>
                  <a:lnTo>
                    <a:pt x="41648" y="866875"/>
                  </a:lnTo>
                  <a:cubicBezTo>
                    <a:pt x="18646" y="866875"/>
                    <a:pt x="0" y="848228"/>
                    <a:pt x="0" y="825227"/>
                  </a:cubicBezTo>
                  <a:lnTo>
                    <a:pt x="0" y="41648"/>
                  </a:lnTo>
                  <a:cubicBezTo>
                    <a:pt x="0" y="18646"/>
                    <a:pt x="18646" y="0"/>
                    <a:pt x="41648" y="0"/>
                  </a:cubicBezTo>
                  <a:close/>
                </a:path>
              </a:pathLst>
            </a:custGeom>
            <a:solidFill>
              <a:srgbClr val="FFFFFF"/>
            </a:solidFill>
          </p:spPr>
          <p:txBody>
            <a:bodyPr/>
            <a:lstStyle/>
            <a:p>
              <a:endParaRPr lang="en-US"/>
            </a:p>
          </p:txBody>
        </p:sp>
        <p:grpSp>
          <p:nvGrpSpPr>
            <p:cNvPr id="34" name="Group 15">
              <a:extLst>
                <a:ext uri="{FF2B5EF4-FFF2-40B4-BE49-F238E27FC236}">
                  <a16:creationId xmlns:a16="http://schemas.microsoft.com/office/drawing/2014/main" id="{4F186BDC-3756-14B7-1350-82FA185C2D79}"/>
                </a:ext>
              </a:extLst>
            </p:cNvPr>
            <p:cNvGrpSpPr/>
            <p:nvPr/>
          </p:nvGrpSpPr>
          <p:grpSpPr>
            <a:xfrm>
              <a:off x="6553649" y="4168479"/>
              <a:ext cx="4833176" cy="1066852"/>
              <a:chOff x="0" y="0"/>
              <a:chExt cx="812800" cy="179414"/>
            </a:xfrm>
          </p:grpSpPr>
          <p:sp>
            <p:nvSpPr>
              <p:cNvPr id="40" name="Freeform 16">
                <a:extLst>
                  <a:ext uri="{FF2B5EF4-FFF2-40B4-BE49-F238E27FC236}">
                    <a16:creationId xmlns:a16="http://schemas.microsoft.com/office/drawing/2014/main" id="{0510EAE9-DF16-F289-C0D6-467479AE7E8B}"/>
                  </a:ext>
                </a:extLst>
              </p:cNvPr>
              <p:cNvSpPr/>
              <p:nvPr/>
            </p:nvSpPr>
            <p:spPr>
              <a:xfrm>
                <a:off x="0" y="0"/>
                <a:ext cx="812800" cy="179414"/>
              </a:xfrm>
              <a:custGeom>
                <a:avLst/>
                <a:gdLst/>
                <a:ahLst/>
                <a:cxnLst/>
                <a:rect l="l" t="t" r="r" b="b"/>
                <a:pathLst>
                  <a:path w="812800" h="179414">
                    <a:moveTo>
                      <a:pt x="36842" y="0"/>
                    </a:moveTo>
                    <a:lnTo>
                      <a:pt x="775958" y="0"/>
                    </a:lnTo>
                    <a:cubicBezTo>
                      <a:pt x="796305" y="0"/>
                      <a:pt x="812800" y="16495"/>
                      <a:pt x="812800" y="36842"/>
                    </a:cubicBezTo>
                    <a:lnTo>
                      <a:pt x="812800" y="142572"/>
                    </a:lnTo>
                    <a:cubicBezTo>
                      <a:pt x="812800" y="162919"/>
                      <a:pt x="796305" y="179414"/>
                      <a:pt x="775958" y="179414"/>
                    </a:cubicBezTo>
                    <a:lnTo>
                      <a:pt x="36842" y="179414"/>
                    </a:lnTo>
                    <a:cubicBezTo>
                      <a:pt x="16495" y="179414"/>
                      <a:pt x="0" y="162919"/>
                      <a:pt x="0" y="142572"/>
                    </a:cubicBezTo>
                    <a:lnTo>
                      <a:pt x="0" y="36842"/>
                    </a:lnTo>
                    <a:cubicBezTo>
                      <a:pt x="0" y="16495"/>
                      <a:pt x="16495" y="0"/>
                      <a:pt x="36842" y="0"/>
                    </a:cubicBezTo>
                    <a:close/>
                  </a:path>
                </a:pathLst>
              </a:custGeom>
              <a:solidFill>
                <a:srgbClr val="FDCD25"/>
              </a:solidFill>
            </p:spPr>
            <p:txBody>
              <a:bodyPr/>
              <a:lstStyle/>
              <a:p>
                <a:endParaRPr lang="en-US"/>
              </a:p>
            </p:txBody>
          </p:sp>
          <p:sp>
            <p:nvSpPr>
              <p:cNvPr id="41" name="TextBox 17">
                <a:extLst>
                  <a:ext uri="{FF2B5EF4-FFF2-40B4-BE49-F238E27FC236}">
                    <a16:creationId xmlns:a16="http://schemas.microsoft.com/office/drawing/2014/main" id="{C38BB10B-49CA-251F-6055-54BCEDEB4ED1}"/>
                  </a:ext>
                </a:extLst>
              </p:cNvPr>
              <p:cNvSpPr txBox="1"/>
              <p:nvPr/>
            </p:nvSpPr>
            <p:spPr>
              <a:xfrm>
                <a:off x="0" y="-76200"/>
                <a:ext cx="812800" cy="255614"/>
              </a:xfrm>
              <a:prstGeom prst="rect">
                <a:avLst/>
              </a:prstGeom>
            </p:spPr>
            <p:txBody>
              <a:bodyPr lIns="50800" tIns="50800" rIns="50800" bIns="50800" rtlCol="0" anchor="ctr"/>
              <a:lstStyle/>
              <a:p>
                <a:pPr algn="ctr">
                  <a:lnSpc>
                    <a:spcPts val="5319"/>
                  </a:lnSpc>
                </a:pPr>
                <a:r>
                  <a:rPr lang="en-US" sz="3799" b="1">
                    <a:solidFill>
                      <a:srgbClr val="000000"/>
                    </a:solidFill>
                    <a:latin typeface="Canva Sans Bold"/>
                    <a:ea typeface="Canva Sans Bold"/>
                    <a:cs typeface="Canva Sans Bold"/>
                    <a:sym typeface="Canva Sans Bold"/>
                  </a:rPr>
                  <a:t> Stages</a:t>
                </a:r>
              </a:p>
            </p:txBody>
          </p:sp>
        </p:grpSp>
        <p:sp>
          <p:nvSpPr>
            <p:cNvPr id="35" name="Rectangle 34">
              <a:extLst>
                <a:ext uri="{FF2B5EF4-FFF2-40B4-BE49-F238E27FC236}">
                  <a16:creationId xmlns:a16="http://schemas.microsoft.com/office/drawing/2014/main" id="{98A0FBB1-8756-C1CC-23B4-E1D24C1A9A4F}"/>
                </a:ext>
              </a:extLst>
            </p:cNvPr>
            <p:cNvSpPr/>
            <p:nvPr/>
          </p:nvSpPr>
          <p:spPr>
            <a:xfrm>
              <a:off x="6566589" y="5438772"/>
              <a:ext cx="4807295" cy="1243281"/>
            </a:xfrm>
            <a:prstGeom prst="rect">
              <a:avLst/>
            </a:prstGeom>
            <a:solidFill>
              <a:srgbClr val="FFFFCC"/>
            </a:solidFill>
            <a:ln w="381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36" name="Rectangle 35">
              <a:extLst>
                <a:ext uri="{FF2B5EF4-FFF2-40B4-BE49-F238E27FC236}">
                  <a16:creationId xmlns:a16="http://schemas.microsoft.com/office/drawing/2014/main" id="{A3C574F8-FDD8-F851-775C-D386E4A00178}"/>
                </a:ext>
              </a:extLst>
            </p:cNvPr>
            <p:cNvSpPr/>
            <p:nvPr/>
          </p:nvSpPr>
          <p:spPr>
            <a:xfrm>
              <a:off x="6553649" y="6791724"/>
              <a:ext cx="4820235" cy="1243281"/>
            </a:xfrm>
            <a:prstGeom prst="rect">
              <a:avLst/>
            </a:prstGeom>
            <a:solidFill>
              <a:srgbClr val="FBCD99"/>
            </a:solidFill>
            <a:ln w="381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37" name="Rectangle 36">
              <a:extLst>
                <a:ext uri="{FF2B5EF4-FFF2-40B4-BE49-F238E27FC236}">
                  <a16:creationId xmlns:a16="http://schemas.microsoft.com/office/drawing/2014/main" id="{160E983B-87BC-F7AE-6F3E-D4DC5CF20235}"/>
                </a:ext>
              </a:extLst>
            </p:cNvPr>
            <p:cNvSpPr/>
            <p:nvPr/>
          </p:nvSpPr>
          <p:spPr>
            <a:xfrm>
              <a:off x="6552327" y="8106802"/>
              <a:ext cx="4834498" cy="1341998"/>
            </a:xfrm>
            <a:prstGeom prst="rect">
              <a:avLst/>
            </a:prstGeom>
            <a:solidFill>
              <a:srgbClr val="F77C80"/>
            </a:solidFill>
            <a:ln w="381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38" name="TextBox 8">
              <a:extLst>
                <a:ext uri="{FF2B5EF4-FFF2-40B4-BE49-F238E27FC236}">
                  <a16:creationId xmlns:a16="http://schemas.microsoft.com/office/drawing/2014/main" id="{9ABCC541-A3C7-3672-2974-6236E1EEC130}"/>
                </a:ext>
              </a:extLst>
            </p:cNvPr>
            <p:cNvSpPr txBox="1"/>
            <p:nvPr/>
          </p:nvSpPr>
          <p:spPr>
            <a:xfrm>
              <a:off x="6540708" y="4549954"/>
              <a:ext cx="4833176" cy="5381277"/>
            </a:xfrm>
            <a:prstGeom prst="rect">
              <a:avLst/>
            </a:prstGeom>
          </p:spPr>
          <p:txBody>
            <a:bodyPr lIns="50800" tIns="50800" rIns="50800" bIns="50800" rtlCol="0" anchor="ctr"/>
            <a:lstStyle/>
            <a:p>
              <a:pPr algn="ctr">
                <a:lnSpc>
                  <a:spcPts val="3359"/>
                </a:lnSpc>
              </a:pPr>
              <a:endParaRPr dirty="0"/>
            </a:p>
            <a:p>
              <a:pPr algn="ctr">
                <a:lnSpc>
                  <a:spcPts val="3359"/>
                </a:lnSpc>
              </a:pPr>
              <a:endParaRPr dirty="0"/>
            </a:p>
            <a:p>
              <a:pPr algn="ctr">
                <a:lnSpc>
                  <a:spcPts val="3359"/>
                </a:lnSpc>
              </a:pPr>
              <a:r>
                <a:rPr lang="en-US" sz="2400" b="1" dirty="0">
                  <a:solidFill>
                    <a:srgbClr val="000000"/>
                  </a:solidFill>
                  <a:latin typeface="Canva Sans Bold"/>
                  <a:ea typeface="Canva Sans Bold"/>
                  <a:cs typeface="Canva Sans Bold"/>
                  <a:sym typeface="Canva Sans Bold"/>
                </a:rPr>
                <a:t>Stage 1)</a:t>
              </a:r>
              <a:r>
                <a:rPr lang="en-US" sz="2400" dirty="0">
                  <a:solidFill>
                    <a:srgbClr val="000000"/>
                  </a:solidFill>
                  <a:latin typeface="Canva Sans"/>
                  <a:ea typeface="Canva Sans"/>
                  <a:cs typeface="Canva Sans"/>
                  <a:sym typeface="Canva Sans"/>
                </a:rPr>
                <a:t> </a:t>
              </a:r>
            </a:p>
            <a:p>
              <a:pPr algn="ctr">
                <a:lnSpc>
                  <a:spcPts val="3359"/>
                </a:lnSpc>
              </a:pPr>
              <a:r>
                <a:rPr lang="en-US" sz="2400" dirty="0">
                  <a:solidFill>
                    <a:srgbClr val="000000"/>
                  </a:solidFill>
                  <a:latin typeface="Canva Sans"/>
                  <a:ea typeface="Canva Sans"/>
                  <a:cs typeface="Canva Sans"/>
                  <a:sym typeface="Canva Sans"/>
                </a:rPr>
                <a:t>Water Shortage Monitoring</a:t>
              </a:r>
            </a:p>
            <a:p>
              <a:pPr algn="ctr">
                <a:lnSpc>
                  <a:spcPts val="3359"/>
                </a:lnSpc>
              </a:pPr>
              <a:endParaRPr lang="en-US" sz="2400" dirty="0">
                <a:solidFill>
                  <a:srgbClr val="000000"/>
                </a:solidFill>
                <a:latin typeface="Canva Sans"/>
                <a:ea typeface="Canva Sans"/>
                <a:cs typeface="Canva Sans"/>
                <a:sym typeface="Canva Sans"/>
              </a:endParaRPr>
            </a:p>
            <a:p>
              <a:pPr algn="ctr">
                <a:lnSpc>
                  <a:spcPts val="3359"/>
                </a:lnSpc>
              </a:pPr>
              <a:r>
                <a:rPr lang="en-US" sz="2400" b="1" dirty="0">
                  <a:solidFill>
                    <a:srgbClr val="000000"/>
                  </a:solidFill>
                  <a:latin typeface="Canva Sans Bold"/>
                  <a:ea typeface="Canva Sans Bold"/>
                  <a:cs typeface="Canva Sans Bold"/>
                  <a:sym typeface="Canva Sans Bold"/>
                </a:rPr>
                <a:t>Stage 2) </a:t>
              </a:r>
            </a:p>
            <a:p>
              <a:pPr algn="ctr">
                <a:lnSpc>
                  <a:spcPts val="3359"/>
                </a:lnSpc>
              </a:pPr>
              <a:r>
                <a:rPr lang="en-US" sz="2400" dirty="0">
                  <a:solidFill>
                    <a:srgbClr val="000000"/>
                  </a:solidFill>
                  <a:latin typeface="Canva Sans"/>
                  <a:ea typeface="Canva Sans"/>
                  <a:cs typeface="Canva Sans"/>
                  <a:sym typeface="Canva Sans"/>
                </a:rPr>
                <a:t>Water Shortage Warning</a:t>
              </a:r>
            </a:p>
            <a:p>
              <a:pPr algn="ctr">
                <a:lnSpc>
                  <a:spcPts val="3359"/>
                </a:lnSpc>
              </a:pPr>
              <a:endParaRPr lang="en-US" sz="2400" dirty="0">
                <a:solidFill>
                  <a:srgbClr val="000000"/>
                </a:solidFill>
                <a:latin typeface="Canva Sans"/>
                <a:ea typeface="Canva Sans"/>
                <a:cs typeface="Canva Sans"/>
                <a:sym typeface="Canva Sans"/>
              </a:endParaRPr>
            </a:p>
            <a:p>
              <a:pPr algn="ctr">
                <a:lnSpc>
                  <a:spcPts val="3359"/>
                </a:lnSpc>
              </a:pPr>
              <a:r>
                <a:rPr lang="en-US" sz="2400" b="1" dirty="0">
                  <a:solidFill>
                    <a:srgbClr val="000000"/>
                  </a:solidFill>
                  <a:latin typeface="Canva Sans Bold"/>
                  <a:ea typeface="Canva Sans Bold"/>
                  <a:cs typeface="Canva Sans Bold"/>
                  <a:sym typeface="Canva Sans Bold"/>
                </a:rPr>
                <a:t>Stage 3)</a:t>
              </a:r>
              <a:r>
                <a:rPr lang="en-US" sz="2400" dirty="0">
                  <a:solidFill>
                    <a:srgbClr val="000000"/>
                  </a:solidFill>
                  <a:latin typeface="Canva Sans"/>
                  <a:ea typeface="Canva Sans"/>
                  <a:cs typeface="Canva Sans"/>
                  <a:sym typeface="Canva Sans"/>
                </a:rPr>
                <a:t> </a:t>
              </a:r>
            </a:p>
            <a:p>
              <a:pPr algn="ctr"/>
              <a:r>
                <a:rPr lang="en-US" sz="2400" dirty="0">
                  <a:solidFill>
                    <a:srgbClr val="000000"/>
                  </a:solidFill>
                  <a:latin typeface="Canva Sans"/>
                  <a:ea typeface="Canva Sans"/>
                  <a:cs typeface="Canva Sans"/>
                  <a:sym typeface="Canva Sans"/>
                </a:rPr>
                <a:t>Severe and Emergency Water Shortage</a:t>
              </a:r>
            </a:p>
            <a:p>
              <a:pPr algn="l">
                <a:lnSpc>
                  <a:spcPts val="3359"/>
                </a:lnSpc>
              </a:pPr>
              <a:endParaRPr lang="en-US" sz="2400" dirty="0">
                <a:solidFill>
                  <a:srgbClr val="000000"/>
                </a:solidFill>
                <a:latin typeface="Canva Sans"/>
                <a:ea typeface="Canva Sans"/>
                <a:cs typeface="Canva Sans"/>
                <a:sym typeface="Canva Sans"/>
              </a:endParaRPr>
            </a:p>
          </p:txBody>
        </p:sp>
        <p:sp>
          <p:nvSpPr>
            <p:cNvPr id="39" name="Freeform 23">
              <a:extLst>
                <a:ext uri="{FF2B5EF4-FFF2-40B4-BE49-F238E27FC236}">
                  <a16:creationId xmlns:a16="http://schemas.microsoft.com/office/drawing/2014/main" id="{B55FBB9F-8204-1FD0-C802-11C590BE8A4C}"/>
                </a:ext>
              </a:extLst>
            </p:cNvPr>
            <p:cNvSpPr/>
            <p:nvPr/>
          </p:nvSpPr>
          <p:spPr>
            <a:xfrm>
              <a:off x="10440377" y="9170582"/>
              <a:ext cx="1314693" cy="1068188"/>
            </a:xfrm>
            <a:custGeom>
              <a:avLst/>
              <a:gdLst/>
              <a:ahLst/>
              <a:cxnLst/>
              <a:rect l="l" t="t" r="r" b="b"/>
              <a:pathLst>
                <a:path w="1314693" h="1068188">
                  <a:moveTo>
                    <a:pt x="0" y="0"/>
                  </a:moveTo>
                  <a:lnTo>
                    <a:pt x="1314694" y="0"/>
                  </a:lnTo>
                  <a:lnTo>
                    <a:pt x="1314694" y="1068188"/>
                  </a:lnTo>
                  <a:lnTo>
                    <a:pt x="0" y="106818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pic>
        <p:nvPicPr>
          <p:cNvPr id="8" name="Picture 7">
            <a:extLst>
              <a:ext uri="{FF2B5EF4-FFF2-40B4-BE49-F238E27FC236}">
                <a16:creationId xmlns:a16="http://schemas.microsoft.com/office/drawing/2014/main" id="{FCD24394-827B-64F7-E4A3-6A1E4E1DBDA9}"/>
              </a:ext>
            </a:extLst>
          </p:cNvPr>
          <p:cNvPicPr>
            <a:picLocks noChangeAspect="1"/>
          </p:cNvPicPr>
          <p:nvPr/>
        </p:nvPicPr>
        <p:blipFill>
          <a:blip r:embed="rId7"/>
          <a:stretch>
            <a:fillRect/>
          </a:stretch>
        </p:blipFill>
        <p:spPr>
          <a:xfrm>
            <a:off x="1966739" y="8461973"/>
            <a:ext cx="3302000" cy="1509750"/>
          </a:xfrm>
          <a:prstGeom prst="rect">
            <a:avLst/>
          </a:prstGeom>
        </p:spPr>
      </p:pic>
    </p:spTree>
    <p:extLst>
      <p:ext uri="{BB962C8B-B14F-4D97-AF65-F5344CB8AC3E}">
        <p14:creationId xmlns:p14="http://schemas.microsoft.com/office/powerpoint/2010/main" val="4510027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C306D"/>
        </a:solidFill>
        <a:effectLst/>
      </p:bgPr>
    </p:bg>
    <p:spTree>
      <p:nvGrpSpPr>
        <p:cNvPr id="1" name="">
          <a:extLst>
            <a:ext uri="{FF2B5EF4-FFF2-40B4-BE49-F238E27FC236}">
              <a16:creationId xmlns:a16="http://schemas.microsoft.com/office/drawing/2014/main" id="{C01BFAC1-97A8-4155-371C-4E198F308870}"/>
            </a:ext>
          </a:extLst>
        </p:cNvPr>
        <p:cNvGrpSpPr/>
        <p:nvPr/>
      </p:nvGrpSpPr>
      <p:grpSpPr>
        <a:xfrm>
          <a:off x="0" y="0"/>
          <a:ext cx="0" cy="0"/>
          <a:chOff x="0" y="0"/>
          <a:chExt cx="0" cy="0"/>
        </a:xfrm>
      </p:grpSpPr>
      <p:sp>
        <p:nvSpPr>
          <p:cNvPr id="28" name="Freeform 28">
            <a:extLst>
              <a:ext uri="{FF2B5EF4-FFF2-40B4-BE49-F238E27FC236}">
                <a16:creationId xmlns:a16="http://schemas.microsoft.com/office/drawing/2014/main" id="{EFC4F7C6-7789-A520-61BE-376866B69997}"/>
              </a:ext>
            </a:extLst>
          </p:cNvPr>
          <p:cNvSpPr/>
          <p:nvPr/>
        </p:nvSpPr>
        <p:spPr>
          <a:xfrm>
            <a:off x="1553251" y="471028"/>
            <a:ext cx="2330901" cy="1447101"/>
          </a:xfrm>
          <a:custGeom>
            <a:avLst/>
            <a:gdLst/>
            <a:ahLst/>
            <a:cxnLst/>
            <a:rect l="l" t="t" r="r" b="b"/>
            <a:pathLst>
              <a:path w="2330901" h="1447101">
                <a:moveTo>
                  <a:pt x="0" y="0"/>
                </a:moveTo>
                <a:lnTo>
                  <a:pt x="2330901" y="0"/>
                </a:lnTo>
                <a:lnTo>
                  <a:pt x="2330901" y="1447101"/>
                </a:lnTo>
                <a:lnTo>
                  <a:pt x="0" y="14471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0" name="TextBox 30">
            <a:extLst>
              <a:ext uri="{FF2B5EF4-FFF2-40B4-BE49-F238E27FC236}">
                <a16:creationId xmlns:a16="http://schemas.microsoft.com/office/drawing/2014/main" id="{8AD27C84-DE22-F6BF-6F95-DDBA4FF2A275}"/>
              </a:ext>
            </a:extLst>
          </p:cNvPr>
          <p:cNvSpPr txBox="1"/>
          <p:nvPr/>
        </p:nvSpPr>
        <p:spPr>
          <a:xfrm>
            <a:off x="4411275" y="836821"/>
            <a:ext cx="11106589" cy="825111"/>
          </a:xfrm>
          <a:prstGeom prst="rect">
            <a:avLst/>
          </a:prstGeom>
        </p:spPr>
        <p:txBody>
          <a:bodyPr lIns="0" tIns="0" rIns="0" bIns="0" rtlCol="0" anchor="t">
            <a:spAutoFit/>
          </a:bodyPr>
          <a:lstStyle/>
          <a:p>
            <a:pPr algn="l">
              <a:lnSpc>
                <a:spcPts val="6215"/>
              </a:lnSpc>
            </a:pPr>
            <a:r>
              <a:rPr lang="en-US" sz="6094" b="1">
                <a:solidFill>
                  <a:srgbClr val="FDBE10"/>
                </a:solidFill>
                <a:latin typeface="Montserrat Classic Bold"/>
                <a:ea typeface="Montserrat Classic Bold"/>
                <a:cs typeface="Montserrat Classic Bold"/>
                <a:sym typeface="Montserrat Classic Bold"/>
              </a:rPr>
              <a:t>Drought Response Stages</a:t>
            </a:r>
          </a:p>
        </p:txBody>
      </p:sp>
      <p:graphicFrame>
        <p:nvGraphicFramePr>
          <p:cNvPr id="2" name="Content Placeholder 15">
            <a:extLst>
              <a:ext uri="{FF2B5EF4-FFF2-40B4-BE49-F238E27FC236}">
                <a16:creationId xmlns:a16="http://schemas.microsoft.com/office/drawing/2014/main" id="{AB8ACB75-ABA0-6D5F-6106-0018E96C7535}"/>
              </a:ext>
            </a:extLst>
          </p:cNvPr>
          <p:cNvGraphicFramePr>
            <a:graphicFrameLocks/>
          </p:cNvGraphicFramePr>
          <p:nvPr>
            <p:extLst>
              <p:ext uri="{D42A27DB-BD31-4B8C-83A1-F6EECF244321}">
                <p14:modId xmlns:p14="http://schemas.microsoft.com/office/powerpoint/2010/main" val="200065272"/>
              </p:ext>
            </p:extLst>
          </p:nvPr>
        </p:nvGraphicFramePr>
        <p:xfrm>
          <a:off x="1333217" y="2119466"/>
          <a:ext cx="15621566" cy="7915505"/>
        </p:xfrm>
        <a:graphic>
          <a:graphicData uri="http://schemas.openxmlformats.org/drawingml/2006/table">
            <a:tbl>
              <a:tblPr firstRow="1" bandRow="1"/>
              <a:tblGrid>
                <a:gridCol w="2464840">
                  <a:extLst>
                    <a:ext uri="{9D8B030D-6E8A-4147-A177-3AD203B41FA5}">
                      <a16:colId xmlns:a16="http://schemas.microsoft.com/office/drawing/2014/main" val="1152959878"/>
                    </a:ext>
                  </a:extLst>
                </a:gridCol>
                <a:gridCol w="13156726">
                  <a:extLst>
                    <a:ext uri="{9D8B030D-6E8A-4147-A177-3AD203B41FA5}">
                      <a16:colId xmlns:a16="http://schemas.microsoft.com/office/drawing/2014/main" val="75013910"/>
                    </a:ext>
                  </a:extLst>
                </a:gridCol>
              </a:tblGrid>
              <a:tr h="1880405">
                <a:tc>
                  <a:txBody>
                    <a:bodyPr/>
                    <a:lstStyle/>
                    <a:p>
                      <a:pPr marL="0" marR="0" algn="ctr">
                        <a:spcBef>
                          <a:spcPts val="600"/>
                        </a:spcBef>
                        <a:spcAft>
                          <a:spcPts val="600"/>
                        </a:spcAft>
                      </a:pPr>
                      <a:r>
                        <a:rPr lang="en-US" sz="32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Drought </a:t>
                      </a:r>
                      <a:br>
                        <a:rPr lang="en-US" sz="32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br>
                      <a:r>
                        <a:rPr lang="en-US" sz="32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Stage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90805" marR="90805" marT="45085" marB="45085" anchor="ctr">
                    <a:lnL w="28575"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600"/>
                        </a:spcBef>
                        <a:spcAft>
                          <a:spcPts val="600"/>
                        </a:spcAft>
                      </a:pPr>
                      <a:r>
                        <a:rPr lang="en-US" sz="3200" b="1" dirty="0">
                          <a:effectLst/>
                          <a:latin typeface="Calibri" panose="020F0502020204030204" pitchFamily="34" charset="0"/>
                          <a:cs typeface="Times New Roman" panose="02020603050405020304" pitchFamily="18" charset="0"/>
                        </a:rPr>
                        <a:t>Definitions</a:t>
                      </a:r>
                      <a:endParaRPr lang="en-US" sz="2800" b="1" dirty="0">
                        <a:effectLst/>
                        <a:latin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459491620"/>
                  </a:ext>
                </a:extLst>
              </a:tr>
              <a:tr h="1840770">
                <a:tc>
                  <a:txBody>
                    <a:bodyPr/>
                    <a:lstStyle/>
                    <a:p>
                      <a:pPr marL="0" marR="0" algn="ctr">
                        <a:spcBef>
                          <a:spcPts val="600"/>
                        </a:spcBef>
                        <a:spcAft>
                          <a:spcPts val="600"/>
                        </a:spcAft>
                      </a:pPr>
                      <a:r>
                        <a:rPr lang="en-US" sz="28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 Water Shortage Monitoring</a:t>
                      </a: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a:txBody>
                  <a:tcPr marL="90805" marR="90805" marT="45085" marB="45085" anchor="ctr">
                    <a:lnL w="28575"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en-US" sz="2800" dirty="0">
                          <a:solidFill>
                            <a:srgbClr val="000000"/>
                          </a:solidFill>
                          <a:latin typeface="Canva Sans"/>
                          <a:ea typeface="Canva Sans"/>
                          <a:cs typeface="Canva Sans"/>
                          <a:sym typeface="Canva Sans"/>
                        </a:rPr>
                        <a:t>Reflects </a:t>
                      </a:r>
                      <a:r>
                        <a:rPr lang="en-US" sz="2800" b="1" dirty="0">
                          <a:solidFill>
                            <a:srgbClr val="000000"/>
                          </a:solidFill>
                          <a:latin typeface="Canva Sans Bold"/>
                          <a:ea typeface="Canva Sans Bold"/>
                          <a:cs typeface="Canva Sans Bold"/>
                          <a:sym typeface="Canva Sans Bold"/>
                        </a:rPr>
                        <a:t>non-drought conditions</a:t>
                      </a:r>
                      <a:r>
                        <a:rPr lang="en-US" sz="2800" dirty="0">
                          <a:solidFill>
                            <a:srgbClr val="000000"/>
                          </a:solidFill>
                          <a:latin typeface="Canva Sans"/>
                          <a:ea typeface="Canva Sans"/>
                          <a:cs typeface="Canva Sans"/>
                          <a:sym typeface="Canva Sans"/>
                        </a:rPr>
                        <a:t>, in which the County is experiencing no significant water shortages or drought-related stress. </a:t>
                      </a:r>
                    </a:p>
                  </a:txBody>
                  <a:tcPr marL="90805" marR="90805" marT="45085" marB="45085" anchor="ctr">
                    <a:lnL w="1905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solidFill>
                      <a:srgbClr val="FFFFCC"/>
                    </a:solidFill>
                  </a:tcPr>
                </a:tc>
                <a:extLst>
                  <a:ext uri="{0D108BD9-81ED-4DB2-BD59-A6C34878D82A}">
                    <a16:rowId xmlns:a16="http://schemas.microsoft.com/office/drawing/2014/main" val="3740623167"/>
                  </a:ext>
                </a:extLst>
              </a:tr>
              <a:tr h="2080909">
                <a:tc>
                  <a:txBody>
                    <a:bodyPr/>
                    <a:lstStyle/>
                    <a:p>
                      <a:pPr marL="0" marR="0" algn="ctr">
                        <a:spcBef>
                          <a:spcPts val="600"/>
                        </a:spcBef>
                        <a:spcAft>
                          <a:spcPts val="600"/>
                        </a:spcAft>
                      </a:pPr>
                      <a:r>
                        <a:rPr lang="en-US" sz="28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 Water Shortage Warning</a:t>
                      </a: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a:txBody>
                  <a:tcPr marL="90805" marR="90805" marT="45085" marB="45085" anchor="ctr">
                    <a:lnL w="28575"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CC99"/>
                    </a:solidFill>
                  </a:tcPr>
                </a:tc>
                <a:tc>
                  <a:txBody>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en-US" sz="2800" dirty="0">
                          <a:solidFill>
                            <a:srgbClr val="000000"/>
                          </a:solidFill>
                          <a:latin typeface="Canva Sans"/>
                          <a:ea typeface="Canva Sans"/>
                          <a:cs typeface="Canva Sans"/>
                          <a:sym typeface="Canva Sans"/>
                        </a:rPr>
                        <a:t>Reflects </a:t>
                      </a:r>
                      <a:r>
                        <a:rPr lang="en-US" sz="2800" b="1" dirty="0">
                          <a:solidFill>
                            <a:srgbClr val="000000"/>
                          </a:solidFill>
                          <a:latin typeface="Canva Sans Bold"/>
                          <a:ea typeface="Canva Sans Bold"/>
                          <a:cs typeface="Canva Sans Bold"/>
                          <a:sym typeface="Canva Sans Bold"/>
                        </a:rPr>
                        <a:t>light to moderate drought conditions</a:t>
                      </a:r>
                      <a:r>
                        <a:rPr lang="en-US" sz="2800" dirty="0">
                          <a:solidFill>
                            <a:srgbClr val="000000"/>
                          </a:solidFill>
                          <a:latin typeface="Canva Sans"/>
                          <a:ea typeface="Canva Sans"/>
                          <a:cs typeface="Canva Sans"/>
                          <a:sym typeface="Canva Sans"/>
                        </a:rPr>
                        <a:t> within the County and triggers increased monitoring and drought response activities.</a:t>
                      </a:r>
                    </a:p>
                  </a:txBody>
                  <a:tcPr marL="90805" marR="90805" marT="45085" marB="45085" anchor="ctr">
                    <a:lnL w="1905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CC99"/>
                    </a:solidFill>
                  </a:tcPr>
                </a:tc>
                <a:extLst>
                  <a:ext uri="{0D108BD9-81ED-4DB2-BD59-A6C34878D82A}">
                    <a16:rowId xmlns:a16="http://schemas.microsoft.com/office/drawing/2014/main" val="2069511550"/>
                  </a:ext>
                </a:extLst>
              </a:tr>
              <a:tr h="2113421">
                <a:tc>
                  <a:txBody>
                    <a:bodyPr/>
                    <a:lstStyle/>
                    <a:p>
                      <a:pPr marL="0" marR="0" algn="ctr">
                        <a:spcBef>
                          <a:spcPts val="600"/>
                        </a:spcBef>
                        <a:spcAft>
                          <a:spcPts val="600"/>
                        </a:spcAft>
                      </a:pPr>
                      <a:r>
                        <a:rPr lang="en-US" sz="28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 </a:t>
                      </a:r>
                      <a:r>
                        <a:rPr lang="en-US" sz="2800" b="1"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Sev</a:t>
                      </a:r>
                      <a:r>
                        <a:rPr lang="en-US" sz="28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ere and Emergency Water Shortage</a:t>
                      </a: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a:txBody>
                  <a:tcPr marL="90805" marR="90805" marT="45085" marB="45085" anchor="ctr">
                    <a:lnL w="28575"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28575" cap="flat" cmpd="sng" algn="ctr">
                      <a:solidFill>
                        <a:srgbClr val="000000"/>
                      </a:solidFill>
                      <a:prstDash val="solid"/>
                      <a:round/>
                      <a:headEnd type="none" w="med" len="med"/>
                      <a:tailEnd type="none" w="med" len="med"/>
                    </a:lnB>
                    <a:solidFill>
                      <a:srgbClr val="FF7C80"/>
                    </a:solidFill>
                  </a:tcPr>
                </a:tc>
                <a:tc>
                  <a:txBody>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en-US" sz="2800" dirty="0">
                          <a:solidFill>
                            <a:srgbClr val="000000"/>
                          </a:solidFill>
                          <a:latin typeface="Canva Sans"/>
                          <a:ea typeface="Canva Sans"/>
                          <a:cs typeface="Canva Sans"/>
                          <a:sym typeface="Canva Sans"/>
                        </a:rPr>
                        <a:t>Reflects </a:t>
                      </a:r>
                      <a:r>
                        <a:rPr lang="en-US" sz="2800" b="1" dirty="0">
                          <a:solidFill>
                            <a:srgbClr val="000000"/>
                          </a:solidFill>
                          <a:latin typeface="Canva Sans Bold"/>
                          <a:ea typeface="Canva Sans Bold"/>
                          <a:cs typeface="Canva Sans Bold"/>
                          <a:sym typeface="Canva Sans Bold"/>
                        </a:rPr>
                        <a:t>extreme drought conditions</a:t>
                      </a:r>
                      <a:r>
                        <a:rPr lang="en-US" sz="2800" dirty="0">
                          <a:solidFill>
                            <a:srgbClr val="000000"/>
                          </a:solidFill>
                          <a:latin typeface="Canva Sans"/>
                          <a:ea typeface="Canva Sans"/>
                          <a:cs typeface="Canva Sans"/>
                          <a:sym typeface="Canva Sans"/>
                        </a:rPr>
                        <a:t> within the County, during which water users may face severe water shortages. </a:t>
                      </a:r>
                    </a:p>
                  </a:txBody>
                  <a:tcPr marL="90805" marR="90805" marT="45085" marB="45085" anchor="ctr">
                    <a:lnL w="1905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28575" cap="flat" cmpd="sng" algn="ctr">
                      <a:solidFill>
                        <a:srgbClr val="000000"/>
                      </a:solidFill>
                      <a:prstDash val="solid"/>
                      <a:round/>
                      <a:headEnd type="none" w="med" len="med"/>
                      <a:tailEnd type="none" w="med" len="med"/>
                    </a:lnB>
                    <a:solidFill>
                      <a:srgbClr val="FF7C80"/>
                    </a:solidFill>
                  </a:tcPr>
                </a:tc>
                <a:extLst>
                  <a:ext uri="{0D108BD9-81ED-4DB2-BD59-A6C34878D82A}">
                    <a16:rowId xmlns:a16="http://schemas.microsoft.com/office/drawing/2014/main" val="1077272519"/>
                  </a:ext>
                </a:extLst>
              </a:tr>
            </a:tbl>
          </a:graphicData>
        </a:graphic>
      </p:graphicFrame>
    </p:spTree>
    <p:extLst>
      <p:ext uri="{BB962C8B-B14F-4D97-AF65-F5344CB8AC3E}">
        <p14:creationId xmlns:p14="http://schemas.microsoft.com/office/powerpoint/2010/main" val="15171328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C306D"/>
        </a:solidFill>
        <a:effectLst/>
      </p:bgPr>
    </p:bg>
    <p:spTree>
      <p:nvGrpSpPr>
        <p:cNvPr id="1" name="">
          <a:extLst>
            <a:ext uri="{FF2B5EF4-FFF2-40B4-BE49-F238E27FC236}">
              <a16:creationId xmlns:a16="http://schemas.microsoft.com/office/drawing/2014/main" id="{CD52A73C-7928-BA93-F5F3-A852CAAE99BD}"/>
            </a:ext>
          </a:extLst>
        </p:cNvPr>
        <p:cNvGrpSpPr/>
        <p:nvPr/>
      </p:nvGrpSpPr>
      <p:grpSpPr>
        <a:xfrm>
          <a:off x="0" y="0"/>
          <a:ext cx="0" cy="0"/>
          <a:chOff x="0" y="0"/>
          <a:chExt cx="0" cy="0"/>
        </a:xfrm>
      </p:grpSpPr>
      <p:sp>
        <p:nvSpPr>
          <p:cNvPr id="28" name="Freeform 28">
            <a:extLst>
              <a:ext uri="{FF2B5EF4-FFF2-40B4-BE49-F238E27FC236}">
                <a16:creationId xmlns:a16="http://schemas.microsoft.com/office/drawing/2014/main" id="{CEB91D53-7B42-BCD7-92CF-DFBBAE5A1FA1}"/>
              </a:ext>
            </a:extLst>
          </p:cNvPr>
          <p:cNvSpPr/>
          <p:nvPr/>
        </p:nvSpPr>
        <p:spPr>
          <a:xfrm>
            <a:off x="1553251" y="471028"/>
            <a:ext cx="2330901" cy="1447101"/>
          </a:xfrm>
          <a:custGeom>
            <a:avLst/>
            <a:gdLst/>
            <a:ahLst/>
            <a:cxnLst/>
            <a:rect l="l" t="t" r="r" b="b"/>
            <a:pathLst>
              <a:path w="2330901" h="1447101">
                <a:moveTo>
                  <a:pt x="0" y="0"/>
                </a:moveTo>
                <a:lnTo>
                  <a:pt x="2330901" y="0"/>
                </a:lnTo>
                <a:lnTo>
                  <a:pt x="2330901" y="1447101"/>
                </a:lnTo>
                <a:lnTo>
                  <a:pt x="0" y="14471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0" name="TextBox 30">
            <a:extLst>
              <a:ext uri="{FF2B5EF4-FFF2-40B4-BE49-F238E27FC236}">
                <a16:creationId xmlns:a16="http://schemas.microsoft.com/office/drawing/2014/main" id="{90F9A927-2FAA-6EA7-0585-C8EB2B90BB31}"/>
              </a:ext>
            </a:extLst>
          </p:cNvPr>
          <p:cNvSpPr txBox="1"/>
          <p:nvPr/>
        </p:nvSpPr>
        <p:spPr>
          <a:xfrm>
            <a:off x="4411275" y="836821"/>
            <a:ext cx="11106589" cy="825111"/>
          </a:xfrm>
          <a:prstGeom prst="rect">
            <a:avLst/>
          </a:prstGeom>
        </p:spPr>
        <p:txBody>
          <a:bodyPr lIns="0" tIns="0" rIns="0" bIns="0" rtlCol="0" anchor="t">
            <a:spAutoFit/>
          </a:bodyPr>
          <a:lstStyle/>
          <a:p>
            <a:pPr algn="l">
              <a:lnSpc>
                <a:spcPts val="6215"/>
              </a:lnSpc>
            </a:pPr>
            <a:r>
              <a:rPr lang="en-US" sz="6094" b="1">
                <a:solidFill>
                  <a:srgbClr val="FDBE10"/>
                </a:solidFill>
                <a:latin typeface="Montserrat Classic Bold"/>
                <a:ea typeface="Montserrat Classic Bold"/>
                <a:cs typeface="Montserrat Classic Bold"/>
                <a:sym typeface="Montserrat Classic Bold"/>
              </a:rPr>
              <a:t>Drought Response Stages</a:t>
            </a:r>
          </a:p>
        </p:txBody>
      </p:sp>
      <p:graphicFrame>
        <p:nvGraphicFramePr>
          <p:cNvPr id="37" name="Content Placeholder 15">
            <a:extLst>
              <a:ext uri="{FF2B5EF4-FFF2-40B4-BE49-F238E27FC236}">
                <a16:creationId xmlns:a16="http://schemas.microsoft.com/office/drawing/2014/main" id="{E7D4E37A-1878-A04C-303D-CC4B163DCF1B}"/>
              </a:ext>
            </a:extLst>
          </p:cNvPr>
          <p:cNvGraphicFramePr>
            <a:graphicFrameLocks/>
          </p:cNvGraphicFramePr>
          <p:nvPr>
            <p:extLst>
              <p:ext uri="{D42A27DB-BD31-4B8C-83A1-F6EECF244321}">
                <p14:modId xmlns:p14="http://schemas.microsoft.com/office/powerpoint/2010/main" val="435728180"/>
              </p:ext>
            </p:extLst>
          </p:nvPr>
        </p:nvGraphicFramePr>
        <p:xfrm>
          <a:off x="1333217" y="2119466"/>
          <a:ext cx="15621566" cy="7915505"/>
        </p:xfrm>
        <a:graphic>
          <a:graphicData uri="http://schemas.openxmlformats.org/drawingml/2006/table">
            <a:tbl>
              <a:tblPr firstRow="1" bandRow="1"/>
              <a:tblGrid>
                <a:gridCol w="2464840">
                  <a:extLst>
                    <a:ext uri="{9D8B030D-6E8A-4147-A177-3AD203B41FA5}">
                      <a16:colId xmlns:a16="http://schemas.microsoft.com/office/drawing/2014/main" val="1152959878"/>
                    </a:ext>
                  </a:extLst>
                </a:gridCol>
                <a:gridCol w="2477126">
                  <a:extLst>
                    <a:ext uri="{9D8B030D-6E8A-4147-A177-3AD203B41FA5}">
                      <a16:colId xmlns:a16="http://schemas.microsoft.com/office/drawing/2014/main" val="75013910"/>
                    </a:ext>
                  </a:extLst>
                </a:gridCol>
                <a:gridCol w="2477126">
                  <a:extLst>
                    <a:ext uri="{9D8B030D-6E8A-4147-A177-3AD203B41FA5}">
                      <a16:colId xmlns:a16="http://schemas.microsoft.com/office/drawing/2014/main" val="3570771363"/>
                    </a:ext>
                  </a:extLst>
                </a:gridCol>
                <a:gridCol w="2488392">
                  <a:extLst>
                    <a:ext uri="{9D8B030D-6E8A-4147-A177-3AD203B41FA5}">
                      <a16:colId xmlns:a16="http://schemas.microsoft.com/office/drawing/2014/main" val="2994671344"/>
                    </a:ext>
                  </a:extLst>
                </a:gridCol>
                <a:gridCol w="2857041">
                  <a:extLst>
                    <a:ext uri="{9D8B030D-6E8A-4147-A177-3AD203B41FA5}">
                      <a16:colId xmlns:a16="http://schemas.microsoft.com/office/drawing/2014/main" val="882498512"/>
                    </a:ext>
                  </a:extLst>
                </a:gridCol>
                <a:gridCol w="2857041">
                  <a:extLst>
                    <a:ext uri="{9D8B030D-6E8A-4147-A177-3AD203B41FA5}">
                      <a16:colId xmlns:a16="http://schemas.microsoft.com/office/drawing/2014/main" val="1853918677"/>
                    </a:ext>
                  </a:extLst>
                </a:gridCol>
              </a:tblGrid>
              <a:tr h="752853">
                <a:tc rowSpan="2">
                  <a:txBody>
                    <a:bodyPr/>
                    <a:lstStyle/>
                    <a:p>
                      <a:pPr marL="0" marR="0" algn="ctr">
                        <a:spcBef>
                          <a:spcPts val="600"/>
                        </a:spcBef>
                        <a:spcAft>
                          <a:spcPts val="600"/>
                        </a:spcAft>
                      </a:pPr>
                      <a:r>
                        <a:rPr lang="en-US" sz="32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Drought </a:t>
                      </a:r>
                      <a:br>
                        <a:rPr lang="en-US" sz="32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br>
                      <a:r>
                        <a:rPr lang="en-US" sz="32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Stage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90805" marR="90805" marT="45085" marB="45085" anchor="ctr">
                    <a:lnL w="28575"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gridSpan="2">
                  <a:txBody>
                    <a:bodyPr/>
                    <a:lstStyle/>
                    <a:p>
                      <a:pPr marL="0" marR="0" algn="ctr">
                        <a:spcBef>
                          <a:spcPts val="600"/>
                        </a:spcBef>
                        <a:spcAft>
                          <a:spcPts val="600"/>
                        </a:spcAft>
                      </a:pPr>
                      <a:r>
                        <a:rPr lang="en-US" sz="28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COASTAL REGION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gridSpan="2">
                  <a:txBody>
                    <a:bodyPr/>
                    <a:lstStyle/>
                    <a:p>
                      <a:pPr marL="0" marR="0" algn="ctr">
                        <a:spcBef>
                          <a:spcPts val="600"/>
                        </a:spcBef>
                        <a:spcAft>
                          <a:spcPts val="600"/>
                        </a:spcAft>
                      </a:pPr>
                      <a:r>
                        <a:rPr lang="en-U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INLAND REGION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a:txBody>
                    <a:bodyPr/>
                    <a:lstStyle/>
                    <a:p>
                      <a:pPr marL="0" marR="0" algn="ctr">
                        <a:spcBef>
                          <a:spcPts val="600"/>
                        </a:spcBef>
                        <a:spcAft>
                          <a:spcPts val="600"/>
                        </a:spcAft>
                        <a:tabLst>
                          <a:tab pos="616585" algn="l"/>
                          <a:tab pos="1010920" algn="ctr"/>
                        </a:tabLst>
                      </a:pPr>
                      <a:r>
                        <a:rPr lang="en-US" sz="28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COUNTY</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459491620"/>
                  </a:ext>
                </a:extLst>
              </a:tr>
              <a:tr h="1051915">
                <a:tc vMerge="1">
                  <a:txBody>
                    <a:bodyPr/>
                    <a:lstStyle/>
                    <a:p>
                      <a:endParaRPr lang="en-US"/>
                    </a:p>
                  </a:txBody>
                  <a:tcPr/>
                </a:tc>
                <a:tc>
                  <a:txBody>
                    <a:bodyPr/>
                    <a:lstStyle/>
                    <a:p>
                      <a:pPr marL="0" marR="0" algn="ctr">
                        <a:spcBef>
                          <a:spcPts val="600"/>
                        </a:spcBef>
                        <a:spcAft>
                          <a:spcPts val="600"/>
                        </a:spcAft>
                      </a:pPr>
                      <a:r>
                        <a:rPr lang="en-US" sz="24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Dry Well Reports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90805" marR="90805" marT="45085" marB="45085"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600"/>
                        </a:spcBef>
                        <a:spcAft>
                          <a:spcPts val="600"/>
                        </a:spcAft>
                      </a:pPr>
                      <a:r>
                        <a:rPr lang="en-US" sz="24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Current Year Hydrology</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90805" marR="90805" marT="45085" marB="45085"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600"/>
                        </a:spcBef>
                        <a:spcAft>
                          <a:spcPts val="600"/>
                        </a:spcAft>
                      </a:pPr>
                      <a:r>
                        <a:rPr lang="en-US" sz="24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Dry Well Reports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90805" marR="90805" marT="45085" marB="45085"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600"/>
                        </a:spcBef>
                        <a:spcAft>
                          <a:spcPts val="600"/>
                        </a:spcAft>
                      </a:pPr>
                      <a:r>
                        <a:rPr lang="en-US" sz="24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Current Year Hydrology</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90805" marR="90805" marT="45085" marB="45085"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600"/>
                        </a:spcBef>
                        <a:spcAft>
                          <a:spcPts val="600"/>
                        </a:spcAft>
                      </a:pPr>
                      <a:r>
                        <a:rPr lang="en-US" sz="24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U.S. Drought Monitor</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76558850"/>
                  </a:ext>
                </a:extLst>
              </a:tr>
              <a:tr h="1766728">
                <a:tc>
                  <a:txBody>
                    <a:bodyPr/>
                    <a:lstStyle/>
                    <a:p>
                      <a:pPr marL="0" marR="0" algn="ctr">
                        <a:spcBef>
                          <a:spcPts val="600"/>
                        </a:spcBef>
                        <a:spcAft>
                          <a:spcPts val="600"/>
                        </a:spcAft>
                      </a:pPr>
                      <a:r>
                        <a:rPr lang="en-US" sz="28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 Water Shortage Monitoring</a:t>
                      </a: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a:txBody>
                  <a:tcPr marL="90805" marR="90805" marT="45085" marB="45085" anchor="ctr">
                    <a:lnL w="28575"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solidFill>
                      <a:srgbClr val="FFFFCC"/>
                    </a:solidFill>
                  </a:tcPr>
                </a:tc>
                <a:tc>
                  <a:txBody>
                    <a:bodyPr/>
                    <a:lstStyle/>
                    <a:p>
                      <a:pPr marL="0" marR="0" algn="ctr">
                        <a:spcBef>
                          <a:spcPts val="600"/>
                        </a:spcBef>
                        <a:spcAft>
                          <a:spcPts val="600"/>
                        </a:spcAft>
                      </a:pPr>
                      <a:r>
                        <a:rPr lang="en-US" sz="24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Less than                4 reports            over any three‑month period</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90805" marR="90805" marT="45085" marB="45085" anchor="ctr">
                    <a:lnL w="19050" cap="flat" cmpd="sng" algn="ctr">
                      <a:solidFill>
                        <a:srgbClr val="000000"/>
                      </a:solidFill>
                      <a:prstDash val="solid"/>
                      <a:round/>
                      <a:headEnd type="none" w="med" len="med"/>
                      <a:tailEnd type="none" w="med" len="med"/>
                    </a:lnL>
                    <a:lnR w="12700" cap="flat" cmpd="sng" algn="ctr">
                      <a:solidFill>
                        <a:srgbClr val="000000"/>
                      </a:solidFill>
                      <a:prstDash val="dot"/>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solidFill>
                      <a:srgbClr val="FFFFCC"/>
                    </a:solidFill>
                  </a:tcPr>
                </a:tc>
                <a:tc>
                  <a:txBody>
                    <a:bodyPr/>
                    <a:lstStyle/>
                    <a:p>
                      <a:pPr marL="0" marR="0" algn="ctr">
                        <a:spcBef>
                          <a:spcPts val="600"/>
                        </a:spcBef>
                        <a:spcAft>
                          <a:spcPts val="600"/>
                        </a:spcAft>
                      </a:pPr>
                      <a:r>
                        <a:rPr lang="en-US" sz="24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Two-year precipitation total is 80% or more of average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90805" marR="90805" marT="45085" marB="45085" anchor="ctr">
                    <a:lnL w="12700" cap="flat" cmpd="sng" algn="ctr">
                      <a:solidFill>
                        <a:srgbClr val="000000"/>
                      </a:solidFill>
                      <a:prstDash val="dot"/>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solidFill>
                      <a:srgbClr val="FFFFCC"/>
                    </a:solidFill>
                  </a:tcPr>
                </a:tc>
                <a:tc>
                  <a:txBody>
                    <a:bodyPr/>
                    <a:lstStyle/>
                    <a:p>
                      <a:pPr marL="0" marR="0" algn="ctr">
                        <a:spcBef>
                          <a:spcPts val="600"/>
                        </a:spcBef>
                        <a:spcAft>
                          <a:spcPts val="600"/>
                        </a:spcAft>
                      </a:pPr>
                      <a:r>
                        <a:rPr lang="en-US" sz="24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Less than                  4 reports           over any three‑month period</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90805" marR="90805" marT="45085" marB="45085" anchor="ctr">
                    <a:lnL w="19050" cap="flat" cmpd="sng" algn="ctr">
                      <a:solidFill>
                        <a:srgbClr val="000000"/>
                      </a:solidFill>
                      <a:prstDash val="solid"/>
                      <a:round/>
                      <a:headEnd type="none" w="med" len="med"/>
                      <a:tailEnd type="none" w="med" len="med"/>
                    </a:lnL>
                    <a:lnR w="12700" cap="flat" cmpd="sng" algn="ctr">
                      <a:solidFill>
                        <a:srgbClr val="000000"/>
                      </a:solidFill>
                      <a:prstDash val="dot"/>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solidFill>
                      <a:srgbClr val="FFFFCC"/>
                    </a:solidFill>
                  </a:tcPr>
                </a:tc>
                <a:tc>
                  <a:txBody>
                    <a:bodyPr/>
                    <a:lstStyle/>
                    <a:p>
                      <a:pPr marL="0" marR="0" algn="ctr">
                        <a:spcBef>
                          <a:spcPts val="600"/>
                        </a:spcBef>
                        <a:spcAft>
                          <a:spcPts val="600"/>
                        </a:spcAft>
                      </a:pPr>
                      <a:r>
                        <a:rPr lang="en-US" sz="24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Lake Mendocino total storage is greater than 70% of total target water supply curve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90805" marR="90805" marT="45085" marB="45085" anchor="ctr">
                    <a:lnL w="12700" cap="flat" cmpd="sng" algn="ctr">
                      <a:solidFill>
                        <a:srgbClr val="000000"/>
                      </a:solidFill>
                      <a:prstDash val="dot"/>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solidFill>
                      <a:srgbClr val="FFFFCC"/>
                    </a:solidFill>
                  </a:tcPr>
                </a:tc>
                <a:tc>
                  <a:txBody>
                    <a:bodyPr/>
                    <a:lstStyle/>
                    <a:p>
                      <a:pPr marL="0" marR="0" algn="ctr">
                        <a:spcBef>
                          <a:spcPts val="600"/>
                        </a:spcBef>
                        <a:spcAft>
                          <a:spcPts val="600"/>
                        </a:spcAft>
                      </a:pPr>
                      <a:r>
                        <a:rPr lang="en-US" sz="24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None;</a:t>
                      </a:r>
                      <a:r>
                        <a:rPr lang="en-US" sz="2400" b="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OR</a:t>
                      </a:r>
                      <a:r>
                        <a:rPr lang="en-US" sz="24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D0 Abnormally Dry</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solidFill>
                      <a:srgbClr val="FFFFCC"/>
                    </a:solidFill>
                  </a:tcPr>
                </a:tc>
                <a:extLst>
                  <a:ext uri="{0D108BD9-81ED-4DB2-BD59-A6C34878D82A}">
                    <a16:rowId xmlns:a16="http://schemas.microsoft.com/office/drawing/2014/main" val="3740623167"/>
                  </a:ext>
                </a:extLst>
              </a:tr>
              <a:tr h="1997207">
                <a:tc>
                  <a:txBody>
                    <a:bodyPr/>
                    <a:lstStyle/>
                    <a:p>
                      <a:pPr marL="0" marR="0" algn="ctr">
                        <a:spcBef>
                          <a:spcPts val="600"/>
                        </a:spcBef>
                        <a:spcAft>
                          <a:spcPts val="600"/>
                        </a:spcAft>
                      </a:pPr>
                      <a:r>
                        <a:rPr lang="en-US" sz="28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 Water Shortage Warning</a:t>
                      </a: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a:txBody>
                  <a:tcPr marL="90805" marR="90805" marT="45085" marB="45085" anchor="ctr">
                    <a:lnL w="28575"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CC99"/>
                    </a:solidFill>
                  </a:tcPr>
                </a:tc>
                <a:tc>
                  <a:txBody>
                    <a:bodyPr/>
                    <a:lstStyle/>
                    <a:p>
                      <a:pPr marL="0" marR="0" algn="ctr">
                        <a:spcBef>
                          <a:spcPts val="600"/>
                        </a:spcBef>
                        <a:spcAft>
                          <a:spcPts val="600"/>
                        </a:spcAft>
                      </a:pPr>
                      <a:r>
                        <a:rPr lang="en-US" sz="24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 – 12 reports        over any three‑month period</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90805" marR="90805" marT="45085" marB="45085" anchor="ctr">
                    <a:lnL w="19050" cap="flat" cmpd="sng" algn="ctr">
                      <a:solidFill>
                        <a:srgbClr val="000000"/>
                      </a:solidFill>
                      <a:prstDash val="solid"/>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CC99"/>
                    </a:solidFill>
                  </a:tcPr>
                </a:tc>
                <a:tc>
                  <a:txBody>
                    <a:bodyPr/>
                    <a:lstStyle/>
                    <a:p>
                      <a:pPr marL="0" marR="0" algn="ctr">
                        <a:spcBef>
                          <a:spcPts val="600"/>
                        </a:spcBef>
                        <a:spcAft>
                          <a:spcPts val="600"/>
                        </a:spcAft>
                      </a:pPr>
                      <a:r>
                        <a:rPr lang="en-US" sz="24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Two-year precipitation total is 50 – 80% of average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90805" marR="90805" marT="45085" marB="45085" anchor="ctr">
                    <a:lnL w="12700" cap="flat" cmpd="sng" algn="ctr">
                      <a:solidFill>
                        <a:srgbClr val="000000"/>
                      </a:solidFill>
                      <a:prstDash val="dot"/>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CC99"/>
                    </a:solidFill>
                  </a:tcPr>
                </a:tc>
                <a:tc>
                  <a:txBody>
                    <a:bodyPr/>
                    <a:lstStyle/>
                    <a:p>
                      <a:pPr marL="0" marR="0" algn="ctr">
                        <a:spcBef>
                          <a:spcPts val="600"/>
                        </a:spcBef>
                        <a:spcAft>
                          <a:spcPts val="600"/>
                        </a:spcAft>
                      </a:pPr>
                      <a:r>
                        <a:rPr lang="en-US" sz="24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 – 6 reports     over any three‑month period</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90805" marR="90805" marT="45085" marB="45085" anchor="ctr">
                    <a:lnL w="19050" cap="flat" cmpd="sng" algn="ctr">
                      <a:solidFill>
                        <a:srgbClr val="000000"/>
                      </a:solidFill>
                      <a:prstDash val="solid"/>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CC99"/>
                    </a:solidFill>
                  </a:tcPr>
                </a:tc>
                <a:tc>
                  <a:txBody>
                    <a:bodyPr/>
                    <a:lstStyle/>
                    <a:p>
                      <a:pPr marL="0" marR="0" algn="ctr">
                        <a:spcBef>
                          <a:spcPts val="600"/>
                        </a:spcBef>
                        <a:spcAft>
                          <a:spcPts val="600"/>
                        </a:spcAft>
                      </a:pPr>
                      <a:r>
                        <a:rPr lang="en-US" sz="24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Lake Mendocino total storage is 45 - 70% of total target water supply curve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90805" marR="90805" marT="45085" marB="45085" anchor="ctr">
                    <a:lnL w="12700" cap="flat" cmpd="sng" algn="ctr">
                      <a:solidFill>
                        <a:srgbClr val="000000"/>
                      </a:solidFill>
                      <a:prstDash val="dot"/>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CC99"/>
                    </a:solidFill>
                  </a:tcPr>
                </a:tc>
                <a:tc>
                  <a:txBody>
                    <a:bodyPr/>
                    <a:lstStyle/>
                    <a:p>
                      <a:pPr marL="0" marR="0" algn="ctr">
                        <a:spcBef>
                          <a:spcPts val="600"/>
                        </a:spcBef>
                        <a:spcAft>
                          <a:spcPts val="600"/>
                        </a:spcAft>
                      </a:pPr>
                      <a:r>
                        <a:rPr lang="en-US" sz="24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D1 Moderate Drought;</a:t>
                      </a:r>
                      <a:r>
                        <a:rPr lang="en-US" sz="2400" b="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OR </a:t>
                      </a:r>
                      <a:r>
                        <a:rPr lang="en-US" sz="24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D2 Drought-Severe for less than 8 consecutive weeks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CC99"/>
                    </a:solidFill>
                  </a:tcPr>
                </a:tc>
                <a:extLst>
                  <a:ext uri="{0D108BD9-81ED-4DB2-BD59-A6C34878D82A}">
                    <a16:rowId xmlns:a16="http://schemas.microsoft.com/office/drawing/2014/main" val="2069511550"/>
                  </a:ext>
                </a:extLst>
              </a:tr>
              <a:tr h="2028412">
                <a:tc>
                  <a:txBody>
                    <a:bodyPr/>
                    <a:lstStyle/>
                    <a:p>
                      <a:pPr marL="0" marR="0" algn="ctr">
                        <a:spcBef>
                          <a:spcPts val="600"/>
                        </a:spcBef>
                        <a:spcAft>
                          <a:spcPts val="600"/>
                        </a:spcAft>
                      </a:pPr>
                      <a:r>
                        <a:rPr lang="en-US" sz="28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 </a:t>
                      </a:r>
                      <a:r>
                        <a:rPr lang="en-US" sz="2800" b="1"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Sev</a:t>
                      </a:r>
                      <a:r>
                        <a:rPr lang="en-US" sz="28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ere and Emergency Water Shortage</a:t>
                      </a: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a:txBody>
                  <a:tcPr marL="90805" marR="90805" marT="45085" marB="45085" anchor="ctr">
                    <a:lnL w="28575"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28575" cap="flat" cmpd="sng" algn="ctr">
                      <a:solidFill>
                        <a:srgbClr val="000000"/>
                      </a:solidFill>
                      <a:prstDash val="solid"/>
                      <a:round/>
                      <a:headEnd type="none" w="med" len="med"/>
                      <a:tailEnd type="none" w="med" len="med"/>
                    </a:lnB>
                    <a:solidFill>
                      <a:srgbClr val="F77C80"/>
                    </a:solidFill>
                  </a:tcPr>
                </a:tc>
                <a:tc>
                  <a:txBody>
                    <a:bodyPr/>
                    <a:lstStyle/>
                    <a:p>
                      <a:pPr marL="0" marR="0" algn="ctr">
                        <a:spcBef>
                          <a:spcPts val="600"/>
                        </a:spcBef>
                        <a:spcAft>
                          <a:spcPts val="600"/>
                        </a:spcAft>
                      </a:pPr>
                      <a:r>
                        <a:rPr lang="en-US" sz="24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 or more reports over any three‑month period</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90805" marR="90805" marT="45085" marB="45085" anchor="ctr">
                    <a:lnL w="19050" cap="flat" cmpd="sng" algn="ctr">
                      <a:solidFill>
                        <a:srgbClr val="000000"/>
                      </a:solidFill>
                      <a:prstDash val="solid"/>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28575" cap="flat" cmpd="sng" algn="ctr">
                      <a:solidFill>
                        <a:srgbClr val="000000"/>
                      </a:solidFill>
                      <a:prstDash val="solid"/>
                      <a:round/>
                      <a:headEnd type="none" w="med" len="med"/>
                      <a:tailEnd type="none" w="med" len="med"/>
                    </a:lnB>
                    <a:solidFill>
                      <a:srgbClr val="F77C80"/>
                    </a:solidFill>
                  </a:tcPr>
                </a:tc>
                <a:tc>
                  <a:txBody>
                    <a:bodyPr/>
                    <a:lstStyle/>
                    <a:p>
                      <a:pPr marL="0" marR="0" algn="ctr">
                        <a:spcBef>
                          <a:spcPts val="600"/>
                        </a:spcBef>
                        <a:spcAft>
                          <a:spcPts val="600"/>
                        </a:spcAft>
                      </a:pPr>
                      <a:r>
                        <a:rPr lang="en-US" sz="24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Two-year precipitation total is less than 50% average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90805" marR="90805" marT="45085" marB="45085" anchor="ctr">
                    <a:lnL w="12700" cap="flat" cmpd="sng" algn="ctr">
                      <a:solidFill>
                        <a:srgbClr val="000000"/>
                      </a:solidFill>
                      <a:prstDash val="dot"/>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28575" cap="flat" cmpd="sng" algn="ctr">
                      <a:solidFill>
                        <a:srgbClr val="000000"/>
                      </a:solidFill>
                      <a:prstDash val="solid"/>
                      <a:round/>
                      <a:headEnd type="none" w="med" len="med"/>
                      <a:tailEnd type="none" w="med" len="med"/>
                    </a:lnB>
                    <a:solidFill>
                      <a:srgbClr val="F77C80"/>
                    </a:solidFill>
                  </a:tcPr>
                </a:tc>
                <a:tc>
                  <a:txBody>
                    <a:bodyPr/>
                    <a:lstStyle/>
                    <a:p>
                      <a:pPr marL="0" marR="0" algn="ctr">
                        <a:spcBef>
                          <a:spcPts val="600"/>
                        </a:spcBef>
                        <a:spcAft>
                          <a:spcPts val="600"/>
                        </a:spcAft>
                      </a:pPr>
                      <a:r>
                        <a:rPr lang="en-US" sz="24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 or more reports          over any three‑month period</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90805" marR="90805" marT="45085" marB="45085" anchor="ctr">
                    <a:lnL w="19050" cap="flat" cmpd="sng" algn="ctr">
                      <a:solidFill>
                        <a:srgbClr val="000000"/>
                      </a:solidFill>
                      <a:prstDash val="solid"/>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28575" cap="flat" cmpd="sng" algn="ctr">
                      <a:solidFill>
                        <a:srgbClr val="000000"/>
                      </a:solidFill>
                      <a:prstDash val="solid"/>
                      <a:round/>
                      <a:headEnd type="none" w="med" len="med"/>
                      <a:tailEnd type="none" w="med" len="med"/>
                    </a:lnB>
                    <a:solidFill>
                      <a:srgbClr val="F77C80"/>
                    </a:solidFill>
                  </a:tcPr>
                </a:tc>
                <a:tc>
                  <a:txBody>
                    <a:bodyPr/>
                    <a:lstStyle/>
                    <a:p>
                      <a:pPr marL="0" marR="0" algn="ctr">
                        <a:spcBef>
                          <a:spcPts val="600"/>
                        </a:spcBef>
                        <a:spcAft>
                          <a:spcPts val="600"/>
                        </a:spcAft>
                      </a:pPr>
                      <a:r>
                        <a:rPr lang="en-US" sz="24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Lake Mendocino total storage is less than 45% of total target water supply curve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90805" marR="90805" marT="45085" marB="45085" anchor="ctr">
                    <a:lnL w="12700" cap="flat" cmpd="sng" algn="ctr">
                      <a:solidFill>
                        <a:srgbClr val="000000"/>
                      </a:solidFill>
                      <a:prstDash val="dot"/>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28575" cap="flat" cmpd="sng" algn="ctr">
                      <a:solidFill>
                        <a:srgbClr val="000000"/>
                      </a:solidFill>
                      <a:prstDash val="solid"/>
                      <a:round/>
                      <a:headEnd type="none" w="med" len="med"/>
                      <a:tailEnd type="none" w="med" len="med"/>
                    </a:lnB>
                    <a:solidFill>
                      <a:schemeClr val="tx2"/>
                    </a:solidFill>
                  </a:tcPr>
                </a:tc>
                <a:tc>
                  <a:txBody>
                    <a:bodyPr/>
                    <a:lstStyle/>
                    <a:p>
                      <a:pPr marL="0" marR="0" algn="ctr">
                        <a:spcBef>
                          <a:spcPts val="600"/>
                        </a:spcBef>
                        <a:spcAft>
                          <a:spcPts val="600"/>
                        </a:spcAft>
                      </a:pPr>
                      <a:r>
                        <a:rPr lang="en-US" sz="24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D2 Drought-Severe for 8 or more consecutive weeks;</a:t>
                      </a:r>
                      <a:r>
                        <a:rPr lang="en-US" sz="24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OR </a:t>
                      </a:r>
                      <a:r>
                        <a:rPr lang="en-US" sz="24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D3 Drought-Extreme; </a:t>
                      </a:r>
                      <a:r>
                        <a:rPr lang="en-US" sz="24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OR</a:t>
                      </a:r>
                      <a:r>
                        <a:rPr lang="en-US" sz="24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D4 Drought-Exceptional</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28575" cap="flat" cmpd="sng" algn="ctr">
                      <a:solidFill>
                        <a:srgbClr val="000000"/>
                      </a:solidFill>
                      <a:prstDash val="solid"/>
                      <a:round/>
                      <a:headEnd type="none" w="med" len="med"/>
                      <a:tailEnd type="none" w="med" len="med"/>
                    </a:lnB>
                    <a:solidFill>
                      <a:schemeClr val="tx2"/>
                    </a:solidFill>
                  </a:tcPr>
                </a:tc>
                <a:extLst>
                  <a:ext uri="{0D108BD9-81ED-4DB2-BD59-A6C34878D82A}">
                    <a16:rowId xmlns:a16="http://schemas.microsoft.com/office/drawing/2014/main" val="1077272519"/>
                  </a:ext>
                </a:extLst>
              </a:tr>
            </a:tbl>
          </a:graphicData>
        </a:graphic>
      </p:graphicFrame>
      <p:sp>
        <p:nvSpPr>
          <p:cNvPr id="40" name="Rectangle 39">
            <a:extLst>
              <a:ext uri="{FF2B5EF4-FFF2-40B4-BE49-F238E27FC236}">
                <a16:creationId xmlns:a16="http://schemas.microsoft.com/office/drawing/2014/main" id="{92C37C53-DC93-2F31-2EC5-1BE9FE89C472}"/>
              </a:ext>
            </a:extLst>
          </p:cNvPr>
          <p:cNvSpPr/>
          <p:nvPr/>
        </p:nvSpPr>
        <p:spPr>
          <a:xfrm>
            <a:off x="1066693" y="3914274"/>
            <a:ext cx="16082318" cy="6120697"/>
          </a:xfrm>
          <a:prstGeom prst="rect">
            <a:avLst/>
          </a:prstGeom>
          <a:solidFill>
            <a:srgbClr val="0F2F6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3A25766-B34E-415E-62E7-8BFCFD9FEC9D}"/>
              </a:ext>
            </a:extLst>
          </p:cNvPr>
          <p:cNvSpPr/>
          <p:nvPr/>
        </p:nvSpPr>
        <p:spPr>
          <a:xfrm>
            <a:off x="3884152" y="3994430"/>
            <a:ext cx="13531383" cy="4211687"/>
          </a:xfrm>
          <a:prstGeom prst="rect">
            <a:avLst/>
          </a:prstGeom>
          <a:solidFill>
            <a:srgbClr val="0F2F6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93139A59-3605-5BA2-C43D-86063E10AE3A}"/>
              </a:ext>
            </a:extLst>
          </p:cNvPr>
          <p:cNvPicPr>
            <a:picLocks noChangeAspect="1"/>
          </p:cNvPicPr>
          <p:nvPr/>
        </p:nvPicPr>
        <p:blipFill>
          <a:blip r:embed="rId5"/>
          <a:srcRect r="66449"/>
          <a:stretch/>
        </p:blipFill>
        <p:spPr>
          <a:xfrm>
            <a:off x="14537313" y="4509827"/>
            <a:ext cx="2683995" cy="3657708"/>
          </a:xfrm>
          <a:prstGeom prst="rect">
            <a:avLst/>
          </a:prstGeom>
        </p:spPr>
      </p:pic>
      <p:pic>
        <p:nvPicPr>
          <p:cNvPr id="18" name="Picture 17">
            <a:extLst>
              <a:ext uri="{FF2B5EF4-FFF2-40B4-BE49-F238E27FC236}">
                <a16:creationId xmlns:a16="http://schemas.microsoft.com/office/drawing/2014/main" id="{A875605D-832A-0E07-F462-6CC2F5FAB28E}"/>
              </a:ext>
            </a:extLst>
          </p:cNvPr>
          <p:cNvPicPr>
            <a:picLocks noChangeAspect="1"/>
          </p:cNvPicPr>
          <p:nvPr/>
        </p:nvPicPr>
        <p:blipFill>
          <a:blip r:embed="rId5"/>
          <a:srcRect l="33281" r="33790"/>
          <a:stretch/>
        </p:blipFill>
        <p:spPr>
          <a:xfrm>
            <a:off x="3884153" y="4509826"/>
            <a:ext cx="2634252" cy="3657708"/>
          </a:xfrm>
          <a:prstGeom prst="rect">
            <a:avLst/>
          </a:prstGeom>
        </p:spPr>
      </p:pic>
      <p:pic>
        <p:nvPicPr>
          <p:cNvPr id="19" name="Picture 18">
            <a:extLst>
              <a:ext uri="{FF2B5EF4-FFF2-40B4-BE49-F238E27FC236}">
                <a16:creationId xmlns:a16="http://schemas.microsoft.com/office/drawing/2014/main" id="{BA91D452-D4AA-4D17-9A6C-16FB429DC23D}"/>
              </a:ext>
            </a:extLst>
          </p:cNvPr>
          <p:cNvPicPr>
            <a:picLocks noChangeAspect="1"/>
          </p:cNvPicPr>
          <p:nvPr/>
        </p:nvPicPr>
        <p:blipFill>
          <a:blip r:embed="rId5"/>
          <a:srcRect l="33281" r="33790"/>
          <a:stretch/>
        </p:blipFill>
        <p:spPr>
          <a:xfrm>
            <a:off x="9210733" y="4509826"/>
            <a:ext cx="2634252" cy="3657708"/>
          </a:xfrm>
          <a:prstGeom prst="rect">
            <a:avLst/>
          </a:prstGeom>
        </p:spPr>
      </p:pic>
      <p:pic>
        <p:nvPicPr>
          <p:cNvPr id="20" name="Picture 19">
            <a:extLst>
              <a:ext uri="{FF2B5EF4-FFF2-40B4-BE49-F238E27FC236}">
                <a16:creationId xmlns:a16="http://schemas.microsoft.com/office/drawing/2014/main" id="{CC9C84FF-6685-103A-72B0-0C0A524BC219}"/>
              </a:ext>
            </a:extLst>
          </p:cNvPr>
          <p:cNvPicPr>
            <a:picLocks noChangeAspect="1"/>
          </p:cNvPicPr>
          <p:nvPr/>
        </p:nvPicPr>
        <p:blipFill>
          <a:blip r:embed="rId5"/>
          <a:srcRect l="65939" t="-1477" r="1132" b="45412"/>
          <a:stretch/>
        </p:blipFill>
        <p:spPr>
          <a:xfrm>
            <a:off x="6518405" y="4423819"/>
            <a:ext cx="2634252" cy="2050716"/>
          </a:xfrm>
          <a:prstGeom prst="rect">
            <a:avLst/>
          </a:prstGeom>
        </p:spPr>
      </p:pic>
      <p:pic>
        <p:nvPicPr>
          <p:cNvPr id="21" name="Picture 20">
            <a:extLst>
              <a:ext uri="{FF2B5EF4-FFF2-40B4-BE49-F238E27FC236}">
                <a16:creationId xmlns:a16="http://schemas.microsoft.com/office/drawing/2014/main" id="{A5B8B3A0-E6C1-139C-D81F-2728FCF43E83}"/>
              </a:ext>
            </a:extLst>
          </p:cNvPr>
          <p:cNvPicPr>
            <a:picLocks noChangeAspect="1"/>
          </p:cNvPicPr>
          <p:nvPr/>
        </p:nvPicPr>
        <p:blipFill>
          <a:blip r:embed="rId5"/>
          <a:srcRect l="65939" t="-1477" r="1132" b="45412"/>
          <a:stretch/>
        </p:blipFill>
        <p:spPr>
          <a:xfrm>
            <a:off x="11874023" y="4368692"/>
            <a:ext cx="2634252" cy="2050716"/>
          </a:xfrm>
          <a:prstGeom prst="rect">
            <a:avLst/>
          </a:prstGeom>
        </p:spPr>
      </p:pic>
      <p:pic>
        <p:nvPicPr>
          <p:cNvPr id="22" name="Picture 21">
            <a:extLst>
              <a:ext uri="{FF2B5EF4-FFF2-40B4-BE49-F238E27FC236}">
                <a16:creationId xmlns:a16="http://schemas.microsoft.com/office/drawing/2014/main" id="{C5689DBF-B39A-DBC0-C92F-A105664553DA}"/>
              </a:ext>
            </a:extLst>
          </p:cNvPr>
          <p:cNvPicPr>
            <a:picLocks noChangeAspect="1"/>
          </p:cNvPicPr>
          <p:nvPr/>
        </p:nvPicPr>
        <p:blipFill>
          <a:blip r:embed="rId5"/>
          <a:srcRect l="67565" t="55593" r="-494" b="-730"/>
          <a:stretch/>
        </p:blipFill>
        <p:spPr>
          <a:xfrm>
            <a:off x="11932099" y="4920808"/>
            <a:ext cx="2634252" cy="1651000"/>
          </a:xfrm>
          <a:prstGeom prst="rect">
            <a:avLst/>
          </a:prstGeom>
        </p:spPr>
      </p:pic>
      <p:sp>
        <p:nvSpPr>
          <p:cNvPr id="23" name="Right Arrow 22">
            <a:extLst>
              <a:ext uri="{FF2B5EF4-FFF2-40B4-BE49-F238E27FC236}">
                <a16:creationId xmlns:a16="http://schemas.microsoft.com/office/drawing/2014/main" id="{CCC38E93-CFA7-3764-88A9-AB9E62226491}"/>
              </a:ext>
            </a:extLst>
          </p:cNvPr>
          <p:cNvSpPr/>
          <p:nvPr/>
        </p:nvSpPr>
        <p:spPr>
          <a:xfrm rot="16200000">
            <a:off x="15635134" y="3970918"/>
            <a:ext cx="488351" cy="589466"/>
          </a:xfrm>
          <a:prstGeom prst="rightArrow">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Arrow 23">
            <a:extLst>
              <a:ext uri="{FF2B5EF4-FFF2-40B4-BE49-F238E27FC236}">
                <a16:creationId xmlns:a16="http://schemas.microsoft.com/office/drawing/2014/main" id="{0D9E7A02-C263-B63F-AFDB-1ABF54CEC68E}"/>
              </a:ext>
            </a:extLst>
          </p:cNvPr>
          <p:cNvSpPr/>
          <p:nvPr/>
        </p:nvSpPr>
        <p:spPr>
          <a:xfrm rot="16200000">
            <a:off x="12946973" y="3945464"/>
            <a:ext cx="488351" cy="589466"/>
          </a:xfrm>
          <a:prstGeom prst="rightArrow">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ight Arrow 24">
            <a:extLst>
              <a:ext uri="{FF2B5EF4-FFF2-40B4-BE49-F238E27FC236}">
                <a16:creationId xmlns:a16="http://schemas.microsoft.com/office/drawing/2014/main" id="{07594312-0814-E91E-4DDE-380D685D8E5D}"/>
              </a:ext>
            </a:extLst>
          </p:cNvPr>
          <p:cNvSpPr/>
          <p:nvPr/>
        </p:nvSpPr>
        <p:spPr>
          <a:xfrm rot="16200000">
            <a:off x="10180967" y="3986327"/>
            <a:ext cx="488351" cy="589466"/>
          </a:xfrm>
          <a:prstGeom prst="rightArrow">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ight Arrow 25">
            <a:extLst>
              <a:ext uri="{FF2B5EF4-FFF2-40B4-BE49-F238E27FC236}">
                <a16:creationId xmlns:a16="http://schemas.microsoft.com/office/drawing/2014/main" id="{FDE12EBA-7600-B884-8893-85D79D925388}"/>
              </a:ext>
            </a:extLst>
          </p:cNvPr>
          <p:cNvSpPr/>
          <p:nvPr/>
        </p:nvSpPr>
        <p:spPr>
          <a:xfrm rot="16200000">
            <a:off x="7591355" y="3953631"/>
            <a:ext cx="488351" cy="589466"/>
          </a:xfrm>
          <a:prstGeom prst="rightArrow">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ight Arrow 26">
            <a:extLst>
              <a:ext uri="{FF2B5EF4-FFF2-40B4-BE49-F238E27FC236}">
                <a16:creationId xmlns:a16="http://schemas.microsoft.com/office/drawing/2014/main" id="{8D571CD4-BE98-53FA-2945-A916D259288A}"/>
              </a:ext>
            </a:extLst>
          </p:cNvPr>
          <p:cNvSpPr/>
          <p:nvPr/>
        </p:nvSpPr>
        <p:spPr>
          <a:xfrm rot="16200000">
            <a:off x="5099951" y="3927913"/>
            <a:ext cx="488351" cy="589466"/>
          </a:xfrm>
          <a:prstGeom prst="rightArrow">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65910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C306D"/>
        </a:solidFill>
        <a:effectLst/>
      </p:bgPr>
    </p:bg>
    <p:spTree>
      <p:nvGrpSpPr>
        <p:cNvPr id="1" name="">
          <a:extLst>
            <a:ext uri="{FF2B5EF4-FFF2-40B4-BE49-F238E27FC236}">
              <a16:creationId xmlns:a16="http://schemas.microsoft.com/office/drawing/2014/main" id="{46D1762A-EBE3-EC54-D9EF-233FF8146E83}"/>
            </a:ext>
          </a:extLst>
        </p:cNvPr>
        <p:cNvGrpSpPr/>
        <p:nvPr/>
      </p:nvGrpSpPr>
      <p:grpSpPr>
        <a:xfrm>
          <a:off x="0" y="0"/>
          <a:ext cx="0" cy="0"/>
          <a:chOff x="0" y="0"/>
          <a:chExt cx="0" cy="0"/>
        </a:xfrm>
      </p:grpSpPr>
      <p:sp>
        <p:nvSpPr>
          <p:cNvPr id="28" name="Freeform 28">
            <a:extLst>
              <a:ext uri="{FF2B5EF4-FFF2-40B4-BE49-F238E27FC236}">
                <a16:creationId xmlns:a16="http://schemas.microsoft.com/office/drawing/2014/main" id="{64A522BE-FD8D-1596-5B02-44DA1C3FDBD6}"/>
              </a:ext>
            </a:extLst>
          </p:cNvPr>
          <p:cNvSpPr/>
          <p:nvPr/>
        </p:nvSpPr>
        <p:spPr>
          <a:xfrm>
            <a:off x="1553251" y="471028"/>
            <a:ext cx="2330901" cy="1447101"/>
          </a:xfrm>
          <a:custGeom>
            <a:avLst/>
            <a:gdLst/>
            <a:ahLst/>
            <a:cxnLst/>
            <a:rect l="l" t="t" r="r" b="b"/>
            <a:pathLst>
              <a:path w="2330901" h="1447101">
                <a:moveTo>
                  <a:pt x="0" y="0"/>
                </a:moveTo>
                <a:lnTo>
                  <a:pt x="2330901" y="0"/>
                </a:lnTo>
                <a:lnTo>
                  <a:pt x="2330901" y="1447101"/>
                </a:lnTo>
                <a:lnTo>
                  <a:pt x="0" y="14471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0" name="TextBox 30">
            <a:extLst>
              <a:ext uri="{FF2B5EF4-FFF2-40B4-BE49-F238E27FC236}">
                <a16:creationId xmlns:a16="http://schemas.microsoft.com/office/drawing/2014/main" id="{945C25D1-7A6C-5AD4-60BA-0C8276A9370F}"/>
              </a:ext>
            </a:extLst>
          </p:cNvPr>
          <p:cNvSpPr txBox="1"/>
          <p:nvPr/>
        </p:nvSpPr>
        <p:spPr>
          <a:xfrm>
            <a:off x="4411275" y="836821"/>
            <a:ext cx="11106589" cy="825111"/>
          </a:xfrm>
          <a:prstGeom prst="rect">
            <a:avLst/>
          </a:prstGeom>
        </p:spPr>
        <p:txBody>
          <a:bodyPr lIns="0" tIns="0" rIns="0" bIns="0" rtlCol="0" anchor="t">
            <a:spAutoFit/>
          </a:bodyPr>
          <a:lstStyle/>
          <a:p>
            <a:pPr algn="l">
              <a:lnSpc>
                <a:spcPts val="6215"/>
              </a:lnSpc>
            </a:pPr>
            <a:r>
              <a:rPr lang="en-US" sz="6094" b="1">
                <a:solidFill>
                  <a:srgbClr val="FDBE10"/>
                </a:solidFill>
                <a:latin typeface="Montserrat Classic Bold"/>
                <a:ea typeface="Montserrat Classic Bold"/>
                <a:cs typeface="Montserrat Classic Bold"/>
                <a:sym typeface="Montserrat Classic Bold"/>
              </a:rPr>
              <a:t>Drought Response Stages</a:t>
            </a:r>
          </a:p>
        </p:txBody>
      </p:sp>
      <p:graphicFrame>
        <p:nvGraphicFramePr>
          <p:cNvPr id="37" name="Content Placeholder 15">
            <a:extLst>
              <a:ext uri="{FF2B5EF4-FFF2-40B4-BE49-F238E27FC236}">
                <a16:creationId xmlns:a16="http://schemas.microsoft.com/office/drawing/2014/main" id="{FBF017F5-8386-4C78-8EF9-BB4A54E101AF}"/>
              </a:ext>
            </a:extLst>
          </p:cNvPr>
          <p:cNvGraphicFramePr>
            <a:graphicFrameLocks/>
          </p:cNvGraphicFramePr>
          <p:nvPr/>
        </p:nvGraphicFramePr>
        <p:xfrm>
          <a:off x="1333217" y="2119466"/>
          <a:ext cx="15621566" cy="7915505"/>
        </p:xfrm>
        <a:graphic>
          <a:graphicData uri="http://schemas.openxmlformats.org/drawingml/2006/table">
            <a:tbl>
              <a:tblPr firstRow="1" bandRow="1"/>
              <a:tblGrid>
                <a:gridCol w="2464840">
                  <a:extLst>
                    <a:ext uri="{9D8B030D-6E8A-4147-A177-3AD203B41FA5}">
                      <a16:colId xmlns:a16="http://schemas.microsoft.com/office/drawing/2014/main" val="1152959878"/>
                    </a:ext>
                  </a:extLst>
                </a:gridCol>
                <a:gridCol w="2477126">
                  <a:extLst>
                    <a:ext uri="{9D8B030D-6E8A-4147-A177-3AD203B41FA5}">
                      <a16:colId xmlns:a16="http://schemas.microsoft.com/office/drawing/2014/main" val="75013910"/>
                    </a:ext>
                  </a:extLst>
                </a:gridCol>
                <a:gridCol w="2477126">
                  <a:extLst>
                    <a:ext uri="{9D8B030D-6E8A-4147-A177-3AD203B41FA5}">
                      <a16:colId xmlns:a16="http://schemas.microsoft.com/office/drawing/2014/main" val="3570771363"/>
                    </a:ext>
                  </a:extLst>
                </a:gridCol>
                <a:gridCol w="2488392">
                  <a:extLst>
                    <a:ext uri="{9D8B030D-6E8A-4147-A177-3AD203B41FA5}">
                      <a16:colId xmlns:a16="http://schemas.microsoft.com/office/drawing/2014/main" val="2994671344"/>
                    </a:ext>
                  </a:extLst>
                </a:gridCol>
                <a:gridCol w="2857041">
                  <a:extLst>
                    <a:ext uri="{9D8B030D-6E8A-4147-A177-3AD203B41FA5}">
                      <a16:colId xmlns:a16="http://schemas.microsoft.com/office/drawing/2014/main" val="882498512"/>
                    </a:ext>
                  </a:extLst>
                </a:gridCol>
                <a:gridCol w="2857041">
                  <a:extLst>
                    <a:ext uri="{9D8B030D-6E8A-4147-A177-3AD203B41FA5}">
                      <a16:colId xmlns:a16="http://schemas.microsoft.com/office/drawing/2014/main" val="1853918677"/>
                    </a:ext>
                  </a:extLst>
                </a:gridCol>
              </a:tblGrid>
              <a:tr h="752853">
                <a:tc rowSpan="2">
                  <a:txBody>
                    <a:bodyPr/>
                    <a:lstStyle/>
                    <a:p>
                      <a:pPr marL="0" marR="0" algn="ctr">
                        <a:spcBef>
                          <a:spcPts val="600"/>
                        </a:spcBef>
                        <a:spcAft>
                          <a:spcPts val="600"/>
                        </a:spcAft>
                      </a:pPr>
                      <a:r>
                        <a:rPr lang="en-US" sz="32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Drought </a:t>
                      </a:r>
                      <a:br>
                        <a:rPr lang="en-US" sz="32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br>
                      <a:r>
                        <a:rPr lang="en-US" sz="32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Stage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90805" marR="90805" marT="45085" marB="45085" anchor="ctr">
                    <a:lnL w="28575"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gridSpan="2">
                  <a:txBody>
                    <a:bodyPr/>
                    <a:lstStyle/>
                    <a:p>
                      <a:pPr marL="0" marR="0" algn="ctr">
                        <a:spcBef>
                          <a:spcPts val="600"/>
                        </a:spcBef>
                        <a:spcAft>
                          <a:spcPts val="600"/>
                        </a:spcAft>
                      </a:pPr>
                      <a:r>
                        <a:rPr lang="en-US" sz="28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COASTAL REGION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gridSpan="2">
                  <a:txBody>
                    <a:bodyPr/>
                    <a:lstStyle/>
                    <a:p>
                      <a:pPr marL="0" marR="0" algn="ctr">
                        <a:spcBef>
                          <a:spcPts val="600"/>
                        </a:spcBef>
                        <a:spcAft>
                          <a:spcPts val="600"/>
                        </a:spcAft>
                      </a:pPr>
                      <a:r>
                        <a:rPr lang="en-U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INLAND REGION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a:txBody>
                    <a:bodyPr/>
                    <a:lstStyle/>
                    <a:p>
                      <a:pPr marL="0" marR="0" algn="ctr">
                        <a:spcBef>
                          <a:spcPts val="600"/>
                        </a:spcBef>
                        <a:spcAft>
                          <a:spcPts val="600"/>
                        </a:spcAft>
                        <a:tabLst>
                          <a:tab pos="616585" algn="l"/>
                          <a:tab pos="1010920" algn="ctr"/>
                        </a:tabLst>
                      </a:pPr>
                      <a:r>
                        <a:rPr lang="en-US" sz="28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COUNTY</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459491620"/>
                  </a:ext>
                </a:extLst>
              </a:tr>
              <a:tr h="1051915">
                <a:tc vMerge="1">
                  <a:txBody>
                    <a:bodyPr/>
                    <a:lstStyle/>
                    <a:p>
                      <a:endParaRPr lang="en-US"/>
                    </a:p>
                  </a:txBody>
                  <a:tcPr/>
                </a:tc>
                <a:tc>
                  <a:txBody>
                    <a:bodyPr/>
                    <a:lstStyle/>
                    <a:p>
                      <a:pPr marL="0" marR="0" algn="ctr">
                        <a:spcBef>
                          <a:spcPts val="600"/>
                        </a:spcBef>
                        <a:spcAft>
                          <a:spcPts val="600"/>
                        </a:spcAft>
                      </a:pPr>
                      <a:r>
                        <a:rPr lang="en-US" sz="24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Dry Well Reports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90805" marR="90805" marT="45085" marB="45085"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600"/>
                        </a:spcBef>
                        <a:spcAft>
                          <a:spcPts val="600"/>
                        </a:spcAft>
                      </a:pPr>
                      <a:r>
                        <a:rPr lang="en-US" sz="24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Current Year Hydrology</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90805" marR="90805" marT="45085" marB="45085"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600"/>
                        </a:spcBef>
                        <a:spcAft>
                          <a:spcPts val="600"/>
                        </a:spcAft>
                      </a:pPr>
                      <a:r>
                        <a:rPr lang="en-US" sz="24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Dry Well Reports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90805" marR="90805" marT="45085" marB="45085"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600"/>
                        </a:spcBef>
                        <a:spcAft>
                          <a:spcPts val="600"/>
                        </a:spcAft>
                      </a:pPr>
                      <a:r>
                        <a:rPr lang="en-US" sz="24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Current Year Hydrology</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90805" marR="90805" marT="45085" marB="45085"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600"/>
                        </a:spcBef>
                        <a:spcAft>
                          <a:spcPts val="600"/>
                        </a:spcAft>
                      </a:pPr>
                      <a:r>
                        <a:rPr lang="en-US" sz="24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U.S. Drought Monitor</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76558850"/>
                  </a:ext>
                </a:extLst>
              </a:tr>
              <a:tr h="1766728">
                <a:tc>
                  <a:txBody>
                    <a:bodyPr/>
                    <a:lstStyle/>
                    <a:p>
                      <a:pPr marL="0" marR="0" algn="ctr">
                        <a:spcBef>
                          <a:spcPts val="600"/>
                        </a:spcBef>
                        <a:spcAft>
                          <a:spcPts val="600"/>
                        </a:spcAft>
                      </a:pPr>
                      <a:r>
                        <a:rPr lang="en-US" sz="28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 Water Shortage Monitoring</a:t>
                      </a: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a:txBody>
                  <a:tcPr marL="90805" marR="90805" marT="45085" marB="45085" anchor="ctr">
                    <a:lnL w="28575"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solidFill>
                      <a:srgbClr val="FFFFCC"/>
                    </a:solidFill>
                  </a:tcPr>
                </a:tc>
                <a:tc>
                  <a:txBody>
                    <a:bodyPr/>
                    <a:lstStyle/>
                    <a:p>
                      <a:pPr marL="0" marR="0" algn="ctr">
                        <a:spcBef>
                          <a:spcPts val="600"/>
                        </a:spcBef>
                        <a:spcAft>
                          <a:spcPts val="600"/>
                        </a:spcAft>
                      </a:pPr>
                      <a:r>
                        <a:rPr lang="en-US" sz="24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Less than                4 reports            over any three‑month period</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90805" marR="90805" marT="45085" marB="45085" anchor="ctr">
                    <a:lnL w="19050" cap="flat" cmpd="sng" algn="ctr">
                      <a:solidFill>
                        <a:srgbClr val="000000"/>
                      </a:solidFill>
                      <a:prstDash val="solid"/>
                      <a:round/>
                      <a:headEnd type="none" w="med" len="med"/>
                      <a:tailEnd type="none" w="med" len="med"/>
                    </a:lnL>
                    <a:lnR w="12700" cap="flat" cmpd="sng" algn="ctr">
                      <a:solidFill>
                        <a:srgbClr val="000000"/>
                      </a:solidFill>
                      <a:prstDash val="dot"/>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solidFill>
                      <a:srgbClr val="FFFFCC"/>
                    </a:solidFill>
                  </a:tcPr>
                </a:tc>
                <a:tc>
                  <a:txBody>
                    <a:bodyPr/>
                    <a:lstStyle/>
                    <a:p>
                      <a:pPr marL="0" marR="0" algn="ctr">
                        <a:spcBef>
                          <a:spcPts val="600"/>
                        </a:spcBef>
                        <a:spcAft>
                          <a:spcPts val="600"/>
                        </a:spcAft>
                      </a:pPr>
                      <a:r>
                        <a:rPr lang="en-US" sz="24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Two-year precipitation total is 80% or more of average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90805" marR="90805" marT="45085" marB="45085" anchor="ctr">
                    <a:lnL w="12700" cap="flat" cmpd="sng" algn="ctr">
                      <a:solidFill>
                        <a:srgbClr val="000000"/>
                      </a:solidFill>
                      <a:prstDash val="dot"/>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solidFill>
                      <a:srgbClr val="FFFFCC"/>
                    </a:solidFill>
                  </a:tcPr>
                </a:tc>
                <a:tc>
                  <a:txBody>
                    <a:bodyPr/>
                    <a:lstStyle/>
                    <a:p>
                      <a:pPr marL="0" marR="0" algn="ctr">
                        <a:spcBef>
                          <a:spcPts val="600"/>
                        </a:spcBef>
                        <a:spcAft>
                          <a:spcPts val="600"/>
                        </a:spcAft>
                      </a:pPr>
                      <a:r>
                        <a:rPr lang="en-US" sz="24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Less than                  4 reports           over any three‑month period</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90805" marR="90805" marT="45085" marB="45085" anchor="ctr">
                    <a:lnL w="19050" cap="flat" cmpd="sng" algn="ctr">
                      <a:solidFill>
                        <a:srgbClr val="000000"/>
                      </a:solidFill>
                      <a:prstDash val="solid"/>
                      <a:round/>
                      <a:headEnd type="none" w="med" len="med"/>
                      <a:tailEnd type="none" w="med" len="med"/>
                    </a:lnL>
                    <a:lnR w="12700" cap="flat" cmpd="sng" algn="ctr">
                      <a:solidFill>
                        <a:srgbClr val="000000"/>
                      </a:solidFill>
                      <a:prstDash val="dot"/>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solidFill>
                      <a:srgbClr val="FFFFCC"/>
                    </a:solidFill>
                  </a:tcPr>
                </a:tc>
                <a:tc>
                  <a:txBody>
                    <a:bodyPr/>
                    <a:lstStyle/>
                    <a:p>
                      <a:pPr marL="0" marR="0" algn="ctr">
                        <a:spcBef>
                          <a:spcPts val="600"/>
                        </a:spcBef>
                        <a:spcAft>
                          <a:spcPts val="600"/>
                        </a:spcAft>
                      </a:pPr>
                      <a:r>
                        <a:rPr lang="en-US" sz="24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Lake Mendocino total storage is greater than 70% of total target water supply curve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90805" marR="90805" marT="45085" marB="45085" anchor="ctr">
                    <a:lnL w="12700" cap="flat" cmpd="sng" algn="ctr">
                      <a:solidFill>
                        <a:srgbClr val="000000"/>
                      </a:solidFill>
                      <a:prstDash val="dot"/>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solidFill>
                      <a:srgbClr val="FFFFCC"/>
                    </a:solidFill>
                  </a:tcPr>
                </a:tc>
                <a:tc>
                  <a:txBody>
                    <a:bodyPr/>
                    <a:lstStyle/>
                    <a:p>
                      <a:pPr marL="0" marR="0" algn="ctr">
                        <a:spcBef>
                          <a:spcPts val="600"/>
                        </a:spcBef>
                        <a:spcAft>
                          <a:spcPts val="600"/>
                        </a:spcAft>
                      </a:pPr>
                      <a:r>
                        <a:rPr lang="en-US" sz="24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None;</a:t>
                      </a:r>
                      <a:r>
                        <a:rPr lang="en-US" sz="2400" b="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OR</a:t>
                      </a:r>
                      <a:r>
                        <a:rPr lang="en-US" sz="24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D0 Abnormally Dry</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solidFill>
                      <a:srgbClr val="FFFFCC"/>
                    </a:solidFill>
                  </a:tcPr>
                </a:tc>
                <a:extLst>
                  <a:ext uri="{0D108BD9-81ED-4DB2-BD59-A6C34878D82A}">
                    <a16:rowId xmlns:a16="http://schemas.microsoft.com/office/drawing/2014/main" val="3740623167"/>
                  </a:ext>
                </a:extLst>
              </a:tr>
              <a:tr h="1997207">
                <a:tc>
                  <a:txBody>
                    <a:bodyPr/>
                    <a:lstStyle/>
                    <a:p>
                      <a:pPr marL="0" marR="0" algn="ctr">
                        <a:spcBef>
                          <a:spcPts val="600"/>
                        </a:spcBef>
                        <a:spcAft>
                          <a:spcPts val="600"/>
                        </a:spcAft>
                      </a:pPr>
                      <a:r>
                        <a:rPr lang="en-US" sz="28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 Water Shortage Warning</a:t>
                      </a: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a:txBody>
                  <a:tcPr marL="90805" marR="90805" marT="45085" marB="45085" anchor="ctr">
                    <a:lnL w="28575"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CC99"/>
                    </a:solidFill>
                  </a:tcPr>
                </a:tc>
                <a:tc>
                  <a:txBody>
                    <a:bodyPr/>
                    <a:lstStyle/>
                    <a:p>
                      <a:pPr marL="0" marR="0" algn="ctr">
                        <a:spcBef>
                          <a:spcPts val="600"/>
                        </a:spcBef>
                        <a:spcAft>
                          <a:spcPts val="600"/>
                        </a:spcAft>
                      </a:pPr>
                      <a:r>
                        <a:rPr lang="en-US" sz="24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 – 12 reports        over any three‑month period</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90805" marR="90805" marT="45085" marB="45085" anchor="ctr">
                    <a:lnL w="19050" cap="flat" cmpd="sng" algn="ctr">
                      <a:solidFill>
                        <a:srgbClr val="000000"/>
                      </a:solidFill>
                      <a:prstDash val="solid"/>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CC99"/>
                    </a:solidFill>
                  </a:tcPr>
                </a:tc>
                <a:tc>
                  <a:txBody>
                    <a:bodyPr/>
                    <a:lstStyle/>
                    <a:p>
                      <a:pPr marL="0" marR="0" algn="ctr">
                        <a:spcBef>
                          <a:spcPts val="600"/>
                        </a:spcBef>
                        <a:spcAft>
                          <a:spcPts val="600"/>
                        </a:spcAft>
                      </a:pPr>
                      <a:r>
                        <a:rPr lang="en-US" sz="24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Two-year precipitation total is 50 – 80% of average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90805" marR="90805" marT="45085" marB="45085" anchor="ctr">
                    <a:lnL w="12700" cap="flat" cmpd="sng" algn="ctr">
                      <a:solidFill>
                        <a:srgbClr val="000000"/>
                      </a:solidFill>
                      <a:prstDash val="dot"/>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CC99"/>
                    </a:solidFill>
                  </a:tcPr>
                </a:tc>
                <a:tc>
                  <a:txBody>
                    <a:bodyPr/>
                    <a:lstStyle/>
                    <a:p>
                      <a:pPr marL="0" marR="0" algn="ctr">
                        <a:spcBef>
                          <a:spcPts val="600"/>
                        </a:spcBef>
                        <a:spcAft>
                          <a:spcPts val="600"/>
                        </a:spcAft>
                      </a:pPr>
                      <a:r>
                        <a:rPr lang="en-US" sz="24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 – 6 reports     over any three‑month period</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90805" marR="90805" marT="45085" marB="45085" anchor="ctr">
                    <a:lnL w="19050" cap="flat" cmpd="sng" algn="ctr">
                      <a:solidFill>
                        <a:srgbClr val="000000"/>
                      </a:solidFill>
                      <a:prstDash val="solid"/>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CC99"/>
                    </a:solidFill>
                  </a:tcPr>
                </a:tc>
                <a:tc>
                  <a:txBody>
                    <a:bodyPr/>
                    <a:lstStyle/>
                    <a:p>
                      <a:pPr marL="0" marR="0" algn="ctr">
                        <a:spcBef>
                          <a:spcPts val="600"/>
                        </a:spcBef>
                        <a:spcAft>
                          <a:spcPts val="600"/>
                        </a:spcAft>
                      </a:pPr>
                      <a:r>
                        <a:rPr lang="en-US" sz="24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Lake Mendocino total storage is 45 - 70% of total target water supply curve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90805" marR="90805" marT="45085" marB="45085" anchor="ctr">
                    <a:lnL w="12700" cap="flat" cmpd="sng" algn="ctr">
                      <a:solidFill>
                        <a:srgbClr val="000000"/>
                      </a:solidFill>
                      <a:prstDash val="dot"/>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CC99"/>
                    </a:solidFill>
                  </a:tcPr>
                </a:tc>
                <a:tc>
                  <a:txBody>
                    <a:bodyPr/>
                    <a:lstStyle/>
                    <a:p>
                      <a:pPr marL="0" marR="0" algn="ctr">
                        <a:spcBef>
                          <a:spcPts val="600"/>
                        </a:spcBef>
                        <a:spcAft>
                          <a:spcPts val="600"/>
                        </a:spcAft>
                      </a:pPr>
                      <a:r>
                        <a:rPr lang="en-US" sz="24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D1 Moderate Drought;</a:t>
                      </a:r>
                      <a:r>
                        <a:rPr lang="en-US" sz="2400" b="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OR </a:t>
                      </a:r>
                      <a:r>
                        <a:rPr lang="en-US" sz="24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D2 Drought-Severe for less than 8 consecutive weeks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CC99"/>
                    </a:solidFill>
                  </a:tcPr>
                </a:tc>
                <a:extLst>
                  <a:ext uri="{0D108BD9-81ED-4DB2-BD59-A6C34878D82A}">
                    <a16:rowId xmlns:a16="http://schemas.microsoft.com/office/drawing/2014/main" val="2069511550"/>
                  </a:ext>
                </a:extLst>
              </a:tr>
              <a:tr h="2028412">
                <a:tc>
                  <a:txBody>
                    <a:bodyPr/>
                    <a:lstStyle/>
                    <a:p>
                      <a:pPr marL="0" marR="0" algn="ctr">
                        <a:spcBef>
                          <a:spcPts val="600"/>
                        </a:spcBef>
                        <a:spcAft>
                          <a:spcPts val="600"/>
                        </a:spcAft>
                      </a:pPr>
                      <a:r>
                        <a:rPr lang="en-US" sz="28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 </a:t>
                      </a:r>
                      <a:r>
                        <a:rPr lang="en-US" sz="2800" b="1"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Sev</a:t>
                      </a:r>
                      <a:r>
                        <a:rPr lang="en-US" sz="28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ere and Emergency Water Shortage</a:t>
                      </a: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a:txBody>
                  <a:tcPr marL="90805" marR="90805" marT="45085" marB="45085" anchor="ctr">
                    <a:lnL w="28575"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28575" cap="flat" cmpd="sng" algn="ctr">
                      <a:solidFill>
                        <a:srgbClr val="000000"/>
                      </a:solidFill>
                      <a:prstDash val="solid"/>
                      <a:round/>
                      <a:headEnd type="none" w="med" len="med"/>
                      <a:tailEnd type="none" w="med" len="med"/>
                    </a:lnB>
                    <a:solidFill>
                      <a:srgbClr val="FF7C80"/>
                    </a:solidFill>
                  </a:tcPr>
                </a:tc>
                <a:tc>
                  <a:txBody>
                    <a:bodyPr/>
                    <a:lstStyle/>
                    <a:p>
                      <a:pPr marL="0" marR="0" algn="ctr">
                        <a:spcBef>
                          <a:spcPts val="600"/>
                        </a:spcBef>
                        <a:spcAft>
                          <a:spcPts val="600"/>
                        </a:spcAft>
                      </a:pPr>
                      <a:r>
                        <a:rPr lang="en-US" sz="24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 or more reports over any three‑month period</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90805" marR="90805" marT="45085" marB="45085" anchor="ctr">
                    <a:lnL w="19050" cap="flat" cmpd="sng" algn="ctr">
                      <a:solidFill>
                        <a:srgbClr val="000000"/>
                      </a:solidFill>
                      <a:prstDash val="solid"/>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28575" cap="flat" cmpd="sng" algn="ctr">
                      <a:solidFill>
                        <a:srgbClr val="000000"/>
                      </a:solidFill>
                      <a:prstDash val="solid"/>
                      <a:round/>
                      <a:headEnd type="none" w="med" len="med"/>
                      <a:tailEnd type="none" w="med" len="med"/>
                    </a:lnB>
                    <a:solidFill>
                      <a:srgbClr val="FF7C80"/>
                    </a:solidFill>
                  </a:tcPr>
                </a:tc>
                <a:tc>
                  <a:txBody>
                    <a:bodyPr/>
                    <a:lstStyle/>
                    <a:p>
                      <a:pPr marL="0" marR="0" algn="ctr">
                        <a:spcBef>
                          <a:spcPts val="600"/>
                        </a:spcBef>
                        <a:spcAft>
                          <a:spcPts val="600"/>
                        </a:spcAft>
                      </a:pPr>
                      <a:r>
                        <a:rPr lang="en-US" sz="24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Two-year precipitation total is less than 50% average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90805" marR="90805" marT="45085" marB="45085" anchor="ctr">
                    <a:lnL w="12700" cap="flat" cmpd="sng" algn="ctr">
                      <a:solidFill>
                        <a:srgbClr val="000000"/>
                      </a:solidFill>
                      <a:prstDash val="dot"/>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28575" cap="flat" cmpd="sng" algn="ctr">
                      <a:solidFill>
                        <a:srgbClr val="000000"/>
                      </a:solidFill>
                      <a:prstDash val="solid"/>
                      <a:round/>
                      <a:headEnd type="none" w="med" len="med"/>
                      <a:tailEnd type="none" w="med" len="med"/>
                    </a:lnB>
                    <a:solidFill>
                      <a:srgbClr val="FF7C80"/>
                    </a:solidFill>
                  </a:tcPr>
                </a:tc>
                <a:tc>
                  <a:txBody>
                    <a:bodyPr/>
                    <a:lstStyle/>
                    <a:p>
                      <a:pPr marL="0" marR="0" algn="ctr">
                        <a:spcBef>
                          <a:spcPts val="600"/>
                        </a:spcBef>
                        <a:spcAft>
                          <a:spcPts val="600"/>
                        </a:spcAft>
                      </a:pPr>
                      <a:r>
                        <a:rPr lang="en-US" sz="24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 or more reports          over any three‑month period</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90805" marR="90805" marT="45085" marB="45085" anchor="ctr">
                    <a:lnL w="19050" cap="flat" cmpd="sng" algn="ctr">
                      <a:solidFill>
                        <a:srgbClr val="000000"/>
                      </a:solidFill>
                      <a:prstDash val="solid"/>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28575" cap="flat" cmpd="sng" algn="ctr">
                      <a:solidFill>
                        <a:srgbClr val="000000"/>
                      </a:solidFill>
                      <a:prstDash val="solid"/>
                      <a:round/>
                      <a:headEnd type="none" w="med" len="med"/>
                      <a:tailEnd type="none" w="med" len="med"/>
                    </a:lnB>
                    <a:solidFill>
                      <a:srgbClr val="FF7C80"/>
                    </a:solidFill>
                  </a:tcPr>
                </a:tc>
                <a:tc>
                  <a:txBody>
                    <a:bodyPr/>
                    <a:lstStyle/>
                    <a:p>
                      <a:pPr marL="0" marR="0" algn="ctr">
                        <a:spcBef>
                          <a:spcPts val="600"/>
                        </a:spcBef>
                        <a:spcAft>
                          <a:spcPts val="600"/>
                        </a:spcAft>
                      </a:pPr>
                      <a:r>
                        <a:rPr lang="en-US" sz="24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Lake Mendocino total storage is less than 45% of total target water supply curve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90805" marR="90805" marT="45085" marB="45085" anchor="ctr">
                    <a:lnL w="12700" cap="flat" cmpd="sng" algn="ctr">
                      <a:solidFill>
                        <a:srgbClr val="000000"/>
                      </a:solidFill>
                      <a:prstDash val="dot"/>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28575" cap="flat" cmpd="sng" algn="ctr">
                      <a:solidFill>
                        <a:srgbClr val="000000"/>
                      </a:solidFill>
                      <a:prstDash val="solid"/>
                      <a:round/>
                      <a:headEnd type="none" w="med" len="med"/>
                      <a:tailEnd type="none" w="med" len="med"/>
                    </a:lnB>
                    <a:solidFill>
                      <a:srgbClr val="FF7C80"/>
                    </a:solidFill>
                  </a:tcPr>
                </a:tc>
                <a:tc>
                  <a:txBody>
                    <a:bodyPr/>
                    <a:lstStyle/>
                    <a:p>
                      <a:pPr marL="0" marR="0" algn="ctr">
                        <a:spcBef>
                          <a:spcPts val="600"/>
                        </a:spcBef>
                        <a:spcAft>
                          <a:spcPts val="600"/>
                        </a:spcAft>
                      </a:pPr>
                      <a:r>
                        <a:rPr lang="en-US" sz="24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D2 Drought-Severe for 8 or more consecutive weeks;</a:t>
                      </a:r>
                      <a:r>
                        <a:rPr lang="en-US" sz="24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OR </a:t>
                      </a:r>
                      <a:r>
                        <a:rPr lang="en-US" sz="24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D3 Drought-Extreme; </a:t>
                      </a:r>
                      <a:r>
                        <a:rPr lang="en-US" sz="24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OR</a:t>
                      </a:r>
                      <a:r>
                        <a:rPr lang="en-US" sz="24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D4 Drought-Exceptional</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28575" cap="flat" cmpd="sng" algn="ctr">
                      <a:solidFill>
                        <a:srgbClr val="000000"/>
                      </a:solidFill>
                      <a:prstDash val="solid"/>
                      <a:round/>
                      <a:headEnd type="none" w="med" len="med"/>
                      <a:tailEnd type="none" w="med" len="med"/>
                    </a:lnB>
                    <a:solidFill>
                      <a:srgbClr val="FF7C80"/>
                    </a:solidFill>
                  </a:tcPr>
                </a:tc>
                <a:extLst>
                  <a:ext uri="{0D108BD9-81ED-4DB2-BD59-A6C34878D82A}">
                    <a16:rowId xmlns:a16="http://schemas.microsoft.com/office/drawing/2014/main" val="1077272519"/>
                  </a:ext>
                </a:extLst>
              </a:tr>
            </a:tbl>
          </a:graphicData>
        </a:graphic>
      </p:graphicFrame>
    </p:spTree>
    <p:extLst>
      <p:ext uri="{BB962C8B-B14F-4D97-AF65-F5344CB8AC3E}">
        <p14:creationId xmlns:p14="http://schemas.microsoft.com/office/powerpoint/2010/main" val="40679224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C306D"/>
        </a:solidFill>
        <a:effectLst/>
      </p:bgPr>
    </p:bg>
    <p:spTree>
      <p:nvGrpSpPr>
        <p:cNvPr id="1" name=""/>
        <p:cNvGrpSpPr/>
        <p:nvPr/>
      </p:nvGrpSpPr>
      <p:grpSpPr>
        <a:xfrm>
          <a:off x="0" y="0"/>
          <a:ext cx="0" cy="0"/>
          <a:chOff x="0" y="0"/>
          <a:chExt cx="0" cy="0"/>
        </a:xfrm>
      </p:grpSpPr>
      <p:sp>
        <p:nvSpPr>
          <p:cNvPr id="2" name="Freeform 2"/>
          <p:cNvSpPr/>
          <p:nvPr/>
        </p:nvSpPr>
        <p:spPr>
          <a:xfrm>
            <a:off x="5198532" y="3436206"/>
            <a:ext cx="6996312" cy="525799"/>
          </a:xfrm>
          <a:custGeom>
            <a:avLst/>
            <a:gdLst/>
            <a:ahLst/>
            <a:cxnLst/>
            <a:rect l="l" t="t" r="r" b="b"/>
            <a:pathLst>
              <a:path w="6996312" h="525799">
                <a:moveTo>
                  <a:pt x="0" y="0"/>
                </a:moveTo>
                <a:lnTo>
                  <a:pt x="6996312" y="0"/>
                </a:lnTo>
                <a:lnTo>
                  <a:pt x="6996312" y="525799"/>
                </a:lnTo>
                <a:lnTo>
                  <a:pt x="0" y="52579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3" name="Group 3"/>
          <p:cNvGrpSpPr/>
          <p:nvPr/>
        </p:nvGrpSpPr>
        <p:grpSpPr>
          <a:xfrm>
            <a:off x="11906148" y="4549954"/>
            <a:ext cx="4833176" cy="5154722"/>
            <a:chOff x="0" y="0"/>
            <a:chExt cx="812800" cy="866875"/>
          </a:xfrm>
        </p:grpSpPr>
        <p:sp>
          <p:nvSpPr>
            <p:cNvPr id="4" name="Freeform 4"/>
            <p:cNvSpPr/>
            <p:nvPr/>
          </p:nvSpPr>
          <p:spPr>
            <a:xfrm>
              <a:off x="0" y="0"/>
              <a:ext cx="812800" cy="866875"/>
            </a:xfrm>
            <a:custGeom>
              <a:avLst/>
              <a:gdLst/>
              <a:ahLst/>
              <a:cxnLst/>
              <a:rect l="l" t="t" r="r" b="b"/>
              <a:pathLst>
                <a:path w="812800" h="866875">
                  <a:moveTo>
                    <a:pt x="41648" y="0"/>
                  </a:moveTo>
                  <a:lnTo>
                    <a:pt x="771152" y="0"/>
                  </a:lnTo>
                  <a:cubicBezTo>
                    <a:pt x="794154" y="0"/>
                    <a:pt x="812800" y="18646"/>
                    <a:pt x="812800" y="41648"/>
                  </a:cubicBezTo>
                  <a:lnTo>
                    <a:pt x="812800" y="825227"/>
                  </a:lnTo>
                  <a:cubicBezTo>
                    <a:pt x="812800" y="848228"/>
                    <a:pt x="794154" y="866875"/>
                    <a:pt x="771152" y="866875"/>
                  </a:cubicBezTo>
                  <a:lnTo>
                    <a:pt x="41648" y="866875"/>
                  </a:lnTo>
                  <a:cubicBezTo>
                    <a:pt x="18646" y="866875"/>
                    <a:pt x="0" y="848228"/>
                    <a:pt x="0" y="825227"/>
                  </a:cubicBezTo>
                  <a:lnTo>
                    <a:pt x="0" y="41648"/>
                  </a:lnTo>
                  <a:cubicBezTo>
                    <a:pt x="0" y="18646"/>
                    <a:pt x="18646" y="0"/>
                    <a:pt x="41648" y="0"/>
                  </a:cubicBezTo>
                  <a:close/>
                </a:path>
              </a:pathLst>
            </a:custGeom>
            <a:solidFill>
              <a:srgbClr val="FFFFFF"/>
            </a:solidFill>
          </p:spPr>
          <p:txBody>
            <a:bodyPr/>
            <a:lstStyle/>
            <a:p>
              <a:endParaRPr lang="en-US"/>
            </a:p>
          </p:txBody>
        </p:sp>
        <p:sp>
          <p:nvSpPr>
            <p:cNvPr id="5" name="TextBox 5"/>
            <p:cNvSpPr txBox="1"/>
            <p:nvPr/>
          </p:nvSpPr>
          <p:spPr>
            <a:xfrm>
              <a:off x="0" y="-38100"/>
              <a:ext cx="812800" cy="904975"/>
            </a:xfrm>
            <a:prstGeom prst="rect">
              <a:avLst/>
            </a:prstGeom>
          </p:spPr>
          <p:txBody>
            <a:bodyPr lIns="50800" tIns="50800" rIns="50800" bIns="50800" rtlCol="0" anchor="ctr"/>
            <a:lstStyle/>
            <a:p>
              <a:pPr algn="ctr">
                <a:lnSpc>
                  <a:spcPts val="3359"/>
                </a:lnSpc>
              </a:pPr>
              <a:r>
                <a:rPr lang="en-US" sz="2400" b="1">
                  <a:solidFill>
                    <a:srgbClr val="000000"/>
                  </a:solidFill>
                  <a:latin typeface="Canva Sans Bold"/>
                  <a:ea typeface="Canva Sans Bold"/>
                  <a:cs typeface="Canva Sans Bold"/>
                  <a:sym typeface="Canva Sans Bold"/>
                </a:rPr>
                <a:t> </a:t>
              </a:r>
              <a:r>
                <a:rPr lang="en-US" sz="2400">
                  <a:solidFill>
                    <a:srgbClr val="000000"/>
                  </a:solidFill>
                  <a:latin typeface="Canva Sans"/>
                  <a:ea typeface="Canva Sans"/>
                  <a:cs typeface="Canva Sans"/>
                  <a:sym typeface="Canva Sans"/>
                </a:rPr>
                <a:t>Designed to address the </a:t>
              </a:r>
            </a:p>
            <a:p>
              <a:pPr algn="ctr">
                <a:lnSpc>
                  <a:spcPts val="3359"/>
                </a:lnSpc>
              </a:pPr>
              <a:r>
                <a:rPr lang="en-US" sz="2400" b="1">
                  <a:solidFill>
                    <a:srgbClr val="000000"/>
                  </a:solidFill>
                  <a:latin typeface="Canva Sans Bold"/>
                  <a:ea typeface="Canva Sans Bold"/>
                  <a:cs typeface="Canva Sans Bold"/>
                  <a:sym typeface="Canva Sans Bold"/>
                </a:rPr>
                <a:t>short-term </a:t>
              </a:r>
              <a:r>
                <a:rPr lang="en-US" sz="2400">
                  <a:solidFill>
                    <a:srgbClr val="000000"/>
                  </a:solidFill>
                  <a:latin typeface="Canva Sans"/>
                  <a:ea typeface="Canva Sans"/>
                  <a:cs typeface="Canva Sans"/>
                  <a:sym typeface="Canva Sans"/>
                </a:rPr>
                <a:t>and </a:t>
              </a:r>
            </a:p>
            <a:p>
              <a:pPr algn="ctr">
                <a:lnSpc>
                  <a:spcPts val="3359"/>
                </a:lnSpc>
              </a:pPr>
              <a:r>
                <a:rPr lang="en-US" sz="2400" b="1">
                  <a:solidFill>
                    <a:srgbClr val="000000"/>
                  </a:solidFill>
                  <a:latin typeface="Canva Sans Bold"/>
                  <a:ea typeface="Canva Sans Bold"/>
                  <a:cs typeface="Canva Sans Bold"/>
                  <a:sym typeface="Canva Sans Bold"/>
                </a:rPr>
                <a:t>long-term</a:t>
              </a:r>
              <a:r>
                <a:rPr lang="en-US" sz="2400">
                  <a:solidFill>
                    <a:srgbClr val="000000"/>
                  </a:solidFill>
                  <a:latin typeface="Canva Sans"/>
                  <a:ea typeface="Canva Sans"/>
                  <a:cs typeface="Canva Sans"/>
                  <a:sym typeface="Canva Sans"/>
                </a:rPr>
                <a:t> impacts in response to drought triggers. </a:t>
              </a:r>
            </a:p>
            <a:p>
              <a:pPr algn="ctr">
                <a:lnSpc>
                  <a:spcPts val="3359"/>
                </a:lnSpc>
              </a:pPr>
              <a:endParaRPr lang="en-US" sz="2400">
                <a:solidFill>
                  <a:srgbClr val="000000"/>
                </a:solidFill>
                <a:latin typeface="Canva Sans"/>
                <a:ea typeface="Canva Sans"/>
                <a:cs typeface="Canva Sans"/>
                <a:sym typeface="Canva Sans"/>
              </a:endParaRPr>
            </a:p>
          </p:txBody>
        </p:sp>
      </p:grpSp>
      <p:grpSp>
        <p:nvGrpSpPr>
          <p:cNvPr id="9" name="Group 9"/>
          <p:cNvGrpSpPr/>
          <p:nvPr/>
        </p:nvGrpSpPr>
        <p:grpSpPr>
          <a:xfrm>
            <a:off x="1201151" y="4549954"/>
            <a:ext cx="4833176" cy="5154722"/>
            <a:chOff x="0" y="0"/>
            <a:chExt cx="812800" cy="866875"/>
          </a:xfrm>
        </p:grpSpPr>
        <p:sp>
          <p:nvSpPr>
            <p:cNvPr id="10" name="Freeform 10"/>
            <p:cNvSpPr/>
            <p:nvPr/>
          </p:nvSpPr>
          <p:spPr>
            <a:xfrm>
              <a:off x="0" y="0"/>
              <a:ext cx="812800" cy="866875"/>
            </a:xfrm>
            <a:custGeom>
              <a:avLst/>
              <a:gdLst/>
              <a:ahLst/>
              <a:cxnLst/>
              <a:rect l="l" t="t" r="r" b="b"/>
              <a:pathLst>
                <a:path w="812800" h="866875">
                  <a:moveTo>
                    <a:pt x="41648" y="0"/>
                  </a:moveTo>
                  <a:lnTo>
                    <a:pt x="771152" y="0"/>
                  </a:lnTo>
                  <a:cubicBezTo>
                    <a:pt x="794154" y="0"/>
                    <a:pt x="812800" y="18646"/>
                    <a:pt x="812800" y="41648"/>
                  </a:cubicBezTo>
                  <a:lnTo>
                    <a:pt x="812800" y="825227"/>
                  </a:lnTo>
                  <a:cubicBezTo>
                    <a:pt x="812800" y="848228"/>
                    <a:pt x="794154" y="866875"/>
                    <a:pt x="771152" y="866875"/>
                  </a:cubicBezTo>
                  <a:lnTo>
                    <a:pt x="41648" y="866875"/>
                  </a:lnTo>
                  <a:cubicBezTo>
                    <a:pt x="18646" y="866875"/>
                    <a:pt x="0" y="848228"/>
                    <a:pt x="0" y="825227"/>
                  </a:cubicBezTo>
                  <a:lnTo>
                    <a:pt x="0" y="41648"/>
                  </a:lnTo>
                  <a:cubicBezTo>
                    <a:pt x="0" y="18646"/>
                    <a:pt x="18646" y="0"/>
                    <a:pt x="41648" y="0"/>
                  </a:cubicBezTo>
                  <a:close/>
                </a:path>
              </a:pathLst>
            </a:custGeom>
            <a:solidFill>
              <a:srgbClr val="FFFFFF"/>
            </a:solidFill>
          </p:spPr>
          <p:txBody>
            <a:bodyPr/>
            <a:lstStyle/>
            <a:p>
              <a:endParaRPr lang="en-US"/>
            </a:p>
          </p:txBody>
        </p:sp>
        <p:sp>
          <p:nvSpPr>
            <p:cNvPr id="11" name="TextBox 11"/>
            <p:cNvSpPr txBox="1"/>
            <p:nvPr/>
          </p:nvSpPr>
          <p:spPr>
            <a:xfrm>
              <a:off x="0" y="-38100"/>
              <a:ext cx="812800" cy="904975"/>
            </a:xfrm>
            <a:prstGeom prst="rect">
              <a:avLst/>
            </a:prstGeom>
          </p:spPr>
          <p:txBody>
            <a:bodyPr lIns="50800" tIns="50800" rIns="50800" bIns="50800" rtlCol="0" anchor="ctr"/>
            <a:lstStyle/>
            <a:p>
              <a:pPr algn="ctr">
                <a:lnSpc>
                  <a:spcPts val="3359"/>
                </a:lnSpc>
              </a:pPr>
              <a:r>
                <a:rPr lang="en-US" sz="2400" b="1">
                  <a:solidFill>
                    <a:srgbClr val="000000"/>
                  </a:solidFill>
                  <a:latin typeface="Canva Sans Bold"/>
                  <a:ea typeface="Canva Sans Bold"/>
                  <a:cs typeface="Canva Sans Bold"/>
                  <a:sym typeface="Canva Sans Bold"/>
                </a:rPr>
                <a:t> </a:t>
              </a:r>
            </a:p>
            <a:p>
              <a:pPr algn="ctr">
                <a:lnSpc>
                  <a:spcPts val="3359"/>
                </a:lnSpc>
              </a:pPr>
              <a:r>
                <a:rPr lang="en-US" sz="2400">
                  <a:solidFill>
                    <a:srgbClr val="000000"/>
                  </a:solidFill>
                  <a:latin typeface="Canva Sans"/>
                  <a:ea typeface="Canva Sans"/>
                  <a:cs typeface="Canva Sans"/>
                  <a:sym typeface="Canva Sans"/>
                </a:rPr>
                <a:t>Are </a:t>
              </a:r>
              <a:r>
                <a:rPr lang="en-US" sz="2400" b="1">
                  <a:solidFill>
                    <a:srgbClr val="000000"/>
                  </a:solidFill>
                  <a:latin typeface="Canva Sans Bold"/>
                  <a:ea typeface="Canva Sans Bold"/>
                  <a:cs typeface="Canva Sans Bold"/>
                  <a:sym typeface="Canva Sans Bold"/>
                </a:rPr>
                <a:t>specific conditions</a:t>
              </a:r>
              <a:r>
                <a:rPr lang="en-US" sz="2400">
                  <a:solidFill>
                    <a:srgbClr val="000000"/>
                  </a:solidFill>
                  <a:latin typeface="Canva Sans"/>
                  <a:ea typeface="Canva Sans"/>
                  <a:cs typeface="Canva Sans"/>
                  <a:sym typeface="Canva Sans"/>
                </a:rPr>
                <a:t> </a:t>
              </a:r>
              <a:r>
                <a:rPr lang="en-US" sz="2400" b="1">
                  <a:solidFill>
                    <a:srgbClr val="000000"/>
                  </a:solidFill>
                  <a:latin typeface="Canva Sans Bold"/>
                  <a:ea typeface="Canva Sans Bold"/>
                  <a:cs typeface="Canva Sans Bold"/>
                  <a:sym typeface="Canva Sans Bold"/>
                </a:rPr>
                <a:t>that signal</a:t>
              </a:r>
              <a:r>
                <a:rPr lang="en-US" sz="2400">
                  <a:solidFill>
                    <a:srgbClr val="000000"/>
                  </a:solidFill>
                  <a:latin typeface="Canva Sans"/>
                  <a:ea typeface="Canva Sans"/>
                  <a:cs typeface="Canva Sans"/>
                  <a:sym typeface="Canva Sans"/>
                </a:rPr>
                <a:t> when a community is at risk of a water shortage. These are structured into stages of increasing severity</a:t>
              </a:r>
            </a:p>
          </p:txBody>
        </p:sp>
      </p:grpSp>
      <p:grpSp>
        <p:nvGrpSpPr>
          <p:cNvPr id="12" name="Group 12"/>
          <p:cNvGrpSpPr/>
          <p:nvPr/>
        </p:nvGrpSpPr>
        <p:grpSpPr>
          <a:xfrm>
            <a:off x="1201151" y="4168479"/>
            <a:ext cx="4833176" cy="1066852"/>
            <a:chOff x="0" y="0"/>
            <a:chExt cx="812800" cy="179414"/>
          </a:xfrm>
        </p:grpSpPr>
        <p:sp>
          <p:nvSpPr>
            <p:cNvPr id="13" name="Freeform 13"/>
            <p:cNvSpPr/>
            <p:nvPr/>
          </p:nvSpPr>
          <p:spPr>
            <a:xfrm>
              <a:off x="0" y="0"/>
              <a:ext cx="812800" cy="179414"/>
            </a:xfrm>
            <a:custGeom>
              <a:avLst/>
              <a:gdLst/>
              <a:ahLst/>
              <a:cxnLst/>
              <a:rect l="l" t="t" r="r" b="b"/>
              <a:pathLst>
                <a:path w="812800" h="179414">
                  <a:moveTo>
                    <a:pt x="36842" y="0"/>
                  </a:moveTo>
                  <a:lnTo>
                    <a:pt x="775958" y="0"/>
                  </a:lnTo>
                  <a:cubicBezTo>
                    <a:pt x="796305" y="0"/>
                    <a:pt x="812800" y="16495"/>
                    <a:pt x="812800" y="36842"/>
                  </a:cubicBezTo>
                  <a:lnTo>
                    <a:pt x="812800" y="142572"/>
                  </a:lnTo>
                  <a:cubicBezTo>
                    <a:pt x="812800" y="162919"/>
                    <a:pt x="796305" y="179414"/>
                    <a:pt x="775958" y="179414"/>
                  </a:cubicBezTo>
                  <a:lnTo>
                    <a:pt x="36842" y="179414"/>
                  </a:lnTo>
                  <a:cubicBezTo>
                    <a:pt x="16495" y="179414"/>
                    <a:pt x="0" y="162919"/>
                    <a:pt x="0" y="142572"/>
                  </a:cubicBezTo>
                  <a:lnTo>
                    <a:pt x="0" y="36842"/>
                  </a:lnTo>
                  <a:cubicBezTo>
                    <a:pt x="0" y="16495"/>
                    <a:pt x="16495" y="0"/>
                    <a:pt x="36842" y="0"/>
                  </a:cubicBezTo>
                  <a:close/>
                </a:path>
              </a:pathLst>
            </a:custGeom>
            <a:solidFill>
              <a:srgbClr val="FDCD25"/>
            </a:solidFill>
          </p:spPr>
          <p:txBody>
            <a:bodyPr/>
            <a:lstStyle/>
            <a:p>
              <a:endParaRPr lang="en-US"/>
            </a:p>
          </p:txBody>
        </p:sp>
        <p:sp>
          <p:nvSpPr>
            <p:cNvPr id="14" name="TextBox 14"/>
            <p:cNvSpPr txBox="1"/>
            <p:nvPr/>
          </p:nvSpPr>
          <p:spPr>
            <a:xfrm>
              <a:off x="0" y="-76200"/>
              <a:ext cx="812800" cy="255614"/>
            </a:xfrm>
            <a:prstGeom prst="rect">
              <a:avLst/>
            </a:prstGeom>
          </p:spPr>
          <p:txBody>
            <a:bodyPr lIns="50800" tIns="50800" rIns="50800" bIns="50800" rtlCol="0" anchor="ctr"/>
            <a:lstStyle/>
            <a:p>
              <a:pPr algn="ctr">
                <a:lnSpc>
                  <a:spcPts val="5319"/>
                </a:lnSpc>
              </a:pPr>
              <a:r>
                <a:rPr lang="en-US" sz="3799" b="1">
                  <a:solidFill>
                    <a:srgbClr val="000000"/>
                  </a:solidFill>
                  <a:latin typeface="Canva Sans Bold"/>
                  <a:ea typeface="Canva Sans Bold"/>
                  <a:cs typeface="Canva Sans Bold"/>
                  <a:sym typeface="Canva Sans Bold"/>
                </a:rPr>
                <a:t> Triggers</a:t>
              </a:r>
            </a:p>
          </p:txBody>
        </p:sp>
      </p:grpSp>
      <p:grpSp>
        <p:nvGrpSpPr>
          <p:cNvPr id="18" name="Group 18"/>
          <p:cNvGrpSpPr/>
          <p:nvPr/>
        </p:nvGrpSpPr>
        <p:grpSpPr>
          <a:xfrm>
            <a:off x="11906148" y="4168479"/>
            <a:ext cx="4833176" cy="1066852"/>
            <a:chOff x="0" y="0"/>
            <a:chExt cx="812800" cy="179414"/>
          </a:xfrm>
        </p:grpSpPr>
        <p:sp>
          <p:nvSpPr>
            <p:cNvPr id="19" name="Freeform 19"/>
            <p:cNvSpPr/>
            <p:nvPr/>
          </p:nvSpPr>
          <p:spPr>
            <a:xfrm>
              <a:off x="0" y="0"/>
              <a:ext cx="812800" cy="179414"/>
            </a:xfrm>
            <a:custGeom>
              <a:avLst/>
              <a:gdLst/>
              <a:ahLst/>
              <a:cxnLst/>
              <a:rect l="l" t="t" r="r" b="b"/>
              <a:pathLst>
                <a:path w="812800" h="179414">
                  <a:moveTo>
                    <a:pt x="36842" y="0"/>
                  </a:moveTo>
                  <a:lnTo>
                    <a:pt x="775958" y="0"/>
                  </a:lnTo>
                  <a:cubicBezTo>
                    <a:pt x="796305" y="0"/>
                    <a:pt x="812800" y="16495"/>
                    <a:pt x="812800" y="36842"/>
                  </a:cubicBezTo>
                  <a:lnTo>
                    <a:pt x="812800" y="142572"/>
                  </a:lnTo>
                  <a:cubicBezTo>
                    <a:pt x="812800" y="162919"/>
                    <a:pt x="796305" y="179414"/>
                    <a:pt x="775958" y="179414"/>
                  </a:cubicBezTo>
                  <a:lnTo>
                    <a:pt x="36842" y="179414"/>
                  </a:lnTo>
                  <a:cubicBezTo>
                    <a:pt x="16495" y="179414"/>
                    <a:pt x="0" y="162919"/>
                    <a:pt x="0" y="142572"/>
                  </a:cubicBezTo>
                  <a:lnTo>
                    <a:pt x="0" y="36842"/>
                  </a:lnTo>
                  <a:cubicBezTo>
                    <a:pt x="0" y="16495"/>
                    <a:pt x="16495" y="0"/>
                    <a:pt x="36842" y="0"/>
                  </a:cubicBezTo>
                  <a:close/>
                </a:path>
              </a:pathLst>
            </a:custGeom>
            <a:solidFill>
              <a:srgbClr val="FDCD25"/>
            </a:solidFill>
          </p:spPr>
          <p:txBody>
            <a:bodyPr/>
            <a:lstStyle/>
            <a:p>
              <a:endParaRPr lang="en-US"/>
            </a:p>
          </p:txBody>
        </p:sp>
        <p:sp>
          <p:nvSpPr>
            <p:cNvPr id="20" name="TextBox 20"/>
            <p:cNvSpPr txBox="1"/>
            <p:nvPr/>
          </p:nvSpPr>
          <p:spPr>
            <a:xfrm>
              <a:off x="0" y="-76200"/>
              <a:ext cx="812800" cy="255614"/>
            </a:xfrm>
            <a:prstGeom prst="rect">
              <a:avLst/>
            </a:prstGeom>
          </p:spPr>
          <p:txBody>
            <a:bodyPr lIns="50800" tIns="50800" rIns="50800" bIns="50800" rtlCol="0" anchor="ctr"/>
            <a:lstStyle/>
            <a:p>
              <a:pPr algn="ctr">
                <a:lnSpc>
                  <a:spcPts val="5319"/>
                </a:lnSpc>
              </a:pPr>
              <a:r>
                <a:rPr lang="en-US" sz="3799" b="1">
                  <a:solidFill>
                    <a:srgbClr val="000000"/>
                  </a:solidFill>
                  <a:latin typeface="Canva Sans Bold"/>
                  <a:ea typeface="Canva Sans Bold"/>
                  <a:cs typeface="Canva Sans Bold"/>
                  <a:sym typeface="Canva Sans Bold"/>
                </a:rPr>
                <a:t> Actions</a:t>
              </a:r>
            </a:p>
          </p:txBody>
        </p:sp>
      </p:grpSp>
      <p:sp>
        <p:nvSpPr>
          <p:cNvPr id="22" name="Freeform 22"/>
          <p:cNvSpPr/>
          <p:nvPr/>
        </p:nvSpPr>
        <p:spPr>
          <a:xfrm>
            <a:off x="5086556" y="9170582"/>
            <a:ext cx="1314693" cy="1068188"/>
          </a:xfrm>
          <a:custGeom>
            <a:avLst/>
            <a:gdLst/>
            <a:ahLst/>
            <a:cxnLst/>
            <a:rect l="l" t="t" r="r" b="b"/>
            <a:pathLst>
              <a:path w="1314693" h="1068188">
                <a:moveTo>
                  <a:pt x="0" y="0"/>
                </a:moveTo>
                <a:lnTo>
                  <a:pt x="1314693" y="0"/>
                </a:lnTo>
                <a:lnTo>
                  <a:pt x="1314693" y="1068188"/>
                </a:lnTo>
                <a:lnTo>
                  <a:pt x="0" y="106818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4" name="TextBox 24"/>
          <p:cNvSpPr txBox="1"/>
          <p:nvPr/>
        </p:nvSpPr>
        <p:spPr>
          <a:xfrm>
            <a:off x="657972" y="657876"/>
            <a:ext cx="11984414" cy="1540520"/>
          </a:xfrm>
          <a:prstGeom prst="rect">
            <a:avLst/>
          </a:prstGeom>
        </p:spPr>
        <p:txBody>
          <a:bodyPr lIns="0" tIns="0" rIns="0" bIns="0" rtlCol="0" anchor="t">
            <a:spAutoFit/>
          </a:bodyPr>
          <a:lstStyle/>
          <a:p>
            <a:pPr algn="l">
              <a:lnSpc>
                <a:spcPts val="6075"/>
              </a:lnSpc>
            </a:pPr>
            <a:r>
              <a:rPr lang="en-US" sz="6075" b="1">
                <a:solidFill>
                  <a:srgbClr val="FDCD25"/>
                </a:solidFill>
                <a:latin typeface="Tabarra Sans Heavy"/>
                <a:ea typeface="Tabarra Sans Heavy"/>
                <a:cs typeface="Tabarra Sans Heavy"/>
                <a:sym typeface="Tabarra Sans Heavy"/>
              </a:rPr>
              <a:t>Drought Resilience Plan</a:t>
            </a:r>
          </a:p>
          <a:p>
            <a:pPr algn="l">
              <a:lnSpc>
                <a:spcPts val="4975"/>
              </a:lnSpc>
            </a:pPr>
            <a:r>
              <a:rPr lang="en-US" sz="4975" b="1">
                <a:solidFill>
                  <a:srgbClr val="5271FF"/>
                </a:solidFill>
                <a:latin typeface="Tabarra Sans Heavy"/>
                <a:ea typeface="Tabarra Sans Heavy"/>
                <a:cs typeface="Tabarra Sans Heavy"/>
                <a:sym typeface="Tabarra Sans Heavy"/>
              </a:rPr>
              <a:t>3) Management Actions</a:t>
            </a:r>
          </a:p>
        </p:txBody>
      </p:sp>
      <p:sp>
        <p:nvSpPr>
          <p:cNvPr id="25" name="TextBox 26">
            <a:extLst>
              <a:ext uri="{FF2B5EF4-FFF2-40B4-BE49-F238E27FC236}">
                <a16:creationId xmlns:a16="http://schemas.microsoft.com/office/drawing/2014/main" id="{6709A70C-3305-C1F5-822D-93A48441B677}"/>
              </a:ext>
            </a:extLst>
          </p:cNvPr>
          <p:cNvSpPr txBox="1"/>
          <p:nvPr/>
        </p:nvSpPr>
        <p:spPr>
          <a:xfrm>
            <a:off x="5691104" y="2782313"/>
            <a:ext cx="6011168" cy="562975"/>
          </a:xfrm>
          <a:prstGeom prst="rect">
            <a:avLst/>
          </a:prstGeom>
        </p:spPr>
        <p:txBody>
          <a:bodyPr wrap="square" lIns="0" tIns="0" rIns="0" bIns="0" rtlCol="0" anchor="t">
            <a:spAutoFit/>
          </a:bodyPr>
          <a:lstStyle/>
          <a:p>
            <a:pPr algn="ctr">
              <a:lnSpc>
                <a:spcPts val="4297"/>
              </a:lnSpc>
              <a:spcBef>
                <a:spcPct val="0"/>
              </a:spcBef>
            </a:pPr>
            <a:r>
              <a:rPr lang="en-US" sz="4297" b="1">
                <a:solidFill>
                  <a:srgbClr val="FFFFFF"/>
                </a:solidFill>
                <a:latin typeface="Tabarra Sans Heavy"/>
                <a:ea typeface="Tabarra Sans Heavy"/>
                <a:cs typeface="Tabarra Sans Heavy"/>
                <a:sym typeface="Tabarra Sans Heavy"/>
              </a:rPr>
              <a:t>Drought Response</a:t>
            </a:r>
          </a:p>
        </p:txBody>
      </p:sp>
      <p:grpSp>
        <p:nvGrpSpPr>
          <p:cNvPr id="28" name="Group 27">
            <a:extLst>
              <a:ext uri="{FF2B5EF4-FFF2-40B4-BE49-F238E27FC236}">
                <a16:creationId xmlns:a16="http://schemas.microsoft.com/office/drawing/2014/main" id="{1C17F0DC-35F2-E42E-50DC-864281427245}"/>
              </a:ext>
            </a:extLst>
          </p:cNvPr>
          <p:cNvGrpSpPr/>
          <p:nvPr/>
        </p:nvGrpSpPr>
        <p:grpSpPr>
          <a:xfrm>
            <a:off x="6540708" y="4168479"/>
            <a:ext cx="5214362" cy="6070291"/>
            <a:chOff x="6540708" y="4168479"/>
            <a:chExt cx="5214362" cy="6070291"/>
          </a:xfrm>
        </p:grpSpPr>
        <p:sp>
          <p:nvSpPr>
            <p:cNvPr id="29" name="Freeform 7">
              <a:extLst>
                <a:ext uri="{FF2B5EF4-FFF2-40B4-BE49-F238E27FC236}">
                  <a16:creationId xmlns:a16="http://schemas.microsoft.com/office/drawing/2014/main" id="{204F3FC5-4303-7D35-5CA7-CCF2E6AAF5D5}"/>
                </a:ext>
              </a:extLst>
            </p:cNvPr>
            <p:cNvSpPr/>
            <p:nvPr/>
          </p:nvSpPr>
          <p:spPr>
            <a:xfrm>
              <a:off x="6553649" y="4549954"/>
              <a:ext cx="4833176" cy="5154722"/>
            </a:xfrm>
            <a:custGeom>
              <a:avLst/>
              <a:gdLst/>
              <a:ahLst/>
              <a:cxnLst/>
              <a:rect l="l" t="t" r="r" b="b"/>
              <a:pathLst>
                <a:path w="812800" h="866875">
                  <a:moveTo>
                    <a:pt x="41648" y="0"/>
                  </a:moveTo>
                  <a:lnTo>
                    <a:pt x="771152" y="0"/>
                  </a:lnTo>
                  <a:cubicBezTo>
                    <a:pt x="794154" y="0"/>
                    <a:pt x="812800" y="18646"/>
                    <a:pt x="812800" y="41648"/>
                  </a:cubicBezTo>
                  <a:lnTo>
                    <a:pt x="812800" y="825227"/>
                  </a:lnTo>
                  <a:cubicBezTo>
                    <a:pt x="812800" y="848228"/>
                    <a:pt x="794154" y="866875"/>
                    <a:pt x="771152" y="866875"/>
                  </a:cubicBezTo>
                  <a:lnTo>
                    <a:pt x="41648" y="866875"/>
                  </a:lnTo>
                  <a:cubicBezTo>
                    <a:pt x="18646" y="866875"/>
                    <a:pt x="0" y="848228"/>
                    <a:pt x="0" y="825227"/>
                  </a:cubicBezTo>
                  <a:lnTo>
                    <a:pt x="0" y="41648"/>
                  </a:lnTo>
                  <a:cubicBezTo>
                    <a:pt x="0" y="18646"/>
                    <a:pt x="18646" y="0"/>
                    <a:pt x="41648" y="0"/>
                  </a:cubicBezTo>
                  <a:close/>
                </a:path>
              </a:pathLst>
            </a:custGeom>
            <a:solidFill>
              <a:srgbClr val="FFFFFF"/>
            </a:solidFill>
          </p:spPr>
          <p:txBody>
            <a:bodyPr/>
            <a:lstStyle/>
            <a:p>
              <a:endParaRPr lang="en-US"/>
            </a:p>
          </p:txBody>
        </p:sp>
        <p:grpSp>
          <p:nvGrpSpPr>
            <p:cNvPr id="30" name="Group 15">
              <a:extLst>
                <a:ext uri="{FF2B5EF4-FFF2-40B4-BE49-F238E27FC236}">
                  <a16:creationId xmlns:a16="http://schemas.microsoft.com/office/drawing/2014/main" id="{12A6ED1E-7E0D-7D5E-23D0-4A704D906D68}"/>
                </a:ext>
              </a:extLst>
            </p:cNvPr>
            <p:cNvGrpSpPr/>
            <p:nvPr/>
          </p:nvGrpSpPr>
          <p:grpSpPr>
            <a:xfrm>
              <a:off x="6553649" y="4168479"/>
              <a:ext cx="4833176" cy="1066852"/>
              <a:chOff x="0" y="0"/>
              <a:chExt cx="812800" cy="179414"/>
            </a:xfrm>
          </p:grpSpPr>
          <p:sp>
            <p:nvSpPr>
              <p:cNvPr id="36" name="Freeform 16">
                <a:extLst>
                  <a:ext uri="{FF2B5EF4-FFF2-40B4-BE49-F238E27FC236}">
                    <a16:creationId xmlns:a16="http://schemas.microsoft.com/office/drawing/2014/main" id="{87E3F9E1-14BF-B4B9-3B57-1CE50CA278CF}"/>
                  </a:ext>
                </a:extLst>
              </p:cNvPr>
              <p:cNvSpPr/>
              <p:nvPr/>
            </p:nvSpPr>
            <p:spPr>
              <a:xfrm>
                <a:off x="0" y="0"/>
                <a:ext cx="812800" cy="179414"/>
              </a:xfrm>
              <a:custGeom>
                <a:avLst/>
                <a:gdLst/>
                <a:ahLst/>
                <a:cxnLst/>
                <a:rect l="l" t="t" r="r" b="b"/>
                <a:pathLst>
                  <a:path w="812800" h="179414">
                    <a:moveTo>
                      <a:pt x="36842" y="0"/>
                    </a:moveTo>
                    <a:lnTo>
                      <a:pt x="775958" y="0"/>
                    </a:lnTo>
                    <a:cubicBezTo>
                      <a:pt x="796305" y="0"/>
                      <a:pt x="812800" y="16495"/>
                      <a:pt x="812800" y="36842"/>
                    </a:cubicBezTo>
                    <a:lnTo>
                      <a:pt x="812800" y="142572"/>
                    </a:lnTo>
                    <a:cubicBezTo>
                      <a:pt x="812800" y="162919"/>
                      <a:pt x="796305" y="179414"/>
                      <a:pt x="775958" y="179414"/>
                    </a:cubicBezTo>
                    <a:lnTo>
                      <a:pt x="36842" y="179414"/>
                    </a:lnTo>
                    <a:cubicBezTo>
                      <a:pt x="16495" y="179414"/>
                      <a:pt x="0" y="162919"/>
                      <a:pt x="0" y="142572"/>
                    </a:cubicBezTo>
                    <a:lnTo>
                      <a:pt x="0" y="36842"/>
                    </a:lnTo>
                    <a:cubicBezTo>
                      <a:pt x="0" y="16495"/>
                      <a:pt x="16495" y="0"/>
                      <a:pt x="36842" y="0"/>
                    </a:cubicBezTo>
                    <a:close/>
                  </a:path>
                </a:pathLst>
              </a:custGeom>
              <a:solidFill>
                <a:srgbClr val="FDCD25"/>
              </a:solidFill>
            </p:spPr>
            <p:txBody>
              <a:bodyPr/>
              <a:lstStyle/>
              <a:p>
                <a:endParaRPr lang="en-US"/>
              </a:p>
            </p:txBody>
          </p:sp>
          <p:sp>
            <p:nvSpPr>
              <p:cNvPr id="37" name="TextBox 17">
                <a:extLst>
                  <a:ext uri="{FF2B5EF4-FFF2-40B4-BE49-F238E27FC236}">
                    <a16:creationId xmlns:a16="http://schemas.microsoft.com/office/drawing/2014/main" id="{180B0896-8A66-7E98-616B-A13FC54EF82B}"/>
                  </a:ext>
                </a:extLst>
              </p:cNvPr>
              <p:cNvSpPr txBox="1"/>
              <p:nvPr/>
            </p:nvSpPr>
            <p:spPr>
              <a:xfrm>
                <a:off x="0" y="-76200"/>
                <a:ext cx="812800" cy="255614"/>
              </a:xfrm>
              <a:prstGeom prst="rect">
                <a:avLst/>
              </a:prstGeom>
            </p:spPr>
            <p:txBody>
              <a:bodyPr lIns="50800" tIns="50800" rIns="50800" bIns="50800" rtlCol="0" anchor="ctr"/>
              <a:lstStyle/>
              <a:p>
                <a:pPr algn="ctr">
                  <a:lnSpc>
                    <a:spcPts val="5319"/>
                  </a:lnSpc>
                </a:pPr>
                <a:r>
                  <a:rPr lang="en-US" sz="3799" b="1">
                    <a:solidFill>
                      <a:srgbClr val="000000"/>
                    </a:solidFill>
                    <a:latin typeface="Canva Sans Bold"/>
                    <a:ea typeface="Canva Sans Bold"/>
                    <a:cs typeface="Canva Sans Bold"/>
                    <a:sym typeface="Canva Sans Bold"/>
                  </a:rPr>
                  <a:t> Stages</a:t>
                </a:r>
              </a:p>
            </p:txBody>
          </p:sp>
        </p:grpSp>
        <p:sp>
          <p:nvSpPr>
            <p:cNvPr id="31" name="Rectangle 30">
              <a:extLst>
                <a:ext uri="{FF2B5EF4-FFF2-40B4-BE49-F238E27FC236}">
                  <a16:creationId xmlns:a16="http://schemas.microsoft.com/office/drawing/2014/main" id="{A63DC752-5A4F-1F73-D765-F93447D9E1CD}"/>
                </a:ext>
              </a:extLst>
            </p:cNvPr>
            <p:cNvSpPr/>
            <p:nvPr/>
          </p:nvSpPr>
          <p:spPr>
            <a:xfrm>
              <a:off x="6566589" y="5438772"/>
              <a:ext cx="4807295" cy="1243281"/>
            </a:xfrm>
            <a:prstGeom prst="rect">
              <a:avLst/>
            </a:prstGeom>
            <a:solidFill>
              <a:srgbClr val="FFFFCC"/>
            </a:solidFill>
            <a:ln w="381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32" name="Rectangle 31">
              <a:extLst>
                <a:ext uri="{FF2B5EF4-FFF2-40B4-BE49-F238E27FC236}">
                  <a16:creationId xmlns:a16="http://schemas.microsoft.com/office/drawing/2014/main" id="{41B40FD0-7F59-DAD5-0F50-8F878DB45050}"/>
                </a:ext>
              </a:extLst>
            </p:cNvPr>
            <p:cNvSpPr/>
            <p:nvPr/>
          </p:nvSpPr>
          <p:spPr>
            <a:xfrm>
              <a:off x="6553649" y="6791724"/>
              <a:ext cx="4820235" cy="1243281"/>
            </a:xfrm>
            <a:prstGeom prst="rect">
              <a:avLst/>
            </a:prstGeom>
            <a:solidFill>
              <a:srgbClr val="FBCD99"/>
            </a:solidFill>
            <a:ln w="381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33" name="Rectangle 32">
              <a:extLst>
                <a:ext uri="{FF2B5EF4-FFF2-40B4-BE49-F238E27FC236}">
                  <a16:creationId xmlns:a16="http://schemas.microsoft.com/office/drawing/2014/main" id="{C5B9AC19-B27B-40CC-997A-570C63AEDE23}"/>
                </a:ext>
              </a:extLst>
            </p:cNvPr>
            <p:cNvSpPr/>
            <p:nvPr/>
          </p:nvSpPr>
          <p:spPr>
            <a:xfrm>
              <a:off x="6552327" y="8106802"/>
              <a:ext cx="4834498" cy="1341998"/>
            </a:xfrm>
            <a:prstGeom prst="rect">
              <a:avLst/>
            </a:prstGeom>
            <a:solidFill>
              <a:srgbClr val="F77C80"/>
            </a:solidFill>
            <a:ln w="381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34" name="TextBox 8">
              <a:extLst>
                <a:ext uri="{FF2B5EF4-FFF2-40B4-BE49-F238E27FC236}">
                  <a16:creationId xmlns:a16="http://schemas.microsoft.com/office/drawing/2014/main" id="{DB276F76-ED09-14A1-03CA-CF286B5D248F}"/>
                </a:ext>
              </a:extLst>
            </p:cNvPr>
            <p:cNvSpPr txBox="1"/>
            <p:nvPr/>
          </p:nvSpPr>
          <p:spPr>
            <a:xfrm>
              <a:off x="6540708" y="4549954"/>
              <a:ext cx="4833176" cy="5381277"/>
            </a:xfrm>
            <a:prstGeom prst="rect">
              <a:avLst/>
            </a:prstGeom>
          </p:spPr>
          <p:txBody>
            <a:bodyPr lIns="50800" tIns="50800" rIns="50800" bIns="50800" rtlCol="0" anchor="ctr"/>
            <a:lstStyle/>
            <a:p>
              <a:pPr algn="ctr">
                <a:lnSpc>
                  <a:spcPts val="3359"/>
                </a:lnSpc>
              </a:pPr>
              <a:endParaRPr dirty="0"/>
            </a:p>
            <a:p>
              <a:pPr algn="ctr">
                <a:lnSpc>
                  <a:spcPts val="3359"/>
                </a:lnSpc>
              </a:pPr>
              <a:endParaRPr dirty="0"/>
            </a:p>
            <a:p>
              <a:pPr algn="ctr">
                <a:lnSpc>
                  <a:spcPts val="3359"/>
                </a:lnSpc>
              </a:pPr>
              <a:r>
                <a:rPr lang="en-US" sz="2400" b="1" dirty="0">
                  <a:solidFill>
                    <a:srgbClr val="000000"/>
                  </a:solidFill>
                  <a:latin typeface="Canva Sans Bold"/>
                  <a:ea typeface="Canva Sans Bold"/>
                  <a:cs typeface="Canva Sans Bold"/>
                  <a:sym typeface="Canva Sans Bold"/>
                </a:rPr>
                <a:t>Stage 1)</a:t>
              </a:r>
              <a:r>
                <a:rPr lang="en-US" sz="2400" dirty="0">
                  <a:solidFill>
                    <a:srgbClr val="000000"/>
                  </a:solidFill>
                  <a:latin typeface="Canva Sans"/>
                  <a:ea typeface="Canva Sans"/>
                  <a:cs typeface="Canva Sans"/>
                  <a:sym typeface="Canva Sans"/>
                </a:rPr>
                <a:t> </a:t>
              </a:r>
            </a:p>
            <a:p>
              <a:pPr algn="ctr">
                <a:lnSpc>
                  <a:spcPts val="3359"/>
                </a:lnSpc>
              </a:pPr>
              <a:r>
                <a:rPr lang="en-US" sz="2400" dirty="0">
                  <a:solidFill>
                    <a:srgbClr val="000000"/>
                  </a:solidFill>
                  <a:latin typeface="Canva Sans"/>
                  <a:ea typeface="Canva Sans"/>
                  <a:cs typeface="Canva Sans"/>
                  <a:sym typeface="Canva Sans"/>
                </a:rPr>
                <a:t>Water Shortage Monitoring</a:t>
              </a:r>
            </a:p>
            <a:p>
              <a:pPr algn="ctr">
                <a:lnSpc>
                  <a:spcPts val="3359"/>
                </a:lnSpc>
              </a:pPr>
              <a:endParaRPr lang="en-US" sz="2400" dirty="0">
                <a:solidFill>
                  <a:srgbClr val="000000"/>
                </a:solidFill>
                <a:latin typeface="Canva Sans"/>
                <a:ea typeface="Canva Sans"/>
                <a:cs typeface="Canva Sans"/>
                <a:sym typeface="Canva Sans"/>
              </a:endParaRPr>
            </a:p>
            <a:p>
              <a:pPr algn="ctr">
                <a:lnSpc>
                  <a:spcPts val="3359"/>
                </a:lnSpc>
              </a:pPr>
              <a:r>
                <a:rPr lang="en-US" sz="2400" b="1" dirty="0">
                  <a:solidFill>
                    <a:srgbClr val="000000"/>
                  </a:solidFill>
                  <a:latin typeface="Canva Sans Bold"/>
                  <a:ea typeface="Canva Sans Bold"/>
                  <a:cs typeface="Canva Sans Bold"/>
                  <a:sym typeface="Canva Sans Bold"/>
                </a:rPr>
                <a:t>Stage 2) </a:t>
              </a:r>
            </a:p>
            <a:p>
              <a:pPr algn="ctr">
                <a:lnSpc>
                  <a:spcPts val="3359"/>
                </a:lnSpc>
              </a:pPr>
              <a:r>
                <a:rPr lang="en-US" sz="2400" dirty="0">
                  <a:solidFill>
                    <a:srgbClr val="000000"/>
                  </a:solidFill>
                  <a:latin typeface="Canva Sans"/>
                  <a:ea typeface="Canva Sans"/>
                  <a:cs typeface="Canva Sans"/>
                  <a:sym typeface="Canva Sans"/>
                </a:rPr>
                <a:t>Water Shortage Warning</a:t>
              </a:r>
            </a:p>
            <a:p>
              <a:pPr algn="ctr">
                <a:lnSpc>
                  <a:spcPts val="3359"/>
                </a:lnSpc>
              </a:pPr>
              <a:endParaRPr lang="en-US" sz="2400" dirty="0">
                <a:solidFill>
                  <a:srgbClr val="000000"/>
                </a:solidFill>
                <a:latin typeface="Canva Sans"/>
                <a:ea typeface="Canva Sans"/>
                <a:cs typeface="Canva Sans"/>
                <a:sym typeface="Canva Sans"/>
              </a:endParaRPr>
            </a:p>
            <a:p>
              <a:pPr algn="ctr">
                <a:lnSpc>
                  <a:spcPts val="3359"/>
                </a:lnSpc>
              </a:pPr>
              <a:r>
                <a:rPr lang="en-US" sz="2400" b="1" dirty="0">
                  <a:solidFill>
                    <a:srgbClr val="000000"/>
                  </a:solidFill>
                  <a:latin typeface="Canva Sans Bold"/>
                  <a:ea typeface="Canva Sans Bold"/>
                  <a:cs typeface="Canva Sans Bold"/>
                  <a:sym typeface="Canva Sans Bold"/>
                </a:rPr>
                <a:t>Stage 3)</a:t>
              </a:r>
              <a:r>
                <a:rPr lang="en-US" sz="2400" dirty="0">
                  <a:solidFill>
                    <a:srgbClr val="000000"/>
                  </a:solidFill>
                  <a:latin typeface="Canva Sans"/>
                  <a:ea typeface="Canva Sans"/>
                  <a:cs typeface="Canva Sans"/>
                  <a:sym typeface="Canva Sans"/>
                </a:rPr>
                <a:t> </a:t>
              </a:r>
            </a:p>
            <a:p>
              <a:pPr algn="ctr"/>
              <a:r>
                <a:rPr lang="en-US" sz="2400" dirty="0">
                  <a:solidFill>
                    <a:srgbClr val="000000"/>
                  </a:solidFill>
                  <a:latin typeface="Canva Sans"/>
                  <a:ea typeface="Canva Sans"/>
                  <a:cs typeface="Canva Sans"/>
                  <a:sym typeface="Canva Sans"/>
                </a:rPr>
                <a:t>Severe and Emergency Water Shortage</a:t>
              </a:r>
            </a:p>
            <a:p>
              <a:pPr algn="l">
                <a:lnSpc>
                  <a:spcPts val="3359"/>
                </a:lnSpc>
              </a:pPr>
              <a:endParaRPr lang="en-US" sz="2400" dirty="0">
                <a:solidFill>
                  <a:srgbClr val="000000"/>
                </a:solidFill>
                <a:latin typeface="Canva Sans"/>
                <a:ea typeface="Canva Sans"/>
                <a:cs typeface="Canva Sans"/>
                <a:sym typeface="Canva Sans"/>
              </a:endParaRPr>
            </a:p>
          </p:txBody>
        </p:sp>
        <p:sp>
          <p:nvSpPr>
            <p:cNvPr id="35" name="Freeform 23">
              <a:extLst>
                <a:ext uri="{FF2B5EF4-FFF2-40B4-BE49-F238E27FC236}">
                  <a16:creationId xmlns:a16="http://schemas.microsoft.com/office/drawing/2014/main" id="{2A442A06-30FE-EB35-F8C3-DB34C075C7A7}"/>
                </a:ext>
              </a:extLst>
            </p:cNvPr>
            <p:cNvSpPr/>
            <p:nvPr/>
          </p:nvSpPr>
          <p:spPr>
            <a:xfrm>
              <a:off x="10440377" y="9170582"/>
              <a:ext cx="1314693" cy="1068188"/>
            </a:xfrm>
            <a:custGeom>
              <a:avLst/>
              <a:gdLst/>
              <a:ahLst/>
              <a:cxnLst/>
              <a:rect l="l" t="t" r="r" b="b"/>
              <a:pathLst>
                <a:path w="1314693" h="1068188">
                  <a:moveTo>
                    <a:pt x="0" y="0"/>
                  </a:moveTo>
                  <a:lnTo>
                    <a:pt x="1314694" y="0"/>
                  </a:lnTo>
                  <a:lnTo>
                    <a:pt x="1314694" y="1068188"/>
                  </a:lnTo>
                  <a:lnTo>
                    <a:pt x="0" y="106818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pic>
        <p:nvPicPr>
          <p:cNvPr id="8" name="Picture 7">
            <a:extLst>
              <a:ext uri="{FF2B5EF4-FFF2-40B4-BE49-F238E27FC236}">
                <a16:creationId xmlns:a16="http://schemas.microsoft.com/office/drawing/2014/main" id="{FAB6C211-2512-CB52-7605-C68B2B12CA06}"/>
              </a:ext>
            </a:extLst>
          </p:cNvPr>
          <p:cNvPicPr>
            <a:picLocks noChangeAspect="1"/>
          </p:cNvPicPr>
          <p:nvPr/>
        </p:nvPicPr>
        <p:blipFill>
          <a:blip r:embed="rId7"/>
          <a:stretch>
            <a:fillRect/>
          </a:stretch>
        </p:blipFill>
        <p:spPr>
          <a:xfrm>
            <a:off x="1966739" y="8461973"/>
            <a:ext cx="3302000" cy="150975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C306D"/>
        </a:solidFill>
        <a:effectLst/>
      </p:bgPr>
    </p:bg>
    <p:spTree>
      <p:nvGrpSpPr>
        <p:cNvPr id="1" name="">
          <a:extLst>
            <a:ext uri="{FF2B5EF4-FFF2-40B4-BE49-F238E27FC236}">
              <a16:creationId xmlns:a16="http://schemas.microsoft.com/office/drawing/2014/main" id="{49FB7192-C03A-32A8-2242-D9BE0D87E8BC}"/>
            </a:ext>
          </a:extLst>
        </p:cNvPr>
        <p:cNvGrpSpPr/>
        <p:nvPr/>
      </p:nvGrpSpPr>
      <p:grpSpPr>
        <a:xfrm>
          <a:off x="0" y="0"/>
          <a:ext cx="0" cy="0"/>
          <a:chOff x="0" y="0"/>
          <a:chExt cx="0" cy="0"/>
        </a:xfrm>
      </p:grpSpPr>
      <p:grpSp>
        <p:nvGrpSpPr>
          <p:cNvPr id="3" name="Group 3">
            <a:extLst>
              <a:ext uri="{FF2B5EF4-FFF2-40B4-BE49-F238E27FC236}">
                <a16:creationId xmlns:a16="http://schemas.microsoft.com/office/drawing/2014/main" id="{C0A3C025-A804-003A-E9BD-2D8802F79E4C}"/>
              </a:ext>
            </a:extLst>
          </p:cNvPr>
          <p:cNvGrpSpPr/>
          <p:nvPr/>
        </p:nvGrpSpPr>
        <p:grpSpPr>
          <a:xfrm>
            <a:off x="3890516" y="4089035"/>
            <a:ext cx="13597555" cy="1995838"/>
            <a:chOff x="0" y="-38100"/>
            <a:chExt cx="3581249" cy="525653"/>
          </a:xfrm>
        </p:grpSpPr>
        <p:sp>
          <p:nvSpPr>
            <p:cNvPr id="4" name="Freeform 4">
              <a:extLst>
                <a:ext uri="{FF2B5EF4-FFF2-40B4-BE49-F238E27FC236}">
                  <a16:creationId xmlns:a16="http://schemas.microsoft.com/office/drawing/2014/main" id="{FC9C79E2-C4CA-5CEC-11C7-63B1EE73DF72}"/>
                </a:ext>
              </a:extLst>
            </p:cNvPr>
            <p:cNvSpPr/>
            <p:nvPr/>
          </p:nvSpPr>
          <p:spPr>
            <a:xfrm>
              <a:off x="0" y="0"/>
              <a:ext cx="3581249" cy="487553"/>
            </a:xfrm>
            <a:custGeom>
              <a:avLst/>
              <a:gdLst/>
              <a:ahLst/>
              <a:cxnLst/>
              <a:rect l="l" t="t" r="r" b="b"/>
              <a:pathLst>
                <a:path w="3581249" h="487553">
                  <a:moveTo>
                    <a:pt x="0" y="0"/>
                  </a:moveTo>
                  <a:lnTo>
                    <a:pt x="3581249" y="0"/>
                  </a:lnTo>
                  <a:lnTo>
                    <a:pt x="3581249" y="487553"/>
                  </a:lnTo>
                  <a:lnTo>
                    <a:pt x="0" y="487553"/>
                  </a:lnTo>
                  <a:close/>
                </a:path>
              </a:pathLst>
            </a:custGeom>
            <a:solidFill>
              <a:srgbClr val="FFFCD0"/>
            </a:solidFill>
          </p:spPr>
          <p:txBody>
            <a:bodyPr/>
            <a:lstStyle/>
            <a:p>
              <a:endParaRPr lang="en-US"/>
            </a:p>
          </p:txBody>
        </p:sp>
        <p:sp>
          <p:nvSpPr>
            <p:cNvPr id="5" name="TextBox 5">
              <a:extLst>
                <a:ext uri="{FF2B5EF4-FFF2-40B4-BE49-F238E27FC236}">
                  <a16:creationId xmlns:a16="http://schemas.microsoft.com/office/drawing/2014/main" id="{3FED7BCD-7036-FE5A-EB5F-9B97A98D63E5}"/>
                </a:ext>
              </a:extLst>
            </p:cNvPr>
            <p:cNvSpPr txBox="1"/>
            <p:nvPr/>
          </p:nvSpPr>
          <p:spPr>
            <a:xfrm>
              <a:off x="0" y="-38100"/>
              <a:ext cx="3581249" cy="525653"/>
            </a:xfrm>
            <a:prstGeom prst="rect">
              <a:avLst/>
            </a:prstGeom>
          </p:spPr>
          <p:txBody>
            <a:bodyPr lIns="50800" tIns="50800" rIns="50800" bIns="50800" rtlCol="0" anchor="ctr"/>
            <a:lstStyle/>
            <a:p>
              <a:pPr algn="ctr">
                <a:lnSpc>
                  <a:spcPts val="3078"/>
                </a:lnSpc>
              </a:pPr>
              <a:endParaRPr/>
            </a:p>
          </p:txBody>
        </p:sp>
      </p:grpSp>
      <p:grpSp>
        <p:nvGrpSpPr>
          <p:cNvPr id="6" name="Group 6">
            <a:extLst>
              <a:ext uri="{FF2B5EF4-FFF2-40B4-BE49-F238E27FC236}">
                <a16:creationId xmlns:a16="http://schemas.microsoft.com/office/drawing/2014/main" id="{0EA45BE6-8561-451E-4D61-A57286F25367}"/>
              </a:ext>
            </a:extLst>
          </p:cNvPr>
          <p:cNvGrpSpPr/>
          <p:nvPr/>
        </p:nvGrpSpPr>
        <p:grpSpPr>
          <a:xfrm>
            <a:off x="3890516" y="5940213"/>
            <a:ext cx="13597555" cy="1837882"/>
            <a:chOff x="0" y="-38100"/>
            <a:chExt cx="3581249" cy="484051"/>
          </a:xfrm>
        </p:grpSpPr>
        <p:sp>
          <p:nvSpPr>
            <p:cNvPr id="8" name="TextBox 8">
              <a:extLst>
                <a:ext uri="{FF2B5EF4-FFF2-40B4-BE49-F238E27FC236}">
                  <a16:creationId xmlns:a16="http://schemas.microsoft.com/office/drawing/2014/main" id="{AF105CFA-53DE-3026-0949-61ABA80E99D8}"/>
                </a:ext>
              </a:extLst>
            </p:cNvPr>
            <p:cNvSpPr txBox="1"/>
            <p:nvPr/>
          </p:nvSpPr>
          <p:spPr>
            <a:xfrm>
              <a:off x="0" y="-38100"/>
              <a:ext cx="3581249" cy="484051"/>
            </a:xfrm>
            <a:prstGeom prst="rect">
              <a:avLst/>
            </a:prstGeom>
          </p:spPr>
          <p:txBody>
            <a:bodyPr lIns="50800" tIns="50800" rIns="50800" bIns="50800" rtlCol="0" anchor="ctr"/>
            <a:lstStyle/>
            <a:p>
              <a:pPr algn="ctr">
                <a:lnSpc>
                  <a:spcPts val="3078"/>
                </a:lnSpc>
              </a:pPr>
              <a:endParaRPr/>
            </a:p>
          </p:txBody>
        </p:sp>
        <p:sp>
          <p:nvSpPr>
            <p:cNvPr id="7" name="Freeform 7">
              <a:extLst>
                <a:ext uri="{FF2B5EF4-FFF2-40B4-BE49-F238E27FC236}">
                  <a16:creationId xmlns:a16="http://schemas.microsoft.com/office/drawing/2014/main" id="{5C645F84-30F2-DA01-D5A8-6BF10D4E0319}"/>
                </a:ext>
              </a:extLst>
            </p:cNvPr>
            <p:cNvSpPr/>
            <p:nvPr/>
          </p:nvSpPr>
          <p:spPr>
            <a:xfrm>
              <a:off x="0" y="0"/>
              <a:ext cx="3581249" cy="445951"/>
            </a:xfrm>
            <a:custGeom>
              <a:avLst/>
              <a:gdLst/>
              <a:ahLst/>
              <a:cxnLst/>
              <a:rect l="l" t="t" r="r" b="b"/>
              <a:pathLst>
                <a:path w="3581249" h="445951">
                  <a:moveTo>
                    <a:pt x="0" y="0"/>
                  </a:moveTo>
                  <a:lnTo>
                    <a:pt x="3581249" y="0"/>
                  </a:lnTo>
                  <a:lnTo>
                    <a:pt x="3581249" y="445951"/>
                  </a:lnTo>
                  <a:lnTo>
                    <a:pt x="0" y="445951"/>
                  </a:lnTo>
                  <a:close/>
                </a:path>
              </a:pathLst>
            </a:custGeom>
            <a:solidFill>
              <a:srgbClr val="F8CD9A"/>
            </a:solidFill>
          </p:spPr>
          <p:txBody>
            <a:bodyPr/>
            <a:lstStyle/>
            <a:p>
              <a:endParaRPr lang="en-US"/>
            </a:p>
          </p:txBody>
        </p:sp>
      </p:grpSp>
      <p:grpSp>
        <p:nvGrpSpPr>
          <p:cNvPr id="9" name="Group 9">
            <a:extLst>
              <a:ext uri="{FF2B5EF4-FFF2-40B4-BE49-F238E27FC236}">
                <a16:creationId xmlns:a16="http://schemas.microsoft.com/office/drawing/2014/main" id="{11AF4599-C976-1FCE-2BE0-4885D7F3A9D4}"/>
              </a:ext>
            </a:extLst>
          </p:cNvPr>
          <p:cNvGrpSpPr/>
          <p:nvPr/>
        </p:nvGrpSpPr>
        <p:grpSpPr>
          <a:xfrm>
            <a:off x="3890516" y="7608005"/>
            <a:ext cx="13597555" cy="1959616"/>
            <a:chOff x="0" y="-38100"/>
            <a:chExt cx="3581249" cy="516113"/>
          </a:xfrm>
        </p:grpSpPr>
        <p:sp>
          <p:nvSpPr>
            <p:cNvPr id="10" name="Freeform 10">
              <a:extLst>
                <a:ext uri="{FF2B5EF4-FFF2-40B4-BE49-F238E27FC236}">
                  <a16:creationId xmlns:a16="http://schemas.microsoft.com/office/drawing/2014/main" id="{D3653E1D-1F65-AFA6-8887-885332FD5DF3}"/>
                </a:ext>
              </a:extLst>
            </p:cNvPr>
            <p:cNvSpPr/>
            <p:nvPr/>
          </p:nvSpPr>
          <p:spPr>
            <a:xfrm>
              <a:off x="0" y="0"/>
              <a:ext cx="3581249" cy="478013"/>
            </a:xfrm>
            <a:custGeom>
              <a:avLst/>
              <a:gdLst/>
              <a:ahLst/>
              <a:cxnLst/>
              <a:rect l="l" t="t" r="r" b="b"/>
              <a:pathLst>
                <a:path w="3581249" h="478013">
                  <a:moveTo>
                    <a:pt x="0" y="0"/>
                  </a:moveTo>
                  <a:lnTo>
                    <a:pt x="3581249" y="0"/>
                  </a:lnTo>
                  <a:lnTo>
                    <a:pt x="3581249" y="478013"/>
                  </a:lnTo>
                  <a:lnTo>
                    <a:pt x="0" y="478013"/>
                  </a:lnTo>
                  <a:close/>
                </a:path>
              </a:pathLst>
            </a:custGeom>
            <a:solidFill>
              <a:srgbClr val="F87A7E"/>
            </a:solidFill>
          </p:spPr>
          <p:txBody>
            <a:bodyPr/>
            <a:lstStyle/>
            <a:p>
              <a:endParaRPr lang="en-US"/>
            </a:p>
          </p:txBody>
        </p:sp>
        <p:sp>
          <p:nvSpPr>
            <p:cNvPr id="11" name="TextBox 11">
              <a:extLst>
                <a:ext uri="{FF2B5EF4-FFF2-40B4-BE49-F238E27FC236}">
                  <a16:creationId xmlns:a16="http://schemas.microsoft.com/office/drawing/2014/main" id="{99871F86-94A5-9F36-E226-2D3C6092FF60}"/>
                </a:ext>
              </a:extLst>
            </p:cNvPr>
            <p:cNvSpPr txBox="1"/>
            <p:nvPr/>
          </p:nvSpPr>
          <p:spPr>
            <a:xfrm>
              <a:off x="0" y="-38100"/>
              <a:ext cx="3581249" cy="516113"/>
            </a:xfrm>
            <a:prstGeom prst="rect">
              <a:avLst/>
            </a:prstGeom>
          </p:spPr>
          <p:txBody>
            <a:bodyPr lIns="50800" tIns="50800" rIns="50800" bIns="50800" rtlCol="0" anchor="ctr"/>
            <a:lstStyle/>
            <a:p>
              <a:pPr algn="ctr">
                <a:lnSpc>
                  <a:spcPts val="3078"/>
                </a:lnSpc>
              </a:pPr>
              <a:endParaRPr/>
            </a:p>
          </p:txBody>
        </p:sp>
      </p:grpSp>
      <p:grpSp>
        <p:nvGrpSpPr>
          <p:cNvPr id="12" name="Group 12">
            <a:extLst>
              <a:ext uri="{FF2B5EF4-FFF2-40B4-BE49-F238E27FC236}">
                <a16:creationId xmlns:a16="http://schemas.microsoft.com/office/drawing/2014/main" id="{42FB5800-B95C-7E77-06BC-2A6D5091410E}"/>
              </a:ext>
            </a:extLst>
          </p:cNvPr>
          <p:cNvGrpSpPr/>
          <p:nvPr/>
        </p:nvGrpSpPr>
        <p:grpSpPr>
          <a:xfrm>
            <a:off x="3911835" y="2122628"/>
            <a:ext cx="13576236" cy="2093791"/>
            <a:chOff x="0" y="-38100"/>
            <a:chExt cx="3575634" cy="551451"/>
          </a:xfrm>
        </p:grpSpPr>
        <p:sp>
          <p:nvSpPr>
            <p:cNvPr id="13" name="Freeform 13">
              <a:extLst>
                <a:ext uri="{FF2B5EF4-FFF2-40B4-BE49-F238E27FC236}">
                  <a16:creationId xmlns:a16="http://schemas.microsoft.com/office/drawing/2014/main" id="{970CD71F-0A11-3F17-A1E7-020305212CFC}"/>
                </a:ext>
              </a:extLst>
            </p:cNvPr>
            <p:cNvSpPr/>
            <p:nvPr/>
          </p:nvSpPr>
          <p:spPr>
            <a:xfrm>
              <a:off x="0" y="0"/>
              <a:ext cx="3575634" cy="513351"/>
            </a:xfrm>
            <a:custGeom>
              <a:avLst/>
              <a:gdLst/>
              <a:ahLst/>
              <a:cxnLst/>
              <a:rect l="l" t="t" r="r" b="b"/>
              <a:pathLst>
                <a:path w="3575634" h="513351">
                  <a:moveTo>
                    <a:pt x="0" y="0"/>
                  </a:moveTo>
                  <a:lnTo>
                    <a:pt x="3575634" y="0"/>
                  </a:lnTo>
                  <a:lnTo>
                    <a:pt x="3575634" y="513351"/>
                  </a:lnTo>
                  <a:lnTo>
                    <a:pt x="0" y="513351"/>
                  </a:lnTo>
                  <a:close/>
                </a:path>
              </a:pathLst>
            </a:custGeom>
            <a:solidFill>
              <a:srgbClr val="FFFFFF"/>
            </a:solidFill>
            <a:ln w="9525" cap="sq">
              <a:solidFill>
                <a:srgbClr val="000000"/>
              </a:solidFill>
              <a:prstDash val="solid"/>
              <a:miter/>
            </a:ln>
          </p:spPr>
          <p:txBody>
            <a:bodyPr/>
            <a:lstStyle/>
            <a:p>
              <a:endParaRPr lang="en-US"/>
            </a:p>
          </p:txBody>
        </p:sp>
        <p:sp>
          <p:nvSpPr>
            <p:cNvPr id="14" name="TextBox 14">
              <a:extLst>
                <a:ext uri="{FF2B5EF4-FFF2-40B4-BE49-F238E27FC236}">
                  <a16:creationId xmlns:a16="http://schemas.microsoft.com/office/drawing/2014/main" id="{7B54961C-FA86-DE1D-94C8-53BF14834000}"/>
                </a:ext>
              </a:extLst>
            </p:cNvPr>
            <p:cNvSpPr txBox="1"/>
            <p:nvPr/>
          </p:nvSpPr>
          <p:spPr>
            <a:xfrm>
              <a:off x="0" y="-38100"/>
              <a:ext cx="3575634" cy="551451"/>
            </a:xfrm>
            <a:prstGeom prst="rect">
              <a:avLst/>
            </a:prstGeom>
          </p:spPr>
          <p:txBody>
            <a:bodyPr lIns="50800" tIns="50800" rIns="50800" bIns="50800" rtlCol="0" anchor="ctr"/>
            <a:lstStyle/>
            <a:p>
              <a:pPr algn="ctr">
                <a:lnSpc>
                  <a:spcPts val="3078"/>
                </a:lnSpc>
              </a:pPr>
              <a:endParaRPr/>
            </a:p>
          </p:txBody>
        </p:sp>
      </p:grpSp>
      <p:grpSp>
        <p:nvGrpSpPr>
          <p:cNvPr id="15" name="Group 15">
            <a:extLst>
              <a:ext uri="{FF2B5EF4-FFF2-40B4-BE49-F238E27FC236}">
                <a16:creationId xmlns:a16="http://schemas.microsoft.com/office/drawing/2014/main" id="{937F5566-6037-63A4-58A4-2B689BCD8E06}"/>
              </a:ext>
            </a:extLst>
          </p:cNvPr>
          <p:cNvGrpSpPr/>
          <p:nvPr/>
        </p:nvGrpSpPr>
        <p:grpSpPr>
          <a:xfrm>
            <a:off x="4090918" y="4304991"/>
            <a:ext cx="2492752" cy="1738373"/>
            <a:chOff x="356989" y="-24881"/>
            <a:chExt cx="656527" cy="457843"/>
          </a:xfrm>
        </p:grpSpPr>
        <p:sp>
          <p:nvSpPr>
            <p:cNvPr id="16" name="Freeform 16">
              <a:extLst>
                <a:ext uri="{FF2B5EF4-FFF2-40B4-BE49-F238E27FC236}">
                  <a16:creationId xmlns:a16="http://schemas.microsoft.com/office/drawing/2014/main" id="{7881C747-EBE8-623C-BFCD-F47F8694682E}"/>
                </a:ext>
              </a:extLst>
            </p:cNvPr>
            <p:cNvSpPr/>
            <p:nvPr/>
          </p:nvSpPr>
          <p:spPr>
            <a:xfrm>
              <a:off x="356989" y="3925"/>
              <a:ext cx="650568" cy="419743"/>
            </a:xfrm>
            <a:custGeom>
              <a:avLst/>
              <a:gdLst/>
              <a:ahLst/>
              <a:cxnLst/>
              <a:rect l="l" t="t" r="r" b="b"/>
              <a:pathLst>
                <a:path w="650568" h="419743">
                  <a:moveTo>
                    <a:pt x="159845" y="0"/>
                  </a:moveTo>
                  <a:lnTo>
                    <a:pt x="490723" y="0"/>
                  </a:lnTo>
                  <a:cubicBezTo>
                    <a:pt x="579003" y="0"/>
                    <a:pt x="650568" y="71565"/>
                    <a:pt x="650568" y="159845"/>
                  </a:cubicBezTo>
                  <a:lnTo>
                    <a:pt x="650568" y="259898"/>
                  </a:lnTo>
                  <a:cubicBezTo>
                    <a:pt x="650568" y="348178"/>
                    <a:pt x="579003" y="419743"/>
                    <a:pt x="490723" y="419743"/>
                  </a:cubicBezTo>
                  <a:lnTo>
                    <a:pt x="159845" y="419743"/>
                  </a:lnTo>
                  <a:cubicBezTo>
                    <a:pt x="117452" y="419743"/>
                    <a:pt x="76794" y="402902"/>
                    <a:pt x="46818" y="372925"/>
                  </a:cubicBezTo>
                  <a:cubicBezTo>
                    <a:pt x="16841" y="342949"/>
                    <a:pt x="0" y="302291"/>
                    <a:pt x="0" y="259898"/>
                  </a:cubicBezTo>
                  <a:lnTo>
                    <a:pt x="0" y="159845"/>
                  </a:lnTo>
                  <a:cubicBezTo>
                    <a:pt x="0" y="71565"/>
                    <a:pt x="71565" y="0"/>
                    <a:pt x="159845" y="0"/>
                  </a:cubicBezTo>
                  <a:close/>
                </a:path>
              </a:pathLst>
            </a:custGeom>
            <a:solidFill>
              <a:srgbClr val="FFE164"/>
            </a:solidFill>
          </p:spPr>
          <p:txBody>
            <a:bodyPr/>
            <a:lstStyle/>
            <a:p>
              <a:endParaRPr lang="en-US"/>
            </a:p>
          </p:txBody>
        </p:sp>
        <p:sp>
          <p:nvSpPr>
            <p:cNvPr id="17" name="TextBox 17">
              <a:extLst>
                <a:ext uri="{FF2B5EF4-FFF2-40B4-BE49-F238E27FC236}">
                  <a16:creationId xmlns:a16="http://schemas.microsoft.com/office/drawing/2014/main" id="{ADBECB91-1A08-2C69-723E-9B81C32D9DD8}"/>
                </a:ext>
              </a:extLst>
            </p:cNvPr>
            <p:cNvSpPr txBox="1"/>
            <p:nvPr/>
          </p:nvSpPr>
          <p:spPr>
            <a:xfrm>
              <a:off x="362948" y="-24881"/>
              <a:ext cx="650568" cy="457843"/>
            </a:xfrm>
            <a:prstGeom prst="rect">
              <a:avLst/>
            </a:prstGeom>
          </p:spPr>
          <p:txBody>
            <a:bodyPr lIns="50800" tIns="50800" rIns="50800" bIns="50800" rtlCol="0" anchor="ctr"/>
            <a:lstStyle/>
            <a:p>
              <a:pPr algn="ctr">
                <a:lnSpc>
                  <a:spcPts val="3078"/>
                </a:lnSpc>
              </a:pPr>
              <a:r>
                <a:rPr lang="en-US" sz="2198">
                  <a:solidFill>
                    <a:srgbClr val="000000"/>
                  </a:solidFill>
                  <a:latin typeface="Canva Sans"/>
                  <a:ea typeface="Canva Sans"/>
                  <a:cs typeface="Canva Sans"/>
                  <a:sym typeface="Canva Sans"/>
                </a:rPr>
                <a:t>Tracking, Monitoring, and Info Sharing</a:t>
              </a:r>
            </a:p>
          </p:txBody>
        </p:sp>
      </p:grpSp>
      <p:grpSp>
        <p:nvGrpSpPr>
          <p:cNvPr id="21" name="Group 21">
            <a:extLst>
              <a:ext uri="{FF2B5EF4-FFF2-40B4-BE49-F238E27FC236}">
                <a16:creationId xmlns:a16="http://schemas.microsoft.com/office/drawing/2014/main" id="{80762C8E-C86F-86B4-6C3F-E0309D1F888F}"/>
              </a:ext>
            </a:extLst>
          </p:cNvPr>
          <p:cNvGrpSpPr/>
          <p:nvPr/>
        </p:nvGrpSpPr>
        <p:grpSpPr>
          <a:xfrm>
            <a:off x="6761737" y="4320919"/>
            <a:ext cx="2489457" cy="1738373"/>
            <a:chOff x="-353855" y="-20686"/>
            <a:chExt cx="655659" cy="457843"/>
          </a:xfrm>
        </p:grpSpPr>
        <p:sp>
          <p:nvSpPr>
            <p:cNvPr id="22" name="Freeform 22">
              <a:extLst>
                <a:ext uri="{FF2B5EF4-FFF2-40B4-BE49-F238E27FC236}">
                  <a16:creationId xmlns:a16="http://schemas.microsoft.com/office/drawing/2014/main" id="{D6CD19C1-1782-D083-29F6-F04E70479F4A}"/>
                </a:ext>
              </a:extLst>
            </p:cNvPr>
            <p:cNvSpPr/>
            <p:nvPr/>
          </p:nvSpPr>
          <p:spPr>
            <a:xfrm>
              <a:off x="-348764" y="-286"/>
              <a:ext cx="650568" cy="419743"/>
            </a:xfrm>
            <a:custGeom>
              <a:avLst/>
              <a:gdLst/>
              <a:ahLst/>
              <a:cxnLst/>
              <a:rect l="l" t="t" r="r" b="b"/>
              <a:pathLst>
                <a:path w="650568" h="419743">
                  <a:moveTo>
                    <a:pt x="159845" y="0"/>
                  </a:moveTo>
                  <a:lnTo>
                    <a:pt x="490723" y="0"/>
                  </a:lnTo>
                  <a:cubicBezTo>
                    <a:pt x="579003" y="0"/>
                    <a:pt x="650568" y="71565"/>
                    <a:pt x="650568" y="159845"/>
                  </a:cubicBezTo>
                  <a:lnTo>
                    <a:pt x="650568" y="259898"/>
                  </a:lnTo>
                  <a:cubicBezTo>
                    <a:pt x="650568" y="348178"/>
                    <a:pt x="579003" y="419743"/>
                    <a:pt x="490723" y="419743"/>
                  </a:cubicBezTo>
                  <a:lnTo>
                    <a:pt x="159845" y="419743"/>
                  </a:lnTo>
                  <a:cubicBezTo>
                    <a:pt x="117452" y="419743"/>
                    <a:pt x="76794" y="402902"/>
                    <a:pt x="46818" y="372925"/>
                  </a:cubicBezTo>
                  <a:cubicBezTo>
                    <a:pt x="16841" y="342949"/>
                    <a:pt x="0" y="302291"/>
                    <a:pt x="0" y="259898"/>
                  </a:cubicBezTo>
                  <a:lnTo>
                    <a:pt x="0" y="159845"/>
                  </a:lnTo>
                  <a:cubicBezTo>
                    <a:pt x="0" y="71565"/>
                    <a:pt x="71565" y="0"/>
                    <a:pt x="159845" y="0"/>
                  </a:cubicBezTo>
                  <a:close/>
                </a:path>
              </a:pathLst>
            </a:custGeom>
            <a:solidFill>
              <a:srgbClr val="FFE164"/>
            </a:solidFill>
          </p:spPr>
          <p:txBody>
            <a:bodyPr/>
            <a:lstStyle/>
            <a:p>
              <a:endParaRPr lang="en-US"/>
            </a:p>
          </p:txBody>
        </p:sp>
        <p:sp>
          <p:nvSpPr>
            <p:cNvPr id="23" name="TextBox 23">
              <a:extLst>
                <a:ext uri="{FF2B5EF4-FFF2-40B4-BE49-F238E27FC236}">
                  <a16:creationId xmlns:a16="http://schemas.microsoft.com/office/drawing/2014/main" id="{606C4518-940C-F78A-1A23-8A7EE2B83E99}"/>
                </a:ext>
              </a:extLst>
            </p:cNvPr>
            <p:cNvSpPr txBox="1"/>
            <p:nvPr/>
          </p:nvSpPr>
          <p:spPr>
            <a:xfrm>
              <a:off x="-353855" y="-20686"/>
              <a:ext cx="650568" cy="457843"/>
            </a:xfrm>
            <a:prstGeom prst="rect">
              <a:avLst/>
            </a:prstGeom>
          </p:spPr>
          <p:txBody>
            <a:bodyPr lIns="50800" tIns="50800" rIns="50800" bIns="50800" rtlCol="0" anchor="ctr"/>
            <a:lstStyle/>
            <a:p>
              <a:pPr algn="ctr">
                <a:lnSpc>
                  <a:spcPts val="3078"/>
                </a:lnSpc>
              </a:pPr>
              <a:r>
                <a:rPr lang="en-US" sz="2198">
                  <a:solidFill>
                    <a:srgbClr val="000000"/>
                  </a:solidFill>
                  <a:latin typeface="Canva Sans"/>
                  <a:ea typeface="Canva Sans"/>
                  <a:cs typeface="Canva Sans"/>
                  <a:sym typeface="Canva Sans"/>
                </a:rPr>
                <a:t>Drought Task Force</a:t>
              </a:r>
            </a:p>
          </p:txBody>
        </p:sp>
      </p:grpSp>
      <p:grpSp>
        <p:nvGrpSpPr>
          <p:cNvPr id="24" name="Group 24">
            <a:extLst>
              <a:ext uri="{FF2B5EF4-FFF2-40B4-BE49-F238E27FC236}">
                <a16:creationId xmlns:a16="http://schemas.microsoft.com/office/drawing/2014/main" id="{8BFE81B5-76E5-94AD-13B5-83FCAA4B352E}"/>
              </a:ext>
            </a:extLst>
          </p:cNvPr>
          <p:cNvGrpSpPr/>
          <p:nvPr/>
        </p:nvGrpSpPr>
        <p:grpSpPr>
          <a:xfrm>
            <a:off x="9465112" y="4270645"/>
            <a:ext cx="2541664" cy="1738373"/>
            <a:chOff x="-348990" y="-33927"/>
            <a:chExt cx="669409" cy="457843"/>
          </a:xfrm>
        </p:grpSpPr>
        <p:sp>
          <p:nvSpPr>
            <p:cNvPr id="25" name="Freeform 25">
              <a:extLst>
                <a:ext uri="{FF2B5EF4-FFF2-40B4-BE49-F238E27FC236}">
                  <a16:creationId xmlns:a16="http://schemas.microsoft.com/office/drawing/2014/main" id="{BD3887DD-22A5-8190-001E-DE932B804C8B}"/>
                </a:ext>
              </a:extLst>
            </p:cNvPr>
            <p:cNvSpPr/>
            <p:nvPr/>
          </p:nvSpPr>
          <p:spPr>
            <a:xfrm>
              <a:off x="-348990" y="-4581"/>
              <a:ext cx="650568" cy="419743"/>
            </a:xfrm>
            <a:custGeom>
              <a:avLst/>
              <a:gdLst/>
              <a:ahLst/>
              <a:cxnLst/>
              <a:rect l="l" t="t" r="r" b="b"/>
              <a:pathLst>
                <a:path w="650568" h="419743">
                  <a:moveTo>
                    <a:pt x="159845" y="0"/>
                  </a:moveTo>
                  <a:lnTo>
                    <a:pt x="490723" y="0"/>
                  </a:lnTo>
                  <a:cubicBezTo>
                    <a:pt x="579003" y="0"/>
                    <a:pt x="650568" y="71565"/>
                    <a:pt x="650568" y="159845"/>
                  </a:cubicBezTo>
                  <a:lnTo>
                    <a:pt x="650568" y="259898"/>
                  </a:lnTo>
                  <a:cubicBezTo>
                    <a:pt x="650568" y="348178"/>
                    <a:pt x="579003" y="419743"/>
                    <a:pt x="490723" y="419743"/>
                  </a:cubicBezTo>
                  <a:lnTo>
                    <a:pt x="159845" y="419743"/>
                  </a:lnTo>
                  <a:cubicBezTo>
                    <a:pt x="117452" y="419743"/>
                    <a:pt x="76794" y="402902"/>
                    <a:pt x="46818" y="372925"/>
                  </a:cubicBezTo>
                  <a:cubicBezTo>
                    <a:pt x="16841" y="342949"/>
                    <a:pt x="0" y="302291"/>
                    <a:pt x="0" y="259898"/>
                  </a:cubicBezTo>
                  <a:lnTo>
                    <a:pt x="0" y="159845"/>
                  </a:lnTo>
                  <a:cubicBezTo>
                    <a:pt x="0" y="71565"/>
                    <a:pt x="71565" y="0"/>
                    <a:pt x="159845" y="0"/>
                  </a:cubicBezTo>
                  <a:close/>
                </a:path>
              </a:pathLst>
            </a:custGeom>
            <a:solidFill>
              <a:srgbClr val="FFE164"/>
            </a:solidFill>
          </p:spPr>
          <p:txBody>
            <a:bodyPr/>
            <a:lstStyle/>
            <a:p>
              <a:endParaRPr lang="en-US"/>
            </a:p>
          </p:txBody>
        </p:sp>
        <p:sp>
          <p:nvSpPr>
            <p:cNvPr id="26" name="TextBox 26">
              <a:extLst>
                <a:ext uri="{FF2B5EF4-FFF2-40B4-BE49-F238E27FC236}">
                  <a16:creationId xmlns:a16="http://schemas.microsoft.com/office/drawing/2014/main" id="{72AFB68D-1E48-F923-87D5-FB42B4193D23}"/>
                </a:ext>
              </a:extLst>
            </p:cNvPr>
            <p:cNvSpPr txBox="1"/>
            <p:nvPr/>
          </p:nvSpPr>
          <p:spPr>
            <a:xfrm>
              <a:off x="-330149" y="-33927"/>
              <a:ext cx="650568" cy="457843"/>
            </a:xfrm>
            <a:prstGeom prst="rect">
              <a:avLst/>
            </a:prstGeom>
          </p:spPr>
          <p:txBody>
            <a:bodyPr lIns="50800" tIns="50800" rIns="50800" bIns="50800" rtlCol="0" anchor="ctr"/>
            <a:lstStyle/>
            <a:p>
              <a:pPr algn="ctr">
                <a:lnSpc>
                  <a:spcPts val="3078"/>
                </a:lnSpc>
              </a:pPr>
              <a:r>
                <a:rPr lang="en-US" sz="2198">
                  <a:solidFill>
                    <a:srgbClr val="000000"/>
                  </a:solidFill>
                  <a:latin typeface="Canva Sans"/>
                  <a:ea typeface="Canva Sans"/>
                  <a:cs typeface="Canva Sans"/>
                  <a:sym typeface="Canva Sans"/>
                </a:rPr>
                <a:t>Mutual Aid Agreements</a:t>
              </a:r>
            </a:p>
          </p:txBody>
        </p:sp>
      </p:grpSp>
      <p:grpSp>
        <p:nvGrpSpPr>
          <p:cNvPr id="27" name="Group 27">
            <a:extLst>
              <a:ext uri="{FF2B5EF4-FFF2-40B4-BE49-F238E27FC236}">
                <a16:creationId xmlns:a16="http://schemas.microsoft.com/office/drawing/2014/main" id="{C2980262-8F3C-BB4B-ECA5-BB228575712D}"/>
              </a:ext>
            </a:extLst>
          </p:cNvPr>
          <p:cNvGrpSpPr/>
          <p:nvPr/>
        </p:nvGrpSpPr>
        <p:grpSpPr>
          <a:xfrm>
            <a:off x="12185137" y="4384896"/>
            <a:ext cx="2476709" cy="1738373"/>
            <a:chOff x="-339740" y="-3836"/>
            <a:chExt cx="652302" cy="457843"/>
          </a:xfrm>
        </p:grpSpPr>
        <p:sp>
          <p:nvSpPr>
            <p:cNvPr id="28" name="Freeform 28">
              <a:extLst>
                <a:ext uri="{FF2B5EF4-FFF2-40B4-BE49-F238E27FC236}">
                  <a16:creationId xmlns:a16="http://schemas.microsoft.com/office/drawing/2014/main" id="{E70B596A-B179-4FC5-5DB2-829224AEB9A2}"/>
                </a:ext>
              </a:extLst>
            </p:cNvPr>
            <p:cNvSpPr/>
            <p:nvPr/>
          </p:nvSpPr>
          <p:spPr>
            <a:xfrm>
              <a:off x="-339740" y="4384"/>
              <a:ext cx="652302" cy="419743"/>
            </a:xfrm>
            <a:custGeom>
              <a:avLst/>
              <a:gdLst/>
              <a:ahLst/>
              <a:cxnLst/>
              <a:rect l="l" t="t" r="r" b="b"/>
              <a:pathLst>
                <a:path w="652302" h="419743">
                  <a:moveTo>
                    <a:pt x="159420" y="0"/>
                  </a:moveTo>
                  <a:lnTo>
                    <a:pt x="492882" y="0"/>
                  </a:lnTo>
                  <a:cubicBezTo>
                    <a:pt x="580927" y="0"/>
                    <a:pt x="652302" y="71375"/>
                    <a:pt x="652302" y="159420"/>
                  </a:cubicBezTo>
                  <a:lnTo>
                    <a:pt x="652302" y="260323"/>
                  </a:lnTo>
                  <a:cubicBezTo>
                    <a:pt x="652302" y="302604"/>
                    <a:pt x="635506" y="343153"/>
                    <a:pt x="605609" y="373050"/>
                  </a:cubicBezTo>
                  <a:cubicBezTo>
                    <a:pt x="575712" y="402947"/>
                    <a:pt x="535162" y="419743"/>
                    <a:pt x="492882" y="419743"/>
                  </a:cubicBezTo>
                  <a:lnTo>
                    <a:pt x="159420" y="419743"/>
                  </a:lnTo>
                  <a:cubicBezTo>
                    <a:pt x="117139" y="419743"/>
                    <a:pt x="76590" y="402947"/>
                    <a:pt x="46693" y="373050"/>
                  </a:cubicBezTo>
                  <a:cubicBezTo>
                    <a:pt x="16796" y="343153"/>
                    <a:pt x="0" y="302604"/>
                    <a:pt x="0" y="260323"/>
                  </a:cubicBezTo>
                  <a:lnTo>
                    <a:pt x="0" y="159420"/>
                  </a:lnTo>
                  <a:cubicBezTo>
                    <a:pt x="0" y="71375"/>
                    <a:pt x="71375" y="0"/>
                    <a:pt x="159420" y="0"/>
                  </a:cubicBezTo>
                  <a:close/>
                </a:path>
              </a:pathLst>
            </a:custGeom>
            <a:solidFill>
              <a:srgbClr val="FFE164"/>
            </a:solidFill>
          </p:spPr>
          <p:txBody>
            <a:bodyPr/>
            <a:lstStyle/>
            <a:p>
              <a:endParaRPr lang="en-US"/>
            </a:p>
          </p:txBody>
        </p:sp>
        <p:sp>
          <p:nvSpPr>
            <p:cNvPr id="29" name="TextBox 29">
              <a:extLst>
                <a:ext uri="{FF2B5EF4-FFF2-40B4-BE49-F238E27FC236}">
                  <a16:creationId xmlns:a16="http://schemas.microsoft.com/office/drawing/2014/main" id="{69376F21-BEEA-A144-CF2C-85F37DC148A1}"/>
                </a:ext>
              </a:extLst>
            </p:cNvPr>
            <p:cNvSpPr txBox="1"/>
            <p:nvPr/>
          </p:nvSpPr>
          <p:spPr>
            <a:xfrm>
              <a:off x="-339740" y="-3836"/>
              <a:ext cx="652302" cy="457843"/>
            </a:xfrm>
            <a:prstGeom prst="rect">
              <a:avLst/>
            </a:prstGeom>
          </p:spPr>
          <p:txBody>
            <a:bodyPr lIns="50800" tIns="50800" rIns="50800" bIns="50800" rtlCol="0" anchor="ctr"/>
            <a:lstStyle/>
            <a:p>
              <a:pPr algn="ctr">
                <a:lnSpc>
                  <a:spcPts val="2938"/>
                </a:lnSpc>
              </a:pPr>
              <a:r>
                <a:rPr lang="en-US" sz="2098" dirty="0">
                  <a:solidFill>
                    <a:srgbClr val="000000"/>
                  </a:solidFill>
                  <a:latin typeface="Canva Sans"/>
                  <a:ea typeface="Canva Sans"/>
                  <a:cs typeface="Canva Sans"/>
                  <a:sym typeface="Canva Sans"/>
                </a:rPr>
                <a:t>Partnerships &amp; Coordination (GSA, State, NGOs)</a:t>
              </a:r>
            </a:p>
          </p:txBody>
        </p:sp>
      </p:grpSp>
      <p:grpSp>
        <p:nvGrpSpPr>
          <p:cNvPr id="30" name="Group 30">
            <a:extLst>
              <a:ext uri="{FF2B5EF4-FFF2-40B4-BE49-F238E27FC236}">
                <a16:creationId xmlns:a16="http://schemas.microsoft.com/office/drawing/2014/main" id="{C67B450A-2063-A235-C8A5-A55B4F03989A}"/>
              </a:ext>
            </a:extLst>
          </p:cNvPr>
          <p:cNvGrpSpPr/>
          <p:nvPr/>
        </p:nvGrpSpPr>
        <p:grpSpPr>
          <a:xfrm>
            <a:off x="9227040" y="6061791"/>
            <a:ext cx="2805811" cy="1648648"/>
            <a:chOff x="402837" y="-27577"/>
            <a:chExt cx="738979" cy="434212"/>
          </a:xfrm>
        </p:grpSpPr>
        <p:sp>
          <p:nvSpPr>
            <p:cNvPr id="31" name="Freeform 31">
              <a:extLst>
                <a:ext uri="{FF2B5EF4-FFF2-40B4-BE49-F238E27FC236}">
                  <a16:creationId xmlns:a16="http://schemas.microsoft.com/office/drawing/2014/main" id="{11EB736C-442C-BF60-0886-22C543EB7477}"/>
                </a:ext>
              </a:extLst>
            </p:cNvPr>
            <p:cNvSpPr/>
            <p:nvPr/>
          </p:nvSpPr>
          <p:spPr>
            <a:xfrm>
              <a:off x="402837" y="4258"/>
              <a:ext cx="736433" cy="396112"/>
            </a:xfrm>
            <a:custGeom>
              <a:avLst/>
              <a:gdLst/>
              <a:ahLst/>
              <a:cxnLst/>
              <a:rect l="l" t="t" r="r" b="b"/>
              <a:pathLst>
                <a:path w="736433" h="396112">
                  <a:moveTo>
                    <a:pt x="141208" y="0"/>
                  </a:moveTo>
                  <a:lnTo>
                    <a:pt x="595225" y="0"/>
                  </a:lnTo>
                  <a:cubicBezTo>
                    <a:pt x="632676" y="0"/>
                    <a:pt x="668592" y="14877"/>
                    <a:pt x="695074" y="41359"/>
                  </a:cubicBezTo>
                  <a:cubicBezTo>
                    <a:pt x="721556" y="67841"/>
                    <a:pt x="736433" y="103757"/>
                    <a:pt x="736433" y="141208"/>
                  </a:cubicBezTo>
                  <a:lnTo>
                    <a:pt x="736433" y="254904"/>
                  </a:lnTo>
                  <a:cubicBezTo>
                    <a:pt x="736433" y="332891"/>
                    <a:pt x="673212" y="396112"/>
                    <a:pt x="595225" y="396112"/>
                  </a:cubicBezTo>
                  <a:lnTo>
                    <a:pt x="141208" y="396112"/>
                  </a:lnTo>
                  <a:cubicBezTo>
                    <a:pt x="103757" y="396112"/>
                    <a:pt x="67841" y="381235"/>
                    <a:pt x="41359" y="354753"/>
                  </a:cubicBezTo>
                  <a:cubicBezTo>
                    <a:pt x="14877" y="328271"/>
                    <a:pt x="0" y="292354"/>
                    <a:pt x="0" y="254904"/>
                  </a:cubicBezTo>
                  <a:lnTo>
                    <a:pt x="0" y="141208"/>
                  </a:lnTo>
                  <a:cubicBezTo>
                    <a:pt x="0" y="103757"/>
                    <a:pt x="14877" y="67841"/>
                    <a:pt x="41359" y="41359"/>
                  </a:cubicBezTo>
                  <a:cubicBezTo>
                    <a:pt x="67841" y="14877"/>
                    <a:pt x="103757" y="0"/>
                    <a:pt x="141208" y="0"/>
                  </a:cubicBezTo>
                  <a:close/>
                </a:path>
              </a:pathLst>
            </a:custGeom>
            <a:solidFill>
              <a:srgbClr val="FFBD59"/>
            </a:solidFill>
          </p:spPr>
          <p:txBody>
            <a:bodyPr/>
            <a:lstStyle/>
            <a:p>
              <a:endParaRPr lang="en-US"/>
            </a:p>
          </p:txBody>
        </p:sp>
        <p:sp>
          <p:nvSpPr>
            <p:cNvPr id="32" name="TextBox 32">
              <a:extLst>
                <a:ext uri="{FF2B5EF4-FFF2-40B4-BE49-F238E27FC236}">
                  <a16:creationId xmlns:a16="http://schemas.microsoft.com/office/drawing/2014/main" id="{312942AB-F9CA-CEFD-5118-3D7D547D9077}"/>
                </a:ext>
              </a:extLst>
            </p:cNvPr>
            <p:cNvSpPr txBox="1"/>
            <p:nvPr/>
          </p:nvSpPr>
          <p:spPr>
            <a:xfrm>
              <a:off x="405383" y="-27577"/>
              <a:ext cx="736433" cy="434212"/>
            </a:xfrm>
            <a:prstGeom prst="rect">
              <a:avLst/>
            </a:prstGeom>
          </p:spPr>
          <p:txBody>
            <a:bodyPr lIns="50800" tIns="50800" rIns="50800" bIns="50800" rtlCol="0" anchor="ctr"/>
            <a:lstStyle/>
            <a:p>
              <a:pPr algn="ctr">
                <a:lnSpc>
                  <a:spcPts val="3078"/>
                </a:lnSpc>
              </a:pPr>
              <a:r>
                <a:rPr lang="en-US" sz="2198" dirty="0">
                  <a:solidFill>
                    <a:srgbClr val="000000"/>
                  </a:solidFill>
                  <a:latin typeface="Canva Sans"/>
                  <a:ea typeface="Canva Sans"/>
                  <a:cs typeface="Canva Sans"/>
                  <a:sym typeface="Canva Sans"/>
                </a:rPr>
                <a:t>Voluntary Water Cutbacks</a:t>
              </a:r>
            </a:p>
          </p:txBody>
        </p:sp>
      </p:grpSp>
      <p:grpSp>
        <p:nvGrpSpPr>
          <p:cNvPr id="36" name="Group 36">
            <a:extLst>
              <a:ext uri="{FF2B5EF4-FFF2-40B4-BE49-F238E27FC236}">
                <a16:creationId xmlns:a16="http://schemas.microsoft.com/office/drawing/2014/main" id="{F0D59D05-13A7-B447-A1B4-BD74B4520DCB}"/>
              </a:ext>
            </a:extLst>
          </p:cNvPr>
          <p:cNvGrpSpPr/>
          <p:nvPr/>
        </p:nvGrpSpPr>
        <p:grpSpPr>
          <a:xfrm>
            <a:off x="12449814" y="5984325"/>
            <a:ext cx="2807794" cy="1662039"/>
            <a:chOff x="333596" y="-37614"/>
            <a:chExt cx="739501" cy="437739"/>
          </a:xfrm>
        </p:grpSpPr>
        <p:sp>
          <p:nvSpPr>
            <p:cNvPr id="37" name="Freeform 37">
              <a:extLst>
                <a:ext uri="{FF2B5EF4-FFF2-40B4-BE49-F238E27FC236}">
                  <a16:creationId xmlns:a16="http://schemas.microsoft.com/office/drawing/2014/main" id="{53148151-33CC-3B11-7235-BA688870693C}"/>
                </a:ext>
              </a:extLst>
            </p:cNvPr>
            <p:cNvSpPr/>
            <p:nvPr/>
          </p:nvSpPr>
          <p:spPr>
            <a:xfrm>
              <a:off x="333596" y="4013"/>
              <a:ext cx="736433" cy="396112"/>
            </a:xfrm>
            <a:custGeom>
              <a:avLst/>
              <a:gdLst/>
              <a:ahLst/>
              <a:cxnLst/>
              <a:rect l="l" t="t" r="r" b="b"/>
              <a:pathLst>
                <a:path w="736433" h="396112">
                  <a:moveTo>
                    <a:pt x="141208" y="0"/>
                  </a:moveTo>
                  <a:lnTo>
                    <a:pt x="595225" y="0"/>
                  </a:lnTo>
                  <a:cubicBezTo>
                    <a:pt x="632676" y="0"/>
                    <a:pt x="668592" y="14877"/>
                    <a:pt x="695074" y="41359"/>
                  </a:cubicBezTo>
                  <a:cubicBezTo>
                    <a:pt x="721556" y="67841"/>
                    <a:pt x="736433" y="103757"/>
                    <a:pt x="736433" y="141208"/>
                  </a:cubicBezTo>
                  <a:lnTo>
                    <a:pt x="736433" y="254904"/>
                  </a:lnTo>
                  <a:cubicBezTo>
                    <a:pt x="736433" y="332891"/>
                    <a:pt x="673212" y="396112"/>
                    <a:pt x="595225" y="396112"/>
                  </a:cubicBezTo>
                  <a:lnTo>
                    <a:pt x="141208" y="396112"/>
                  </a:lnTo>
                  <a:cubicBezTo>
                    <a:pt x="103757" y="396112"/>
                    <a:pt x="67841" y="381235"/>
                    <a:pt x="41359" y="354753"/>
                  </a:cubicBezTo>
                  <a:cubicBezTo>
                    <a:pt x="14877" y="328271"/>
                    <a:pt x="0" y="292354"/>
                    <a:pt x="0" y="254904"/>
                  </a:cubicBezTo>
                  <a:lnTo>
                    <a:pt x="0" y="141208"/>
                  </a:lnTo>
                  <a:cubicBezTo>
                    <a:pt x="0" y="103757"/>
                    <a:pt x="14877" y="67841"/>
                    <a:pt x="41359" y="41359"/>
                  </a:cubicBezTo>
                  <a:cubicBezTo>
                    <a:pt x="67841" y="14877"/>
                    <a:pt x="103757" y="0"/>
                    <a:pt x="141208" y="0"/>
                  </a:cubicBezTo>
                  <a:close/>
                </a:path>
              </a:pathLst>
            </a:custGeom>
            <a:solidFill>
              <a:srgbClr val="FFBD59"/>
            </a:solidFill>
          </p:spPr>
          <p:txBody>
            <a:bodyPr/>
            <a:lstStyle/>
            <a:p>
              <a:endParaRPr lang="en-US"/>
            </a:p>
          </p:txBody>
        </p:sp>
        <p:sp>
          <p:nvSpPr>
            <p:cNvPr id="38" name="TextBox 38">
              <a:extLst>
                <a:ext uri="{FF2B5EF4-FFF2-40B4-BE49-F238E27FC236}">
                  <a16:creationId xmlns:a16="http://schemas.microsoft.com/office/drawing/2014/main" id="{5910E544-E4CA-E5BF-BFA1-2580EB2CF81B}"/>
                </a:ext>
              </a:extLst>
            </p:cNvPr>
            <p:cNvSpPr txBox="1"/>
            <p:nvPr/>
          </p:nvSpPr>
          <p:spPr>
            <a:xfrm>
              <a:off x="336664" y="-37614"/>
              <a:ext cx="736433" cy="434212"/>
            </a:xfrm>
            <a:prstGeom prst="rect">
              <a:avLst/>
            </a:prstGeom>
          </p:spPr>
          <p:txBody>
            <a:bodyPr lIns="50800" tIns="50800" rIns="50800" bIns="50800" rtlCol="0" anchor="ctr"/>
            <a:lstStyle/>
            <a:p>
              <a:pPr algn="ctr">
                <a:lnSpc>
                  <a:spcPts val="3078"/>
                </a:lnSpc>
              </a:pPr>
              <a:r>
                <a:rPr lang="en-US" sz="2198">
                  <a:solidFill>
                    <a:srgbClr val="000000"/>
                  </a:solidFill>
                  <a:latin typeface="Canva Sans"/>
                  <a:ea typeface="Canva Sans"/>
                  <a:cs typeface="Canva Sans"/>
                  <a:sym typeface="Canva Sans"/>
                </a:rPr>
                <a:t>Temporary Ordinances</a:t>
              </a:r>
            </a:p>
          </p:txBody>
        </p:sp>
      </p:grpSp>
      <p:grpSp>
        <p:nvGrpSpPr>
          <p:cNvPr id="39" name="Group 39">
            <a:extLst>
              <a:ext uri="{FF2B5EF4-FFF2-40B4-BE49-F238E27FC236}">
                <a16:creationId xmlns:a16="http://schemas.microsoft.com/office/drawing/2014/main" id="{A52D468B-8985-D9E5-63DF-6567B8CF4E0F}"/>
              </a:ext>
            </a:extLst>
          </p:cNvPr>
          <p:cNvGrpSpPr/>
          <p:nvPr/>
        </p:nvGrpSpPr>
        <p:grpSpPr>
          <a:xfrm>
            <a:off x="9279714" y="7819679"/>
            <a:ext cx="2796144" cy="1648648"/>
            <a:chOff x="0" y="-38100"/>
            <a:chExt cx="736433" cy="434212"/>
          </a:xfrm>
        </p:grpSpPr>
        <p:sp>
          <p:nvSpPr>
            <p:cNvPr id="40" name="Freeform 40">
              <a:extLst>
                <a:ext uri="{FF2B5EF4-FFF2-40B4-BE49-F238E27FC236}">
                  <a16:creationId xmlns:a16="http://schemas.microsoft.com/office/drawing/2014/main" id="{103B5AD8-DF7A-7E5E-5BA9-C9E58D3A90D1}"/>
                </a:ext>
              </a:extLst>
            </p:cNvPr>
            <p:cNvSpPr/>
            <p:nvPr/>
          </p:nvSpPr>
          <p:spPr>
            <a:xfrm>
              <a:off x="0" y="0"/>
              <a:ext cx="736433" cy="396112"/>
            </a:xfrm>
            <a:custGeom>
              <a:avLst/>
              <a:gdLst/>
              <a:ahLst/>
              <a:cxnLst/>
              <a:rect l="l" t="t" r="r" b="b"/>
              <a:pathLst>
                <a:path w="736433" h="396112">
                  <a:moveTo>
                    <a:pt x="141208" y="0"/>
                  </a:moveTo>
                  <a:lnTo>
                    <a:pt x="595225" y="0"/>
                  </a:lnTo>
                  <a:cubicBezTo>
                    <a:pt x="632676" y="0"/>
                    <a:pt x="668592" y="14877"/>
                    <a:pt x="695074" y="41359"/>
                  </a:cubicBezTo>
                  <a:cubicBezTo>
                    <a:pt x="721556" y="67841"/>
                    <a:pt x="736433" y="103757"/>
                    <a:pt x="736433" y="141208"/>
                  </a:cubicBezTo>
                  <a:lnTo>
                    <a:pt x="736433" y="254904"/>
                  </a:lnTo>
                  <a:cubicBezTo>
                    <a:pt x="736433" y="332891"/>
                    <a:pt x="673212" y="396112"/>
                    <a:pt x="595225" y="396112"/>
                  </a:cubicBezTo>
                  <a:lnTo>
                    <a:pt x="141208" y="396112"/>
                  </a:lnTo>
                  <a:cubicBezTo>
                    <a:pt x="103757" y="396112"/>
                    <a:pt x="67841" y="381235"/>
                    <a:pt x="41359" y="354753"/>
                  </a:cubicBezTo>
                  <a:cubicBezTo>
                    <a:pt x="14877" y="328271"/>
                    <a:pt x="0" y="292354"/>
                    <a:pt x="0" y="254904"/>
                  </a:cubicBezTo>
                  <a:lnTo>
                    <a:pt x="0" y="141208"/>
                  </a:lnTo>
                  <a:cubicBezTo>
                    <a:pt x="0" y="103757"/>
                    <a:pt x="14877" y="67841"/>
                    <a:pt x="41359" y="41359"/>
                  </a:cubicBezTo>
                  <a:cubicBezTo>
                    <a:pt x="67841" y="14877"/>
                    <a:pt x="103757" y="0"/>
                    <a:pt x="141208" y="0"/>
                  </a:cubicBezTo>
                  <a:close/>
                </a:path>
              </a:pathLst>
            </a:custGeom>
            <a:solidFill>
              <a:srgbClr val="FF5757"/>
            </a:solidFill>
          </p:spPr>
          <p:txBody>
            <a:bodyPr/>
            <a:lstStyle/>
            <a:p>
              <a:endParaRPr lang="en-US"/>
            </a:p>
          </p:txBody>
        </p:sp>
        <p:sp>
          <p:nvSpPr>
            <p:cNvPr id="41" name="TextBox 41">
              <a:extLst>
                <a:ext uri="{FF2B5EF4-FFF2-40B4-BE49-F238E27FC236}">
                  <a16:creationId xmlns:a16="http://schemas.microsoft.com/office/drawing/2014/main" id="{FCB115ED-58EC-7BA8-02F3-90768DC2A548}"/>
                </a:ext>
              </a:extLst>
            </p:cNvPr>
            <p:cNvSpPr txBox="1"/>
            <p:nvPr/>
          </p:nvSpPr>
          <p:spPr>
            <a:xfrm>
              <a:off x="0" y="-38100"/>
              <a:ext cx="736433" cy="434212"/>
            </a:xfrm>
            <a:prstGeom prst="rect">
              <a:avLst/>
            </a:prstGeom>
          </p:spPr>
          <p:txBody>
            <a:bodyPr lIns="50800" tIns="50800" rIns="50800" bIns="50800" rtlCol="0" anchor="ctr"/>
            <a:lstStyle/>
            <a:p>
              <a:pPr algn="ctr">
                <a:lnSpc>
                  <a:spcPts val="3078"/>
                </a:lnSpc>
              </a:pPr>
              <a:r>
                <a:rPr lang="en-US" sz="2198">
                  <a:solidFill>
                    <a:srgbClr val="000000"/>
                  </a:solidFill>
                  <a:latin typeface="Canva Sans"/>
                  <a:ea typeface="Canva Sans"/>
                  <a:cs typeface="Canva Sans"/>
                  <a:sym typeface="Canva Sans"/>
                </a:rPr>
                <a:t>Emergency and Interim Drinking Water Supplies</a:t>
              </a:r>
            </a:p>
          </p:txBody>
        </p:sp>
      </p:grpSp>
      <p:grpSp>
        <p:nvGrpSpPr>
          <p:cNvPr id="42" name="Group 42">
            <a:extLst>
              <a:ext uri="{FF2B5EF4-FFF2-40B4-BE49-F238E27FC236}">
                <a16:creationId xmlns:a16="http://schemas.microsoft.com/office/drawing/2014/main" id="{8ECF8985-5E3D-C69A-581C-CE32D1700430}"/>
              </a:ext>
            </a:extLst>
          </p:cNvPr>
          <p:cNvGrpSpPr/>
          <p:nvPr/>
        </p:nvGrpSpPr>
        <p:grpSpPr>
          <a:xfrm>
            <a:off x="12387219" y="7796789"/>
            <a:ext cx="2796144" cy="1648648"/>
            <a:chOff x="0" y="-38100"/>
            <a:chExt cx="736433" cy="434212"/>
          </a:xfrm>
        </p:grpSpPr>
        <p:sp>
          <p:nvSpPr>
            <p:cNvPr id="43" name="Freeform 43">
              <a:extLst>
                <a:ext uri="{FF2B5EF4-FFF2-40B4-BE49-F238E27FC236}">
                  <a16:creationId xmlns:a16="http://schemas.microsoft.com/office/drawing/2014/main" id="{72326068-8184-0EEB-3D2D-964EC0FE31D9}"/>
                </a:ext>
              </a:extLst>
            </p:cNvPr>
            <p:cNvSpPr/>
            <p:nvPr/>
          </p:nvSpPr>
          <p:spPr>
            <a:xfrm>
              <a:off x="0" y="0"/>
              <a:ext cx="736433" cy="396112"/>
            </a:xfrm>
            <a:custGeom>
              <a:avLst/>
              <a:gdLst/>
              <a:ahLst/>
              <a:cxnLst/>
              <a:rect l="l" t="t" r="r" b="b"/>
              <a:pathLst>
                <a:path w="736433" h="396112">
                  <a:moveTo>
                    <a:pt x="141208" y="0"/>
                  </a:moveTo>
                  <a:lnTo>
                    <a:pt x="595225" y="0"/>
                  </a:lnTo>
                  <a:cubicBezTo>
                    <a:pt x="632676" y="0"/>
                    <a:pt x="668592" y="14877"/>
                    <a:pt x="695074" y="41359"/>
                  </a:cubicBezTo>
                  <a:cubicBezTo>
                    <a:pt x="721556" y="67841"/>
                    <a:pt x="736433" y="103757"/>
                    <a:pt x="736433" y="141208"/>
                  </a:cubicBezTo>
                  <a:lnTo>
                    <a:pt x="736433" y="254904"/>
                  </a:lnTo>
                  <a:cubicBezTo>
                    <a:pt x="736433" y="332891"/>
                    <a:pt x="673212" y="396112"/>
                    <a:pt x="595225" y="396112"/>
                  </a:cubicBezTo>
                  <a:lnTo>
                    <a:pt x="141208" y="396112"/>
                  </a:lnTo>
                  <a:cubicBezTo>
                    <a:pt x="103757" y="396112"/>
                    <a:pt x="67841" y="381235"/>
                    <a:pt x="41359" y="354753"/>
                  </a:cubicBezTo>
                  <a:cubicBezTo>
                    <a:pt x="14877" y="328271"/>
                    <a:pt x="0" y="292354"/>
                    <a:pt x="0" y="254904"/>
                  </a:cubicBezTo>
                  <a:lnTo>
                    <a:pt x="0" y="141208"/>
                  </a:lnTo>
                  <a:cubicBezTo>
                    <a:pt x="0" y="103757"/>
                    <a:pt x="14877" y="67841"/>
                    <a:pt x="41359" y="41359"/>
                  </a:cubicBezTo>
                  <a:cubicBezTo>
                    <a:pt x="67841" y="14877"/>
                    <a:pt x="103757" y="0"/>
                    <a:pt x="141208" y="0"/>
                  </a:cubicBezTo>
                  <a:close/>
                </a:path>
              </a:pathLst>
            </a:custGeom>
            <a:solidFill>
              <a:srgbClr val="FF5757"/>
            </a:solidFill>
          </p:spPr>
          <p:txBody>
            <a:bodyPr/>
            <a:lstStyle/>
            <a:p>
              <a:endParaRPr lang="en-US"/>
            </a:p>
          </p:txBody>
        </p:sp>
        <p:sp>
          <p:nvSpPr>
            <p:cNvPr id="44" name="TextBox 44">
              <a:extLst>
                <a:ext uri="{FF2B5EF4-FFF2-40B4-BE49-F238E27FC236}">
                  <a16:creationId xmlns:a16="http://schemas.microsoft.com/office/drawing/2014/main" id="{EA17DBB6-69F2-DED5-2E0A-7A0DD380FAA1}"/>
                </a:ext>
              </a:extLst>
            </p:cNvPr>
            <p:cNvSpPr txBox="1"/>
            <p:nvPr/>
          </p:nvSpPr>
          <p:spPr>
            <a:xfrm>
              <a:off x="0" y="-38100"/>
              <a:ext cx="736433" cy="434212"/>
            </a:xfrm>
            <a:prstGeom prst="rect">
              <a:avLst/>
            </a:prstGeom>
          </p:spPr>
          <p:txBody>
            <a:bodyPr lIns="50800" tIns="50800" rIns="50800" bIns="50800" rtlCol="0" anchor="ctr"/>
            <a:lstStyle/>
            <a:p>
              <a:pPr algn="ctr">
                <a:lnSpc>
                  <a:spcPts val="3078"/>
                </a:lnSpc>
              </a:pPr>
              <a:r>
                <a:rPr lang="en-US" sz="2198" dirty="0">
                  <a:solidFill>
                    <a:srgbClr val="000000"/>
                  </a:solidFill>
                  <a:latin typeface="Canva Sans"/>
                  <a:ea typeface="Canva Sans"/>
                  <a:cs typeface="Canva Sans"/>
                  <a:sym typeface="Canva Sans"/>
                </a:rPr>
                <a:t>Emergency Declarations</a:t>
              </a:r>
            </a:p>
          </p:txBody>
        </p:sp>
      </p:grpSp>
      <p:sp>
        <p:nvSpPr>
          <p:cNvPr id="45" name="Freeform 45">
            <a:extLst>
              <a:ext uri="{FF2B5EF4-FFF2-40B4-BE49-F238E27FC236}">
                <a16:creationId xmlns:a16="http://schemas.microsoft.com/office/drawing/2014/main" id="{7602BA74-81AF-686D-1FAF-B788E16C862D}"/>
              </a:ext>
            </a:extLst>
          </p:cNvPr>
          <p:cNvSpPr/>
          <p:nvPr/>
        </p:nvSpPr>
        <p:spPr>
          <a:xfrm>
            <a:off x="10207702" y="5699398"/>
            <a:ext cx="650869" cy="650869"/>
          </a:xfrm>
          <a:custGeom>
            <a:avLst/>
            <a:gdLst/>
            <a:ahLst/>
            <a:cxnLst/>
            <a:rect l="l" t="t" r="r" b="b"/>
            <a:pathLst>
              <a:path w="867825" h="867825">
                <a:moveTo>
                  <a:pt x="0" y="0"/>
                </a:moveTo>
                <a:lnTo>
                  <a:pt x="867826" y="0"/>
                </a:lnTo>
                <a:lnTo>
                  <a:pt x="867826" y="867825"/>
                </a:lnTo>
                <a:lnTo>
                  <a:pt x="0" y="86782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46" name="Freeform 46">
            <a:extLst>
              <a:ext uri="{FF2B5EF4-FFF2-40B4-BE49-F238E27FC236}">
                <a16:creationId xmlns:a16="http://schemas.microsoft.com/office/drawing/2014/main" id="{5D9131C7-355D-898E-8817-B738253930CB}"/>
              </a:ext>
            </a:extLst>
          </p:cNvPr>
          <p:cNvSpPr/>
          <p:nvPr/>
        </p:nvSpPr>
        <p:spPr>
          <a:xfrm>
            <a:off x="10352351" y="7489872"/>
            <a:ext cx="650869" cy="650869"/>
          </a:xfrm>
          <a:custGeom>
            <a:avLst/>
            <a:gdLst/>
            <a:ahLst/>
            <a:cxnLst/>
            <a:rect l="l" t="t" r="r" b="b"/>
            <a:pathLst>
              <a:path w="867825" h="867825">
                <a:moveTo>
                  <a:pt x="0" y="0"/>
                </a:moveTo>
                <a:lnTo>
                  <a:pt x="867826" y="0"/>
                </a:lnTo>
                <a:lnTo>
                  <a:pt x="867826" y="867825"/>
                </a:lnTo>
                <a:lnTo>
                  <a:pt x="0" y="86782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7" name="Freeform 47">
            <a:extLst>
              <a:ext uri="{FF2B5EF4-FFF2-40B4-BE49-F238E27FC236}">
                <a16:creationId xmlns:a16="http://schemas.microsoft.com/office/drawing/2014/main" id="{9DA8597C-B448-E9DF-34DA-49213DA0E22D}"/>
              </a:ext>
            </a:extLst>
          </p:cNvPr>
          <p:cNvSpPr/>
          <p:nvPr/>
        </p:nvSpPr>
        <p:spPr>
          <a:xfrm>
            <a:off x="1096270" y="2284566"/>
            <a:ext cx="2841905" cy="6989519"/>
          </a:xfrm>
          <a:custGeom>
            <a:avLst/>
            <a:gdLst/>
            <a:ahLst/>
            <a:cxnLst/>
            <a:rect l="l" t="t" r="r" b="b"/>
            <a:pathLst>
              <a:path w="2841905" h="6989519">
                <a:moveTo>
                  <a:pt x="0" y="0"/>
                </a:moveTo>
                <a:lnTo>
                  <a:pt x="2841905" y="0"/>
                </a:lnTo>
                <a:lnTo>
                  <a:pt x="2841905" y="6989519"/>
                </a:lnTo>
                <a:lnTo>
                  <a:pt x="0" y="6989519"/>
                </a:lnTo>
                <a:lnTo>
                  <a:pt x="0" y="0"/>
                </a:lnTo>
                <a:close/>
              </a:path>
            </a:pathLst>
          </a:custGeom>
          <a:blipFill>
            <a:blip r:embed="rId5"/>
            <a:stretch>
              <a:fillRect l="-6924" t="-3390" r="-468380" b="-6550"/>
            </a:stretch>
          </a:blipFill>
        </p:spPr>
        <p:txBody>
          <a:bodyPr/>
          <a:lstStyle/>
          <a:p>
            <a:endParaRPr lang="en-US"/>
          </a:p>
        </p:txBody>
      </p:sp>
      <p:grpSp>
        <p:nvGrpSpPr>
          <p:cNvPr id="48" name="Group 48">
            <a:extLst>
              <a:ext uri="{FF2B5EF4-FFF2-40B4-BE49-F238E27FC236}">
                <a16:creationId xmlns:a16="http://schemas.microsoft.com/office/drawing/2014/main" id="{58D02BB5-DEBD-7AF8-B69D-A6D6DE477AA2}"/>
              </a:ext>
            </a:extLst>
          </p:cNvPr>
          <p:cNvGrpSpPr/>
          <p:nvPr/>
        </p:nvGrpSpPr>
        <p:grpSpPr>
          <a:xfrm>
            <a:off x="1096270" y="2267289"/>
            <a:ext cx="2841905" cy="1949130"/>
            <a:chOff x="0" y="0"/>
            <a:chExt cx="748485" cy="513351"/>
          </a:xfrm>
        </p:grpSpPr>
        <p:sp>
          <p:nvSpPr>
            <p:cNvPr id="49" name="Freeform 49">
              <a:extLst>
                <a:ext uri="{FF2B5EF4-FFF2-40B4-BE49-F238E27FC236}">
                  <a16:creationId xmlns:a16="http://schemas.microsoft.com/office/drawing/2014/main" id="{65E1A2C7-E485-7191-D952-9AE1CED21F14}"/>
                </a:ext>
              </a:extLst>
            </p:cNvPr>
            <p:cNvSpPr/>
            <p:nvPr/>
          </p:nvSpPr>
          <p:spPr>
            <a:xfrm>
              <a:off x="0" y="0"/>
              <a:ext cx="748485" cy="513351"/>
            </a:xfrm>
            <a:custGeom>
              <a:avLst/>
              <a:gdLst/>
              <a:ahLst/>
              <a:cxnLst/>
              <a:rect l="l" t="t" r="r" b="b"/>
              <a:pathLst>
                <a:path w="748485" h="513351">
                  <a:moveTo>
                    <a:pt x="0" y="0"/>
                  </a:moveTo>
                  <a:lnTo>
                    <a:pt x="748485" y="0"/>
                  </a:lnTo>
                  <a:lnTo>
                    <a:pt x="748485" y="513351"/>
                  </a:lnTo>
                  <a:lnTo>
                    <a:pt x="0" y="513351"/>
                  </a:lnTo>
                  <a:close/>
                </a:path>
              </a:pathLst>
            </a:custGeom>
            <a:solidFill>
              <a:srgbClr val="FFFFFF"/>
            </a:solidFill>
            <a:ln w="9525" cap="sq">
              <a:solidFill>
                <a:srgbClr val="000000"/>
              </a:solidFill>
              <a:prstDash val="solid"/>
              <a:miter/>
            </a:ln>
          </p:spPr>
          <p:txBody>
            <a:bodyPr/>
            <a:lstStyle/>
            <a:p>
              <a:endParaRPr lang="en-US"/>
            </a:p>
          </p:txBody>
        </p:sp>
        <p:sp>
          <p:nvSpPr>
            <p:cNvPr id="50" name="TextBox 50">
              <a:extLst>
                <a:ext uri="{FF2B5EF4-FFF2-40B4-BE49-F238E27FC236}">
                  <a16:creationId xmlns:a16="http://schemas.microsoft.com/office/drawing/2014/main" id="{507FA892-4CA8-8DD3-82AD-FC6F13124DF4}"/>
                </a:ext>
              </a:extLst>
            </p:cNvPr>
            <p:cNvSpPr txBox="1"/>
            <p:nvPr/>
          </p:nvSpPr>
          <p:spPr>
            <a:xfrm>
              <a:off x="0" y="-38100"/>
              <a:ext cx="748485" cy="551451"/>
            </a:xfrm>
            <a:prstGeom prst="rect">
              <a:avLst/>
            </a:prstGeom>
          </p:spPr>
          <p:txBody>
            <a:bodyPr lIns="50800" tIns="50800" rIns="50800" bIns="50800" rtlCol="0" anchor="ctr"/>
            <a:lstStyle/>
            <a:p>
              <a:pPr algn="ctr">
                <a:lnSpc>
                  <a:spcPts val="3078"/>
                </a:lnSpc>
              </a:pPr>
              <a:endParaRPr/>
            </a:p>
          </p:txBody>
        </p:sp>
      </p:grpSp>
      <p:grpSp>
        <p:nvGrpSpPr>
          <p:cNvPr id="51" name="Group 51">
            <a:extLst>
              <a:ext uri="{FF2B5EF4-FFF2-40B4-BE49-F238E27FC236}">
                <a16:creationId xmlns:a16="http://schemas.microsoft.com/office/drawing/2014/main" id="{F44274C3-4428-9888-E389-26E2EF2D359D}"/>
              </a:ext>
            </a:extLst>
          </p:cNvPr>
          <p:cNvGrpSpPr/>
          <p:nvPr/>
        </p:nvGrpSpPr>
        <p:grpSpPr>
          <a:xfrm>
            <a:off x="1096270" y="4216419"/>
            <a:ext cx="2841905" cy="1870916"/>
            <a:chOff x="0" y="0"/>
            <a:chExt cx="865357" cy="569692"/>
          </a:xfrm>
        </p:grpSpPr>
        <p:sp>
          <p:nvSpPr>
            <p:cNvPr id="52" name="Freeform 52">
              <a:extLst>
                <a:ext uri="{FF2B5EF4-FFF2-40B4-BE49-F238E27FC236}">
                  <a16:creationId xmlns:a16="http://schemas.microsoft.com/office/drawing/2014/main" id="{04131CC5-52BD-17C1-05FB-46D24642614A}"/>
                </a:ext>
              </a:extLst>
            </p:cNvPr>
            <p:cNvSpPr/>
            <p:nvPr/>
          </p:nvSpPr>
          <p:spPr>
            <a:xfrm>
              <a:off x="0" y="0"/>
              <a:ext cx="865357" cy="569692"/>
            </a:xfrm>
            <a:custGeom>
              <a:avLst/>
              <a:gdLst/>
              <a:ahLst/>
              <a:cxnLst/>
              <a:rect l="l" t="t" r="r" b="b"/>
              <a:pathLst>
                <a:path w="865357" h="569692">
                  <a:moveTo>
                    <a:pt x="0" y="0"/>
                  </a:moveTo>
                  <a:lnTo>
                    <a:pt x="865357" y="0"/>
                  </a:lnTo>
                  <a:lnTo>
                    <a:pt x="865357" y="569692"/>
                  </a:lnTo>
                  <a:lnTo>
                    <a:pt x="0" y="569692"/>
                  </a:lnTo>
                  <a:close/>
                </a:path>
              </a:pathLst>
            </a:custGeom>
            <a:solidFill>
              <a:srgbClr val="FFFCD0"/>
            </a:solidFill>
            <a:ln w="9525" cap="sq">
              <a:solidFill>
                <a:srgbClr val="000000"/>
              </a:solidFill>
              <a:prstDash val="solid"/>
              <a:miter/>
            </a:ln>
          </p:spPr>
          <p:txBody>
            <a:bodyPr/>
            <a:lstStyle/>
            <a:p>
              <a:endParaRPr lang="en-US"/>
            </a:p>
          </p:txBody>
        </p:sp>
        <p:sp>
          <p:nvSpPr>
            <p:cNvPr id="53" name="TextBox 53">
              <a:extLst>
                <a:ext uri="{FF2B5EF4-FFF2-40B4-BE49-F238E27FC236}">
                  <a16:creationId xmlns:a16="http://schemas.microsoft.com/office/drawing/2014/main" id="{E744A84F-B98C-0357-AED2-75E598F0A201}"/>
                </a:ext>
              </a:extLst>
            </p:cNvPr>
            <p:cNvSpPr txBox="1"/>
            <p:nvPr/>
          </p:nvSpPr>
          <p:spPr>
            <a:xfrm>
              <a:off x="0" y="-38100"/>
              <a:ext cx="865357" cy="607792"/>
            </a:xfrm>
            <a:prstGeom prst="rect">
              <a:avLst/>
            </a:prstGeom>
          </p:spPr>
          <p:txBody>
            <a:bodyPr lIns="50800" tIns="50800" rIns="50800" bIns="50800" rtlCol="0" anchor="ctr"/>
            <a:lstStyle/>
            <a:p>
              <a:pPr algn="ctr">
                <a:lnSpc>
                  <a:spcPts val="3078"/>
                </a:lnSpc>
              </a:pPr>
              <a:endParaRPr/>
            </a:p>
          </p:txBody>
        </p:sp>
      </p:grpSp>
      <p:grpSp>
        <p:nvGrpSpPr>
          <p:cNvPr id="54" name="Group 54">
            <a:extLst>
              <a:ext uri="{FF2B5EF4-FFF2-40B4-BE49-F238E27FC236}">
                <a16:creationId xmlns:a16="http://schemas.microsoft.com/office/drawing/2014/main" id="{6A900922-754E-60D9-654F-2C92D930270D}"/>
              </a:ext>
            </a:extLst>
          </p:cNvPr>
          <p:cNvGrpSpPr/>
          <p:nvPr/>
        </p:nvGrpSpPr>
        <p:grpSpPr>
          <a:xfrm>
            <a:off x="1096270" y="6087335"/>
            <a:ext cx="2841905" cy="1665330"/>
            <a:chOff x="0" y="0"/>
            <a:chExt cx="865357" cy="507091"/>
          </a:xfrm>
        </p:grpSpPr>
        <p:sp>
          <p:nvSpPr>
            <p:cNvPr id="55" name="Freeform 55">
              <a:extLst>
                <a:ext uri="{FF2B5EF4-FFF2-40B4-BE49-F238E27FC236}">
                  <a16:creationId xmlns:a16="http://schemas.microsoft.com/office/drawing/2014/main" id="{2734D015-5679-9B8B-3138-C7E17597FF20}"/>
                </a:ext>
              </a:extLst>
            </p:cNvPr>
            <p:cNvSpPr/>
            <p:nvPr/>
          </p:nvSpPr>
          <p:spPr>
            <a:xfrm>
              <a:off x="0" y="0"/>
              <a:ext cx="865357" cy="507091"/>
            </a:xfrm>
            <a:custGeom>
              <a:avLst/>
              <a:gdLst/>
              <a:ahLst/>
              <a:cxnLst/>
              <a:rect l="l" t="t" r="r" b="b"/>
              <a:pathLst>
                <a:path w="865357" h="507091">
                  <a:moveTo>
                    <a:pt x="0" y="0"/>
                  </a:moveTo>
                  <a:lnTo>
                    <a:pt x="865357" y="0"/>
                  </a:lnTo>
                  <a:lnTo>
                    <a:pt x="865357" y="507091"/>
                  </a:lnTo>
                  <a:lnTo>
                    <a:pt x="0" y="507091"/>
                  </a:lnTo>
                  <a:close/>
                </a:path>
              </a:pathLst>
            </a:custGeom>
            <a:solidFill>
              <a:srgbClr val="F8CD9A"/>
            </a:solidFill>
            <a:ln w="9525" cap="sq">
              <a:solidFill>
                <a:srgbClr val="000000"/>
              </a:solidFill>
              <a:prstDash val="solid"/>
              <a:miter/>
            </a:ln>
          </p:spPr>
          <p:txBody>
            <a:bodyPr/>
            <a:lstStyle/>
            <a:p>
              <a:endParaRPr lang="en-US"/>
            </a:p>
          </p:txBody>
        </p:sp>
        <p:sp>
          <p:nvSpPr>
            <p:cNvPr id="56" name="TextBox 56">
              <a:extLst>
                <a:ext uri="{FF2B5EF4-FFF2-40B4-BE49-F238E27FC236}">
                  <a16:creationId xmlns:a16="http://schemas.microsoft.com/office/drawing/2014/main" id="{496765CC-C410-3364-097A-E4BEBA6A8F48}"/>
                </a:ext>
              </a:extLst>
            </p:cNvPr>
            <p:cNvSpPr txBox="1"/>
            <p:nvPr/>
          </p:nvSpPr>
          <p:spPr>
            <a:xfrm>
              <a:off x="0" y="-38100"/>
              <a:ext cx="865357" cy="545191"/>
            </a:xfrm>
            <a:prstGeom prst="rect">
              <a:avLst/>
            </a:prstGeom>
          </p:spPr>
          <p:txBody>
            <a:bodyPr lIns="50800" tIns="50800" rIns="50800" bIns="50800" rtlCol="0" anchor="ctr"/>
            <a:lstStyle/>
            <a:p>
              <a:pPr algn="ctr">
                <a:lnSpc>
                  <a:spcPts val="3078"/>
                </a:lnSpc>
              </a:pPr>
              <a:endParaRPr/>
            </a:p>
          </p:txBody>
        </p:sp>
      </p:grpSp>
      <p:grpSp>
        <p:nvGrpSpPr>
          <p:cNvPr id="57" name="Group 57">
            <a:extLst>
              <a:ext uri="{FF2B5EF4-FFF2-40B4-BE49-F238E27FC236}">
                <a16:creationId xmlns:a16="http://schemas.microsoft.com/office/drawing/2014/main" id="{B32BA7B2-14B9-77DD-553B-47FD79F8F8BB}"/>
              </a:ext>
            </a:extLst>
          </p:cNvPr>
          <p:cNvGrpSpPr/>
          <p:nvPr/>
        </p:nvGrpSpPr>
        <p:grpSpPr>
          <a:xfrm>
            <a:off x="1096270" y="7752665"/>
            <a:ext cx="2841905" cy="1823108"/>
            <a:chOff x="0" y="0"/>
            <a:chExt cx="865357" cy="555134"/>
          </a:xfrm>
        </p:grpSpPr>
        <p:sp>
          <p:nvSpPr>
            <p:cNvPr id="58" name="Freeform 58">
              <a:extLst>
                <a:ext uri="{FF2B5EF4-FFF2-40B4-BE49-F238E27FC236}">
                  <a16:creationId xmlns:a16="http://schemas.microsoft.com/office/drawing/2014/main" id="{5915ED9C-A06C-5B3F-A290-DB9BC1385B9E}"/>
                </a:ext>
              </a:extLst>
            </p:cNvPr>
            <p:cNvSpPr/>
            <p:nvPr/>
          </p:nvSpPr>
          <p:spPr>
            <a:xfrm>
              <a:off x="0" y="0"/>
              <a:ext cx="865357" cy="555134"/>
            </a:xfrm>
            <a:custGeom>
              <a:avLst/>
              <a:gdLst/>
              <a:ahLst/>
              <a:cxnLst/>
              <a:rect l="l" t="t" r="r" b="b"/>
              <a:pathLst>
                <a:path w="865357" h="555134">
                  <a:moveTo>
                    <a:pt x="0" y="0"/>
                  </a:moveTo>
                  <a:lnTo>
                    <a:pt x="865357" y="0"/>
                  </a:lnTo>
                  <a:lnTo>
                    <a:pt x="865357" y="555134"/>
                  </a:lnTo>
                  <a:lnTo>
                    <a:pt x="0" y="555134"/>
                  </a:lnTo>
                  <a:close/>
                </a:path>
              </a:pathLst>
            </a:custGeom>
            <a:solidFill>
              <a:srgbClr val="F87A7E"/>
            </a:solidFill>
            <a:ln w="9525" cap="sq">
              <a:solidFill>
                <a:srgbClr val="000000"/>
              </a:solidFill>
              <a:prstDash val="solid"/>
              <a:miter/>
            </a:ln>
          </p:spPr>
          <p:txBody>
            <a:bodyPr/>
            <a:lstStyle/>
            <a:p>
              <a:endParaRPr lang="en-US"/>
            </a:p>
          </p:txBody>
        </p:sp>
        <p:sp>
          <p:nvSpPr>
            <p:cNvPr id="59" name="TextBox 59">
              <a:extLst>
                <a:ext uri="{FF2B5EF4-FFF2-40B4-BE49-F238E27FC236}">
                  <a16:creationId xmlns:a16="http://schemas.microsoft.com/office/drawing/2014/main" id="{52E2464A-B507-2F05-C71C-1957CAF60F8A}"/>
                </a:ext>
              </a:extLst>
            </p:cNvPr>
            <p:cNvSpPr txBox="1"/>
            <p:nvPr/>
          </p:nvSpPr>
          <p:spPr>
            <a:xfrm>
              <a:off x="0" y="-38100"/>
              <a:ext cx="865357" cy="593234"/>
            </a:xfrm>
            <a:prstGeom prst="rect">
              <a:avLst/>
            </a:prstGeom>
          </p:spPr>
          <p:txBody>
            <a:bodyPr lIns="50800" tIns="50800" rIns="50800" bIns="50800" rtlCol="0" anchor="ctr"/>
            <a:lstStyle/>
            <a:p>
              <a:pPr algn="ctr">
                <a:lnSpc>
                  <a:spcPts val="3078"/>
                </a:lnSpc>
              </a:pPr>
              <a:endParaRPr/>
            </a:p>
          </p:txBody>
        </p:sp>
      </p:grpSp>
      <p:sp>
        <p:nvSpPr>
          <p:cNvPr id="60" name="Freeform 60">
            <a:extLst>
              <a:ext uri="{FF2B5EF4-FFF2-40B4-BE49-F238E27FC236}">
                <a16:creationId xmlns:a16="http://schemas.microsoft.com/office/drawing/2014/main" id="{A7B931C6-7CCB-A48B-0304-60F279CD3C81}"/>
              </a:ext>
            </a:extLst>
          </p:cNvPr>
          <p:cNvSpPr/>
          <p:nvPr/>
        </p:nvSpPr>
        <p:spPr>
          <a:xfrm>
            <a:off x="2338396" y="443146"/>
            <a:ext cx="1780891" cy="1560708"/>
          </a:xfrm>
          <a:custGeom>
            <a:avLst/>
            <a:gdLst/>
            <a:ahLst/>
            <a:cxnLst/>
            <a:rect l="l" t="t" r="r" b="b"/>
            <a:pathLst>
              <a:path w="1780891" h="1560708">
                <a:moveTo>
                  <a:pt x="0" y="0"/>
                </a:moveTo>
                <a:lnTo>
                  <a:pt x="1780890" y="0"/>
                </a:lnTo>
                <a:lnTo>
                  <a:pt x="1780890" y="1560708"/>
                </a:lnTo>
                <a:lnTo>
                  <a:pt x="0" y="156070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1" name="TextBox 61">
            <a:extLst>
              <a:ext uri="{FF2B5EF4-FFF2-40B4-BE49-F238E27FC236}">
                <a16:creationId xmlns:a16="http://schemas.microsoft.com/office/drawing/2014/main" id="{46A6D449-6486-D4D5-07EC-FA226796AB4C}"/>
              </a:ext>
            </a:extLst>
          </p:cNvPr>
          <p:cNvSpPr txBox="1"/>
          <p:nvPr/>
        </p:nvSpPr>
        <p:spPr>
          <a:xfrm>
            <a:off x="10071271" y="3089748"/>
            <a:ext cx="1236045" cy="351838"/>
          </a:xfrm>
          <a:prstGeom prst="rect">
            <a:avLst/>
          </a:prstGeom>
        </p:spPr>
        <p:txBody>
          <a:bodyPr lIns="0" tIns="0" rIns="0" bIns="0" rtlCol="0" anchor="t">
            <a:spAutoFit/>
          </a:bodyPr>
          <a:lstStyle/>
          <a:p>
            <a:pPr algn="ctr">
              <a:lnSpc>
                <a:spcPts val="2621"/>
              </a:lnSpc>
              <a:spcBef>
                <a:spcPct val="0"/>
              </a:spcBef>
            </a:pPr>
            <a:r>
              <a:rPr lang="en-US" sz="2621" b="1">
                <a:solidFill>
                  <a:srgbClr val="000000"/>
                </a:solidFill>
                <a:latin typeface="Canva Sans Bold"/>
                <a:ea typeface="Canva Sans Bold"/>
                <a:cs typeface="Canva Sans Bold"/>
                <a:sym typeface="Canva Sans Bold"/>
              </a:rPr>
              <a:t>Actions</a:t>
            </a:r>
          </a:p>
        </p:txBody>
      </p:sp>
      <p:sp>
        <p:nvSpPr>
          <p:cNvPr id="62" name="TextBox 62">
            <a:extLst>
              <a:ext uri="{FF2B5EF4-FFF2-40B4-BE49-F238E27FC236}">
                <a16:creationId xmlns:a16="http://schemas.microsoft.com/office/drawing/2014/main" id="{5C8B84C0-D502-2C77-0DE4-44F2B505E5A5}"/>
              </a:ext>
            </a:extLst>
          </p:cNvPr>
          <p:cNvSpPr txBox="1"/>
          <p:nvPr/>
        </p:nvSpPr>
        <p:spPr>
          <a:xfrm>
            <a:off x="1372140" y="2940583"/>
            <a:ext cx="2290166" cy="684721"/>
          </a:xfrm>
          <a:prstGeom prst="rect">
            <a:avLst/>
          </a:prstGeom>
        </p:spPr>
        <p:txBody>
          <a:bodyPr lIns="0" tIns="0" rIns="0" bIns="0" rtlCol="0" anchor="t">
            <a:spAutoFit/>
          </a:bodyPr>
          <a:lstStyle/>
          <a:p>
            <a:pPr algn="ctr">
              <a:lnSpc>
                <a:spcPts val="2621"/>
              </a:lnSpc>
              <a:spcBef>
                <a:spcPct val="0"/>
              </a:spcBef>
            </a:pPr>
            <a:r>
              <a:rPr lang="en-US" sz="2621" b="1">
                <a:solidFill>
                  <a:srgbClr val="000000"/>
                </a:solidFill>
                <a:latin typeface="Canva Sans Bold"/>
                <a:ea typeface="Canva Sans Bold"/>
                <a:cs typeface="Canva Sans Bold"/>
                <a:sym typeface="Canva Sans Bold"/>
              </a:rPr>
              <a:t>Drought Stages</a:t>
            </a:r>
          </a:p>
        </p:txBody>
      </p:sp>
      <p:sp>
        <p:nvSpPr>
          <p:cNvPr id="63" name="TextBox 63">
            <a:extLst>
              <a:ext uri="{FF2B5EF4-FFF2-40B4-BE49-F238E27FC236}">
                <a16:creationId xmlns:a16="http://schemas.microsoft.com/office/drawing/2014/main" id="{0D33C97A-BFC7-8427-7628-6B3759910F5F}"/>
              </a:ext>
            </a:extLst>
          </p:cNvPr>
          <p:cNvSpPr txBox="1"/>
          <p:nvPr/>
        </p:nvSpPr>
        <p:spPr>
          <a:xfrm>
            <a:off x="1372140" y="4596611"/>
            <a:ext cx="2290166" cy="1017603"/>
          </a:xfrm>
          <a:prstGeom prst="rect">
            <a:avLst/>
          </a:prstGeom>
        </p:spPr>
        <p:txBody>
          <a:bodyPr lIns="0" tIns="0" rIns="0" bIns="0" rtlCol="0" anchor="t">
            <a:spAutoFit/>
          </a:bodyPr>
          <a:lstStyle/>
          <a:p>
            <a:pPr algn="ctr">
              <a:lnSpc>
                <a:spcPts val="2621"/>
              </a:lnSpc>
              <a:spcBef>
                <a:spcPct val="0"/>
              </a:spcBef>
            </a:pPr>
            <a:r>
              <a:rPr lang="en-US" sz="2621" b="1">
                <a:solidFill>
                  <a:srgbClr val="000000"/>
                </a:solidFill>
                <a:latin typeface="Canva Sans Bold"/>
                <a:ea typeface="Canva Sans Bold"/>
                <a:cs typeface="Canva Sans Bold"/>
                <a:sym typeface="Canva Sans Bold"/>
              </a:rPr>
              <a:t>1) Water Shortage Monitoring</a:t>
            </a:r>
          </a:p>
        </p:txBody>
      </p:sp>
      <p:sp>
        <p:nvSpPr>
          <p:cNvPr id="64" name="TextBox 64">
            <a:extLst>
              <a:ext uri="{FF2B5EF4-FFF2-40B4-BE49-F238E27FC236}">
                <a16:creationId xmlns:a16="http://schemas.microsoft.com/office/drawing/2014/main" id="{4ABC3994-5C00-D397-B387-4D446FDD0B29}"/>
              </a:ext>
            </a:extLst>
          </p:cNvPr>
          <p:cNvSpPr txBox="1"/>
          <p:nvPr/>
        </p:nvSpPr>
        <p:spPr>
          <a:xfrm>
            <a:off x="1372140" y="6435011"/>
            <a:ext cx="2290166" cy="1017603"/>
          </a:xfrm>
          <a:prstGeom prst="rect">
            <a:avLst/>
          </a:prstGeom>
        </p:spPr>
        <p:txBody>
          <a:bodyPr lIns="0" tIns="0" rIns="0" bIns="0" rtlCol="0" anchor="t">
            <a:spAutoFit/>
          </a:bodyPr>
          <a:lstStyle/>
          <a:p>
            <a:pPr algn="ctr">
              <a:lnSpc>
                <a:spcPts val="2621"/>
              </a:lnSpc>
              <a:spcBef>
                <a:spcPct val="0"/>
              </a:spcBef>
            </a:pPr>
            <a:r>
              <a:rPr lang="en-US" sz="2621" b="1">
                <a:solidFill>
                  <a:srgbClr val="000000"/>
                </a:solidFill>
                <a:latin typeface="Canva Sans Bold"/>
                <a:ea typeface="Canva Sans Bold"/>
                <a:cs typeface="Canva Sans Bold"/>
                <a:sym typeface="Canva Sans Bold"/>
              </a:rPr>
              <a:t>2) Water Shortage Warning</a:t>
            </a:r>
          </a:p>
        </p:txBody>
      </p:sp>
      <p:sp>
        <p:nvSpPr>
          <p:cNvPr id="67" name="Freeform 31">
            <a:extLst>
              <a:ext uri="{FF2B5EF4-FFF2-40B4-BE49-F238E27FC236}">
                <a16:creationId xmlns:a16="http://schemas.microsoft.com/office/drawing/2014/main" id="{B75DE1F3-3898-E073-3CC7-CCD00B3C6AB8}"/>
              </a:ext>
            </a:extLst>
          </p:cNvPr>
          <p:cNvSpPr/>
          <p:nvPr/>
        </p:nvSpPr>
        <p:spPr>
          <a:xfrm>
            <a:off x="6168638" y="6159376"/>
            <a:ext cx="2796144" cy="1503987"/>
          </a:xfrm>
          <a:custGeom>
            <a:avLst/>
            <a:gdLst/>
            <a:ahLst/>
            <a:cxnLst/>
            <a:rect l="l" t="t" r="r" b="b"/>
            <a:pathLst>
              <a:path w="736433" h="396112">
                <a:moveTo>
                  <a:pt x="141208" y="0"/>
                </a:moveTo>
                <a:lnTo>
                  <a:pt x="595225" y="0"/>
                </a:lnTo>
                <a:cubicBezTo>
                  <a:pt x="632676" y="0"/>
                  <a:pt x="668592" y="14877"/>
                  <a:pt x="695074" y="41359"/>
                </a:cubicBezTo>
                <a:cubicBezTo>
                  <a:pt x="721556" y="67841"/>
                  <a:pt x="736433" y="103757"/>
                  <a:pt x="736433" y="141208"/>
                </a:cubicBezTo>
                <a:lnTo>
                  <a:pt x="736433" y="254904"/>
                </a:lnTo>
                <a:cubicBezTo>
                  <a:pt x="736433" y="332891"/>
                  <a:pt x="673212" y="396112"/>
                  <a:pt x="595225" y="396112"/>
                </a:cubicBezTo>
                <a:lnTo>
                  <a:pt x="141208" y="396112"/>
                </a:lnTo>
                <a:cubicBezTo>
                  <a:pt x="103757" y="396112"/>
                  <a:pt x="67841" y="381235"/>
                  <a:pt x="41359" y="354753"/>
                </a:cubicBezTo>
                <a:cubicBezTo>
                  <a:pt x="14877" y="328271"/>
                  <a:pt x="0" y="292354"/>
                  <a:pt x="0" y="254904"/>
                </a:cubicBezTo>
                <a:lnTo>
                  <a:pt x="0" y="141208"/>
                </a:lnTo>
                <a:cubicBezTo>
                  <a:pt x="0" y="103757"/>
                  <a:pt x="14877" y="67841"/>
                  <a:pt x="41359" y="41359"/>
                </a:cubicBezTo>
                <a:cubicBezTo>
                  <a:pt x="67841" y="14877"/>
                  <a:pt x="103757" y="0"/>
                  <a:pt x="141208" y="0"/>
                </a:cubicBezTo>
                <a:close/>
              </a:path>
            </a:pathLst>
          </a:custGeom>
          <a:solidFill>
            <a:srgbClr val="FFBD59"/>
          </a:solidFill>
        </p:spPr>
        <p:txBody>
          <a:bodyPr/>
          <a:lstStyle/>
          <a:p>
            <a:pPr algn="ctr">
              <a:lnSpc>
                <a:spcPts val="3078"/>
              </a:lnSpc>
            </a:pPr>
            <a:r>
              <a:rPr lang="en-US" sz="2200" dirty="0">
                <a:solidFill>
                  <a:srgbClr val="000000"/>
                </a:solidFill>
                <a:latin typeface="Canva Sans"/>
                <a:ea typeface="Canva Sans"/>
                <a:cs typeface="Canva Sans"/>
                <a:sym typeface="Canva Sans"/>
              </a:rPr>
              <a:t>Community Engagement and Outreach</a:t>
            </a:r>
          </a:p>
        </p:txBody>
      </p:sp>
      <p:sp>
        <p:nvSpPr>
          <p:cNvPr id="65" name="TextBox 65">
            <a:extLst>
              <a:ext uri="{FF2B5EF4-FFF2-40B4-BE49-F238E27FC236}">
                <a16:creationId xmlns:a16="http://schemas.microsoft.com/office/drawing/2014/main" id="{A1D2BA67-96A6-4DF8-7FC1-A2BF54348AD3}"/>
              </a:ext>
            </a:extLst>
          </p:cNvPr>
          <p:cNvSpPr txBox="1"/>
          <p:nvPr/>
        </p:nvSpPr>
        <p:spPr>
          <a:xfrm>
            <a:off x="1372140" y="8012789"/>
            <a:ext cx="2290166" cy="1350486"/>
          </a:xfrm>
          <a:prstGeom prst="rect">
            <a:avLst/>
          </a:prstGeom>
        </p:spPr>
        <p:txBody>
          <a:bodyPr lIns="0" tIns="0" rIns="0" bIns="0" rtlCol="0" anchor="t">
            <a:spAutoFit/>
          </a:bodyPr>
          <a:lstStyle/>
          <a:p>
            <a:pPr algn="ctr">
              <a:lnSpc>
                <a:spcPts val="2621"/>
              </a:lnSpc>
              <a:spcBef>
                <a:spcPct val="0"/>
              </a:spcBef>
            </a:pPr>
            <a:r>
              <a:rPr lang="en-US" sz="2621" b="1">
                <a:solidFill>
                  <a:srgbClr val="000000"/>
                </a:solidFill>
                <a:latin typeface="Canva Sans Bold"/>
                <a:ea typeface="Canva Sans Bold"/>
                <a:cs typeface="Canva Sans Bold"/>
                <a:sym typeface="Canva Sans Bold"/>
              </a:rPr>
              <a:t>3) Severe and Emergency Water Shortage</a:t>
            </a:r>
          </a:p>
        </p:txBody>
      </p:sp>
      <p:sp>
        <p:nvSpPr>
          <p:cNvPr id="66" name="TextBox 66">
            <a:extLst>
              <a:ext uri="{FF2B5EF4-FFF2-40B4-BE49-F238E27FC236}">
                <a16:creationId xmlns:a16="http://schemas.microsoft.com/office/drawing/2014/main" id="{21344B75-5687-B790-DAEF-510ACFEB6683}"/>
              </a:ext>
            </a:extLst>
          </p:cNvPr>
          <p:cNvSpPr txBox="1"/>
          <p:nvPr/>
        </p:nvSpPr>
        <p:spPr>
          <a:xfrm>
            <a:off x="4411275" y="836821"/>
            <a:ext cx="11106589" cy="825111"/>
          </a:xfrm>
          <a:prstGeom prst="rect">
            <a:avLst/>
          </a:prstGeom>
        </p:spPr>
        <p:txBody>
          <a:bodyPr lIns="0" tIns="0" rIns="0" bIns="0" rtlCol="0" anchor="t">
            <a:spAutoFit/>
          </a:bodyPr>
          <a:lstStyle/>
          <a:p>
            <a:pPr algn="l">
              <a:lnSpc>
                <a:spcPts val="6215"/>
              </a:lnSpc>
            </a:pPr>
            <a:r>
              <a:rPr lang="en-US" sz="6094" b="1">
                <a:solidFill>
                  <a:srgbClr val="5271FF"/>
                </a:solidFill>
                <a:latin typeface="Montserrat Classic Bold"/>
                <a:ea typeface="Montserrat Classic Bold"/>
                <a:cs typeface="Montserrat Classic Bold"/>
                <a:sym typeface="Montserrat Classic Bold"/>
              </a:rPr>
              <a:t>Drought Response Actions</a:t>
            </a:r>
          </a:p>
        </p:txBody>
      </p:sp>
      <p:sp>
        <p:nvSpPr>
          <p:cNvPr id="19" name="Freeform 40">
            <a:extLst>
              <a:ext uri="{FF2B5EF4-FFF2-40B4-BE49-F238E27FC236}">
                <a16:creationId xmlns:a16="http://schemas.microsoft.com/office/drawing/2014/main" id="{6AE8EF95-7825-D5FF-D5F5-C85FCE177457}"/>
              </a:ext>
            </a:extLst>
          </p:cNvPr>
          <p:cNvSpPr/>
          <p:nvPr/>
        </p:nvSpPr>
        <p:spPr>
          <a:xfrm>
            <a:off x="6168638" y="7941450"/>
            <a:ext cx="2796144" cy="1503987"/>
          </a:xfrm>
          <a:custGeom>
            <a:avLst/>
            <a:gdLst/>
            <a:ahLst/>
            <a:cxnLst/>
            <a:rect l="l" t="t" r="r" b="b"/>
            <a:pathLst>
              <a:path w="736433" h="396112">
                <a:moveTo>
                  <a:pt x="141208" y="0"/>
                </a:moveTo>
                <a:lnTo>
                  <a:pt x="595225" y="0"/>
                </a:lnTo>
                <a:cubicBezTo>
                  <a:pt x="632676" y="0"/>
                  <a:pt x="668592" y="14877"/>
                  <a:pt x="695074" y="41359"/>
                </a:cubicBezTo>
                <a:cubicBezTo>
                  <a:pt x="721556" y="67841"/>
                  <a:pt x="736433" y="103757"/>
                  <a:pt x="736433" y="141208"/>
                </a:cubicBezTo>
                <a:lnTo>
                  <a:pt x="736433" y="254904"/>
                </a:lnTo>
                <a:cubicBezTo>
                  <a:pt x="736433" y="332891"/>
                  <a:pt x="673212" y="396112"/>
                  <a:pt x="595225" y="396112"/>
                </a:cubicBezTo>
                <a:lnTo>
                  <a:pt x="141208" y="396112"/>
                </a:lnTo>
                <a:cubicBezTo>
                  <a:pt x="103757" y="396112"/>
                  <a:pt x="67841" y="381235"/>
                  <a:pt x="41359" y="354753"/>
                </a:cubicBezTo>
                <a:cubicBezTo>
                  <a:pt x="14877" y="328271"/>
                  <a:pt x="0" y="292354"/>
                  <a:pt x="0" y="254904"/>
                </a:cubicBezTo>
                <a:lnTo>
                  <a:pt x="0" y="141208"/>
                </a:lnTo>
                <a:cubicBezTo>
                  <a:pt x="0" y="103757"/>
                  <a:pt x="14877" y="67841"/>
                  <a:pt x="41359" y="41359"/>
                </a:cubicBezTo>
                <a:cubicBezTo>
                  <a:pt x="67841" y="14877"/>
                  <a:pt x="103757" y="0"/>
                  <a:pt x="141208" y="0"/>
                </a:cubicBezTo>
                <a:close/>
              </a:path>
            </a:pathLst>
          </a:custGeom>
          <a:solidFill>
            <a:srgbClr val="FF5757"/>
          </a:solidFill>
        </p:spPr>
        <p:txBody>
          <a:bodyPr/>
          <a:lstStyle/>
          <a:p>
            <a:endParaRPr lang="en-US"/>
          </a:p>
        </p:txBody>
      </p:sp>
      <p:sp>
        <p:nvSpPr>
          <p:cNvPr id="20" name="TextBox 35">
            <a:extLst>
              <a:ext uri="{FF2B5EF4-FFF2-40B4-BE49-F238E27FC236}">
                <a16:creationId xmlns:a16="http://schemas.microsoft.com/office/drawing/2014/main" id="{68D73E3F-7CDF-E98E-605F-222C63C54E5D}"/>
              </a:ext>
            </a:extLst>
          </p:cNvPr>
          <p:cNvSpPr txBox="1"/>
          <p:nvPr/>
        </p:nvSpPr>
        <p:spPr>
          <a:xfrm>
            <a:off x="6243013" y="7861330"/>
            <a:ext cx="2796144" cy="1648648"/>
          </a:xfrm>
          <a:prstGeom prst="rect">
            <a:avLst/>
          </a:prstGeom>
        </p:spPr>
        <p:txBody>
          <a:bodyPr lIns="50800" tIns="50800" rIns="50800" bIns="50800" rtlCol="0" anchor="ctr"/>
          <a:lstStyle/>
          <a:p>
            <a:pPr algn="ctr">
              <a:lnSpc>
                <a:spcPts val="3078"/>
              </a:lnSpc>
            </a:pPr>
            <a:r>
              <a:rPr lang="en-US" sz="2198" dirty="0">
                <a:solidFill>
                  <a:srgbClr val="000000"/>
                </a:solidFill>
                <a:latin typeface="Canva Sans"/>
                <a:ea typeface="Canva Sans"/>
                <a:cs typeface="Canva Sans"/>
                <a:sym typeface="Canva Sans"/>
              </a:rPr>
              <a:t>Identify Additional Funding</a:t>
            </a:r>
          </a:p>
        </p:txBody>
      </p:sp>
      <p:sp>
        <p:nvSpPr>
          <p:cNvPr id="68" name="Freeform 31">
            <a:extLst>
              <a:ext uri="{FF2B5EF4-FFF2-40B4-BE49-F238E27FC236}">
                <a16:creationId xmlns:a16="http://schemas.microsoft.com/office/drawing/2014/main" id="{AE9C6485-ABC7-79FE-70E4-EBE7203B747A}"/>
              </a:ext>
            </a:extLst>
          </p:cNvPr>
          <p:cNvSpPr/>
          <p:nvPr/>
        </p:nvSpPr>
        <p:spPr>
          <a:xfrm>
            <a:off x="14849668" y="4451586"/>
            <a:ext cx="2343685" cy="1503987"/>
          </a:xfrm>
          <a:custGeom>
            <a:avLst/>
            <a:gdLst/>
            <a:ahLst/>
            <a:cxnLst/>
            <a:rect l="l" t="t" r="r" b="b"/>
            <a:pathLst>
              <a:path w="736433" h="396112">
                <a:moveTo>
                  <a:pt x="141208" y="0"/>
                </a:moveTo>
                <a:lnTo>
                  <a:pt x="595225" y="0"/>
                </a:lnTo>
                <a:cubicBezTo>
                  <a:pt x="632676" y="0"/>
                  <a:pt x="668592" y="14877"/>
                  <a:pt x="695074" y="41359"/>
                </a:cubicBezTo>
                <a:cubicBezTo>
                  <a:pt x="721556" y="67841"/>
                  <a:pt x="736433" y="103757"/>
                  <a:pt x="736433" y="141208"/>
                </a:cubicBezTo>
                <a:lnTo>
                  <a:pt x="736433" y="254904"/>
                </a:lnTo>
                <a:cubicBezTo>
                  <a:pt x="736433" y="332891"/>
                  <a:pt x="673212" y="396112"/>
                  <a:pt x="595225" y="396112"/>
                </a:cubicBezTo>
                <a:lnTo>
                  <a:pt x="141208" y="396112"/>
                </a:lnTo>
                <a:cubicBezTo>
                  <a:pt x="103757" y="396112"/>
                  <a:pt x="67841" y="381235"/>
                  <a:pt x="41359" y="354753"/>
                </a:cubicBezTo>
                <a:cubicBezTo>
                  <a:pt x="14877" y="328271"/>
                  <a:pt x="0" y="292354"/>
                  <a:pt x="0" y="254904"/>
                </a:cubicBezTo>
                <a:lnTo>
                  <a:pt x="0" y="141208"/>
                </a:lnTo>
                <a:cubicBezTo>
                  <a:pt x="0" y="103757"/>
                  <a:pt x="14877" y="67841"/>
                  <a:pt x="41359" y="41359"/>
                </a:cubicBezTo>
                <a:cubicBezTo>
                  <a:pt x="67841" y="14877"/>
                  <a:pt x="103757" y="0"/>
                  <a:pt x="141208" y="0"/>
                </a:cubicBezTo>
                <a:close/>
              </a:path>
            </a:pathLst>
          </a:custGeom>
          <a:solidFill>
            <a:srgbClr val="FCE263"/>
          </a:solidFill>
        </p:spPr>
        <p:txBody>
          <a:bodyPr/>
          <a:lstStyle/>
          <a:p>
            <a:pPr algn="ctr">
              <a:lnSpc>
                <a:spcPts val="3078"/>
              </a:lnSpc>
            </a:pPr>
            <a:r>
              <a:rPr lang="en-US" sz="2200" dirty="0">
                <a:solidFill>
                  <a:srgbClr val="000000"/>
                </a:solidFill>
                <a:latin typeface="Canva Sans"/>
                <a:ea typeface="Canva Sans"/>
                <a:cs typeface="Canva Sans"/>
                <a:sym typeface="Canva Sans"/>
              </a:rPr>
              <a:t>Community Engagement and Outreach</a:t>
            </a:r>
          </a:p>
        </p:txBody>
      </p:sp>
    </p:spTree>
    <p:extLst>
      <p:ext uri="{BB962C8B-B14F-4D97-AF65-F5344CB8AC3E}">
        <p14:creationId xmlns:p14="http://schemas.microsoft.com/office/powerpoint/2010/main" val="1635489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C306D"/>
        </a:solidFill>
        <a:effectLst/>
      </p:bgPr>
    </p:bg>
    <p:spTree>
      <p:nvGrpSpPr>
        <p:cNvPr id="1" name=""/>
        <p:cNvGrpSpPr/>
        <p:nvPr/>
      </p:nvGrpSpPr>
      <p:grpSpPr>
        <a:xfrm>
          <a:off x="0" y="0"/>
          <a:ext cx="0" cy="0"/>
          <a:chOff x="0" y="0"/>
          <a:chExt cx="0" cy="0"/>
        </a:xfrm>
      </p:grpSpPr>
      <p:grpSp>
        <p:nvGrpSpPr>
          <p:cNvPr id="2" name="Group 2"/>
          <p:cNvGrpSpPr/>
          <p:nvPr/>
        </p:nvGrpSpPr>
        <p:grpSpPr>
          <a:xfrm>
            <a:off x="3608678" y="4260899"/>
            <a:ext cx="14181958" cy="5333924"/>
            <a:chOff x="0" y="0"/>
            <a:chExt cx="18130074" cy="7111898"/>
          </a:xfrm>
        </p:grpSpPr>
        <p:grpSp>
          <p:nvGrpSpPr>
            <p:cNvPr id="3" name="Group 3"/>
            <p:cNvGrpSpPr/>
            <p:nvPr/>
          </p:nvGrpSpPr>
          <p:grpSpPr>
            <a:xfrm>
              <a:off x="0" y="0"/>
              <a:ext cx="18130074" cy="2468236"/>
              <a:chOff x="0" y="0"/>
              <a:chExt cx="3581249" cy="487553"/>
            </a:xfrm>
          </p:grpSpPr>
          <p:sp>
            <p:nvSpPr>
              <p:cNvPr id="4" name="Freeform 4"/>
              <p:cNvSpPr/>
              <p:nvPr/>
            </p:nvSpPr>
            <p:spPr>
              <a:xfrm>
                <a:off x="0" y="0"/>
                <a:ext cx="3581249" cy="487553"/>
              </a:xfrm>
              <a:custGeom>
                <a:avLst/>
                <a:gdLst/>
                <a:ahLst/>
                <a:cxnLst/>
                <a:rect l="l" t="t" r="r" b="b"/>
                <a:pathLst>
                  <a:path w="3581249" h="487553">
                    <a:moveTo>
                      <a:pt x="0" y="0"/>
                    </a:moveTo>
                    <a:lnTo>
                      <a:pt x="3581249" y="0"/>
                    </a:lnTo>
                    <a:lnTo>
                      <a:pt x="3581249" y="487553"/>
                    </a:lnTo>
                    <a:lnTo>
                      <a:pt x="0" y="487553"/>
                    </a:lnTo>
                    <a:close/>
                  </a:path>
                </a:pathLst>
              </a:custGeom>
              <a:solidFill>
                <a:srgbClr val="FFFCD0"/>
              </a:solidFill>
            </p:spPr>
            <p:txBody>
              <a:bodyPr/>
              <a:lstStyle/>
              <a:p>
                <a:endParaRPr lang="en-US"/>
              </a:p>
            </p:txBody>
          </p:sp>
          <p:sp>
            <p:nvSpPr>
              <p:cNvPr id="5" name="TextBox 5"/>
              <p:cNvSpPr txBox="1"/>
              <p:nvPr/>
            </p:nvSpPr>
            <p:spPr>
              <a:xfrm>
                <a:off x="0" y="-38100"/>
                <a:ext cx="3581249" cy="525653"/>
              </a:xfrm>
              <a:prstGeom prst="rect">
                <a:avLst/>
              </a:prstGeom>
            </p:spPr>
            <p:txBody>
              <a:bodyPr lIns="50800" tIns="50800" rIns="50800" bIns="50800" rtlCol="0" anchor="ctr"/>
              <a:lstStyle/>
              <a:p>
                <a:pPr algn="ctr">
                  <a:lnSpc>
                    <a:spcPts val="3078"/>
                  </a:lnSpc>
                </a:pPr>
                <a:endParaRPr/>
              </a:p>
            </p:txBody>
          </p:sp>
        </p:grpSp>
        <p:grpSp>
          <p:nvGrpSpPr>
            <p:cNvPr id="6" name="Group 6"/>
            <p:cNvGrpSpPr/>
            <p:nvPr/>
          </p:nvGrpSpPr>
          <p:grpSpPr>
            <a:xfrm>
              <a:off x="0" y="2468236"/>
              <a:ext cx="18130074" cy="2257628"/>
              <a:chOff x="0" y="0"/>
              <a:chExt cx="3581249" cy="445951"/>
            </a:xfrm>
          </p:grpSpPr>
          <p:sp>
            <p:nvSpPr>
              <p:cNvPr id="7" name="Freeform 7"/>
              <p:cNvSpPr/>
              <p:nvPr/>
            </p:nvSpPr>
            <p:spPr>
              <a:xfrm>
                <a:off x="0" y="0"/>
                <a:ext cx="3581249" cy="445951"/>
              </a:xfrm>
              <a:custGeom>
                <a:avLst/>
                <a:gdLst/>
                <a:ahLst/>
                <a:cxnLst/>
                <a:rect l="l" t="t" r="r" b="b"/>
                <a:pathLst>
                  <a:path w="3581249" h="445951">
                    <a:moveTo>
                      <a:pt x="0" y="0"/>
                    </a:moveTo>
                    <a:lnTo>
                      <a:pt x="3581249" y="0"/>
                    </a:lnTo>
                    <a:lnTo>
                      <a:pt x="3581249" y="445951"/>
                    </a:lnTo>
                    <a:lnTo>
                      <a:pt x="0" y="445951"/>
                    </a:lnTo>
                    <a:close/>
                  </a:path>
                </a:pathLst>
              </a:custGeom>
              <a:solidFill>
                <a:srgbClr val="F8CD9A"/>
              </a:solidFill>
            </p:spPr>
            <p:txBody>
              <a:bodyPr/>
              <a:lstStyle/>
              <a:p>
                <a:endParaRPr lang="en-US"/>
              </a:p>
            </p:txBody>
          </p:sp>
          <p:sp>
            <p:nvSpPr>
              <p:cNvPr id="8" name="TextBox 8"/>
              <p:cNvSpPr txBox="1"/>
              <p:nvPr/>
            </p:nvSpPr>
            <p:spPr>
              <a:xfrm>
                <a:off x="0" y="-38100"/>
                <a:ext cx="3581249" cy="484051"/>
              </a:xfrm>
              <a:prstGeom prst="rect">
                <a:avLst/>
              </a:prstGeom>
            </p:spPr>
            <p:txBody>
              <a:bodyPr lIns="50800" tIns="50800" rIns="50800" bIns="50800" rtlCol="0" anchor="ctr"/>
              <a:lstStyle/>
              <a:p>
                <a:pPr algn="ctr">
                  <a:lnSpc>
                    <a:spcPts val="3078"/>
                  </a:lnSpc>
                </a:pPr>
                <a:endParaRPr/>
              </a:p>
            </p:txBody>
          </p:sp>
        </p:grpSp>
        <p:grpSp>
          <p:nvGrpSpPr>
            <p:cNvPr id="9" name="Group 9"/>
            <p:cNvGrpSpPr/>
            <p:nvPr/>
          </p:nvGrpSpPr>
          <p:grpSpPr>
            <a:xfrm>
              <a:off x="0" y="4691959"/>
              <a:ext cx="18130074" cy="2419940"/>
              <a:chOff x="0" y="0"/>
              <a:chExt cx="3581249" cy="478013"/>
            </a:xfrm>
          </p:grpSpPr>
          <p:sp>
            <p:nvSpPr>
              <p:cNvPr id="10" name="Freeform 10"/>
              <p:cNvSpPr/>
              <p:nvPr/>
            </p:nvSpPr>
            <p:spPr>
              <a:xfrm>
                <a:off x="0" y="0"/>
                <a:ext cx="3581249" cy="478013"/>
              </a:xfrm>
              <a:custGeom>
                <a:avLst/>
                <a:gdLst/>
                <a:ahLst/>
                <a:cxnLst/>
                <a:rect l="l" t="t" r="r" b="b"/>
                <a:pathLst>
                  <a:path w="3581249" h="478013">
                    <a:moveTo>
                      <a:pt x="0" y="0"/>
                    </a:moveTo>
                    <a:lnTo>
                      <a:pt x="3581249" y="0"/>
                    </a:lnTo>
                    <a:lnTo>
                      <a:pt x="3581249" y="478013"/>
                    </a:lnTo>
                    <a:lnTo>
                      <a:pt x="0" y="478013"/>
                    </a:lnTo>
                    <a:close/>
                  </a:path>
                </a:pathLst>
              </a:custGeom>
              <a:solidFill>
                <a:srgbClr val="F87A7E"/>
              </a:solidFill>
            </p:spPr>
            <p:txBody>
              <a:bodyPr/>
              <a:lstStyle/>
              <a:p>
                <a:endParaRPr lang="en-US"/>
              </a:p>
            </p:txBody>
          </p:sp>
          <p:sp>
            <p:nvSpPr>
              <p:cNvPr id="11" name="TextBox 11"/>
              <p:cNvSpPr txBox="1"/>
              <p:nvPr/>
            </p:nvSpPr>
            <p:spPr>
              <a:xfrm>
                <a:off x="0" y="-38100"/>
                <a:ext cx="3581249" cy="516113"/>
              </a:xfrm>
              <a:prstGeom prst="rect">
                <a:avLst/>
              </a:prstGeom>
            </p:spPr>
            <p:txBody>
              <a:bodyPr lIns="50800" tIns="50800" rIns="50800" bIns="50800" rtlCol="0" anchor="ctr"/>
              <a:lstStyle/>
              <a:p>
                <a:pPr algn="ctr">
                  <a:lnSpc>
                    <a:spcPts val="3078"/>
                  </a:lnSpc>
                </a:pPr>
                <a:endParaRPr/>
              </a:p>
            </p:txBody>
          </p:sp>
        </p:grpSp>
      </p:grpSp>
      <p:sp>
        <p:nvSpPr>
          <p:cNvPr id="12" name="Freeform 12"/>
          <p:cNvSpPr/>
          <p:nvPr/>
        </p:nvSpPr>
        <p:spPr>
          <a:xfrm>
            <a:off x="788092" y="2311769"/>
            <a:ext cx="2841905" cy="6989519"/>
          </a:xfrm>
          <a:custGeom>
            <a:avLst/>
            <a:gdLst/>
            <a:ahLst/>
            <a:cxnLst/>
            <a:rect l="l" t="t" r="r" b="b"/>
            <a:pathLst>
              <a:path w="2841905" h="6989519">
                <a:moveTo>
                  <a:pt x="0" y="0"/>
                </a:moveTo>
                <a:lnTo>
                  <a:pt x="2841905" y="0"/>
                </a:lnTo>
                <a:lnTo>
                  <a:pt x="2841905" y="6989519"/>
                </a:lnTo>
                <a:lnTo>
                  <a:pt x="0" y="6989519"/>
                </a:lnTo>
                <a:lnTo>
                  <a:pt x="0" y="0"/>
                </a:lnTo>
                <a:close/>
              </a:path>
            </a:pathLst>
          </a:custGeom>
          <a:blipFill>
            <a:blip r:embed="rId3"/>
            <a:stretch>
              <a:fillRect l="-6924" t="-3390" r="-468380" b="-6550"/>
            </a:stretch>
          </a:blipFill>
        </p:spPr>
        <p:txBody>
          <a:bodyPr/>
          <a:lstStyle/>
          <a:p>
            <a:endParaRPr lang="en-US"/>
          </a:p>
        </p:txBody>
      </p:sp>
      <p:grpSp>
        <p:nvGrpSpPr>
          <p:cNvPr id="13" name="Group 13"/>
          <p:cNvGrpSpPr/>
          <p:nvPr/>
        </p:nvGrpSpPr>
        <p:grpSpPr>
          <a:xfrm>
            <a:off x="3629996" y="2294492"/>
            <a:ext cx="14160639" cy="1949130"/>
            <a:chOff x="0" y="0"/>
            <a:chExt cx="3575634" cy="513351"/>
          </a:xfrm>
        </p:grpSpPr>
        <p:sp>
          <p:nvSpPr>
            <p:cNvPr id="14" name="Freeform 14"/>
            <p:cNvSpPr/>
            <p:nvPr/>
          </p:nvSpPr>
          <p:spPr>
            <a:xfrm>
              <a:off x="0" y="0"/>
              <a:ext cx="3575634" cy="513351"/>
            </a:xfrm>
            <a:custGeom>
              <a:avLst/>
              <a:gdLst/>
              <a:ahLst/>
              <a:cxnLst/>
              <a:rect l="l" t="t" r="r" b="b"/>
              <a:pathLst>
                <a:path w="3575634" h="513351">
                  <a:moveTo>
                    <a:pt x="0" y="0"/>
                  </a:moveTo>
                  <a:lnTo>
                    <a:pt x="3575634" y="0"/>
                  </a:lnTo>
                  <a:lnTo>
                    <a:pt x="3575634" y="513351"/>
                  </a:lnTo>
                  <a:lnTo>
                    <a:pt x="0" y="513351"/>
                  </a:lnTo>
                  <a:close/>
                </a:path>
              </a:pathLst>
            </a:custGeom>
            <a:solidFill>
              <a:srgbClr val="FFFFFF"/>
            </a:solidFill>
            <a:ln w="9525" cap="sq">
              <a:solidFill>
                <a:srgbClr val="000000"/>
              </a:solidFill>
              <a:prstDash val="solid"/>
              <a:miter/>
            </a:ln>
          </p:spPr>
          <p:txBody>
            <a:bodyPr/>
            <a:lstStyle/>
            <a:p>
              <a:endParaRPr lang="en-US"/>
            </a:p>
          </p:txBody>
        </p:sp>
        <p:sp>
          <p:nvSpPr>
            <p:cNvPr id="15" name="TextBox 15"/>
            <p:cNvSpPr txBox="1"/>
            <p:nvPr/>
          </p:nvSpPr>
          <p:spPr>
            <a:xfrm>
              <a:off x="0" y="-38100"/>
              <a:ext cx="3575634" cy="551451"/>
            </a:xfrm>
            <a:prstGeom prst="rect">
              <a:avLst/>
            </a:prstGeom>
          </p:spPr>
          <p:txBody>
            <a:bodyPr lIns="50800" tIns="50800" rIns="50800" bIns="50800" rtlCol="0" anchor="ctr"/>
            <a:lstStyle/>
            <a:p>
              <a:pPr algn="ctr">
                <a:lnSpc>
                  <a:spcPts val="3078"/>
                </a:lnSpc>
              </a:pPr>
              <a:endParaRPr/>
            </a:p>
          </p:txBody>
        </p:sp>
      </p:grpSp>
      <p:grpSp>
        <p:nvGrpSpPr>
          <p:cNvPr id="16" name="Group 16"/>
          <p:cNvGrpSpPr/>
          <p:nvPr/>
        </p:nvGrpSpPr>
        <p:grpSpPr>
          <a:xfrm>
            <a:off x="788092" y="2294492"/>
            <a:ext cx="2841905" cy="1949130"/>
            <a:chOff x="0" y="0"/>
            <a:chExt cx="748485" cy="513351"/>
          </a:xfrm>
        </p:grpSpPr>
        <p:sp>
          <p:nvSpPr>
            <p:cNvPr id="17" name="Freeform 17"/>
            <p:cNvSpPr/>
            <p:nvPr/>
          </p:nvSpPr>
          <p:spPr>
            <a:xfrm>
              <a:off x="0" y="0"/>
              <a:ext cx="748485" cy="513351"/>
            </a:xfrm>
            <a:custGeom>
              <a:avLst/>
              <a:gdLst/>
              <a:ahLst/>
              <a:cxnLst/>
              <a:rect l="l" t="t" r="r" b="b"/>
              <a:pathLst>
                <a:path w="748485" h="513351">
                  <a:moveTo>
                    <a:pt x="0" y="0"/>
                  </a:moveTo>
                  <a:lnTo>
                    <a:pt x="748485" y="0"/>
                  </a:lnTo>
                  <a:lnTo>
                    <a:pt x="748485" y="513351"/>
                  </a:lnTo>
                  <a:lnTo>
                    <a:pt x="0" y="513351"/>
                  </a:lnTo>
                  <a:close/>
                </a:path>
              </a:pathLst>
            </a:custGeom>
            <a:solidFill>
              <a:srgbClr val="FFFFFF"/>
            </a:solidFill>
            <a:ln w="9525" cap="sq">
              <a:solidFill>
                <a:srgbClr val="000000"/>
              </a:solidFill>
              <a:prstDash val="solid"/>
              <a:miter/>
            </a:ln>
          </p:spPr>
          <p:txBody>
            <a:bodyPr/>
            <a:lstStyle/>
            <a:p>
              <a:endParaRPr lang="en-US"/>
            </a:p>
          </p:txBody>
        </p:sp>
        <p:sp>
          <p:nvSpPr>
            <p:cNvPr id="18" name="TextBox 18"/>
            <p:cNvSpPr txBox="1"/>
            <p:nvPr/>
          </p:nvSpPr>
          <p:spPr>
            <a:xfrm>
              <a:off x="0" y="-38100"/>
              <a:ext cx="748485" cy="551451"/>
            </a:xfrm>
            <a:prstGeom prst="rect">
              <a:avLst/>
            </a:prstGeom>
          </p:spPr>
          <p:txBody>
            <a:bodyPr lIns="50800" tIns="50800" rIns="50800" bIns="50800" rtlCol="0" anchor="ctr"/>
            <a:lstStyle/>
            <a:p>
              <a:pPr algn="ctr">
                <a:lnSpc>
                  <a:spcPts val="3078"/>
                </a:lnSpc>
              </a:pPr>
              <a:endParaRPr/>
            </a:p>
          </p:txBody>
        </p:sp>
      </p:grpSp>
      <p:grpSp>
        <p:nvGrpSpPr>
          <p:cNvPr id="19" name="Group 19"/>
          <p:cNvGrpSpPr/>
          <p:nvPr/>
        </p:nvGrpSpPr>
        <p:grpSpPr>
          <a:xfrm>
            <a:off x="788092" y="4243622"/>
            <a:ext cx="2841905" cy="1870916"/>
            <a:chOff x="0" y="0"/>
            <a:chExt cx="865357" cy="569692"/>
          </a:xfrm>
        </p:grpSpPr>
        <p:sp>
          <p:nvSpPr>
            <p:cNvPr id="20" name="Freeform 20"/>
            <p:cNvSpPr/>
            <p:nvPr/>
          </p:nvSpPr>
          <p:spPr>
            <a:xfrm>
              <a:off x="0" y="0"/>
              <a:ext cx="865357" cy="569692"/>
            </a:xfrm>
            <a:custGeom>
              <a:avLst/>
              <a:gdLst/>
              <a:ahLst/>
              <a:cxnLst/>
              <a:rect l="l" t="t" r="r" b="b"/>
              <a:pathLst>
                <a:path w="865357" h="569692">
                  <a:moveTo>
                    <a:pt x="0" y="0"/>
                  </a:moveTo>
                  <a:lnTo>
                    <a:pt x="865357" y="0"/>
                  </a:lnTo>
                  <a:lnTo>
                    <a:pt x="865357" y="569692"/>
                  </a:lnTo>
                  <a:lnTo>
                    <a:pt x="0" y="569692"/>
                  </a:lnTo>
                  <a:close/>
                </a:path>
              </a:pathLst>
            </a:custGeom>
            <a:solidFill>
              <a:srgbClr val="FFFCD0"/>
            </a:solidFill>
            <a:ln w="9525" cap="sq">
              <a:solidFill>
                <a:srgbClr val="000000"/>
              </a:solidFill>
              <a:prstDash val="solid"/>
              <a:miter/>
            </a:ln>
          </p:spPr>
          <p:txBody>
            <a:bodyPr/>
            <a:lstStyle/>
            <a:p>
              <a:endParaRPr lang="en-US"/>
            </a:p>
          </p:txBody>
        </p:sp>
        <p:sp>
          <p:nvSpPr>
            <p:cNvPr id="21" name="TextBox 21"/>
            <p:cNvSpPr txBox="1"/>
            <p:nvPr/>
          </p:nvSpPr>
          <p:spPr>
            <a:xfrm>
              <a:off x="0" y="-38100"/>
              <a:ext cx="865357" cy="607792"/>
            </a:xfrm>
            <a:prstGeom prst="rect">
              <a:avLst/>
            </a:prstGeom>
          </p:spPr>
          <p:txBody>
            <a:bodyPr lIns="50800" tIns="50800" rIns="50800" bIns="50800" rtlCol="0" anchor="ctr"/>
            <a:lstStyle/>
            <a:p>
              <a:pPr algn="ctr">
                <a:lnSpc>
                  <a:spcPts val="3078"/>
                </a:lnSpc>
              </a:pPr>
              <a:endParaRPr/>
            </a:p>
          </p:txBody>
        </p:sp>
      </p:grpSp>
      <p:grpSp>
        <p:nvGrpSpPr>
          <p:cNvPr id="22" name="Group 22"/>
          <p:cNvGrpSpPr/>
          <p:nvPr/>
        </p:nvGrpSpPr>
        <p:grpSpPr>
          <a:xfrm>
            <a:off x="788092" y="6114538"/>
            <a:ext cx="2841905" cy="1665330"/>
            <a:chOff x="0" y="0"/>
            <a:chExt cx="865357" cy="507091"/>
          </a:xfrm>
        </p:grpSpPr>
        <p:sp>
          <p:nvSpPr>
            <p:cNvPr id="23" name="Freeform 23"/>
            <p:cNvSpPr/>
            <p:nvPr/>
          </p:nvSpPr>
          <p:spPr>
            <a:xfrm>
              <a:off x="0" y="0"/>
              <a:ext cx="865357" cy="507091"/>
            </a:xfrm>
            <a:custGeom>
              <a:avLst/>
              <a:gdLst/>
              <a:ahLst/>
              <a:cxnLst/>
              <a:rect l="l" t="t" r="r" b="b"/>
              <a:pathLst>
                <a:path w="865357" h="507091">
                  <a:moveTo>
                    <a:pt x="0" y="0"/>
                  </a:moveTo>
                  <a:lnTo>
                    <a:pt x="865357" y="0"/>
                  </a:lnTo>
                  <a:lnTo>
                    <a:pt x="865357" y="507091"/>
                  </a:lnTo>
                  <a:lnTo>
                    <a:pt x="0" y="507091"/>
                  </a:lnTo>
                  <a:close/>
                </a:path>
              </a:pathLst>
            </a:custGeom>
            <a:solidFill>
              <a:srgbClr val="F8CD9A"/>
            </a:solidFill>
            <a:ln w="9525" cap="sq">
              <a:solidFill>
                <a:srgbClr val="000000"/>
              </a:solidFill>
              <a:prstDash val="solid"/>
              <a:miter/>
            </a:ln>
          </p:spPr>
          <p:txBody>
            <a:bodyPr/>
            <a:lstStyle/>
            <a:p>
              <a:endParaRPr lang="en-US"/>
            </a:p>
          </p:txBody>
        </p:sp>
        <p:sp>
          <p:nvSpPr>
            <p:cNvPr id="24" name="TextBox 24"/>
            <p:cNvSpPr txBox="1"/>
            <p:nvPr/>
          </p:nvSpPr>
          <p:spPr>
            <a:xfrm>
              <a:off x="0" y="-38100"/>
              <a:ext cx="865357" cy="545191"/>
            </a:xfrm>
            <a:prstGeom prst="rect">
              <a:avLst/>
            </a:prstGeom>
          </p:spPr>
          <p:txBody>
            <a:bodyPr lIns="50800" tIns="50800" rIns="50800" bIns="50800" rtlCol="0" anchor="ctr"/>
            <a:lstStyle/>
            <a:p>
              <a:pPr algn="ctr">
                <a:lnSpc>
                  <a:spcPts val="3078"/>
                </a:lnSpc>
              </a:pPr>
              <a:endParaRPr/>
            </a:p>
          </p:txBody>
        </p:sp>
      </p:grpSp>
      <p:grpSp>
        <p:nvGrpSpPr>
          <p:cNvPr id="25" name="Group 25"/>
          <p:cNvGrpSpPr/>
          <p:nvPr/>
        </p:nvGrpSpPr>
        <p:grpSpPr>
          <a:xfrm>
            <a:off x="788092" y="7779868"/>
            <a:ext cx="2841905" cy="1823108"/>
            <a:chOff x="0" y="0"/>
            <a:chExt cx="865357" cy="555134"/>
          </a:xfrm>
        </p:grpSpPr>
        <p:sp>
          <p:nvSpPr>
            <p:cNvPr id="26" name="Freeform 26"/>
            <p:cNvSpPr/>
            <p:nvPr/>
          </p:nvSpPr>
          <p:spPr>
            <a:xfrm>
              <a:off x="0" y="0"/>
              <a:ext cx="865357" cy="555134"/>
            </a:xfrm>
            <a:custGeom>
              <a:avLst/>
              <a:gdLst/>
              <a:ahLst/>
              <a:cxnLst/>
              <a:rect l="l" t="t" r="r" b="b"/>
              <a:pathLst>
                <a:path w="865357" h="555134">
                  <a:moveTo>
                    <a:pt x="0" y="0"/>
                  </a:moveTo>
                  <a:lnTo>
                    <a:pt x="865357" y="0"/>
                  </a:lnTo>
                  <a:lnTo>
                    <a:pt x="865357" y="555134"/>
                  </a:lnTo>
                  <a:lnTo>
                    <a:pt x="0" y="555134"/>
                  </a:lnTo>
                  <a:close/>
                </a:path>
              </a:pathLst>
            </a:custGeom>
            <a:solidFill>
              <a:srgbClr val="F87A7E"/>
            </a:solidFill>
            <a:ln w="9525" cap="sq">
              <a:solidFill>
                <a:srgbClr val="000000"/>
              </a:solidFill>
              <a:prstDash val="solid"/>
              <a:miter/>
            </a:ln>
          </p:spPr>
          <p:txBody>
            <a:bodyPr/>
            <a:lstStyle/>
            <a:p>
              <a:endParaRPr lang="en-US"/>
            </a:p>
          </p:txBody>
        </p:sp>
        <p:sp>
          <p:nvSpPr>
            <p:cNvPr id="27" name="TextBox 27"/>
            <p:cNvSpPr txBox="1"/>
            <p:nvPr/>
          </p:nvSpPr>
          <p:spPr>
            <a:xfrm>
              <a:off x="0" y="-38100"/>
              <a:ext cx="865357" cy="593234"/>
            </a:xfrm>
            <a:prstGeom prst="rect">
              <a:avLst/>
            </a:prstGeom>
          </p:spPr>
          <p:txBody>
            <a:bodyPr lIns="50800" tIns="50800" rIns="50800" bIns="50800" rtlCol="0" anchor="ctr"/>
            <a:lstStyle/>
            <a:p>
              <a:pPr algn="ctr">
                <a:lnSpc>
                  <a:spcPts val="3078"/>
                </a:lnSpc>
              </a:pPr>
              <a:endParaRPr/>
            </a:p>
          </p:txBody>
        </p:sp>
      </p:grpSp>
      <p:grpSp>
        <p:nvGrpSpPr>
          <p:cNvPr id="28" name="Group 28"/>
          <p:cNvGrpSpPr/>
          <p:nvPr/>
        </p:nvGrpSpPr>
        <p:grpSpPr>
          <a:xfrm rot="5400000">
            <a:off x="10029080" y="5070679"/>
            <a:ext cx="1806164" cy="312702"/>
            <a:chOff x="0" y="0"/>
            <a:chExt cx="812800" cy="140720"/>
          </a:xfrm>
        </p:grpSpPr>
        <p:sp>
          <p:nvSpPr>
            <p:cNvPr id="29" name="Freeform 29"/>
            <p:cNvSpPr/>
            <p:nvPr/>
          </p:nvSpPr>
          <p:spPr>
            <a:xfrm>
              <a:off x="0" y="0"/>
              <a:ext cx="812800" cy="140720"/>
            </a:xfrm>
            <a:custGeom>
              <a:avLst/>
              <a:gdLst/>
              <a:ahLst/>
              <a:cxnLst/>
              <a:rect l="l" t="t" r="r" b="b"/>
              <a:pathLst>
                <a:path w="812800" h="140720">
                  <a:moveTo>
                    <a:pt x="406400" y="0"/>
                  </a:moveTo>
                  <a:lnTo>
                    <a:pt x="812800" y="140720"/>
                  </a:lnTo>
                  <a:lnTo>
                    <a:pt x="0" y="140720"/>
                  </a:lnTo>
                  <a:lnTo>
                    <a:pt x="406400" y="0"/>
                  </a:lnTo>
                  <a:close/>
                </a:path>
              </a:pathLst>
            </a:custGeom>
            <a:solidFill>
              <a:srgbClr val="F2CF4E"/>
            </a:solidFill>
          </p:spPr>
          <p:txBody>
            <a:bodyPr/>
            <a:lstStyle/>
            <a:p>
              <a:endParaRPr lang="en-US"/>
            </a:p>
          </p:txBody>
        </p:sp>
        <p:sp>
          <p:nvSpPr>
            <p:cNvPr id="30" name="TextBox 30"/>
            <p:cNvSpPr txBox="1"/>
            <p:nvPr/>
          </p:nvSpPr>
          <p:spPr>
            <a:xfrm>
              <a:off x="127000" y="27234"/>
              <a:ext cx="558800" cy="103434"/>
            </a:xfrm>
            <a:prstGeom prst="rect">
              <a:avLst/>
            </a:prstGeom>
          </p:spPr>
          <p:txBody>
            <a:bodyPr lIns="50800" tIns="50800" rIns="50800" bIns="50800" rtlCol="0" anchor="ctr"/>
            <a:lstStyle/>
            <a:p>
              <a:pPr algn="ctr">
                <a:lnSpc>
                  <a:spcPts val="3078"/>
                </a:lnSpc>
              </a:pPr>
              <a:endParaRPr/>
            </a:p>
          </p:txBody>
        </p:sp>
      </p:grpSp>
      <p:grpSp>
        <p:nvGrpSpPr>
          <p:cNvPr id="31" name="Group 31"/>
          <p:cNvGrpSpPr/>
          <p:nvPr/>
        </p:nvGrpSpPr>
        <p:grpSpPr>
          <a:xfrm rot="5400000">
            <a:off x="10029080" y="6876843"/>
            <a:ext cx="1806164" cy="312702"/>
            <a:chOff x="0" y="0"/>
            <a:chExt cx="812800" cy="140720"/>
          </a:xfrm>
        </p:grpSpPr>
        <p:sp>
          <p:nvSpPr>
            <p:cNvPr id="32" name="Freeform 32"/>
            <p:cNvSpPr/>
            <p:nvPr/>
          </p:nvSpPr>
          <p:spPr>
            <a:xfrm>
              <a:off x="0" y="0"/>
              <a:ext cx="812800" cy="140720"/>
            </a:xfrm>
            <a:custGeom>
              <a:avLst/>
              <a:gdLst/>
              <a:ahLst/>
              <a:cxnLst/>
              <a:rect l="l" t="t" r="r" b="b"/>
              <a:pathLst>
                <a:path w="812800" h="140720">
                  <a:moveTo>
                    <a:pt x="406400" y="0"/>
                  </a:moveTo>
                  <a:lnTo>
                    <a:pt x="812800" y="140720"/>
                  </a:lnTo>
                  <a:lnTo>
                    <a:pt x="0" y="140720"/>
                  </a:lnTo>
                  <a:lnTo>
                    <a:pt x="406400" y="0"/>
                  </a:lnTo>
                  <a:close/>
                </a:path>
              </a:pathLst>
            </a:custGeom>
            <a:solidFill>
              <a:srgbClr val="DF7A2C"/>
            </a:solidFill>
          </p:spPr>
          <p:txBody>
            <a:bodyPr/>
            <a:lstStyle/>
            <a:p>
              <a:endParaRPr lang="en-US"/>
            </a:p>
          </p:txBody>
        </p:sp>
        <p:sp>
          <p:nvSpPr>
            <p:cNvPr id="33" name="TextBox 33"/>
            <p:cNvSpPr txBox="1"/>
            <p:nvPr/>
          </p:nvSpPr>
          <p:spPr>
            <a:xfrm>
              <a:off x="127000" y="27234"/>
              <a:ext cx="558800" cy="103434"/>
            </a:xfrm>
            <a:prstGeom prst="rect">
              <a:avLst/>
            </a:prstGeom>
          </p:spPr>
          <p:txBody>
            <a:bodyPr lIns="50800" tIns="50800" rIns="50800" bIns="50800" rtlCol="0" anchor="ctr"/>
            <a:lstStyle/>
            <a:p>
              <a:pPr algn="ctr">
                <a:lnSpc>
                  <a:spcPts val="3078"/>
                </a:lnSpc>
              </a:pPr>
              <a:endParaRPr/>
            </a:p>
          </p:txBody>
        </p:sp>
      </p:grpSp>
      <p:grpSp>
        <p:nvGrpSpPr>
          <p:cNvPr id="34" name="Group 34"/>
          <p:cNvGrpSpPr/>
          <p:nvPr/>
        </p:nvGrpSpPr>
        <p:grpSpPr>
          <a:xfrm rot="5400000">
            <a:off x="10029080" y="8526599"/>
            <a:ext cx="1806164" cy="312702"/>
            <a:chOff x="0" y="0"/>
            <a:chExt cx="812800" cy="140720"/>
          </a:xfrm>
        </p:grpSpPr>
        <p:sp>
          <p:nvSpPr>
            <p:cNvPr id="35" name="Freeform 35"/>
            <p:cNvSpPr/>
            <p:nvPr/>
          </p:nvSpPr>
          <p:spPr>
            <a:xfrm>
              <a:off x="0" y="0"/>
              <a:ext cx="812800" cy="140720"/>
            </a:xfrm>
            <a:custGeom>
              <a:avLst/>
              <a:gdLst/>
              <a:ahLst/>
              <a:cxnLst/>
              <a:rect l="l" t="t" r="r" b="b"/>
              <a:pathLst>
                <a:path w="812800" h="140720">
                  <a:moveTo>
                    <a:pt x="406400" y="0"/>
                  </a:moveTo>
                  <a:lnTo>
                    <a:pt x="812800" y="140720"/>
                  </a:lnTo>
                  <a:lnTo>
                    <a:pt x="0" y="140720"/>
                  </a:lnTo>
                  <a:lnTo>
                    <a:pt x="406400" y="0"/>
                  </a:lnTo>
                  <a:close/>
                </a:path>
              </a:pathLst>
            </a:custGeom>
            <a:solidFill>
              <a:srgbClr val="EE4723"/>
            </a:solidFill>
          </p:spPr>
          <p:txBody>
            <a:bodyPr/>
            <a:lstStyle/>
            <a:p>
              <a:endParaRPr lang="en-US"/>
            </a:p>
          </p:txBody>
        </p:sp>
        <p:sp>
          <p:nvSpPr>
            <p:cNvPr id="36" name="TextBox 36"/>
            <p:cNvSpPr txBox="1"/>
            <p:nvPr/>
          </p:nvSpPr>
          <p:spPr>
            <a:xfrm>
              <a:off x="127000" y="27234"/>
              <a:ext cx="558800" cy="103434"/>
            </a:xfrm>
            <a:prstGeom prst="rect">
              <a:avLst/>
            </a:prstGeom>
          </p:spPr>
          <p:txBody>
            <a:bodyPr lIns="50800" tIns="50800" rIns="50800" bIns="50800" rtlCol="0" anchor="ctr"/>
            <a:lstStyle/>
            <a:p>
              <a:pPr algn="ctr">
                <a:lnSpc>
                  <a:spcPts val="3078"/>
                </a:lnSpc>
              </a:pPr>
              <a:endParaRPr/>
            </a:p>
          </p:txBody>
        </p:sp>
      </p:grpSp>
      <p:grpSp>
        <p:nvGrpSpPr>
          <p:cNvPr id="37" name="Group 37"/>
          <p:cNvGrpSpPr/>
          <p:nvPr/>
        </p:nvGrpSpPr>
        <p:grpSpPr>
          <a:xfrm rot="5400000">
            <a:off x="10029080" y="3112706"/>
            <a:ext cx="1806164" cy="312702"/>
            <a:chOff x="0" y="0"/>
            <a:chExt cx="812800" cy="140720"/>
          </a:xfrm>
        </p:grpSpPr>
        <p:sp>
          <p:nvSpPr>
            <p:cNvPr id="38" name="Freeform 38"/>
            <p:cNvSpPr/>
            <p:nvPr/>
          </p:nvSpPr>
          <p:spPr>
            <a:xfrm>
              <a:off x="0" y="0"/>
              <a:ext cx="812800" cy="140720"/>
            </a:xfrm>
            <a:custGeom>
              <a:avLst/>
              <a:gdLst/>
              <a:ahLst/>
              <a:cxnLst/>
              <a:rect l="l" t="t" r="r" b="b"/>
              <a:pathLst>
                <a:path w="812800" h="140720">
                  <a:moveTo>
                    <a:pt x="406400" y="0"/>
                  </a:moveTo>
                  <a:lnTo>
                    <a:pt x="812800" y="140720"/>
                  </a:lnTo>
                  <a:lnTo>
                    <a:pt x="0" y="140720"/>
                  </a:lnTo>
                  <a:lnTo>
                    <a:pt x="406400" y="0"/>
                  </a:lnTo>
                  <a:close/>
                </a:path>
              </a:pathLst>
            </a:custGeom>
            <a:solidFill>
              <a:srgbClr val="F2F1DC"/>
            </a:solidFill>
          </p:spPr>
          <p:txBody>
            <a:bodyPr/>
            <a:lstStyle/>
            <a:p>
              <a:endParaRPr lang="en-US"/>
            </a:p>
          </p:txBody>
        </p:sp>
        <p:sp>
          <p:nvSpPr>
            <p:cNvPr id="39" name="TextBox 39"/>
            <p:cNvSpPr txBox="1"/>
            <p:nvPr/>
          </p:nvSpPr>
          <p:spPr>
            <a:xfrm>
              <a:off x="127000" y="27234"/>
              <a:ext cx="558800" cy="103434"/>
            </a:xfrm>
            <a:prstGeom prst="rect">
              <a:avLst/>
            </a:prstGeom>
          </p:spPr>
          <p:txBody>
            <a:bodyPr lIns="50800" tIns="50800" rIns="50800" bIns="50800" rtlCol="0" anchor="ctr"/>
            <a:lstStyle/>
            <a:p>
              <a:pPr algn="ctr">
                <a:lnSpc>
                  <a:spcPts val="3078"/>
                </a:lnSpc>
              </a:pPr>
              <a:endParaRPr/>
            </a:p>
          </p:txBody>
        </p:sp>
      </p:grpSp>
      <p:sp>
        <p:nvSpPr>
          <p:cNvPr id="40" name="Freeform 40"/>
          <p:cNvSpPr/>
          <p:nvPr/>
        </p:nvSpPr>
        <p:spPr>
          <a:xfrm>
            <a:off x="2338396" y="443146"/>
            <a:ext cx="1780891" cy="1560708"/>
          </a:xfrm>
          <a:custGeom>
            <a:avLst/>
            <a:gdLst/>
            <a:ahLst/>
            <a:cxnLst/>
            <a:rect l="l" t="t" r="r" b="b"/>
            <a:pathLst>
              <a:path w="1780891" h="1560708">
                <a:moveTo>
                  <a:pt x="0" y="0"/>
                </a:moveTo>
                <a:lnTo>
                  <a:pt x="1780890" y="0"/>
                </a:lnTo>
                <a:lnTo>
                  <a:pt x="1780890" y="1560708"/>
                </a:lnTo>
                <a:lnTo>
                  <a:pt x="0" y="15607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1" name="TextBox 41"/>
          <p:cNvSpPr txBox="1"/>
          <p:nvPr/>
        </p:nvSpPr>
        <p:spPr>
          <a:xfrm>
            <a:off x="6584882" y="3116951"/>
            <a:ext cx="1236045" cy="336823"/>
          </a:xfrm>
          <a:prstGeom prst="rect">
            <a:avLst/>
          </a:prstGeom>
        </p:spPr>
        <p:txBody>
          <a:bodyPr lIns="0" tIns="0" rIns="0" bIns="0" rtlCol="0" anchor="t">
            <a:spAutoFit/>
          </a:bodyPr>
          <a:lstStyle/>
          <a:p>
            <a:pPr algn="ctr">
              <a:lnSpc>
                <a:spcPts val="2621"/>
              </a:lnSpc>
              <a:spcBef>
                <a:spcPct val="0"/>
              </a:spcBef>
            </a:pPr>
            <a:r>
              <a:rPr lang="en-US" sz="2621" b="1">
                <a:solidFill>
                  <a:srgbClr val="000000"/>
                </a:solidFill>
                <a:latin typeface="Canva Sans Bold"/>
                <a:ea typeface="Canva Sans Bold"/>
                <a:cs typeface="Canva Sans Bold"/>
                <a:sym typeface="Canva Sans Bold"/>
              </a:rPr>
              <a:t>Actions</a:t>
            </a:r>
          </a:p>
        </p:txBody>
      </p:sp>
      <p:sp>
        <p:nvSpPr>
          <p:cNvPr id="42" name="TextBox 42"/>
          <p:cNvSpPr txBox="1"/>
          <p:nvPr/>
        </p:nvSpPr>
        <p:spPr>
          <a:xfrm>
            <a:off x="1063962" y="2967786"/>
            <a:ext cx="2290166" cy="684721"/>
          </a:xfrm>
          <a:prstGeom prst="rect">
            <a:avLst/>
          </a:prstGeom>
        </p:spPr>
        <p:txBody>
          <a:bodyPr lIns="0" tIns="0" rIns="0" bIns="0" rtlCol="0" anchor="t">
            <a:spAutoFit/>
          </a:bodyPr>
          <a:lstStyle/>
          <a:p>
            <a:pPr algn="ctr">
              <a:lnSpc>
                <a:spcPts val="2621"/>
              </a:lnSpc>
              <a:spcBef>
                <a:spcPct val="0"/>
              </a:spcBef>
            </a:pPr>
            <a:r>
              <a:rPr lang="en-US" sz="2621" b="1">
                <a:solidFill>
                  <a:srgbClr val="000000"/>
                </a:solidFill>
                <a:latin typeface="Canva Sans Bold"/>
                <a:ea typeface="Canva Sans Bold"/>
                <a:cs typeface="Canva Sans Bold"/>
                <a:sym typeface="Canva Sans Bold"/>
              </a:rPr>
              <a:t>Drought Stages</a:t>
            </a:r>
          </a:p>
        </p:txBody>
      </p:sp>
      <p:sp>
        <p:nvSpPr>
          <p:cNvPr id="43" name="TextBox 43"/>
          <p:cNvSpPr txBox="1"/>
          <p:nvPr/>
        </p:nvSpPr>
        <p:spPr>
          <a:xfrm>
            <a:off x="1063962" y="4623814"/>
            <a:ext cx="2290166" cy="1017603"/>
          </a:xfrm>
          <a:prstGeom prst="rect">
            <a:avLst/>
          </a:prstGeom>
        </p:spPr>
        <p:txBody>
          <a:bodyPr lIns="0" tIns="0" rIns="0" bIns="0" rtlCol="0" anchor="t">
            <a:spAutoFit/>
          </a:bodyPr>
          <a:lstStyle/>
          <a:p>
            <a:pPr algn="ctr">
              <a:lnSpc>
                <a:spcPts val="2621"/>
              </a:lnSpc>
              <a:spcBef>
                <a:spcPct val="0"/>
              </a:spcBef>
            </a:pPr>
            <a:r>
              <a:rPr lang="en-US" sz="2621" b="1">
                <a:solidFill>
                  <a:srgbClr val="000000"/>
                </a:solidFill>
                <a:latin typeface="Canva Sans Bold"/>
                <a:ea typeface="Canva Sans Bold"/>
                <a:cs typeface="Canva Sans Bold"/>
                <a:sym typeface="Canva Sans Bold"/>
              </a:rPr>
              <a:t>1) Water Shortage Monitoring</a:t>
            </a:r>
          </a:p>
        </p:txBody>
      </p:sp>
      <p:sp>
        <p:nvSpPr>
          <p:cNvPr id="44" name="TextBox 44"/>
          <p:cNvSpPr txBox="1"/>
          <p:nvPr/>
        </p:nvSpPr>
        <p:spPr>
          <a:xfrm>
            <a:off x="1063962" y="6462214"/>
            <a:ext cx="2290166" cy="1017603"/>
          </a:xfrm>
          <a:prstGeom prst="rect">
            <a:avLst/>
          </a:prstGeom>
        </p:spPr>
        <p:txBody>
          <a:bodyPr lIns="0" tIns="0" rIns="0" bIns="0" rtlCol="0" anchor="t">
            <a:spAutoFit/>
          </a:bodyPr>
          <a:lstStyle/>
          <a:p>
            <a:pPr algn="ctr">
              <a:lnSpc>
                <a:spcPts val="2621"/>
              </a:lnSpc>
              <a:spcBef>
                <a:spcPct val="0"/>
              </a:spcBef>
            </a:pPr>
            <a:r>
              <a:rPr lang="en-US" sz="2621" b="1">
                <a:solidFill>
                  <a:srgbClr val="000000"/>
                </a:solidFill>
                <a:latin typeface="Canva Sans Bold"/>
                <a:ea typeface="Canva Sans Bold"/>
                <a:cs typeface="Canva Sans Bold"/>
                <a:sym typeface="Canva Sans Bold"/>
              </a:rPr>
              <a:t>2) Water Shortage Warning</a:t>
            </a:r>
          </a:p>
        </p:txBody>
      </p:sp>
      <p:sp>
        <p:nvSpPr>
          <p:cNvPr id="45" name="TextBox 45"/>
          <p:cNvSpPr txBox="1"/>
          <p:nvPr/>
        </p:nvSpPr>
        <p:spPr>
          <a:xfrm>
            <a:off x="1063962" y="8039992"/>
            <a:ext cx="2290166" cy="1350486"/>
          </a:xfrm>
          <a:prstGeom prst="rect">
            <a:avLst/>
          </a:prstGeom>
        </p:spPr>
        <p:txBody>
          <a:bodyPr lIns="0" tIns="0" rIns="0" bIns="0" rtlCol="0" anchor="t">
            <a:spAutoFit/>
          </a:bodyPr>
          <a:lstStyle/>
          <a:p>
            <a:pPr algn="ctr">
              <a:lnSpc>
                <a:spcPts val="2621"/>
              </a:lnSpc>
              <a:spcBef>
                <a:spcPct val="0"/>
              </a:spcBef>
            </a:pPr>
            <a:r>
              <a:rPr lang="en-US" sz="2621" b="1">
                <a:solidFill>
                  <a:srgbClr val="000000"/>
                </a:solidFill>
                <a:latin typeface="Canva Sans Bold"/>
                <a:ea typeface="Canva Sans Bold"/>
                <a:cs typeface="Canva Sans Bold"/>
                <a:sym typeface="Canva Sans Bold"/>
              </a:rPr>
              <a:t>3) Severe and Emergency Water Shortage</a:t>
            </a:r>
          </a:p>
        </p:txBody>
      </p:sp>
      <p:sp>
        <p:nvSpPr>
          <p:cNvPr id="46" name="TextBox 46"/>
          <p:cNvSpPr txBox="1"/>
          <p:nvPr/>
        </p:nvSpPr>
        <p:spPr>
          <a:xfrm>
            <a:off x="3684720" y="6177830"/>
            <a:ext cx="6869589" cy="1464055"/>
          </a:xfrm>
          <a:prstGeom prst="rect">
            <a:avLst/>
          </a:prstGeom>
        </p:spPr>
        <p:txBody>
          <a:bodyPr lIns="0" tIns="0" rIns="0" bIns="0" rtlCol="0" anchor="t">
            <a:spAutoFit/>
          </a:bodyPr>
          <a:lstStyle/>
          <a:p>
            <a:pPr algn="r">
              <a:lnSpc>
                <a:spcPts val="2938"/>
              </a:lnSpc>
            </a:pPr>
            <a:r>
              <a:rPr lang="en-US" sz="2098" dirty="0">
                <a:solidFill>
                  <a:srgbClr val="151515"/>
                </a:solidFill>
                <a:latin typeface="Canva Sans"/>
                <a:ea typeface="Canva Sans"/>
                <a:cs typeface="Canva Sans"/>
                <a:sym typeface="Canva Sans"/>
              </a:rPr>
              <a:t>Continue Stage I actions</a:t>
            </a:r>
          </a:p>
          <a:p>
            <a:pPr algn="r">
              <a:lnSpc>
                <a:spcPts val="2938"/>
              </a:lnSpc>
            </a:pPr>
            <a:r>
              <a:rPr lang="en-US" sz="2098" dirty="0">
                <a:solidFill>
                  <a:srgbClr val="151515"/>
                </a:solidFill>
                <a:latin typeface="Canva Sans"/>
                <a:ea typeface="Canva Sans"/>
                <a:cs typeface="Canva Sans"/>
                <a:sym typeface="Canva Sans"/>
              </a:rPr>
              <a:t>Enhance community engagement and outreach</a:t>
            </a:r>
          </a:p>
          <a:p>
            <a:pPr algn="r">
              <a:lnSpc>
                <a:spcPts val="2938"/>
              </a:lnSpc>
            </a:pPr>
            <a:r>
              <a:rPr lang="en-US" sz="2098" dirty="0">
                <a:solidFill>
                  <a:srgbClr val="151515"/>
                </a:solidFill>
                <a:latin typeface="Canva Sans"/>
                <a:ea typeface="Canva Sans"/>
                <a:cs typeface="Canva Sans"/>
                <a:sym typeface="Canva Sans"/>
              </a:rPr>
              <a:t>Voluntary water cutbacks</a:t>
            </a:r>
          </a:p>
          <a:p>
            <a:pPr algn="r">
              <a:lnSpc>
                <a:spcPts val="2938"/>
              </a:lnSpc>
            </a:pPr>
            <a:r>
              <a:rPr lang="en-US" sz="2098" dirty="0">
                <a:solidFill>
                  <a:srgbClr val="151515"/>
                </a:solidFill>
                <a:latin typeface="Canva Sans"/>
                <a:ea typeface="Canva Sans"/>
                <a:cs typeface="Canva Sans"/>
                <a:sym typeface="Canva Sans"/>
              </a:rPr>
              <a:t>Temporary ordinances </a:t>
            </a:r>
          </a:p>
        </p:txBody>
      </p:sp>
      <p:sp>
        <p:nvSpPr>
          <p:cNvPr id="47" name="TextBox 47"/>
          <p:cNvSpPr txBox="1"/>
          <p:nvPr/>
        </p:nvSpPr>
        <p:spPr>
          <a:xfrm>
            <a:off x="3652334" y="4314676"/>
            <a:ext cx="6869589" cy="1835952"/>
          </a:xfrm>
          <a:prstGeom prst="rect">
            <a:avLst/>
          </a:prstGeom>
        </p:spPr>
        <p:txBody>
          <a:bodyPr lIns="0" tIns="0" rIns="0" bIns="0" rtlCol="0" anchor="t">
            <a:spAutoFit/>
          </a:bodyPr>
          <a:lstStyle/>
          <a:p>
            <a:pPr algn="r">
              <a:lnSpc>
                <a:spcPts val="2938"/>
              </a:lnSpc>
            </a:pPr>
            <a:r>
              <a:rPr lang="en-US" sz="2098" dirty="0">
                <a:solidFill>
                  <a:srgbClr val="151515"/>
                </a:solidFill>
                <a:latin typeface="Canva Sans"/>
                <a:ea typeface="Canva Sans"/>
                <a:cs typeface="Canva Sans"/>
                <a:sym typeface="Canva Sans"/>
              </a:rPr>
              <a:t>Track drought response triggers</a:t>
            </a:r>
          </a:p>
          <a:p>
            <a:pPr algn="r">
              <a:lnSpc>
                <a:spcPts val="2938"/>
              </a:lnSpc>
            </a:pPr>
            <a:r>
              <a:rPr lang="en-US" sz="2098" dirty="0">
                <a:solidFill>
                  <a:srgbClr val="151515"/>
                </a:solidFill>
                <a:latin typeface="Canva Sans"/>
                <a:ea typeface="Canva Sans"/>
                <a:cs typeface="Canva Sans"/>
                <a:sym typeface="Canva Sans"/>
              </a:rPr>
              <a:t>Convene CDTF meetings</a:t>
            </a:r>
          </a:p>
          <a:p>
            <a:pPr algn="r">
              <a:lnSpc>
                <a:spcPts val="2938"/>
              </a:lnSpc>
            </a:pPr>
            <a:r>
              <a:rPr lang="en-US" sz="2098" dirty="0">
                <a:solidFill>
                  <a:srgbClr val="151515"/>
                </a:solidFill>
                <a:latin typeface="Canva Sans"/>
                <a:ea typeface="Canva Sans"/>
                <a:cs typeface="Canva Sans"/>
                <a:sym typeface="Canva Sans"/>
              </a:rPr>
              <a:t>GSA coordination and Partnership with NGOs</a:t>
            </a:r>
          </a:p>
          <a:p>
            <a:pPr algn="r">
              <a:lnSpc>
                <a:spcPts val="2938"/>
              </a:lnSpc>
            </a:pPr>
            <a:r>
              <a:rPr lang="en-US" sz="2098" dirty="0">
                <a:solidFill>
                  <a:srgbClr val="151515"/>
                </a:solidFill>
                <a:latin typeface="Canva Sans"/>
                <a:ea typeface="Canva Sans"/>
                <a:cs typeface="Canva Sans"/>
                <a:sym typeface="Canva Sans"/>
              </a:rPr>
              <a:t>Implementation of mutual aid agreements</a:t>
            </a:r>
          </a:p>
          <a:p>
            <a:pPr algn="r">
              <a:lnSpc>
                <a:spcPts val="2938"/>
              </a:lnSpc>
            </a:pPr>
            <a:r>
              <a:rPr lang="en-US" sz="2098" dirty="0">
                <a:solidFill>
                  <a:srgbClr val="151515"/>
                </a:solidFill>
                <a:latin typeface="Canva Sans"/>
                <a:ea typeface="Canva Sans"/>
                <a:cs typeface="Canva Sans"/>
                <a:sym typeface="Canva Sans"/>
              </a:rPr>
              <a:t>Community engagement and outreach</a:t>
            </a:r>
          </a:p>
        </p:txBody>
      </p:sp>
      <p:sp>
        <p:nvSpPr>
          <p:cNvPr id="48" name="TextBox 48"/>
          <p:cNvSpPr txBox="1"/>
          <p:nvPr/>
        </p:nvSpPr>
        <p:spPr>
          <a:xfrm>
            <a:off x="3694336" y="7785044"/>
            <a:ext cx="6869589" cy="2127442"/>
          </a:xfrm>
          <a:prstGeom prst="rect">
            <a:avLst/>
          </a:prstGeom>
        </p:spPr>
        <p:txBody>
          <a:bodyPr lIns="0" tIns="0" rIns="0" bIns="0" rtlCol="0" anchor="t">
            <a:spAutoFit/>
          </a:bodyPr>
          <a:lstStyle/>
          <a:p>
            <a:pPr algn="r">
              <a:lnSpc>
                <a:spcPts val="2938"/>
              </a:lnSpc>
            </a:pPr>
            <a:r>
              <a:rPr lang="en-US" sz="2098" dirty="0">
                <a:solidFill>
                  <a:srgbClr val="151515"/>
                </a:solidFill>
                <a:latin typeface="Canva Sans"/>
                <a:ea typeface="Canva Sans"/>
                <a:cs typeface="Canva Sans"/>
                <a:sym typeface="Canva Sans"/>
              </a:rPr>
              <a:t>Continue Stage 1 and 2 actions</a:t>
            </a:r>
          </a:p>
          <a:p>
            <a:pPr algn="r">
              <a:lnSpc>
                <a:spcPts val="2938"/>
              </a:lnSpc>
            </a:pPr>
            <a:r>
              <a:rPr lang="en-US" sz="2098" dirty="0">
                <a:solidFill>
                  <a:srgbClr val="151515"/>
                </a:solidFill>
                <a:latin typeface="Canva Sans"/>
                <a:ea typeface="Canva Sans"/>
                <a:cs typeface="Canva Sans"/>
                <a:sym typeface="Canva Sans"/>
              </a:rPr>
              <a:t>County, State, and Federal emergency declarations</a:t>
            </a:r>
          </a:p>
          <a:p>
            <a:pPr algn="r">
              <a:lnSpc>
                <a:spcPts val="2938"/>
              </a:lnSpc>
            </a:pPr>
            <a:r>
              <a:rPr lang="en-US" sz="2098" dirty="0">
                <a:solidFill>
                  <a:srgbClr val="151515"/>
                </a:solidFill>
                <a:latin typeface="Canva Sans"/>
                <a:ea typeface="Canva Sans"/>
                <a:cs typeface="Canva Sans"/>
                <a:sym typeface="Canva Sans"/>
              </a:rPr>
              <a:t>Identification of funding</a:t>
            </a:r>
          </a:p>
          <a:p>
            <a:pPr algn="r">
              <a:lnSpc>
                <a:spcPts val="2938"/>
              </a:lnSpc>
            </a:pPr>
            <a:r>
              <a:rPr lang="en-US" sz="2098" dirty="0">
                <a:solidFill>
                  <a:srgbClr val="151515"/>
                </a:solidFill>
                <a:latin typeface="Canva Sans"/>
                <a:ea typeface="Canva Sans"/>
                <a:cs typeface="Canva Sans"/>
                <a:sym typeface="Canva Sans"/>
              </a:rPr>
              <a:t>Emergency/Interim water supplies </a:t>
            </a:r>
          </a:p>
          <a:p>
            <a:pPr algn="r">
              <a:lnSpc>
                <a:spcPts val="2518"/>
              </a:lnSpc>
            </a:pPr>
            <a:r>
              <a:rPr lang="en-US" sz="1798" dirty="0">
                <a:solidFill>
                  <a:srgbClr val="151515"/>
                </a:solidFill>
                <a:latin typeface="Canva Sans"/>
                <a:ea typeface="Canva Sans"/>
                <a:cs typeface="Canva Sans"/>
                <a:sym typeface="Canva Sans"/>
              </a:rPr>
              <a:t>      (filling stations, water hauling, bottled water)</a:t>
            </a:r>
          </a:p>
          <a:p>
            <a:pPr algn="r">
              <a:lnSpc>
                <a:spcPts val="2658"/>
              </a:lnSpc>
            </a:pPr>
            <a:endParaRPr lang="en-US" sz="1798" dirty="0">
              <a:solidFill>
                <a:srgbClr val="151515"/>
              </a:solidFill>
              <a:latin typeface="Canva Sans"/>
              <a:ea typeface="Canva Sans"/>
              <a:cs typeface="Canva Sans"/>
              <a:sym typeface="Canva Sans"/>
            </a:endParaRPr>
          </a:p>
        </p:txBody>
      </p:sp>
      <p:sp>
        <p:nvSpPr>
          <p:cNvPr id="49" name="TextBox 49"/>
          <p:cNvSpPr txBox="1"/>
          <p:nvPr/>
        </p:nvSpPr>
        <p:spPr>
          <a:xfrm>
            <a:off x="12430186" y="2967786"/>
            <a:ext cx="2598389" cy="336823"/>
          </a:xfrm>
          <a:prstGeom prst="rect">
            <a:avLst/>
          </a:prstGeom>
        </p:spPr>
        <p:txBody>
          <a:bodyPr lIns="0" tIns="0" rIns="0" bIns="0" rtlCol="0" anchor="t">
            <a:spAutoFit/>
          </a:bodyPr>
          <a:lstStyle/>
          <a:p>
            <a:pPr algn="ctr">
              <a:lnSpc>
                <a:spcPts val="2621"/>
              </a:lnSpc>
              <a:spcBef>
                <a:spcPct val="0"/>
              </a:spcBef>
            </a:pPr>
            <a:r>
              <a:rPr lang="en-US" sz="2621" b="1">
                <a:solidFill>
                  <a:srgbClr val="000000"/>
                </a:solidFill>
                <a:latin typeface="Canva Sans Bold"/>
                <a:ea typeface="Canva Sans Bold"/>
                <a:cs typeface="Canva Sans Bold"/>
                <a:sym typeface="Canva Sans Bold"/>
              </a:rPr>
              <a:t>Lead agencies</a:t>
            </a:r>
          </a:p>
        </p:txBody>
      </p:sp>
      <p:sp>
        <p:nvSpPr>
          <p:cNvPr id="50" name="TextBox 50"/>
          <p:cNvSpPr txBox="1"/>
          <p:nvPr/>
        </p:nvSpPr>
        <p:spPr>
          <a:xfrm>
            <a:off x="11132847" y="4303694"/>
            <a:ext cx="5652558" cy="2207912"/>
          </a:xfrm>
          <a:prstGeom prst="rect">
            <a:avLst/>
          </a:prstGeom>
        </p:spPr>
        <p:txBody>
          <a:bodyPr wrap="square" lIns="0" tIns="0" rIns="0" bIns="0" rtlCol="0" anchor="t">
            <a:spAutoFit/>
          </a:bodyPr>
          <a:lstStyle/>
          <a:p>
            <a:pPr algn="l">
              <a:lnSpc>
                <a:spcPts val="2940"/>
              </a:lnSpc>
            </a:pPr>
            <a:r>
              <a:rPr lang="en-US" sz="2100" dirty="0">
                <a:solidFill>
                  <a:srgbClr val="151515"/>
                </a:solidFill>
                <a:latin typeface="Canva Sans"/>
                <a:ea typeface="Canva Sans"/>
                <a:cs typeface="Canva Sans"/>
                <a:sym typeface="Canva Sans"/>
              </a:rPr>
              <a:t>Mendocino County Water Agency (MCWA)</a:t>
            </a:r>
          </a:p>
          <a:p>
            <a:pPr>
              <a:lnSpc>
                <a:spcPts val="2940"/>
              </a:lnSpc>
            </a:pPr>
            <a:r>
              <a:rPr lang="en-US" sz="2100" dirty="0">
                <a:solidFill>
                  <a:srgbClr val="151515"/>
                </a:solidFill>
                <a:latin typeface="Canva Sans"/>
                <a:ea typeface="Canva Sans"/>
                <a:cs typeface="Canva Sans"/>
                <a:sym typeface="Canva Sans"/>
              </a:rPr>
              <a:t>County Drought Task Force (CDTF), MCWA</a:t>
            </a:r>
          </a:p>
          <a:p>
            <a:pPr algn="l">
              <a:lnSpc>
                <a:spcPts val="2940"/>
              </a:lnSpc>
            </a:pPr>
            <a:r>
              <a:rPr lang="en-US" sz="2100" dirty="0">
                <a:solidFill>
                  <a:srgbClr val="151515"/>
                </a:solidFill>
                <a:latin typeface="Canva Sans"/>
                <a:ea typeface="Canva Sans"/>
                <a:cs typeface="Canva Sans"/>
                <a:sym typeface="Canva Sans"/>
              </a:rPr>
              <a:t>UVBGSA, MCWA</a:t>
            </a:r>
          </a:p>
          <a:p>
            <a:pPr algn="l">
              <a:lnSpc>
                <a:spcPts val="2940"/>
              </a:lnSpc>
            </a:pPr>
            <a:r>
              <a:rPr lang="en-US" sz="2100" dirty="0">
                <a:solidFill>
                  <a:srgbClr val="151515"/>
                </a:solidFill>
                <a:latin typeface="Canva Sans"/>
                <a:ea typeface="Canva Sans"/>
                <a:cs typeface="Canva Sans"/>
                <a:sym typeface="Canva Sans"/>
              </a:rPr>
              <a:t>CDTF members </a:t>
            </a:r>
          </a:p>
          <a:p>
            <a:pPr>
              <a:lnSpc>
                <a:spcPts val="2940"/>
              </a:lnSpc>
            </a:pPr>
            <a:r>
              <a:rPr lang="en-US" sz="2100" dirty="0">
                <a:solidFill>
                  <a:srgbClr val="151515"/>
                </a:solidFill>
                <a:latin typeface="Canva Sans"/>
                <a:ea typeface="Canva Sans"/>
                <a:cs typeface="Canva Sans"/>
                <a:sym typeface="Canva Sans"/>
              </a:rPr>
              <a:t>CDTF members, MCWA</a:t>
            </a:r>
          </a:p>
          <a:p>
            <a:pPr algn="l">
              <a:lnSpc>
                <a:spcPts val="2940"/>
              </a:lnSpc>
            </a:pPr>
            <a:endParaRPr lang="en-US" sz="2100" dirty="0">
              <a:solidFill>
                <a:srgbClr val="151515"/>
              </a:solidFill>
              <a:latin typeface="Canva Sans"/>
              <a:ea typeface="Canva Sans"/>
              <a:cs typeface="Canva Sans"/>
              <a:sym typeface="Canva Sans"/>
            </a:endParaRPr>
          </a:p>
        </p:txBody>
      </p:sp>
      <p:sp>
        <p:nvSpPr>
          <p:cNvPr id="51" name="TextBox 51"/>
          <p:cNvSpPr txBox="1"/>
          <p:nvPr/>
        </p:nvSpPr>
        <p:spPr>
          <a:xfrm>
            <a:off x="11152852" y="6150628"/>
            <a:ext cx="6393945" cy="1836015"/>
          </a:xfrm>
          <a:prstGeom prst="rect">
            <a:avLst/>
          </a:prstGeom>
        </p:spPr>
        <p:txBody>
          <a:bodyPr wrap="square" lIns="0" tIns="0" rIns="0" bIns="0" rtlCol="0" anchor="t">
            <a:spAutoFit/>
          </a:bodyPr>
          <a:lstStyle/>
          <a:p>
            <a:pPr algn="l">
              <a:lnSpc>
                <a:spcPts val="2940"/>
              </a:lnSpc>
            </a:pPr>
            <a:r>
              <a:rPr lang="en-US" sz="2100" dirty="0">
                <a:solidFill>
                  <a:srgbClr val="151515"/>
                </a:solidFill>
                <a:latin typeface="Canva Sans"/>
                <a:ea typeface="Canva Sans"/>
                <a:cs typeface="Canva Sans"/>
                <a:sym typeface="Canva Sans"/>
              </a:rPr>
              <a:t>See agencies above</a:t>
            </a:r>
          </a:p>
          <a:p>
            <a:pPr algn="l">
              <a:lnSpc>
                <a:spcPts val="2940"/>
              </a:lnSpc>
            </a:pPr>
            <a:r>
              <a:rPr lang="en-US" sz="2100" dirty="0">
                <a:solidFill>
                  <a:srgbClr val="151515"/>
                </a:solidFill>
                <a:latin typeface="Canva Sans"/>
                <a:ea typeface="Canva Sans"/>
                <a:cs typeface="Canva Sans"/>
                <a:sym typeface="Canva Sans"/>
              </a:rPr>
              <a:t>CDTF members, MCWA</a:t>
            </a:r>
          </a:p>
          <a:p>
            <a:pPr algn="l">
              <a:lnSpc>
                <a:spcPts val="2940"/>
              </a:lnSpc>
            </a:pPr>
            <a:r>
              <a:rPr lang="en-US" sz="2100" dirty="0">
                <a:solidFill>
                  <a:srgbClr val="151515"/>
                </a:solidFill>
                <a:latin typeface="Canva Sans"/>
                <a:ea typeface="Canva Sans"/>
                <a:cs typeface="Canva Sans"/>
                <a:sym typeface="Canva Sans"/>
              </a:rPr>
              <a:t>CDTF members</a:t>
            </a:r>
          </a:p>
          <a:p>
            <a:pPr algn="l">
              <a:lnSpc>
                <a:spcPts val="2940"/>
              </a:lnSpc>
            </a:pPr>
            <a:r>
              <a:rPr lang="en-US" sz="2100" dirty="0">
                <a:solidFill>
                  <a:srgbClr val="151515"/>
                </a:solidFill>
                <a:latin typeface="Canva Sans"/>
                <a:ea typeface="Canva Sans"/>
                <a:cs typeface="Canva Sans"/>
                <a:sym typeface="Canva Sans"/>
              </a:rPr>
              <a:t>Board of Supervisors (BoS), Executive Office (EO)</a:t>
            </a:r>
          </a:p>
          <a:p>
            <a:pPr algn="l">
              <a:lnSpc>
                <a:spcPts val="2940"/>
              </a:lnSpc>
            </a:pPr>
            <a:endParaRPr lang="en-US" sz="2100" dirty="0">
              <a:solidFill>
                <a:srgbClr val="151515"/>
              </a:solidFill>
              <a:latin typeface="Canva Sans"/>
              <a:ea typeface="Canva Sans"/>
              <a:cs typeface="Canva Sans"/>
              <a:sym typeface="Canva Sans"/>
            </a:endParaRPr>
          </a:p>
        </p:txBody>
      </p:sp>
      <p:sp>
        <p:nvSpPr>
          <p:cNvPr id="52" name="TextBox 52"/>
          <p:cNvSpPr txBox="1"/>
          <p:nvPr/>
        </p:nvSpPr>
        <p:spPr>
          <a:xfrm>
            <a:off x="11133529" y="7818184"/>
            <a:ext cx="6090509" cy="1464119"/>
          </a:xfrm>
          <a:prstGeom prst="rect">
            <a:avLst/>
          </a:prstGeom>
        </p:spPr>
        <p:txBody>
          <a:bodyPr wrap="square" lIns="0" tIns="0" rIns="0" bIns="0" rtlCol="0" anchor="t">
            <a:spAutoFit/>
          </a:bodyPr>
          <a:lstStyle/>
          <a:p>
            <a:pPr>
              <a:lnSpc>
                <a:spcPts val="2940"/>
              </a:lnSpc>
            </a:pPr>
            <a:r>
              <a:rPr lang="en-US" sz="2100" dirty="0">
                <a:solidFill>
                  <a:srgbClr val="151515"/>
                </a:solidFill>
                <a:latin typeface="Canva Sans"/>
                <a:ea typeface="Canva Sans"/>
                <a:cs typeface="Canva Sans"/>
                <a:sym typeface="Canva Sans"/>
              </a:rPr>
              <a:t>See agencies above</a:t>
            </a:r>
          </a:p>
          <a:p>
            <a:pPr>
              <a:lnSpc>
                <a:spcPts val="2940"/>
              </a:lnSpc>
            </a:pPr>
            <a:r>
              <a:rPr lang="en-US" sz="2100" dirty="0">
                <a:solidFill>
                  <a:srgbClr val="151515"/>
                </a:solidFill>
                <a:latin typeface="Canva Sans"/>
                <a:ea typeface="Canva Sans"/>
                <a:cs typeface="Canva Sans"/>
                <a:sym typeface="Canva Sans"/>
              </a:rPr>
              <a:t>BoS, EO, Office of Emergency Services (OES)</a:t>
            </a:r>
          </a:p>
          <a:p>
            <a:pPr>
              <a:lnSpc>
                <a:spcPts val="2940"/>
              </a:lnSpc>
            </a:pPr>
            <a:r>
              <a:rPr lang="en-US" sz="2100" dirty="0">
                <a:solidFill>
                  <a:srgbClr val="151515"/>
                </a:solidFill>
                <a:latin typeface="Canva Sans"/>
                <a:ea typeface="Canva Sans"/>
                <a:cs typeface="Canva Sans"/>
                <a:sym typeface="Canva Sans"/>
              </a:rPr>
              <a:t>EO and County Grants Unit</a:t>
            </a:r>
          </a:p>
          <a:p>
            <a:pPr algn="l">
              <a:lnSpc>
                <a:spcPts val="2940"/>
              </a:lnSpc>
            </a:pPr>
            <a:r>
              <a:rPr lang="en-US" sz="2100" dirty="0">
                <a:solidFill>
                  <a:srgbClr val="151515"/>
                </a:solidFill>
                <a:latin typeface="Canva Sans"/>
                <a:ea typeface="Canva Sans"/>
                <a:cs typeface="Canva Sans"/>
                <a:sym typeface="Canva Sans"/>
              </a:rPr>
              <a:t>County OES, MCWA, CDTF members </a:t>
            </a:r>
          </a:p>
        </p:txBody>
      </p:sp>
      <p:sp>
        <p:nvSpPr>
          <p:cNvPr id="53" name="TextBox 53"/>
          <p:cNvSpPr txBox="1"/>
          <p:nvPr/>
        </p:nvSpPr>
        <p:spPr>
          <a:xfrm>
            <a:off x="4411275" y="836821"/>
            <a:ext cx="11106589" cy="825111"/>
          </a:xfrm>
          <a:prstGeom prst="rect">
            <a:avLst/>
          </a:prstGeom>
        </p:spPr>
        <p:txBody>
          <a:bodyPr lIns="0" tIns="0" rIns="0" bIns="0" rtlCol="0" anchor="t">
            <a:spAutoFit/>
          </a:bodyPr>
          <a:lstStyle/>
          <a:p>
            <a:pPr algn="l">
              <a:lnSpc>
                <a:spcPts val="6215"/>
              </a:lnSpc>
            </a:pPr>
            <a:r>
              <a:rPr lang="en-US" sz="6094" b="1">
                <a:solidFill>
                  <a:srgbClr val="5271FF"/>
                </a:solidFill>
                <a:latin typeface="Montserrat Classic Bold"/>
                <a:ea typeface="Montserrat Classic Bold"/>
                <a:cs typeface="Montserrat Classic Bold"/>
                <a:sym typeface="Montserrat Classic Bold"/>
              </a:rPr>
              <a:t>Drought Response Actions</a:t>
            </a:r>
          </a:p>
        </p:txBody>
      </p:sp>
      <p:sp>
        <p:nvSpPr>
          <p:cNvPr id="54" name="TextBox 54"/>
          <p:cNvSpPr txBox="1"/>
          <p:nvPr/>
        </p:nvSpPr>
        <p:spPr>
          <a:xfrm>
            <a:off x="1028700" y="9594823"/>
            <a:ext cx="16761936" cy="692177"/>
          </a:xfrm>
          <a:prstGeom prst="rect">
            <a:avLst/>
          </a:prstGeom>
        </p:spPr>
        <p:txBody>
          <a:bodyPr lIns="0" tIns="0" rIns="0" bIns="0" rtlCol="0" anchor="t">
            <a:spAutoFit/>
          </a:bodyPr>
          <a:lstStyle/>
          <a:p>
            <a:pPr algn="ctr">
              <a:lnSpc>
                <a:spcPts val="2798"/>
              </a:lnSpc>
              <a:spcBef>
                <a:spcPct val="0"/>
              </a:spcBef>
            </a:pPr>
            <a:r>
              <a:rPr lang="en-US" sz="1998" b="1" dirty="0">
                <a:solidFill>
                  <a:srgbClr val="FFFFFF"/>
                </a:solidFill>
                <a:latin typeface="Canva Sans Bold"/>
                <a:ea typeface="Canva Sans Bold"/>
                <a:cs typeface="Canva Sans Bold"/>
                <a:sym typeface="Canva Sans Bold"/>
              </a:rPr>
              <a:t>CDTF</a:t>
            </a:r>
            <a:r>
              <a:rPr lang="en-US" sz="1998" dirty="0">
                <a:solidFill>
                  <a:srgbClr val="FFFFFF"/>
                </a:solidFill>
                <a:latin typeface="Canva Sans"/>
                <a:ea typeface="Canva Sans"/>
                <a:cs typeface="Canva Sans"/>
                <a:sym typeface="Canva Sans"/>
              </a:rPr>
              <a:t>: County Drought Task Force; </a:t>
            </a:r>
            <a:r>
              <a:rPr lang="en-US" sz="1998" b="1" dirty="0">
                <a:solidFill>
                  <a:srgbClr val="FFFFFF"/>
                </a:solidFill>
                <a:latin typeface="Canva Sans Bold"/>
                <a:ea typeface="Canva Sans Bold"/>
                <a:cs typeface="Canva Sans Bold"/>
                <a:sym typeface="Canva Sans Bold"/>
              </a:rPr>
              <a:t>GSA</a:t>
            </a:r>
            <a:r>
              <a:rPr lang="en-US" sz="1998" dirty="0">
                <a:solidFill>
                  <a:srgbClr val="FFFFFF"/>
                </a:solidFill>
                <a:latin typeface="Canva Sans"/>
                <a:ea typeface="Canva Sans"/>
                <a:cs typeface="Canva Sans"/>
                <a:sym typeface="Canva Sans"/>
              </a:rPr>
              <a:t>: Groundwater Sustainability Agency; </a:t>
            </a:r>
            <a:r>
              <a:rPr lang="en-US" sz="1998" b="1" dirty="0">
                <a:solidFill>
                  <a:srgbClr val="FFFFFF"/>
                </a:solidFill>
                <a:latin typeface="Canva Sans Bold"/>
                <a:ea typeface="Canva Sans Bold"/>
                <a:cs typeface="Canva Sans Bold"/>
                <a:sym typeface="Canva Sans Bold"/>
              </a:rPr>
              <a:t>MCWA</a:t>
            </a:r>
            <a:r>
              <a:rPr lang="en-US" sz="1998" dirty="0">
                <a:solidFill>
                  <a:srgbClr val="FFFFFF"/>
                </a:solidFill>
                <a:latin typeface="Canva Sans"/>
                <a:ea typeface="Canva Sans"/>
                <a:cs typeface="Canva Sans"/>
                <a:sym typeface="Canva Sans"/>
              </a:rPr>
              <a:t>: Mendocino County Water Agency; </a:t>
            </a:r>
            <a:r>
              <a:rPr lang="en-US" sz="1998" b="1" dirty="0">
                <a:solidFill>
                  <a:srgbClr val="FFFFFF"/>
                </a:solidFill>
                <a:latin typeface="Canva Sans Bold"/>
                <a:ea typeface="Canva Sans Bold"/>
                <a:cs typeface="Canva Sans Bold"/>
                <a:sym typeface="Canva Sans Bold"/>
              </a:rPr>
              <a:t>UVBGSA</a:t>
            </a:r>
            <a:r>
              <a:rPr lang="en-US" sz="1998" dirty="0">
                <a:solidFill>
                  <a:srgbClr val="FFFFFF"/>
                </a:solidFill>
                <a:latin typeface="Canva Sans"/>
                <a:ea typeface="Canva Sans"/>
                <a:cs typeface="Canva Sans"/>
                <a:sym typeface="Canva Sans"/>
              </a:rPr>
              <a:t>: Ukiah Valley Basin GSA; </a:t>
            </a:r>
            <a:r>
              <a:rPr lang="en-US" sz="1998" b="1" dirty="0">
                <a:solidFill>
                  <a:srgbClr val="FFFFFF"/>
                </a:solidFill>
                <a:latin typeface="Canva Sans Bold"/>
                <a:ea typeface="Canva Sans Bold"/>
                <a:cs typeface="Canva Sans Bold"/>
                <a:sym typeface="Canva Sans Bold"/>
              </a:rPr>
              <a:t>EO</a:t>
            </a:r>
            <a:r>
              <a:rPr lang="en-US" sz="1998" dirty="0">
                <a:solidFill>
                  <a:srgbClr val="FFFFFF"/>
                </a:solidFill>
                <a:latin typeface="Canva Sans"/>
                <a:ea typeface="Canva Sans"/>
                <a:cs typeface="Canva Sans"/>
                <a:sym typeface="Canva Sans"/>
              </a:rPr>
              <a:t>: Executive Office; </a:t>
            </a:r>
            <a:r>
              <a:rPr lang="en-US" sz="1998" b="1" dirty="0">
                <a:solidFill>
                  <a:srgbClr val="FFFFFF"/>
                </a:solidFill>
                <a:latin typeface="Canva Sans Bold"/>
                <a:ea typeface="Canva Sans Bold"/>
                <a:cs typeface="Canva Sans Bold"/>
                <a:sym typeface="Canva Sans Bold"/>
              </a:rPr>
              <a:t>BoS</a:t>
            </a:r>
            <a:r>
              <a:rPr lang="en-US" sz="1998" dirty="0">
                <a:solidFill>
                  <a:srgbClr val="FFFFFF"/>
                </a:solidFill>
                <a:latin typeface="Canva Sans"/>
                <a:ea typeface="Canva Sans"/>
                <a:cs typeface="Canva Sans"/>
                <a:sym typeface="Canva Sans"/>
              </a:rPr>
              <a:t>: Board of Supervisors; </a:t>
            </a:r>
            <a:r>
              <a:rPr lang="en-US" sz="1998" b="1" dirty="0">
                <a:solidFill>
                  <a:srgbClr val="FFFFFF"/>
                </a:solidFill>
                <a:latin typeface="Canva Sans Bold"/>
                <a:ea typeface="Canva Sans Bold"/>
                <a:cs typeface="Canva Sans Bold"/>
                <a:sym typeface="Canva Sans Bold"/>
              </a:rPr>
              <a:t>County OES</a:t>
            </a:r>
            <a:r>
              <a:rPr lang="en-US" sz="1998" dirty="0">
                <a:solidFill>
                  <a:srgbClr val="FFFFFF"/>
                </a:solidFill>
                <a:latin typeface="Canva Sans"/>
                <a:ea typeface="Canva Sans"/>
                <a:cs typeface="Canva Sans"/>
                <a:sym typeface="Canva Sans"/>
              </a:rPr>
              <a:t>: County Office of Emergency Services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C306D"/>
        </a:solidFill>
        <a:effectLst/>
      </p:bgPr>
    </p:bg>
    <p:spTree>
      <p:nvGrpSpPr>
        <p:cNvPr id="1" name=""/>
        <p:cNvGrpSpPr/>
        <p:nvPr/>
      </p:nvGrpSpPr>
      <p:grpSpPr>
        <a:xfrm>
          <a:off x="0" y="0"/>
          <a:ext cx="0" cy="0"/>
          <a:chOff x="0" y="0"/>
          <a:chExt cx="0" cy="0"/>
        </a:xfrm>
      </p:grpSpPr>
      <p:sp>
        <p:nvSpPr>
          <p:cNvPr id="4" name="Freeform 4"/>
          <p:cNvSpPr/>
          <p:nvPr/>
        </p:nvSpPr>
        <p:spPr>
          <a:xfrm>
            <a:off x="13129324" y="5729242"/>
            <a:ext cx="10544271" cy="10544271"/>
          </a:xfrm>
          <a:custGeom>
            <a:avLst/>
            <a:gdLst/>
            <a:ahLst/>
            <a:cxnLst/>
            <a:rect l="l" t="t" r="r" b="b"/>
            <a:pathLst>
              <a:path w="10544271" h="10544271">
                <a:moveTo>
                  <a:pt x="0" y="0"/>
                </a:moveTo>
                <a:lnTo>
                  <a:pt x="10544271" y="0"/>
                </a:lnTo>
                <a:lnTo>
                  <a:pt x="10544271" y="10544271"/>
                </a:lnTo>
                <a:lnTo>
                  <a:pt x="0" y="10544271"/>
                </a:lnTo>
                <a:lnTo>
                  <a:pt x="0" y="0"/>
                </a:lnTo>
                <a:close/>
              </a:path>
            </a:pathLst>
          </a:custGeom>
          <a:blipFill>
            <a:blip r:embed="rId3">
              <a:alphaModFix amt="40000"/>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sp>
        <p:nvSpPr>
          <p:cNvPr id="2" name="TextBox 2"/>
          <p:cNvSpPr txBox="1"/>
          <p:nvPr/>
        </p:nvSpPr>
        <p:spPr>
          <a:xfrm>
            <a:off x="1385845" y="933450"/>
            <a:ext cx="15516311" cy="1597621"/>
          </a:xfrm>
          <a:prstGeom prst="rect">
            <a:avLst/>
          </a:prstGeom>
        </p:spPr>
        <p:txBody>
          <a:bodyPr lIns="0" tIns="0" rIns="0" bIns="0" rtlCol="0" anchor="t">
            <a:spAutoFit/>
          </a:bodyPr>
          <a:lstStyle/>
          <a:p>
            <a:pPr algn="l">
              <a:lnSpc>
                <a:spcPts val="10870"/>
              </a:lnSpc>
            </a:pPr>
            <a:r>
              <a:rPr lang="en-US" sz="9882" b="1">
                <a:solidFill>
                  <a:srgbClr val="FDCD25"/>
                </a:solidFill>
                <a:latin typeface="Tabarra Sans Heavy"/>
                <a:ea typeface="Tabarra Sans Heavy"/>
                <a:cs typeface="Tabarra Sans Heavy"/>
                <a:sym typeface="Tabarra Sans Heavy"/>
              </a:rPr>
              <a:t>Agenda</a:t>
            </a:r>
          </a:p>
        </p:txBody>
      </p:sp>
      <p:sp>
        <p:nvSpPr>
          <p:cNvPr id="3" name="TextBox 3"/>
          <p:cNvSpPr txBox="1"/>
          <p:nvPr/>
        </p:nvSpPr>
        <p:spPr>
          <a:xfrm>
            <a:off x="1003300" y="2531071"/>
            <a:ext cx="16883815" cy="7065973"/>
          </a:xfrm>
          <a:prstGeom prst="rect">
            <a:avLst/>
          </a:prstGeom>
        </p:spPr>
        <p:txBody>
          <a:bodyPr lIns="0" tIns="0" rIns="0" bIns="0" rtlCol="0" anchor="t">
            <a:spAutoFit/>
          </a:bodyPr>
          <a:lstStyle/>
          <a:p>
            <a:pPr marL="1074193" lvl="1" indent="-537096" algn="l">
              <a:lnSpc>
                <a:spcPts val="4975"/>
              </a:lnSpc>
              <a:buAutoNum type="arabicPeriod"/>
            </a:pPr>
            <a:r>
              <a:rPr lang="en-US" sz="4975" b="1" dirty="0">
                <a:solidFill>
                  <a:schemeClr val="bg1"/>
                </a:solidFill>
                <a:latin typeface="Tabarra Sans Heavy"/>
                <a:ea typeface="Tabarra Sans Heavy"/>
                <a:cs typeface="Tabarra Sans Heavy"/>
                <a:sym typeface="Tabarra Sans Heavy"/>
              </a:rPr>
              <a:t>Introduction: Droughts in Mendocino County</a:t>
            </a:r>
          </a:p>
          <a:p>
            <a:pPr marL="1074193" lvl="1" indent="-537096" algn="l">
              <a:lnSpc>
                <a:spcPts val="4975"/>
              </a:lnSpc>
              <a:buAutoNum type="arabicPeriod"/>
            </a:pPr>
            <a:r>
              <a:rPr lang="en-US" sz="4975" b="1" dirty="0">
                <a:solidFill>
                  <a:schemeClr val="bg1"/>
                </a:solidFill>
                <a:latin typeface="Tabarra Sans Heavy"/>
                <a:ea typeface="Tabarra Sans Heavy"/>
                <a:cs typeface="Tabarra Sans Heavy"/>
                <a:sym typeface="Tabarra Sans Heavy"/>
              </a:rPr>
              <a:t>Senate Bill 552</a:t>
            </a:r>
          </a:p>
          <a:p>
            <a:pPr marL="1074193" lvl="1" indent="-537096" algn="l">
              <a:lnSpc>
                <a:spcPts val="4975"/>
              </a:lnSpc>
              <a:buAutoNum type="arabicPeriod"/>
            </a:pPr>
            <a:r>
              <a:rPr lang="en-US" sz="4975" b="1" dirty="0">
                <a:solidFill>
                  <a:schemeClr val="bg1"/>
                </a:solidFill>
                <a:latin typeface="Tabarra Sans Heavy"/>
                <a:ea typeface="Tabarra Sans Heavy"/>
                <a:cs typeface="Tabarra Sans Heavy"/>
                <a:sym typeface="Tabarra Sans Heavy"/>
              </a:rPr>
              <a:t>Drought Task Force</a:t>
            </a:r>
          </a:p>
          <a:p>
            <a:pPr marL="1074193" lvl="1" indent="-537096" algn="l">
              <a:lnSpc>
                <a:spcPts val="4975"/>
              </a:lnSpc>
              <a:buAutoNum type="arabicPeriod"/>
            </a:pPr>
            <a:r>
              <a:rPr lang="en-US" sz="4975" b="1" dirty="0">
                <a:solidFill>
                  <a:schemeClr val="bg1"/>
                </a:solidFill>
                <a:latin typeface="Tabarra Sans Heavy"/>
                <a:ea typeface="Tabarra Sans Heavy"/>
                <a:cs typeface="Tabarra Sans Heavy"/>
                <a:sym typeface="Tabarra Sans Heavy"/>
              </a:rPr>
              <a:t>Drought Resilience Plan</a:t>
            </a:r>
          </a:p>
          <a:p>
            <a:pPr marL="1716596" lvl="2" indent="-572199">
              <a:lnSpc>
                <a:spcPts val="3975"/>
              </a:lnSpc>
              <a:buAutoNum type="alphaLcPeriod"/>
            </a:pPr>
            <a:r>
              <a:rPr lang="en-US" sz="3975" dirty="0">
                <a:solidFill>
                  <a:schemeClr val="bg1"/>
                </a:solidFill>
                <a:latin typeface="Tabarra Sans"/>
                <a:ea typeface="Tabarra Sans"/>
                <a:cs typeface="Tabarra Sans"/>
                <a:sym typeface="Tabarra Sans"/>
              </a:rPr>
              <a:t>Data Collection </a:t>
            </a:r>
          </a:p>
          <a:p>
            <a:pPr marL="1716596" lvl="2" indent="-572199">
              <a:lnSpc>
                <a:spcPts val="3975"/>
              </a:lnSpc>
              <a:buAutoNum type="alphaLcPeriod"/>
            </a:pPr>
            <a:r>
              <a:rPr lang="en-US" sz="3975" dirty="0">
                <a:solidFill>
                  <a:schemeClr val="bg1"/>
                </a:solidFill>
                <a:latin typeface="Tabarra Sans"/>
                <a:ea typeface="Tabarra Sans"/>
                <a:cs typeface="Tabarra Sans"/>
                <a:sym typeface="Tabarra Sans"/>
              </a:rPr>
              <a:t>Risk Assessment</a:t>
            </a:r>
          </a:p>
          <a:p>
            <a:pPr marL="1716596" lvl="2" indent="-572199">
              <a:lnSpc>
                <a:spcPts val="3975"/>
              </a:lnSpc>
              <a:buAutoNum type="alphaLcPeriod"/>
            </a:pPr>
            <a:r>
              <a:rPr lang="en-US" sz="3975" dirty="0">
                <a:solidFill>
                  <a:schemeClr val="bg1"/>
                </a:solidFill>
                <a:latin typeface="Tabarra Sans"/>
                <a:ea typeface="Tabarra Sans"/>
                <a:cs typeface="Tabarra Sans"/>
                <a:sym typeface="Tabarra Sans"/>
              </a:rPr>
              <a:t>Management Actions</a:t>
            </a:r>
          </a:p>
          <a:p>
            <a:pPr marL="1601597" lvl="3">
              <a:lnSpc>
                <a:spcPts val="3975"/>
              </a:lnSpc>
            </a:pPr>
            <a:r>
              <a:rPr lang="en-US" sz="3975" dirty="0">
                <a:solidFill>
                  <a:schemeClr val="bg1"/>
                </a:solidFill>
                <a:latin typeface="Tabarra Sans"/>
                <a:ea typeface="Tabarra Sans"/>
                <a:cs typeface="Tabarra Sans"/>
                <a:sym typeface="Tabarra Sans"/>
              </a:rPr>
              <a:t>-	Drought Response: Triggers, Stages, Actions</a:t>
            </a:r>
          </a:p>
          <a:p>
            <a:pPr marL="1716596" lvl="2" indent="-572199">
              <a:lnSpc>
                <a:spcPts val="3975"/>
              </a:lnSpc>
              <a:buAutoNum type="alphaLcPeriod"/>
            </a:pPr>
            <a:r>
              <a:rPr lang="en-US" sz="3975" dirty="0">
                <a:solidFill>
                  <a:schemeClr val="bg1"/>
                </a:solidFill>
                <a:latin typeface="Tabarra Sans"/>
                <a:ea typeface="Tabarra Sans"/>
                <a:cs typeface="Tabarra Sans"/>
                <a:sym typeface="Tabarra Sans"/>
              </a:rPr>
              <a:t>Plan Implementation</a:t>
            </a:r>
          </a:p>
          <a:p>
            <a:pPr marL="1074193" lvl="1" indent="-537096" algn="l">
              <a:lnSpc>
                <a:spcPts val="4975"/>
              </a:lnSpc>
              <a:buAutoNum type="arabicPeriod"/>
            </a:pPr>
            <a:r>
              <a:rPr lang="en-US" sz="4975" b="1" dirty="0">
                <a:solidFill>
                  <a:schemeClr val="bg1"/>
                </a:solidFill>
                <a:latin typeface="Tabarra Sans Heavy"/>
                <a:ea typeface="Tabarra Sans Heavy"/>
                <a:cs typeface="Tabarra Sans Heavy"/>
                <a:sym typeface="Tabarra Sans Heavy"/>
              </a:rPr>
              <a:t>Review and Public Commenting Process</a:t>
            </a:r>
          </a:p>
          <a:p>
            <a:pPr marL="1074193" lvl="1" indent="-537096" algn="l">
              <a:lnSpc>
                <a:spcPts val="4975"/>
              </a:lnSpc>
              <a:buAutoNum type="arabicPeriod"/>
            </a:pPr>
            <a:r>
              <a:rPr lang="en-US" sz="4975" b="1" dirty="0">
                <a:solidFill>
                  <a:schemeClr val="bg1"/>
                </a:solidFill>
                <a:latin typeface="Tabarra Sans Heavy"/>
                <a:ea typeface="Tabarra Sans Heavy"/>
                <a:cs typeface="Tabarra Sans Heavy"/>
                <a:sym typeface="Tabarra Sans Heavy"/>
              </a:rPr>
              <a:t>Q&amp;A Session</a:t>
            </a:r>
          </a:p>
          <a:p>
            <a:pPr marL="1074193" lvl="1" indent="-537096" algn="l">
              <a:lnSpc>
                <a:spcPts val="4975"/>
              </a:lnSpc>
              <a:buAutoNum type="arabicPeriod"/>
            </a:pPr>
            <a:r>
              <a:rPr lang="en-US" sz="4975" b="1" dirty="0">
                <a:solidFill>
                  <a:schemeClr val="bg1"/>
                </a:solidFill>
                <a:latin typeface="Tabarra Sans Heavy"/>
                <a:ea typeface="Tabarra Sans Heavy"/>
                <a:cs typeface="Tabarra Sans Heavy"/>
                <a:sym typeface="Tabarra Sans Heavy"/>
              </a:rPr>
              <a:t>Next Steps and Follow-up Meetings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C306D"/>
        </a:solidFill>
        <a:effectLst/>
      </p:bgPr>
    </p:bg>
    <p:spTree>
      <p:nvGrpSpPr>
        <p:cNvPr id="1" name="">
          <a:extLst>
            <a:ext uri="{FF2B5EF4-FFF2-40B4-BE49-F238E27FC236}">
              <a16:creationId xmlns:a16="http://schemas.microsoft.com/office/drawing/2014/main" id="{5709481F-B574-FF53-E87C-CE0D24437B3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187D271-9986-3AF0-EE0E-A0554B9EBEAC}"/>
              </a:ext>
            </a:extLst>
          </p:cNvPr>
          <p:cNvSpPr/>
          <p:nvPr/>
        </p:nvSpPr>
        <p:spPr>
          <a:xfrm>
            <a:off x="2338396" y="443146"/>
            <a:ext cx="1780891" cy="1560708"/>
          </a:xfrm>
          <a:custGeom>
            <a:avLst/>
            <a:gdLst/>
            <a:ahLst/>
            <a:cxnLst/>
            <a:rect l="l" t="t" r="r" b="b"/>
            <a:pathLst>
              <a:path w="1780891" h="1560708">
                <a:moveTo>
                  <a:pt x="0" y="0"/>
                </a:moveTo>
                <a:lnTo>
                  <a:pt x="1780890" y="0"/>
                </a:lnTo>
                <a:lnTo>
                  <a:pt x="1780890" y="1560708"/>
                </a:lnTo>
                <a:lnTo>
                  <a:pt x="0" y="15607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a:extLst>
              <a:ext uri="{FF2B5EF4-FFF2-40B4-BE49-F238E27FC236}">
                <a16:creationId xmlns:a16="http://schemas.microsoft.com/office/drawing/2014/main" id="{2C2D6BF8-2B98-10B2-62D6-6B7898E69F7C}"/>
              </a:ext>
            </a:extLst>
          </p:cNvPr>
          <p:cNvSpPr txBox="1"/>
          <p:nvPr/>
        </p:nvSpPr>
        <p:spPr>
          <a:xfrm>
            <a:off x="4411275" y="836821"/>
            <a:ext cx="11106589" cy="825111"/>
          </a:xfrm>
          <a:prstGeom prst="rect">
            <a:avLst/>
          </a:prstGeom>
        </p:spPr>
        <p:txBody>
          <a:bodyPr lIns="0" tIns="0" rIns="0" bIns="0" rtlCol="0" anchor="t">
            <a:spAutoFit/>
          </a:bodyPr>
          <a:lstStyle/>
          <a:p>
            <a:pPr algn="l">
              <a:lnSpc>
                <a:spcPts val="6215"/>
              </a:lnSpc>
            </a:pPr>
            <a:r>
              <a:rPr lang="en-US" sz="6094" b="1">
                <a:solidFill>
                  <a:srgbClr val="5271FF"/>
                </a:solidFill>
                <a:latin typeface="Montserrat Classic Bold"/>
                <a:ea typeface="Montserrat Classic Bold"/>
                <a:cs typeface="Montserrat Classic Bold"/>
                <a:sym typeface="Montserrat Classic Bold"/>
              </a:rPr>
              <a:t>Drought Response Actions</a:t>
            </a:r>
          </a:p>
        </p:txBody>
      </p:sp>
      <p:sp>
        <p:nvSpPr>
          <p:cNvPr id="5" name="TextBox 5">
            <a:extLst>
              <a:ext uri="{FF2B5EF4-FFF2-40B4-BE49-F238E27FC236}">
                <a16:creationId xmlns:a16="http://schemas.microsoft.com/office/drawing/2014/main" id="{DC55DE7E-DBAC-40BA-25C0-3468CECD8076}"/>
              </a:ext>
            </a:extLst>
          </p:cNvPr>
          <p:cNvSpPr txBox="1"/>
          <p:nvPr/>
        </p:nvSpPr>
        <p:spPr>
          <a:xfrm>
            <a:off x="699739" y="2767855"/>
            <a:ext cx="13244614" cy="615687"/>
          </a:xfrm>
          <a:prstGeom prst="rect">
            <a:avLst/>
          </a:prstGeom>
        </p:spPr>
        <p:txBody>
          <a:bodyPr lIns="0" tIns="0" rIns="0" bIns="0" rtlCol="0" anchor="t">
            <a:spAutoFit/>
          </a:bodyPr>
          <a:lstStyle/>
          <a:p>
            <a:pPr algn="l">
              <a:lnSpc>
                <a:spcPts val="4672"/>
              </a:lnSpc>
            </a:pPr>
            <a:r>
              <a:rPr lang="en-US" sz="4581" b="1" u="sng" dirty="0">
                <a:solidFill>
                  <a:srgbClr val="FDCD25"/>
                </a:solidFill>
                <a:latin typeface="Montserrat Classic Bold"/>
                <a:ea typeface="Montserrat Classic Bold"/>
                <a:cs typeface="Montserrat Classic Bold"/>
                <a:sym typeface="Montserrat Classic Bold"/>
              </a:rPr>
              <a:t>Long-Term Action:</a:t>
            </a:r>
          </a:p>
        </p:txBody>
      </p:sp>
      <p:sp>
        <p:nvSpPr>
          <p:cNvPr id="7" name="TextBox 7">
            <a:extLst>
              <a:ext uri="{FF2B5EF4-FFF2-40B4-BE49-F238E27FC236}">
                <a16:creationId xmlns:a16="http://schemas.microsoft.com/office/drawing/2014/main" id="{23D8CD25-BE43-0F8E-9D40-B0668E735475}"/>
              </a:ext>
            </a:extLst>
          </p:cNvPr>
          <p:cNvSpPr txBox="1"/>
          <p:nvPr/>
        </p:nvSpPr>
        <p:spPr>
          <a:xfrm>
            <a:off x="2338396" y="3784272"/>
            <a:ext cx="14262774" cy="2646430"/>
          </a:xfrm>
          <a:prstGeom prst="rect">
            <a:avLst/>
          </a:prstGeom>
        </p:spPr>
        <p:txBody>
          <a:bodyPr wrap="square" lIns="0" tIns="0" rIns="0" bIns="0" rtlCol="0" anchor="t">
            <a:spAutoFit/>
          </a:bodyPr>
          <a:lstStyle/>
          <a:p>
            <a:pPr algn="ctr">
              <a:lnSpc>
                <a:spcPts val="4058"/>
              </a:lnSpc>
              <a:spcBef>
                <a:spcPct val="0"/>
              </a:spcBef>
            </a:pPr>
            <a:r>
              <a:rPr lang="en-US" sz="4400" dirty="0">
                <a:solidFill>
                  <a:schemeClr val="bg1"/>
                </a:solidFill>
                <a:latin typeface="Calibri" panose="020F0502020204030204" pitchFamily="34" charset="0"/>
                <a:ea typeface="Canva Sans Bold"/>
                <a:cs typeface="Calibri" panose="020F0502020204030204" pitchFamily="34" charset="0"/>
                <a:sym typeface="Canva Sans Bold"/>
              </a:rPr>
              <a:t>Long-term improvement through continued outreach and education and facilitating collaboration, coordination, and agreements between water systems and agencies, aligned with Stage 1 Drought actions.</a:t>
            </a:r>
          </a:p>
          <a:p>
            <a:pPr algn="ctr">
              <a:lnSpc>
                <a:spcPts val="4058"/>
              </a:lnSpc>
              <a:spcBef>
                <a:spcPct val="0"/>
              </a:spcBef>
            </a:pPr>
            <a:endParaRPr lang="en-US" sz="4400" dirty="0">
              <a:solidFill>
                <a:schemeClr val="bg1"/>
              </a:solidFill>
              <a:latin typeface="Calibri" panose="020F0502020204030204" pitchFamily="34" charset="0"/>
              <a:ea typeface="Canva Sans Bold"/>
              <a:cs typeface="Calibri" panose="020F0502020204030204" pitchFamily="34" charset="0"/>
              <a:sym typeface="Canva Sans Bold"/>
            </a:endParaRPr>
          </a:p>
        </p:txBody>
      </p:sp>
      <p:grpSp>
        <p:nvGrpSpPr>
          <p:cNvPr id="10" name="Group 15">
            <a:extLst>
              <a:ext uri="{FF2B5EF4-FFF2-40B4-BE49-F238E27FC236}">
                <a16:creationId xmlns:a16="http://schemas.microsoft.com/office/drawing/2014/main" id="{332E712D-2A5B-A66C-211B-29DA24F2BF58}"/>
              </a:ext>
            </a:extLst>
          </p:cNvPr>
          <p:cNvGrpSpPr/>
          <p:nvPr/>
        </p:nvGrpSpPr>
        <p:grpSpPr>
          <a:xfrm>
            <a:off x="3346088" y="6865778"/>
            <a:ext cx="2492752" cy="1738373"/>
            <a:chOff x="356989" y="-24881"/>
            <a:chExt cx="656527" cy="457843"/>
          </a:xfrm>
        </p:grpSpPr>
        <p:sp>
          <p:nvSpPr>
            <p:cNvPr id="11" name="Freeform 16">
              <a:extLst>
                <a:ext uri="{FF2B5EF4-FFF2-40B4-BE49-F238E27FC236}">
                  <a16:creationId xmlns:a16="http://schemas.microsoft.com/office/drawing/2014/main" id="{F22B28B4-2AF0-BBFF-6119-19F8BA606262}"/>
                </a:ext>
              </a:extLst>
            </p:cNvPr>
            <p:cNvSpPr/>
            <p:nvPr/>
          </p:nvSpPr>
          <p:spPr>
            <a:xfrm>
              <a:off x="356989" y="3925"/>
              <a:ext cx="650568" cy="419743"/>
            </a:xfrm>
            <a:custGeom>
              <a:avLst/>
              <a:gdLst/>
              <a:ahLst/>
              <a:cxnLst/>
              <a:rect l="l" t="t" r="r" b="b"/>
              <a:pathLst>
                <a:path w="650568" h="419743">
                  <a:moveTo>
                    <a:pt x="159845" y="0"/>
                  </a:moveTo>
                  <a:lnTo>
                    <a:pt x="490723" y="0"/>
                  </a:lnTo>
                  <a:cubicBezTo>
                    <a:pt x="579003" y="0"/>
                    <a:pt x="650568" y="71565"/>
                    <a:pt x="650568" y="159845"/>
                  </a:cubicBezTo>
                  <a:lnTo>
                    <a:pt x="650568" y="259898"/>
                  </a:lnTo>
                  <a:cubicBezTo>
                    <a:pt x="650568" y="348178"/>
                    <a:pt x="579003" y="419743"/>
                    <a:pt x="490723" y="419743"/>
                  </a:cubicBezTo>
                  <a:lnTo>
                    <a:pt x="159845" y="419743"/>
                  </a:lnTo>
                  <a:cubicBezTo>
                    <a:pt x="117452" y="419743"/>
                    <a:pt x="76794" y="402902"/>
                    <a:pt x="46818" y="372925"/>
                  </a:cubicBezTo>
                  <a:cubicBezTo>
                    <a:pt x="16841" y="342949"/>
                    <a:pt x="0" y="302291"/>
                    <a:pt x="0" y="259898"/>
                  </a:cubicBezTo>
                  <a:lnTo>
                    <a:pt x="0" y="159845"/>
                  </a:lnTo>
                  <a:cubicBezTo>
                    <a:pt x="0" y="71565"/>
                    <a:pt x="71565" y="0"/>
                    <a:pt x="159845" y="0"/>
                  </a:cubicBezTo>
                  <a:close/>
                </a:path>
              </a:pathLst>
            </a:custGeom>
            <a:solidFill>
              <a:srgbClr val="FFE164"/>
            </a:solidFill>
          </p:spPr>
          <p:txBody>
            <a:bodyPr/>
            <a:lstStyle/>
            <a:p>
              <a:endParaRPr lang="en-US"/>
            </a:p>
          </p:txBody>
        </p:sp>
        <p:sp>
          <p:nvSpPr>
            <p:cNvPr id="12" name="TextBox 17">
              <a:extLst>
                <a:ext uri="{FF2B5EF4-FFF2-40B4-BE49-F238E27FC236}">
                  <a16:creationId xmlns:a16="http://schemas.microsoft.com/office/drawing/2014/main" id="{545284E0-D3B8-A59B-E733-2975098D1F2C}"/>
                </a:ext>
              </a:extLst>
            </p:cNvPr>
            <p:cNvSpPr txBox="1"/>
            <p:nvPr/>
          </p:nvSpPr>
          <p:spPr>
            <a:xfrm>
              <a:off x="362948" y="-24881"/>
              <a:ext cx="650568" cy="457843"/>
            </a:xfrm>
            <a:prstGeom prst="rect">
              <a:avLst/>
            </a:prstGeom>
          </p:spPr>
          <p:txBody>
            <a:bodyPr lIns="50800" tIns="50800" rIns="50800" bIns="50800" rtlCol="0" anchor="ctr"/>
            <a:lstStyle/>
            <a:p>
              <a:pPr algn="ctr">
                <a:lnSpc>
                  <a:spcPts val="3078"/>
                </a:lnSpc>
              </a:pPr>
              <a:r>
                <a:rPr lang="en-US" sz="2198">
                  <a:solidFill>
                    <a:srgbClr val="000000"/>
                  </a:solidFill>
                  <a:latin typeface="Canva Sans"/>
                  <a:ea typeface="Canva Sans"/>
                  <a:cs typeface="Canva Sans"/>
                  <a:sym typeface="Canva Sans"/>
                </a:rPr>
                <a:t>Tracking, Monitoring, and Info Sharing</a:t>
              </a:r>
            </a:p>
          </p:txBody>
        </p:sp>
      </p:grpSp>
      <p:grpSp>
        <p:nvGrpSpPr>
          <p:cNvPr id="13" name="Group 21">
            <a:extLst>
              <a:ext uri="{FF2B5EF4-FFF2-40B4-BE49-F238E27FC236}">
                <a16:creationId xmlns:a16="http://schemas.microsoft.com/office/drawing/2014/main" id="{1A31168F-D69B-BC5B-54EF-9E25340AC0A9}"/>
              </a:ext>
            </a:extLst>
          </p:cNvPr>
          <p:cNvGrpSpPr/>
          <p:nvPr/>
        </p:nvGrpSpPr>
        <p:grpSpPr>
          <a:xfrm>
            <a:off x="6016907" y="6881706"/>
            <a:ext cx="2489457" cy="1738373"/>
            <a:chOff x="-353855" y="-20686"/>
            <a:chExt cx="655659" cy="457843"/>
          </a:xfrm>
        </p:grpSpPr>
        <p:sp>
          <p:nvSpPr>
            <p:cNvPr id="14" name="Freeform 22">
              <a:extLst>
                <a:ext uri="{FF2B5EF4-FFF2-40B4-BE49-F238E27FC236}">
                  <a16:creationId xmlns:a16="http://schemas.microsoft.com/office/drawing/2014/main" id="{EDE04041-8C98-7453-CDD6-5A1EF7441BF2}"/>
                </a:ext>
              </a:extLst>
            </p:cNvPr>
            <p:cNvSpPr/>
            <p:nvPr/>
          </p:nvSpPr>
          <p:spPr>
            <a:xfrm>
              <a:off x="-348764" y="-286"/>
              <a:ext cx="650568" cy="419743"/>
            </a:xfrm>
            <a:custGeom>
              <a:avLst/>
              <a:gdLst/>
              <a:ahLst/>
              <a:cxnLst/>
              <a:rect l="l" t="t" r="r" b="b"/>
              <a:pathLst>
                <a:path w="650568" h="419743">
                  <a:moveTo>
                    <a:pt x="159845" y="0"/>
                  </a:moveTo>
                  <a:lnTo>
                    <a:pt x="490723" y="0"/>
                  </a:lnTo>
                  <a:cubicBezTo>
                    <a:pt x="579003" y="0"/>
                    <a:pt x="650568" y="71565"/>
                    <a:pt x="650568" y="159845"/>
                  </a:cubicBezTo>
                  <a:lnTo>
                    <a:pt x="650568" y="259898"/>
                  </a:lnTo>
                  <a:cubicBezTo>
                    <a:pt x="650568" y="348178"/>
                    <a:pt x="579003" y="419743"/>
                    <a:pt x="490723" y="419743"/>
                  </a:cubicBezTo>
                  <a:lnTo>
                    <a:pt x="159845" y="419743"/>
                  </a:lnTo>
                  <a:cubicBezTo>
                    <a:pt x="117452" y="419743"/>
                    <a:pt x="76794" y="402902"/>
                    <a:pt x="46818" y="372925"/>
                  </a:cubicBezTo>
                  <a:cubicBezTo>
                    <a:pt x="16841" y="342949"/>
                    <a:pt x="0" y="302291"/>
                    <a:pt x="0" y="259898"/>
                  </a:cubicBezTo>
                  <a:lnTo>
                    <a:pt x="0" y="159845"/>
                  </a:lnTo>
                  <a:cubicBezTo>
                    <a:pt x="0" y="71565"/>
                    <a:pt x="71565" y="0"/>
                    <a:pt x="159845" y="0"/>
                  </a:cubicBezTo>
                  <a:close/>
                </a:path>
              </a:pathLst>
            </a:custGeom>
            <a:solidFill>
              <a:srgbClr val="FFE164"/>
            </a:solidFill>
          </p:spPr>
          <p:txBody>
            <a:bodyPr/>
            <a:lstStyle/>
            <a:p>
              <a:endParaRPr lang="en-US"/>
            </a:p>
          </p:txBody>
        </p:sp>
        <p:sp>
          <p:nvSpPr>
            <p:cNvPr id="15" name="TextBox 23">
              <a:extLst>
                <a:ext uri="{FF2B5EF4-FFF2-40B4-BE49-F238E27FC236}">
                  <a16:creationId xmlns:a16="http://schemas.microsoft.com/office/drawing/2014/main" id="{02E50390-7D78-1277-9A62-BF595D4399ED}"/>
                </a:ext>
              </a:extLst>
            </p:cNvPr>
            <p:cNvSpPr txBox="1"/>
            <p:nvPr/>
          </p:nvSpPr>
          <p:spPr>
            <a:xfrm>
              <a:off x="-353855" y="-20686"/>
              <a:ext cx="650568" cy="457843"/>
            </a:xfrm>
            <a:prstGeom prst="rect">
              <a:avLst/>
            </a:prstGeom>
          </p:spPr>
          <p:txBody>
            <a:bodyPr lIns="50800" tIns="50800" rIns="50800" bIns="50800" rtlCol="0" anchor="ctr"/>
            <a:lstStyle/>
            <a:p>
              <a:pPr algn="ctr">
                <a:lnSpc>
                  <a:spcPts val="3078"/>
                </a:lnSpc>
              </a:pPr>
              <a:r>
                <a:rPr lang="en-US" sz="2198">
                  <a:solidFill>
                    <a:srgbClr val="000000"/>
                  </a:solidFill>
                  <a:latin typeface="Canva Sans"/>
                  <a:ea typeface="Canva Sans"/>
                  <a:cs typeface="Canva Sans"/>
                  <a:sym typeface="Canva Sans"/>
                </a:rPr>
                <a:t>Drought Task Force</a:t>
              </a:r>
            </a:p>
          </p:txBody>
        </p:sp>
      </p:grpSp>
      <p:grpSp>
        <p:nvGrpSpPr>
          <p:cNvPr id="16" name="Group 24">
            <a:extLst>
              <a:ext uri="{FF2B5EF4-FFF2-40B4-BE49-F238E27FC236}">
                <a16:creationId xmlns:a16="http://schemas.microsoft.com/office/drawing/2014/main" id="{FD391D13-ED0A-C3BD-1350-7E635EF3FB71}"/>
              </a:ext>
            </a:extLst>
          </p:cNvPr>
          <p:cNvGrpSpPr/>
          <p:nvPr/>
        </p:nvGrpSpPr>
        <p:grpSpPr>
          <a:xfrm>
            <a:off x="8720282" y="6831432"/>
            <a:ext cx="2541664" cy="1738373"/>
            <a:chOff x="-348990" y="-33927"/>
            <a:chExt cx="669409" cy="457843"/>
          </a:xfrm>
        </p:grpSpPr>
        <p:sp>
          <p:nvSpPr>
            <p:cNvPr id="17" name="Freeform 25">
              <a:extLst>
                <a:ext uri="{FF2B5EF4-FFF2-40B4-BE49-F238E27FC236}">
                  <a16:creationId xmlns:a16="http://schemas.microsoft.com/office/drawing/2014/main" id="{A1283DE9-8200-D800-2B42-EC7ADCECB3A9}"/>
                </a:ext>
              </a:extLst>
            </p:cNvPr>
            <p:cNvSpPr/>
            <p:nvPr/>
          </p:nvSpPr>
          <p:spPr>
            <a:xfrm>
              <a:off x="-348990" y="-4581"/>
              <a:ext cx="650568" cy="419743"/>
            </a:xfrm>
            <a:custGeom>
              <a:avLst/>
              <a:gdLst/>
              <a:ahLst/>
              <a:cxnLst/>
              <a:rect l="l" t="t" r="r" b="b"/>
              <a:pathLst>
                <a:path w="650568" h="419743">
                  <a:moveTo>
                    <a:pt x="159845" y="0"/>
                  </a:moveTo>
                  <a:lnTo>
                    <a:pt x="490723" y="0"/>
                  </a:lnTo>
                  <a:cubicBezTo>
                    <a:pt x="579003" y="0"/>
                    <a:pt x="650568" y="71565"/>
                    <a:pt x="650568" y="159845"/>
                  </a:cubicBezTo>
                  <a:lnTo>
                    <a:pt x="650568" y="259898"/>
                  </a:lnTo>
                  <a:cubicBezTo>
                    <a:pt x="650568" y="348178"/>
                    <a:pt x="579003" y="419743"/>
                    <a:pt x="490723" y="419743"/>
                  </a:cubicBezTo>
                  <a:lnTo>
                    <a:pt x="159845" y="419743"/>
                  </a:lnTo>
                  <a:cubicBezTo>
                    <a:pt x="117452" y="419743"/>
                    <a:pt x="76794" y="402902"/>
                    <a:pt x="46818" y="372925"/>
                  </a:cubicBezTo>
                  <a:cubicBezTo>
                    <a:pt x="16841" y="342949"/>
                    <a:pt x="0" y="302291"/>
                    <a:pt x="0" y="259898"/>
                  </a:cubicBezTo>
                  <a:lnTo>
                    <a:pt x="0" y="159845"/>
                  </a:lnTo>
                  <a:cubicBezTo>
                    <a:pt x="0" y="71565"/>
                    <a:pt x="71565" y="0"/>
                    <a:pt x="159845" y="0"/>
                  </a:cubicBezTo>
                  <a:close/>
                </a:path>
              </a:pathLst>
            </a:custGeom>
            <a:solidFill>
              <a:srgbClr val="FFE164"/>
            </a:solidFill>
          </p:spPr>
          <p:txBody>
            <a:bodyPr/>
            <a:lstStyle/>
            <a:p>
              <a:endParaRPr lang="en-US"/>
            </a:p>
          </p:txBody>
        </p:sp>
        <p:sp>
          <p:nvSpPr>
            <p:cNvPr id="18" name="TextBox 26">
              <a:extLst>
                <a:ext uri="{FF2B5EF4-FFF2-40B4-BE49-F238E27FC236}">
                  <a16:creationId xmlns:a16="http://schemas.microsoft.com/office/drawing/2014/main" id="{8839D663-C368-C4D8-45A0-282C79152D52}"/>
                </a:ext>
              </a:extLst>
            </p:cNvPr>
            <p:cNvSpPr txBox="1"/>
            <p:nvPr/>
          </p:nvSpPr>
          <p:spPr>
            <a:xfrm>
              <a:off x="-330149" y="-33927"/>
              <a:ext cx="650568" cy="457843"/>
            </a:xfrm>
            <a:prstGeom prst="rect">
              <a:avLst/>
            </a:prstGeom>
          </p:spPr>
          <p:txBody>
            <a:bodyPr lIns="50800" tIns="50800" rIns="50800" bIns="50800" rtlCol="0" anchor="ctr"/>
            <a:lstStyle/>
            <a:p>
              <a:pPr algn="ctr">
                <a:lnSpc>
                  <a:spcPts val="3078"/>
                </a:lnSpc>
              </a:pPr>
              <a:r>
                <a:rPr lang="en-US" sz="2198">
                  <a:solidFill>
                    <a:srgbClr val="000000"/>
                  </a:solidFill>
                  <a:latin typeface="Canva Sans"/>
                  <a:ea typeface="Canva Sans"/>
                  <a:cs typeface="Canva Sans"/>
                  <a:sym typeface="Canva Sans"/>
                </a:rPr>
                <a:t>Mutual Aid Agreements</a:t>
              </a:r>
            </a:p>
          </p:txBody>
        </p:sp>
      </p:grpSp>
      <p:grpSp>
        <p:nvGrpSpPr>
          <p:cNvPr id="19" name="Group 27">
            <a:extLst>
              <a:ext uri="{FF2B5EF4-FFF2-40B4-BE49-F238E27FC236}">
                <a16:creationId xmlns:a16="http://schemas.microsoft.com/office/drawing/2014/main" id="{FFA8885E-32A1-F939-96CC-F1BDE8B14271}"/>
              </a:ext>
            </a:extLst>
          </p:cNvPr>
          <p:cNvGrpSpPr/>
          <p:nvPr/>
        </p:nvGrpSpPr>
        <p:grpSpPr>
          <a:xfrm>
            <a:off x="11440307" y="6945683"/>
            <a:ext cx="2476709" cy="1738373"/>
            <a:chOff x="-339740" y="-3836"/>
            <a:chExt cx="652302" cy="457843"/>
          </a:xfrm>
        </p:grpSpPr>
        <p:sp>
          <p:nvSpPr>
            <p:cNvPr id="20" name="Freeform 28">
              <a:extLst>
                <a:ext uri="{FF2B5EF4-FFF2-40B4-BE49-F238E27FC236}">
                  <a16:creationId xmlns:a16="http://schemas.microsoft.com/office/drawing/2014/main" id="{93475BEE-5021-D7C9-C8D7-F1DFF0256D6A}"/>
                </a:ext>
              </a:extLst>
            </p:cNvPr>
            <p:cNvSpPr/>
            <p:nvPr/>
          </p:nvSpPr>
          <p:spPr>
            <a:xfrm>
              <a:off x="-339740" y="4384"/>
              <a:ext cx="652302" cy="419743"/>
            </a:xfrm>
            <a:custGeom>
              <a:avLst/>
              <a:gdLst/>
              <a:ahLst/>
              <a:cxnLst/>
              <a:rect l="l" t="t" r="r" b="b"/>
              <a:pathLst>
                <a:path w="652302" h="419743">
                  <a:moveTo>
                    <a:pt x="159420" y="0"/>
                  </a:moveTo>
                  <a:lnTo>
                    <a:pt x="492882" y="0"/>
                  </a:lnTo>
                  <a:cubicBezTo>
                    <a:pt x="580927" y="0"/>
                    <a:pt x="652302" y="71375"/>
                    <a:pt x="652302" y="159420"/>
                  </a:cubicBezTo>
                  <a:lnTo>
                    <a:pt x="652302" y="260323"/>
                  </a:lnTo>
                  <a:cubicBezTo>
                    <a:pt x="652302" y="302604"/>
                    <a:pt x="635506" y="343153"/>
                    <a:pt x="605609" y="373050"/>
                  </a:cubicBezTo>
                  <a:cubicBezTo>
                    <a:pt x="575712" y="402947"/>
                    <a:pt x="535162" y="419743"/>
                    <a:pt x="492882" y="419743"/>
                  </a:cubicBezTo>
                  <a:lnTo>
                    <a:pt x="159420" y="419743"/>
                  </a:lnTo>
                  <a:cubicBezTo>
                    <a:pt x="117139" y="419743"/>
                    <a:pt x="76590" y="402947"/>
                    <a:pt x="46693" y="373050"/>
                  </a:cubicBezTo>
                  <a:cubicBezTo>
                    <a:pt x="16796" y="343153"/>
                    <a:pt x="0" y="302604"/>
                    <a:pt x="0" y="260323"/>
                  </a:cubicBezTo>
                  <a:lnTo>
                    <a:pt x="0" y="159420"/>
                  </a:lnTo>
                  <a:cubicBezTo>
                    <a:pt x="0" y="71375"/>
                    <a:pt x="71375" y="0"/>
                    <a:pt x="159420" y="0"/>
                  </a:cubicBezTo>
                  <a:close/>
                </a:path>
              </a:pathLst>
            </a:custGeom>
            <a:solidFill>
              <a:srgbClr val="FFE164"/>
            </a:solidFill>
          </p:spPr>
          <p:txBody>
            <a:bodyPr/>
            <a:lstStyle/>
            <a:p>
              <a:endParaRPr lang="en-US"/>
            </a:p>
          </p:txBody>
        </p:sp>
        <p:sp>
          <p:nvSpPr>
            <p:cNvPr id="21" name="TextBox 29">
              <a:extLst>
                <a:ext uri="{FF2B5EF4-FFF2-40B4-BE49-F238E27FC236}">
                  <a16:creationId xmlns:a16="http://schemas.microsoft.com/office/drawing/2014/main" id="{9D82DA4B-8A48-0F21-53F3-CB24C36F1693}"/>
                </a:ext>
              </a:extLst>
            </p:cNvPr>
            <p:cNvSpPr txBox="1"/>
            <p:nvPr/>
          </p:nvSpPr>
          <p:spPr>
            <a:xfrm>
              <a:off x="-339740" y="-3836"/>
              <a:ext cx="652302" cy="457843"/>
            </a:xfrm>
            <a:prstGeom prst="rect">
              <a:avLst/>
            </a:prstGeom>
          </p:spPr>
          <p:txBody>
            <a:bodyPr lIns="50800" tIns="50800" rIns="50800" bIns="50800" rtlCol="0" anchor="ctr"/>
            <a:lstStyle/>
            <a:p>
              <a:pPr algn="ctr">
                <a:lnSpc>
                  <a:spcPts val="2938"/>
                </a:lnSpc>
              </a:pPr>
              <a:r>
                <a:rPr lang="en-US" sz="2098" dirty="0">
                  <a:solidFill>
                    <a:srgbClr val="000000"/>
                  </a:solidFill>
                  <a:latin typeface="Canva Sans"/>
                  <a:ea typeface="Canva Sans"/>
                  <a:cs typeface="Canva Sans"/>
                  <a:sym typeface="Canva Sans"/>
                </a:rPr>
                <a:t>Partnerships &amp; Coordination (GSA, State, NGOs)</a:t>
              </a:r>
            </a:p>
          </p:txBody>
        </p:sp>
      </p:grpSp>
      <p:sp>
        <p:nvSpPr>
          <p:cNvPr id="22" name="Freeform 31">
            <a:extLst>
              <a:ext uri="{FF2B5EF4-FFF2-40B4-BE49-F238E27FC236}">
                <a16:creationId xmlns:a16="http://schemas.microsoft.com/office/drawing/2014/main" id="{06789000-E262-803E-CE09-B7B109DC672E}"/>
              </a:ext>
            </a:extLst>
          </p:cNvPr>
          <p:cNvSpPr/>
          <p:nvPr/>
        </p:nvSpPr>
        <p:spPr>
          <a:xfrm>
            <a:off x="14104838" y="7012373"/>
            <a:ext cx="2343685" cy="1503987"/>
          </a:xfrm>
          <a:custGeom>
            <a:avLst/>
            <a:gdLst/>
            <a:ahLst/>
            <a:cxnLst/>
            <a:rect l="l" t="t" r="r" b="b"/>
            <a:pathLst>
              <a:path w="736433" h="396112">
                <a:moveTo>
                  <a:pt x="141208" y="0"/>
                </a:moveTo>
                <a:lnTo>
                  <a:pt x="595225" y="0"/>
                </a:lnTo>
                <a:cubicBezTo>
                  <a:pt x="632676" y="0"/>
                  <a:pt x="668592" y="14877"/>
                  <a:pt x="695074" y="41359"/>
                </a:cubicBezTo>
                <a:cubicBezTo>
                  <a:pt x="721556" y="67841"/>
                  <a:pt x="736433" y="103757"/>
                  <a:pt x="736433" y="141208"/>
                </a:cubicBezTo>
                <a:lnTo>
                  <a:pt x="736433" y="254904"/>
                </a:lnTo>
                <a:cubicBezTo>
                  <a:pt x="736433" y="332891"/>
                  <a:pt x="673212" y="396112"/>
                  <a:pt x="595225" y="396112"/>
                </a:cubicBezTo>
                <a:lnTo>
                  <a:pt x="141208" y="396112"/>
                </a:lnTo>
                <a:cubicBezTo>
                  <a:pt x="103757" y="396112"/>
                  <a:pt x="67841" y="381235"/>
                  <a:pt x="41359" y="354753"/>
                </a:cubicBezTo>
                <a:cubicBezTo>
                  <a:pt x="14877" y="328271"/>
                  <a:pt x="0" y="292354"/>
                  <a:pt x="0" y="254904"/>
                </a:cubicBezTo>
                <a:lnTo>
                  <a:pt x="0" y="141208"/>
                </a:lnTo>
                <a:cubicBezTo>
                  <a:pt x="0" y="103757"/>
                  <a:pt x="14877" y="67841"/>
                  <a:pt x="41359" y="41359"/>
                </a:cubicBezTo>
                <a:cubicBezTo>
                  <a:pt x="67841" y="14877"/>
                  <a:pt x="103757" y="0"/>
                  <a:pt x="141208" y="0"/>
                </a:cubicBezTo>
                <a:close/>
              </a:path>
            </a:pathLst>
          </a:custGeom>
          <a:solidFill>
            <a:srgbClr val="FCE263"/>
          </a:solidFill>
        </p:spPr>
        <p:txBody>
          <a:bodyPr/>
          <a:lstStyle/>
          <a:p>
            <a:pPr algn="ctr">
              <a:lnSpc>
                <a:spcPts val="3078"/>
              </a:lnSpc>
            </a:pPr>
            <a:r>
              <a:rPr lang="en-US" sz="2200" dirty="0">
                <a:solidFill>
                  <a:srgbClr val="000000"/>
                </a:solidFill>
                <a:latin typeface="Canva Sans"/>
                <a:ea typeface="Canva Sans"/>
                <a:cs typeface="Canva Sans"/>
                <a:sym typeface="Canva Sans"/>
              </a:rPr>
              <a:t>Community Engagement and Outreach</a:t>
            </a:r>
          </a:p>
        </p:txBody>
      </p:sp>
      <p:sp>
        <p:nvSpPr>
          <p:cNvPr id="24" name="TextBox 23">
            <a:extLst>
              <a:ext uri="{FF2B5EF4-FFF2-40B4-BE49-F238E27FC236}">
                <a16:creationId xmlns:a16="http://schemas.microsoft.com/office/drawing/2014/main" id="{DAD6DBB1-55A9-DF5B-7FED-A3CE53E705BF}"/>
              </a:ext>
            </a:extLst>
          </p:cNvPr>
          <p:cNvSpPr txBox="1"/>
          <p:nvPr/>
        </p:nvSpPr>
        <p:spPr>
          <a:xfrm>
            <a:off x="5228968" y="6260510"/>
            <a:ext cx="9144000" cy="659924"/>
          </a:xfrm>
          <a:prstGeom prst="rect">
            <a:avLst/>
          </a:prstGeom>
          <a:noFill/>
        </p:spPr>
        <p:txBody>
          <a:bodyPr wrap="square">
            <a:spAutoFit/>
          </a:bodyPr>
          <a:lstStyle/>
          <a:p>
            <a:pPr algn="ctr">
              <a:lnSpc>
                <a:spcPts val="4810"/>
              </a:lnSpc>
              <a:spcBef>
                <a:spcPct val="0"/>
              </a:spcBef>
            </a:pPr>
            <a:r>
              <a:rPr lang="en-US" sz="3200" b="1" dirty="0">
                <a:solidFill>
                  <a:srgbClr val="FFC000"/>
                </a:solidFill>
                <a:latin typeface="Canva Sans Bold"/>
                <a:ea typeface="Canva Sans Bold"/>
                <a:cs typeface="Canva Sans Bold"/>
                <a:sym typeface="Canva Sans Bold"/>
              </a:rPr>
              <a:t>Stage 1 Actions</a:t>
            </a:r>
          </a:p>
        </p:txBody>
      </p:sp>
    </p:spTree>
    <p:extLst>
      <p:ext uri="{BB962C8B-B14F-4D97-AF65-F5344CB8AC3E}">
        <p14:creationId xmlns:p14="http://schemas.microsoft.com/office/powerpoint/2010/main" val="22119181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C306D"/>
        </a:solidFill>
        <a:effectLst/>
      </p:bgPr>
    </p:bg>
    <p:spTree>
      <p:nvGrpSpPr>
        <p:cNvPr id="1" name="">
          <a:extLst>
            <a:ext uri="{FF2B5EF4-FFF2-40B4-BE49-F238E27FC236}">
              <a16:creationId xmlns:a16="http://schemas.microsoft.com/office/drawing/2014/main" id="{3B175CDD-8FD9-19D3-6BEE-257344CD87E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01291A3-42B4-6635-1595-3B133E82BCF7}"/>
              </a:ext>
            </a:extLst>
          </p:cNvPr>
          <p:cNvSpPr/>
          <p:nvPr/>
        </p:nvSpPr>
        <p:spPr>
          <a:xfrm>
            <a:off x="2338396" y="443146"/>
            <a:ext cx="1780891" cy="1560708"/>
          </a:xfrm>
          <a:custGeom>
            <a:avLst/>
            <a:gdLst/>
            <a:ahLst/>
            <a:cxnLst/>
            <a:rect l="l" t="t" r="r" b="b"/>
            <a:pathLst>
              <a:path w="1780891" h="1560708">
                <a:moveTo>
                  <a:pt x="0" y="0"/>
                </a:moveTo>
                <a:lnTo>
                  <a:pt x="1780890" y="0"/>
                </a:lnTo>
                <a:lnTo>
                  <a:pt x="1780890" y="1560708"/>
                </a:lnTo>
                <a:lnTo>
                  <a:pt x="0" y="15607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a:extLst>
              <a:ext uri="{FF2B5EF4-FFF2-40B4-BE49-F238E27FC236}">
                <a16:creationId xmlns:a16="http://schemas.microsoft.com/office/drawing/2014/main" id="{A0D191F0-9EAB-60DE-840A-653D5BAD530D}"/>
              </a:ext>
            </a:extLst>
          </p:cNvPr>
          <p:cNvSpPr txBox="1"/>
          <p:nvPr/>
        </p:nvSpPr>
        <p:spPr>
          <a:xfrm>
            <a:off x="4411275" y="836821"/>
            <a:ext cx="11106589" cy="825111"/>
          </a:xfrm>
          <a:prstGeom prst="rect">
            <a:avLst/>
          </a:prstGeom>
        </p:spPr>
        <p:txBody>
          <a:bodyPr lIns="0" tIns="0" rIns="0" bIns="0" rtlCol="0" anchor="t">
            <a:spAutoFit/>
          </a:bodyPr>
          <a:lstStyle/>
          <a:p>
            <a:pPr algn="l">
              <a:lnSpc>
                <a:spcPts val="6215"/>
              </a:lnSpc>
            </a:pPr>
            <a:r>
              <a:rPr lang="en-US" sz="6094" b="1">
                <a:solidFill>
                  <a:srgbClr val="5271FF"/>
                </a:solidFill>
                <a:latin typeface="Montserrat Classic Bold"/>
                <a:ea typeface="Montserrat Classic Bold"/>
                <a:cs typeface="Montserrat Classic Bold"/>
                <a:sym typeface="Montserrat Classic Bold"/>
              </a:rPr>
              <a:t>Drought Response Actions</a:t>
            </a:r>
          </a:p>
        </p:txBody>
      </p:sp>
      <p:sp>
        <p:nvSpPr>
          <p:cNvPr id="5" name="TextBox 5">
            <a:extLst>
              <a:ext uri="{FF2B5EF4-FFF2-40B4-BE49-F238E27FC236}">
                <a16:creationId xmlns:a16="http://schemas.microsoft.com/office/drawing/2014/main" id="{0C418950-1FDA-0291-E119-7560CB01D438}"/>
              </a:ext>
            </a:extLst>
          </p:cNvPr>
          <p:cNvSpPr txBox="1"/>
          <p:nvPr/>
        </p:nvSpPr>
        <p:spPr>
          <a:xfrm>
            <a:off x="699739" y="2767855"/>
            <a:ext cx="13244614" cy="615687"/>
          </a:xfrm>
          <a:prstGeom prst="rect">
            <a:avLst/>
          </a:prstGeom>
        </p:spPr>
        <p:txBody>
          <a:bodyPr lIns="0" tIns="0" rIns="0" bIns="0" rtlCol="0" anchor="t">
            <a:spAutoFit/>
          </a:bodyPr>
          <a:lstStyle/>
          <a:p>
            <a:pPr algn="l">
              <a:lnSpc>
                <a:spcPts val="4672"/>
              </a:lnSpc>
            </a:pPr>
            <a:r>
              <a:rPr lang="en-US" sz="4581" b="1" u="sng">
                <a:solidFill>
                  <a:srgbClr val="FDCD25"/>
                </a:solidFill>
                <a:latin typeface="Montserrat Classic Bold"/>
                <a:ea typeface="Montserrat Classic Bold"/>
                <a:cs typeface="Montserrat Classic Bold"/>
                <a:sym typeface="Montserrat Classic Bold"/>
              </a:rPr>
              <a:t>Long-Term Mitigation: Consolidation</a:t>
            </a:r>
          </a:p>
        </p:txBody>
      </p:sp>
      <p:sp>
        <p:nvSpPr>
          <p:cNvPr id="6" name="TextBox 6">
            <a:extLst>
              <a:ext uri="{FF2B5EF4-FFF2-40B4-BE49-F238E27FC236}">
                <a16:creationId xmlns:a16="http://schemas.microsoft.com/office/drawing/2014/main" id="{D25C14A9-07E1-ADA0-A6B8-BA651D13253F}"/>
              </a:ext>
            </a:extLst>
          </p:cNvPr>
          <p:cNvSpPr txBox="1"/>
          <p:nvPr/>
        </p:nvSpPr>
        <p:spPr>
          <a:xfrm>
            <a:off x="1028700" y="4819520"/>
            <a:ext cx="10355727" cy="4766916"/>
          </a:xfrm>
          <a:prstGeom prst="rect">
            <a:avLst/>
          </a:prstGeom>
        </p:spPr>
        <p:txBody>
          <a:bodyPr lIns="0" tIns="0" rIns="0" bIns="0" rtlCol="0" anchor="t">
            <a:spAutoFit/>
          </a:bodyPr>
          <a:lstStyle/>
          <a:p>
            <a:pPr algn="just">
              <a:lnSpc>
                <a:spcPts val="3649"/>
              </a:lnSpc>
              <a:spcBef>
                <a:spcPct val="0"/>
              </a:spcBef>
            </a:pPr>
            <a:endParaRPr dirty="0"/>
          </a:p>
          <a:p>
            <a:pPr algn="ctr">
              <a:lnSpc>
                <a:spcPts val="4810"/>
              </a:lnSpc>
              <a:spcBef>
                <a:spcPct val="0"/>
              </a:spcBef>
            </a:pPr>
            <a:r>
              <a:rPr lang="en-US" sz="3436" b="1" dirty="0">
                <a:solidFill>
                  <a:srgbClr val="FFFFFF"/>
                </a:solidFill>
                <a:latin typeface="Canva Sans Bold"/>
                <a:ea typeface="Canva Sans Bold"/>
                <a:cs typeface="Canva Sans Bold"/>
                <a:sym typeface="Canva Sans Bold"/>
              </a:rPr>
              <a:t>Types of Consolidation </a:t>
            </a:r>
          </a:p>
          <a:p>
            <a:pPr marL="562755" lvl="1" indent="-281378" algn="just">
              <a:lnSpc>
                <a:spcPts val="3649"/>
              </a:lnSpc>
              <a:buFont typeface="Arial"/>
              <a:buChar char="•"/>
            </a:pPr>
            <a:r>
              <a:rPr lang="en-US" sz="2606" b="1" dirty="0">
                <a:solidFill>
                  <a:srgbClr val="FFFFFF"/>
                </a:solidFill>
                <a:latin typeface="Canva Sans Bold"/>
                <a:ea typeface="Canva Sans Bold"/>
                <a:cs typeface="Canva Sans Bold"/>
                <a:sym typeface="Canva Sans Bold"/>
              </a:rPr>
              <a:t>Managerial</a:t>
            </a:r>
            <a:r>
              <a:rPr lang="en-US" sz="2606" dirty="0">
                <a:solidFill>
                  <a:srgbClr val="FFFFFF"/>
                </a:solidFill>
                <a:latin typeface="Canva Sans"/>
                <a:ea typeface="Canva Sans"/>
                <a:cs typeface="Canva Sans"/>
                <a:sym typeface="Canva Sans"/>
              </a:rPr>
              <a:t>: Systems merge their technical, managerial, and financial components </a:t>
            </a:r>
          </a:p>
          <a:p>
            <a:pPr algn="just">
              <a:lnSpc>
                <a:spcPts val="3649"/>
              </a:lnSpc>
            </a:pPr>
            <a:endParaRPr lang="en-US" sz="2606" dirty="0">
              <a:solidFill>
                <a:srgbClr val="FFFFFF"/>
              </a:solidFill>
              <a:latin typeface="Canva Sans"/>
              <a:ea typeface="Canva Sans"/>
              <a:cs typeface="Canva Sans"/>
              <a:sym typeface="Canva Sans"/>
            </a:endParaRPr>
          </a:p>
          <a:p>
            <a:pPr marL="562755" lvl="1" indent="-281378" algn="just">
              <a:lnSpc>
                <a:spcPts val="3649"/>
              </a:lnSpc>
              <a:buFont typeface="Arial"/>
              <a:buChar char="•"/>
            </a:pPr>
            <a:r>
              <a:rPr lang="en-US" sz="2606" b="1" dirty="0">
                <a:solidFill>
                  <a:srgbClr val="FFFFFF"/>
                </a:solidFill>
                <a:latin typeface="Canva Sans Bold"/>
                <a:ea typeface="Canva Sans Bold"/>
                <a:cs typeface="Canva Sans Bold"/>
                <a:sym typeface="Canva Sans Bold"/>
              </a:rPr>
              <a:t>Physical</a:t>
            </a:r>
            <a:r>
              <a:rPr lang="en-US" sz="2606" dirty="0">
                <a:solidFill>
                  <a:srgbClr val="FFFFFF"/>
                </a:solidFill>
                <a:latin typeface="Canva Sans"/>
                <a:ea typeface="Canva Sans"/>
                <a:cs typeface="Canva Sans"/>
                <a:sym typeface="Canva Sans"/>
              </a:rPr>
              <a:t>: Systems merge, share, and/or expand their physical water system infrastructure </a:t>
            </a:r>
          </a:p>
          <a:p>
            <a:pPr algn="just">
              <a:lnSpc>
                <a:spcPts val="3649"/>
              </a:lnSpc>
            </a:pPr>
            <a:endParaRPr lang="en-US" sz="2606" dirty="0">
              <a:solidFill>
                <a:srgbClr val="FFFFFF"/>
              </a:solidFill>
              <a:latin typeface="Canva Sans"/>
              <a:ea typeface="Canva Sans"/>
              <a:cs typeface="Canva Sans"/>
              <a:sym typeface="Canva Sans"/>
            </a:endParaRPr>
          </a:p>
          <a:p>
            <a:pPr marL="562755" lvl="1" indent="-281378" algn="just">
              <a:lnSpc>
                <a:spcPts val="3649"/>
              </a:lnSpc>
              <a:spcBef>
                <a:spcPct val="0"/>
              </a:spcBef>
              <a:buFont typeface="Arial"/>
              <a:buChar char="•"/>
            </a:pPr>
            <a:r>
              <a:rPr lang="en-US" sz="2606" b="1" dirty="0">
                <a:solidFill>
                  <a:srgbClr val="FFFFFF"/>
                </a:solidFill>
                <a:latin typeface="Canva Sans Bold"/>
                <a:ea typeface="Canva Sans Bold"/>
                <a:cs typeface="Canva Sans Bold"/>
                <a:sym typeface="Canva Sans Bold"/>
              </a:rPr>
              <a:t>Regionalization</a:t>
            </a:r>
            <a:r>
              <a:rPr lang="en-US" sz="2606" dirty="0">
                <a:solidFill>
                  <a:srgbClr val="FFFFFF"/>
                </a:solidFill>
                <a:latin typeface="Canva Sans"/>
                <a:ea typeface="Canva Sans"/>
                <a:cs typeface="Canva Sans"/>
                <a:sym typeface="Canva Sans"/>
              </a:rPr>
              <a:t>: Consolidation on a larger scale; multiple water systems form a single system</a:t>
            </a:r>
          </a:p>
        </p:txBody>
      </p:sp>
      <p:sp>
        <p:nvSpPr>
          <p:cNvPr id="7" name="TextBox 7">
            <a:extLst>
              <a:ext uri="{FF2B5EF4-FFF2-40B4-BE49-F238E27FC236}">
                <a16:creationId xmlns:a16="http://schemas.microsoft.com/office/drawing/2014/main" id="{E4AA4ED1-7D68-AD45-03FA-4171830A022E}"/>
              </a:ext>
            </a:extLst>
          </p:cNvPr>
          <p:cNvSpPr txBox="1"/>
          <p:nvPr/>
        </p:nvSpPr>
        <p:spPr>
          <a:xfrm>
            <a:off x="699739" y="3597752"/>
            <a:ext cx="10884327" cy="1012218"/>
          </a:xfrm>
          <a:prstGeom prst="rect">
            <a:avLst/>
          </a:prstGeom>
        </p:spPr>
        <p:txBody>
          <a:bodyPr lIns="0" tIns="0" rIns="0" bIns="0" rtlCol="0" anchor="t">
            <a:spAutoFit/>
          </a:bodyPr>
          <a:lstStyle/>
          <a:p>
            <a:pPr algn="ctr">
              <a:lnSpc>
                <a:spcPts val="4058"/>
              </a:lnSpc>
              <a:spcBef>
                <a:spcPct val="0"/>
              </a:spcBef>
            </a:pPr>
            <a:r>
              <a:rPr lang="en-US" sz="2898" b="1" dirty="0">
                <a:solidFill>
                  <a:srgbClr val="5271FF"/>
                </a:solidFill>
                <a:latin typeface="Canva Sans Bold"/>
                <a:ea typeface="Canva Sans Bold"/>
                <a:cs typeface="Canva Sans Bold"/>
                <a:sym typeface="Canva Sans Bold"/>
              </a:rPr>
              <a:t>Consolidation can lead to enhanced water supply reliability and resiliency for State Small Water Systems</a:t>
            </a:r>
          </a:p>
        </p:txBody>
      </p:sp>
      <p:pic>
        <p:nvPicPr>
          <p:cNvPr id="8" name="Picture 7">
            <a:extLst>
              <a:ext uri="{FF2B5EF4-FFF2-40B4-BE49-F238E27FC236}">
                <a16:creationId xmlns:a16="http://schemas.microsoft.com/office/drawing/2014/main" id="{85977B7D-5145-1983-5FE6-58DCF4FDF8E9}"/>
              </a:ext>
            </a:extLst>
          </p:cNvPr>
          <p:cNvPicPr>
            <a:picLocks noChangeAspect="1"/>
          </p:cNvPicPr>
          <p:nvPr/>
        </p:nvPicPr>
        <p:blipFill>
          <a:blip r:embed="rId5"/>
          <a:stretch>
            <a:fillRect/>
          </a:stretch>
        </p:blipFill>
        <p:spPr>
          <a:xfrm>
            <a:off x="11587695" y="2556079"/>
            <a:ext cx="6349041" cy="7010400"/>
          </a:xfrm>
          <a:prstGeom prst="rect">
            <a:avLst/>
          </a:prstGeom>
        </p:spPr>
      </p:pic>
    </p:spTree>
    <p:extLst>
      <p:ext uri="{BB962C8B-B14F-4D97-AF65-F5344CB8AC3E}">
        <p14:creationId xmlns:p14="http://schemas.microsoft.com/office/powerpoint/2010/main" val="35603376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C306D"/>
        </a:solidFill>
        <a:effectLst/>
      </p:bgPr>
    </p:bg>
    <p:spTree>
      <p:nvGrpSpPr>
        <p:cNvPr id="1" name="">
          <a:extLst>
            <a:ext uri="{FF2B5EF4-FFF2-40B4-BE49-F238E27FC236}">
              <a16:creationId xmlns:a16="http://schemas.microsoft.com/office/drawing/2014/main" id="{2AA27535-6944-3834-1DFF-082314105EE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9D1F725-4950-30D6-DA28-AE4B221D2E6E}"/>
              </a:ext>
            </a:extLst>
          </p:cNvPr>
          <p:cNvSpPr/>
          <p:nvPr/>
        </p:nvSpPr>
        <p:spPr>
          <a:xfrm>
            <a:off x="5198532" y="3436206"/>
            <a:ext cx="6996312" cy="525799"/>
          </a:xfrm>
          <a:custGeom>
            <a:avLst/>
            <a:gdLst/>
            <a:ahLst/>
            <a:cxnLst/>
            <a:rect l="l" t="t" r="r" b="b"/>
            <a:pathLst>
              <a:path w="6996312" h="525799">
                <a:moveTo>
                  <a:pt x="0" y="0"/>
                </a:moveTo>
                <a:lnTo>
                  <a:pt x="6996312" y="0"/>
                </a:lnTo>
                <a:lnTo>
                  <a:pt x="6996312" y="525799"/>
                </a:lnTo>
                <a:lnTo>
                  <a:pt x="0" y="52579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3" name="Group 3">
            <a:extLst>
              <a:ext uri="{FF2B5EF4-FFF2-40B4-BE49-F238E27FC236}">
                <a16:creationId xmlns:a16="http://schemas.microsoft.com/office/drawing/2014/main" id="{DD3B801D-C869-3A59-A3E0-7C0F5A48B585}"/>
              </a:ext>
            </a:extLst>
          </p:cNvPr>
          <p:cNvGrpSpPr/>
          <p:nvPr/>
        </p:nvGrpSpPr>
        <p:grpSpPr>
          <a:xfrm>
            <a:off x="11906148" y="4549954"/>
            <a:ext cx="4833176" cy="5154722"/>
            <a:chOff x="0" y="0"/>
            <a:chExt cx="812800" cy="866875"/>
          </a:xfrm>
        </p:grpSpPr>
        <p:sp>
          <p:nvSpPr>
            <p:cNvPr id="4" name="Freeform 4">
              <a:extLst>
                <a:ext uri="{FF2B5EF4-FFF2-40B4-BE49-F238E27FC236}">
                  <a16:creationId xmlns:a16="http://schemas.microsoft.com/office/drawing/2014/main" id="{70CF2C1D-9B52-6102-11B5-B11DC481475F}"/>
                </a:ext>
              </a:extLst>
            </p:cNvPr>
            <p:cNvSpPr/>
            <p:nvPr/>
          </p:nvSpPr>
          <p:spPr>
            <a:xfrm>
              <a:off x="0" y="0"/>
              <a:ext cx="812800" cy="866875"/>
            </a:xfrm>
            <a:custGeom>
              <a:avLst/>
              <a:gdLst/>
              <a:ahLst/>
              <a:cxnLst/>
              <a:rect l="l" t="t" r="r" b="b"/>
              <a:pathLst>
                <a:path w="812800" h="866875">
                  <a:moveTo>
                    <a:pt x="41648" y="0"/>
                  </a:moveTo>
                  <a:lnTo>
                    <a:pt x="771152" y="0"/>
                  </a:lnTo>
                  <a:cubicBezTo>
                    <a:pt x="794154" y="0"/>
                    <a:pt x="812800" y="18646"/>
                    <a:pt x="812800" y="41648"/>
                  </a:cubicBezTo>
                  <a:lnTo>
                    <a:pt x="812800" y="825227"/>
                  </a:lnTo>
                  <a:cubicBezTo>
                    <a:pt x="812800" y="848228"/>
                    <a:pt x="794154" y="866875"/>
                    <a:pt x="771152" y="866875"/>
                  </a:cubicBezTo>
                  <a:lnTo>
                    <a:pt x="41648" y="866875"/>
                  </a:lnTo>
                  <a:cubicBezTo>
                    <a:pt x="18646" y="866875"/>
                    <a:pt x="0" y="848228"/>
                    <a:pt x="0" y="825227"/>
                  </a:cubicBezTo>
                  <a:lnTo>
                    <a:pt x="0" y="41648"/>
                  </a:lnTo>
                  <a:cubicBezTo>
                    <a:pt x="0" y="18646"/>
                    <a:pt x="18646" y="0"/>
                    <a:pt x="41648" y="0"/>
                  </a:cubicBezTo>
                  <a:close/>
                </a:path>
              </a:pathLst>
            </a:custGeom>
            <a:solidFill>
              <a:srgbClr val="FFFFFF"/>
            </a:solidFill>
          </p:spPr>
          <p:txBody>
            <a:bodyPr/>
            <a:lstStyle/>
            <a:p>
              <a:endParaRPr lang="en-US"/>
            </a:p>
          </p:txBody>
        </p:sp>
        <p:sp>
          <p:nvSpPr>
            <p:cNvPr id="5" name="TextBox 5">
              <a:extLst>
                <a:ext uri="{FF2B5EF4-FFF2-40B4-BE49-F238E27FC236}">
                  <a16:creationId xmlns:a16="http://schemas.microsoft.com/office/drawing/2014/main" id="{BE50263F-EFD5-CC45-174F-F51B45C2D678}"/>
                </a:ext>
              </a:extLst>
            </p:cNvPr>
            <p:cNvSpPr txBox="1"/>
            <p:nvPr/>
          </p:nvSpPr>
          <p:spPr>
            <a:xfrm>
              <a:off x="0" y="-38100"/>
              <a:ext cx="812800" cy="904975"/>
            </a:xfrm>
            <a:prstGeom prst="rect">
              <a:avLst/>
            </a:prstGeom>
          </p:spPr>
          <p:txBody>
            <a:bodyPr lIns="50800" tIns="50800" rIns="50800" bIns="50800" rtlCol="0" anchor="ctr"/>
            <a:lstStyle/>
            <a:p>
              <a:pPr algn="ctr">
                <a:lnSpc>
                  <a:spcPts val="3359"/>
                </a:lnSpc>
              </a:pPr>
              <a:r>
                <a:rPr lang="en-US" sz="2400" b="1">
                  <a:solidFill>
                    <a:srgbClr val="000000"/>
                  </a:solidFill>
                  <a:latin typeface="Canva Sans Bold"/>
                  <a:ea typeface="Canva Sans Bold"/>
                  <a:cs typeface="Canva Sans Bold"/>
                  <a:sym typeface="Canva Sans Bold"/>
                </a:rPr>
                <a:t> </a:t>
              </a:r>
              <a:r>
                <a:rPr lang="en-US" sz="2400">
                  <a:solidFill>
                    <a:srgbClr val="000000"/>
                  </a:solidFill>
                  <a:latin typeface="Canva Sans"/>
                  <a:ea typeface="Canva Sans"/>
                  <a:cs typeface="Canva Sans"/>
                  <a:sym typeface="Canva Sans"/>
                </a:rPr>
                <a:t>Designed to address the </a:t>
              </a:r>
            </a:p>
            <a:p>
              <a:pPr algn="ctr">
                <a:lnSpc>
                  <a:spcPts val="3359"/>
                </a:lnSpc>
              </a:pPr>
              <a:r>
                <a:rPr lang="en-US" sz="2400" b="1">
                  <a:solidFill>
                    <a:srgbClr val="000000"/>
                  </a:solidFill>
                  <a:latin typeface="Canva Sans Bold"/>
                  <a:ea typeface="Canva Sans Bold"/>
                  <a:cs typeface="Canva Sans Bold"/>
                  <a:sym typeface="Canva Sans Bold"/>
                </a:rPr>
                <a:t>short-term </a:t>
              </a:r>
              <a:r>
                <a:rPr lang="en-US" sz="2400">
                  <a:solidFill>
                    <a:srgbClr val="000000"/>
                  </a:solidFill>
                  <a:latin typeface="Canva Sans"/>
                  <a:ea typeface="Canva Sans"/>
                  <a:cs typeface="Canva Sans"/>
                  <a:sym typeface="Canva Sans"/>
                </a:rPr>
                <a:t>and </a:t>
              </a:r>
            </a:p>
            <a:p>
              <a:pPr algn="ctr">
                <a:lnSpc>
                  <a:spcPts val="3359"/>
                </a:lnSpc>
              </a:pPr>
              <a:r>
                <a:rPr lang="en-US" sz="2400" b="1">
                  <a:solidFill>
                    <a:srgbClr val="000000"/>
                  </a:solidFill>
                  <a:latin typeface="Canva Sans Bold"/>
                  <a:ea typeface="Canva Sans Bold"/>
                  <a:cs typeface="Canva Sans Bold"/>
                  <a:sym typeface="Canva Sans Bold"/>
                </a:rPr>
                <a:t>long-term</a:t>
              </a:r>
              <a:r>
                <a:rPr lang="en-US" sz="2400">
                  <a:solidFill>
                    <a:srgbClr val="000000"/>
                  </a:solidFill>
                  <a:latin typeface="Canva Sans"/>
                  <a:ea typeface="Canva Sans"/>
                  <a:cs typeface="Canva Sans"/>
                  <a:sym typeface="Canva Sans"/>
                </a:rPr>
                <a:t> impacts in response to drought triggers. </a:t>
              </a:r>
            </a:p>
            <a:p>
              <a:pPr algn="ctr">
                <a:lnSpc>
                  <a:spcPts val="3359"/>
                </a:lnSpc>
              </a:pPr>
              <a:endParaRPr lang="en-US" sz="2400">
                <a:solidFill>
                  <a:srgbClr val="000000"/>
                </a:solidFill>
                <a:latin typeface="Canva Sans"/>
                <a:ea typeface="Canva Sans"/>
                <a:cs typeface="Canva Sans"/>
                <a:sym typeface="Canva Sans"/>
              </a:endParaRPr>
            </a:p>
          </p:txBody>
        </p:sp>
      </p:grpSp>
      <p:grpSp>
        <p:nvGrpSpPr>
          <p:cNvPr id="9" name="Group 9">
            <a:extLst>
              <a:ext uri="{FF2B5EF4-FFF2-40B4-BE49-F238E27FC236}">
                <a16:creationId xmlns:a16="http://schemas.microsoft.com/office/drawing/2014/main" id="{62E8BCAE-ABDB-3C68-EAC0-B655363B9418}"/>
              </a:ext>
            </a:extLst>
          </p:cNvPr>
          <p:cNvGrpSpPr/>
          <p:nvPr/>
        </p:nvGrpSpPr>
        <p:grpSpPr>
          <a:xfrm>
            <a:off x="1201151" y="4549954"/>
            <a:ext cx="4833176" cy="5154722"/>
            <a:chOff x="0" y="0"/>
            <a:chExt cx="812800" cy="866875"/>
          </a:xfrm>
        </p:grpSpPr>
        <p:sp>
          <p:nvSpPr>
            <p:cNvPr id="10" name="Freeform 10">
              <a:extLst>
                <a:ext uri="{FF2B5EF4-FFF2-40B4-BE49-F238E27FC236}">
                  <a16:creationId xmlns:a16="http://schemas.microsoft.com/office/drawing/2014/main" id="{DAA17B45-06CA-10CD-6020-A1BDDA132E03}"/>
                </a:ext>
              </a:extLst>
            </p:cNvPr>
            <p:cNvSpPr/>
            <p:nvPr/>
          </p:nvSpPr>
          <p:spPr>
            <a:xfrm>
              <a:off x="0" y="0"/>
              <a:ext cx="812800" cy="866875"/>
            </a:xfrm>
            <a:custGeom>
              <a:avLst/>
              <a:gdLst/>
              <a:ahLst/>
              <a:cxnLst/>
              <a:rect l="l" t="t" r="r" b="b"/>
              <a:pathLst>
                <a:path w="812800" h="866875">
                  <a:moveTo>
                    <a:pt x="41648" y="0"/>
                  </a:moveTo>
                  <a:lnTo>
                    <a:pt x="771152" y="0"/>
                  </a:lnTo>
                  <a:cubicBezTo>
                    <a:pt x="794154" y="0"/>
                    <a:pt x="812800" y="18646"/>
                    <a:pt x="812800" y="41648"/>
                  </a:cubicBezTo>
                  <a:lnTo>
                    <a:pt x="812800" y="825227"/>
                  </a:lnTo>
                  <a:cubicBezTo>
                    <a:pt x="812800" y="848228"/>
                    <a:pt x="794154" y="866875"/>
                    <a:pt x="771152" y="866875"/>
                  </a:cubicBezTo>
                  <a:lnTo>
                    <a:pt x="41648" y="866875"/>
                  </a:lnTo>
                  <a:cubicBezTo>
                    <a:pt x="18646" y="866875"/>
                    <a:pt x="0" y="848228"/>
                    <a:pt x="0" y="825227"/>
                  </a:cubicBezTo>
                  <a:lnTo>
                    <a:pt x="0" y="41648"/>
                  </a:lnTo>
                  <a:cubicBezTo>
                    <a:pt x="0" y="18646"/>
                    <a:pt x="18646" y="0"/>
                    <a:pt x="41648" y="0"/>
                  </a:cubicBezTo>
                  <a:close/>
                </a:path>
              </a:pathLst>
            </a:custGeom>
            <a:solidFill>
              <a:srgbClr val="FFFFFF"/>
            </a:solidFill>
          </p:spPr>
          <p:txBody>
            <a:bodyPr/>
            <a:lstStyle/>
            <a:p>
              <a:endParaRPr lang="en-US"/>
            </a:p>
          </p:txBody>
        </p:sp>
        <p:sp>
          <p:nvSpPr>
            <p:cNvPr id="11" name="TextBox 11">
              <a:extLst>
                <a:ext uri="{FF2B5EF4-FFF2-40B4-BE49-F238E27FC236}">
                  <a16:creationId xmlns:a16="http://schemas.microsoft.com/office/drawing/2014/main" id="{90873A77-89B1-2843-B4CD-7F05070416EC}"/>
                </a:ext>
              </a:extLst>
            </p:cNvPr>
            <p:cNvSpPr txBox="1"/>
            <p:nvPr/>
          </p:nvSpPr>
          <p:spPr>
            <a:xfrm>
              <a:off x="0" y="-38100"/>
              <a:ext cx="812800" cy="904975"/>
            </a:xfrm>
            <a:prstGeom prst="rect">
              <a:avLst/>
            </a:prstGeom>
          </p:spPr>
          <p:txBody>
            <a:bodyPr lIns="50800" tIns="50800" rIns="50800" bIns="50800" rtlCol="0" anchor="ctr"/>
            <a:lstStyle/>
            <a:p>
              <a:pPr algn="ctr">
                <a:lnSpc>
                  <a:spcPts val="3359"/>
                </a:lnSpc>
              </a:pPr>
              <a:r>
                <a:rPr lang="en-US" sz="2400" b="1">
                  <a:solidFill>
                    <a:srgbClr val="000000"/>
                  </a:solidFill>
                  <a:latin typeface="Canva Sans Bold"/>
                  <a:ea typeface="Canva Sans Bold"/>
                  <a:cs typeface="Canva Sans Bold"/>
                  <a:sym typeface="Canva Sans Bold"/>
                </a:rPr>
                <a:t> </a:t>
              </a:r>
            </a:p>
            <a:p>
              <a:pPr algn="ctr">
                <a:lnSpc>
                  <a:spcPts val="3359"/>
                </a:lnSpc>
              </a:pPr>
              <a:r>
                <a:rPr lang="en-US" sz="2400">
                  <a:solidFill>
                    <a:srgbClr val="000000"/>
                  </a:solidFill>
                  <a:latin typeface="Canva Sans"/>
                  <a:ea typeface="Canva Sans"/>
                  <a:cs typeface="Canva Sans"/>
                  <a:sym typeface="Canva Sans"/>
                </a:rPr>
                <a:t>Are </a:t>
              </a:r>
              <a:r>
                <a:rPr lang="en-US" sz="2400" b="1">
                  <a:solidFill>
                    <a:srgbClr val="000000"/>
                  </a:solidFill>
                  <a:latin typeface="Canva Sans Bold"/>
                  <a:ea typeface="Canva Sans Bold"/>
                  <a:cs typeface="Canva Sans Bold"/>
                  <a:sym typeface="Canva Sans Bold"/>
                </a:rPr>
                <a:t>specific conditions</a:t>
              </a:r>
              <a:r>
                <a:rPr lang="en-US" sz="2400">
                  <a:solidFill>
                    <a:srgbClr val="000000"/>
                  </a:solidFill>
                  <a:latin typeface="Canva Sans"/>
                  <a:ea typeface="Canva Sans"/>
                  <a:cs typeface="Canva Sans"/>
                  <a:sym typeface="Canva Sans"/>
                </a:rPr>
                <a:t> </a:t>
              </a:r>
              <a:r>
                <a:rPr lang="en-US" sz="2400" b="1">
                  <a:solidFill>
                    <a:srgbClr val="000000"/>
                  </a:solidFill>
                  <a:latin typeface="Canva Sans Bold"/>
                  <a:ea typeface="Canva Sans Bold"/>
                  <a:cs typeface="Canva Sans Bold"/>
                  <a:sym typeface="Canva Sans Bold"/>
                </a:rPr>
                <a:t>that signal</a:t>
              </a:r>
              <a:r>
                <a:rPr lang="en-US" sz="2400">
                  <a:solidFill>
                    <a:srgbClr val="000000"/>
                  </a:solidFill>
                  <a:latin typeface="Canva Sans"/>
                  <a:ea typeface="Canva Sans"/>
                  <a:cs typeface="Canva Sans"/>
                  <a:sym typeface="Canva Sans"/>
                </a:rPr>
                <a:t> when a community is at risk of a water shortage. These are structured into stages of increasing severity</a:t>
              </a:r>
            </a:p>
          </p:txBody>
        </p:sp>
      </p:grpSp>
      <p:grpSp>
        <p:nvGrpSpPr>
          <p:cNvPr id="12" name="Group 12">
            <a:extLst>
              <a:ext uri="{FF2B5EF4-FFF2-40B4-BE49-F238E27FC236}">
                <a16:creationId xmlns:a16="http://schemas.microsoft.com/office/drawing/2014/main" id="{D5A98E47-8861-945C-B26D-1C08314F629E}"/>
              </a:ext>
            </a:extLst>
          </p:cNvPr>
          <p:cNvGrpSpPr/>
          <p:nvPr/>
        </p:nvGrpSpPr>
        <p:grpSpPr>
          <a:xfrm>
            <a:off x="1201151" y="4168479"/>
            <a:ext cx="4833176" cy="1066852"/>
            <a:chOff x="0" y="0"/>
            <a:chExt cx="812800" cy="179414"/>
          </a:xfrm>
        </p:grpSpPr>
        <p:sp>
          <p:nvSpPr>
            <p:cNvPr id="13" name="Freeform 13">
              <a:extLst>
                <a:ext uri="{FF2B5EF4-FFF2-40B4-BE49-F238E27FC236}">
                  <a16:creationId xmlns:a16="http://schemas.microsoft.com/office/drawing/2014/main" id="{09C4BFD8-85E7-990D-7956-11748625AB51}"/>
                </a:ext>
              </a:extLst>
            </p:cNvPr>
            <p:cNvSpPr/>
            <p:nvPr/>
          </p:nvSpPr>
          <p:spPr>
            <a:xfrm>
              <a:off x="0" y="0"/>
              <a:ext cx="812800" cy="179414"/>
            </a:xfrm>
            <a:custGeom>
              <a:avLst/>
              <a:gdLst/>
              <a:ahLst/>
              <a:cxnLst/>
              <a:rect l="l" t="t" r="r" b="b"/>
              <a:pathLst>
                <a:path w="812800" h="179414">
                  <a:moveTo>
                    <a:pt x="36842" y="0"/>
                  </a:moveTo>
                  <a:lnTo>
                    <a:pt x="775958" y="0"/>
                  </a:lnTo>
                  <a:cubicBezTo>
                    <a:pt x="796305" y="0"/>
                    <a:pt x="812800" y="16495"/>
                    <a:pt x="812800" y="36842"/>
                  </a:cubicBezTo>
                  <a:lnTo>
                    <a:pt x="812800" y="142572"/>
                  </a:lnTo>
                  <a:cubicBezTo>
                    <a:pt x="812800" y="162919"/>
                    <a:pt x="796305" y="179414"/>
                    <a:pt x="775958" y="179414"/>
                  </a:cubicBezTo>
                  <a:lnTo>
                    <a:pt x="36842" y="179414"/>
                  </a:lnTo>
                  <a:cubicBezTo>
                    <a:pt x="16495" y="179414"/>
                    <a:pt x="0" y="162919"/>
                    <a:pt x="0" y="142572"/>
                  </a:cubicBezTo>
                  <a:lnTo>
                    <a:pt x="0" y="36842"/>
                  </a:lnTo>
                  <a:cubicBezTo>
                    <a:pt x="0" y="16495"/>
                    <a:pt x="16495" y="0"/>
                    <a:pt x="36842" y="0"/>
                  </a:cubicBezTo>
                  <a:close/>
                </a:path>
              </a:pathLst>
            </a:custGeom>
            <a:solidFill>
              <a:srgbClr val="FDCD25"/>
            </a:solidFill>
          </p:spPr>
          <p:txBody>
            <a:bodyPr/>
            <a:lstStyle/>
            <a:p>
              <a:endParaRPr lang="en-US"/>
            </a:p>
          </p:txBody>
        </p:sp>
        <p:sp>
          <p:nvSpPr>
            <p:cNvPr id="14" name="TextBox 14">
              <a:extLst>
                <a:ext uri="{FF2B5EF4-FFF2-40B4-BE49-F238E27FC236}">
                  <a16:creationId xmlns:a16="http://schemas.microsoft.com/office/drawing/2014/main" id="{82469DC0-6F31-FBEA-760F-7298D1463ED2}"/>
                </a:ext>
              </a:extLst>
            </p:cNvPr>
            <p:cNvSpPr txBox="1"/>
            <p:nvPr/>
          </p:nvSpPr>
          <p:spPr>
            <a:xfrm>
              <a:off x="0" y="-76200"/>
              <a:ext cx="812800" cy="255614"/>
            </a:xfrm>
            <a:prstGeom prst="rect">
              <a:avLst/>
            </a:prstGeom>
          </p:spPr>
          <p:txBody>
            <a:bodyPr lIns="50800" tIns="50800" rIns="50800" bIns="50800" rtlCol="0" anchor="ctr"/>
            <a:lstStyle/>
            <a:p>
              <a:pPr algn="ctr">
                <a:lnSpc>
                  <a:spcPts val="5319"/>
                </a:lnSpc>
              </a:pPr>
              <a:r>
                <a:rPr lang="en-US" sz="3799" b="1">
                  <a:solidFill>
                    <a:srgbClr val="000000"/>
                  </a:solidFill>
                  <a:latin typeface="Canva Sans Bold"/>
                  <a:ea typeface="Canva Sans Bold"/>
                  <a:cs typeface="Canva Sans Bold"/>
                  <a:sym typeface="Canva Sans Bold"/>
                </a:rPr>
                <a:t> Triggers</a:t>
              </a:r>
            </a:p>
          </p:txBody>
        </p:sp>
      </p:grpSp>
      <p:grpSp>
        <p:nvGrpSpPr>
          <p:cNvPr id="18" name="Group 18">
            <a:extLst>
              <a:ext uri="{FF2B5EF4-FFF2-40B4-BE49-F238E27FC236}">
                <a16:creationId xmlns:a16="http://schemas.microsoft.com/office/drawing/2014/main" id="{DFB311DB-1C72-A5CE-0DDC-2C9679586379}"/>
              </a:ext>
            </a:extLst>
          </p:cNvPr>
          <p:cNvGrpSpPr/>
          <p:nvPr/>
        </p:nvGrpSpPr>
        <p:grpSpPr>
          <a:xfrm>
            <a:off x="11906148" y="4168479"/>
            <a:ext cx="4833176" cy="1066852"/>
            <a:chOff x="0" y="0"/>
            <a:chExt cx="812800" cy="179414"/>
          </a:xfrm>
        </p:grpSpPr>
        <p:sp>
          <p:nvSpPr>
            <p:cNvPr id="19" name="Freeform 19">
              <a:extLst>
                <a:ext uri="{FF2B5EF4-FFF2-40B4-BE49-F238E27FC236}">
                  <a16:creationId xmlns:a16="http://schemas.microsoft.com/office/drawing/2014/main" id="{B43BAD27-754B-CF78-101B-720CE3F28782}"/>
                </a:ext>
              </a:extLst>
            </p:cNvPr>
            <p:cNvSpPr/>
            <p:nvPr/>
          </p:nvSpPr>
          <p:spPr>
            <a:xfrm>
              <a:off x="0" y="0"/>
              <a:ext cx="812800" cy="179414"/>
            </a:xfrm>
            <a:custGeom>
              <a:avLst/>
              <a:gdLst/>
              <a:ahLst/>
              <a:cxnLst/>
              <a:rect l="l" t="t" r="r" b="b"/>
              <a:pathLst>
                <a:path w="812800" h="179414">
                  <a:moveTo>
                    <a:pt x="36842" y="0"/>
                  </a:moveTo>
                  <a:lnTo>
                    <a:pt x="775958" y="0"/>
                  </a:lnTo>
                  <a:cubicBezTo>
                    <a:pt x="796305" y="0"/>
                    <a:pt x="812800" y="16495"/>
                    <a:pt x="812800" y="36842"/>
                  </a:cubicBezTo>
                  <a:lnTo>
                    <a:pt x="812800" y="142572"/>
                  </a:lnTo>
                  <a:cubicBezTo>
                    <a:pt x="812800" y="162919"/>
                    <a:pt x="796305" y="179414"/>
                    <a:pt x="775958" y="179414"/>
                  </a:cubicBezTo>
                  <a:lnTo>
                    <a:pt x="36842" y="179414"/>
                  </a:lnTo>
                  <a:cubicBezTo>
                    <a:pt x="16495" y="179414"/>
                    <a:pt x="0" y="162919"/>
                    <a:pt x="0" y="142572"/>
                  </a:cubicBezTo>
                  <a:lnTo>
                    <a:pt x="0" y="36842"/>
                  </a:lnTo>
                  <a:cubicBezTo>
                    <a:pt x="0" y="16495"/>
                    <a:pt x="16495" y="0"/>
                    <a:pt x="36842" y="0"/>
                  </a:cubicBezTo>
                  <a:close/>
                </a:path>
              </a:pathLst>
            </a:custGeom>
            <a:solidFill>
              <a:srgbClr val="FDCD25"/>
            </a:solidFill>
          </p:spPr>
          <p:txBody>
            <a:bodyPr/>
            <a:lstStyle/>
            <a:p>
              <a:endParaRPr lang="en-US"/>
            </a:p>
          </p:txBody>
        </p:sp>
        <p:sp>
          <p:nvSpPr>
            <p:cNvPr id="20" name="TextBox 20">
              <a:extLst>
                <a:ext uri="{FF2B5EF4-FFF2-40B4-BE49-F238E27FC236}">
                  <a16:creationId xmlns:a16="http://schemas.microsoft.com/office/drawing/2014/main" id="{56024A0D-8601-F3E4-EE25-D530BC73FB62}"/>
                </a:ext>
              </a:extLst>
            </p:cNvPr>
            <p:cNvSpPr txBox="1"/>
            <p:nvPr/>
          </p:nvSpPr>
          <p:spPr>
            <a:xfrm>
              <a:off x="0" y="-76200"/>
              <a:ext cx="812800" cy="255614"/>
            </a:xfrm>
            <a:prstGeom prst="rect">
              <a:avLst/>
            </a:prstGeom>
          </p:spPr>
          <p:txBody>
            <a:bodyPr lIns="50800" tIns="50800" rIns="50800" bIns="50800" rtlCol="0" anchor="ctr"/>
            <a:lstStyle/>
            <a:p>
              <a:pPr algn="ctr">
                <a:lnSpc>
                  <a:spcPts val="5319"/>
                </a:lnSpc>
              </a:pPr>
              <a:r>
                <a:rPr lang="en-US" sz="3799" b="1">
                  <a:solidFill>
                    <a:srgbClr val="000000"/>
                  </a:solidFill>
                  <a:latin typeface="Canva Sans Bold"/>
                  <a:ea typeface="Canva Sans Bold"/>
                  <a:cs typeface="Canva Sans Bold"/>
                  <a:sym typeface="Canva Sans Bold"/>
                </a:rPr>
                <a:t> Actions</a:t>
              </a:r>
            </a:p>
          </p:txBody>
        </p:sp>
      </p:grpSp>
      <p:sp>
        <p:nvSpPr>
          <p:cNvPr id="22" name="Freeform 22">
            <a:extLst>
              <a:ext uri="{FF2B5EF4-FFF2-40B4-BE49-F238E27FC236}">
                <a16:creationId xmlns:a16="http://schemas.microsoft.com/office/drawing/2014/main" id="{31DB2546-A655-C414-589B-224201CC9D82}"/>
              </a:ext>
            </a:extLst>
          </p:cNvPr>
          <p:cNvSpPr/>
          <p:nvPr/>
        </p:nvSpPr>
        <p:spPr>
          <a:xfrm>
            <a:off x="5086556" y="9170582"/>
            <a:ext cx="1314693" cy="1068188"/>
          </a:xfrm>
          <a:custGeom>
            <a:avLst/>
            <a:gdLst/>
            <a:ahLst/>
            <a:cxnLst/>
            <a:rect l="l" t="t" r="r" b="b"/>
            <a:pathLst>
              <a:path w="1314693" h="1068188">
                <a:moveTo>
                  <a:pt x="0" y="0"/>
                </a:moveTo>
                <a:lnTo>
                  <a:pt x="1314693" y="0"/>
                </a:lnTo>
                <a:lnTo>
                  <a:pt x="1314693" y="1068188"/>
                </a:lnTo>
                <a:lnTo>
                  <a:pt x="0" y="106818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4" name="TextBox 24">
            <a:extLst>
              <a:ext uri="{FF2B5EF4-FFF2-40B4-BE49-F238E27FC236}">
                <a16:creationId xmlns:a16="http://schemas.microsoft.com/office/drawing/2014/main" id="{B09D1130-F1DB-39DC-2FC3-C8B79C7441D6}"/>
              </a:ext>
            </a:extLst>
          </p:cNvPr>
          <p:cNvSpPr txBox="1"/>
          <p:nvPr/>
        </p:nvSpPr>
        <p:spPr>
          <a:xfrm>
            <a:off x="657972" y="657876"/>
            <a:ext cx="11984414" cy="1540520"/>
          </a:xfrm>
          <a:prstGeom prst="rect">
            <a:avLst/>
          </a:prstGeom>
        </p:spPr>
        <p:txBody>
          <a:bodyPr lIns="0" tIns="0" rIns="0" bIns="0" rtlCol="0" anchor="t">
            <a:spAutoFit/>
          </a:bodyPr>
          <a:lstStyle/>
          <a:p>
            <a:pPr algn="l">
              <a:lnSpc>
                <a:spcPts val="6075"/>
              </a:lnSpc>
            </a:pPr>
            <a:r>
              <a:rPr lang="en-US" sz="6075" b="1">
                <a:solidFill>
                  <a:srgbClr val="FDCD25"/>
                </a:solidFill>
                <a:latin typeface="Tabarra Sans Heavy"/>
                <a:ea typeface="Tabarra Sans Heavy"/>
                <a:cs typeface="Tabarra Sans Heavy"/>
                <a:sym typeface="Tabarra Sans Heavy"/>
              </a:rPr>
              <a:t>Drought Resilience Plan</a:t>
            </a:r>
          </a:p>
          <a:p>
            <a:pPr algn="l">
              <a:lnSpc>
                <a:spcPts val="4975"/>
              </a:lnSpc>
            </a:pPr>
            <a:r>
              <a:rPr lang="en-US" sz="4975" b="1">
                <a:solidFill>
                  <a:srgbClr val="5271FF"/>
                </a:solidFill>
                <a:latin typeface="Tabarra Sans Heavy"/>
                <a:ea typeface="Tabarra Sans Heavy"/>
                <a:cs typeface="Tabarra Sans Heavy"/>
                <a:sym typeface="Tabarra Sans Heavy"/>
              </a:rPr>
              <a:t>3) Management Actions</a:t>
            </a:r>
          </a:p>
        </p:txBody>
      </p:sp>
      <p:sp>
        <p:nvSpPr>
          <p:cNvPr id="25" name="TextBox 26">
            <a:extLst>
              <a:ext uri="{FF2B5EF4-FFF2-40B4-BE49-F238E27FC236}">
                <a16:creationId xmlns:a16="http://schemas.microsoft.com/office/drawing/2014/main" id="{301A955B-8B9E-7E14-A5C5-9F71D6EB8F13}"/>
              </a:ext>
            </a:extLst>
          </p:cNvPr>
          <p:cNvSpPr txBox="1"/>
          <p:nvPr/>
        </p:nvSpPr>
        <p:spPr>
          <a:xfrm>
            <a:off x="5691104" y="2782313"/>
            <a:ext cx="6011168" cy="562975"/>
          </a:xfrm>
          <a:prstGeom prst="rect">
            <a:avLst/>
          </a:prstGeom>
        </p:spPr>
        <p:txBody>
          <a:bodyPr wrap="square" lIns="0" tIns="0" rIns="0" bIns="0" rtlCol="0" anchor="t">
            <a:spAutoFit/>
          </a:bodyPr>
          <a:lstStyle/>
          <a:p>
            <a:pPr algn="ctr">
              <a:lnSpc>
                <a:spcPts val="4297"/>
              </a:lnSpc>
              <a:spcBef>
                <a:spcPct val="0"/>
              </a:spcBef>
            </a:pPr>
            <a:r>
              <a:rPr lang="en-US" sz="4297" b="1">
                <a:solidFill>
                  <a:srgbClr val="FFFFFF"/>
                </a:solidFill>
                <a:latin typeface="Tabarra Sans Heavy"/>
                <a:ea typeface="Tabarra Sans Heavy"/>
                <a:cs typeface="Tabarra Sans Heavy"/>
                <a:sym typeface="Tabarra Sans Heavy"/>
              </a:rPr>
              <a:t>Drought Response</a:t>
            </a:r>
          </a:p>
        </p:txBody>
      </p:sp>
      <p:grpSp>
        <p:nvGrpSpPr>
          <p:cNvPr id="28" name="Group 27">
            <a:extLst>
              <a:ext uri="{FF2B5EF4-FFF2-40B4-BE49-F238E27FC236}">
                <a16:creationId xmlns:a16="http://schemas.microsoft.com/office/drawing/2014/main" id="{2CB6E01E-904C-ECF2-0DE6-2DF973608A3A}"/>
              </a:ext>
            </a:extLst>
          </p:cNvPr>
          <p:cNvGrpSpPr/>
          <p:nvPr/>
        </p:nvGrpSpPr>
        <p:grpSpPr>
          <a:xfrm>
            <a:off x="6540708" y="4168479"/>
            <a:ext cx="5214362" cy="6070291"/>
            <a:chOff x="6540708" y="4168479"/>
            <a:chExt cx="5214362" cy="6070291"/>
          </a:xfrm>
        </p:grpSpPr>
        <p:sp>
          <p:nvSpPr>
            <p:cNvPr id="29" name="Freeform 7">
              <a:extLst>
                <a:ext uri="{FF2B5EF4-FFF2-40B4-BE49-F238E27FC236}">
                  <a16:creationId xmlns:a16="http://schemas.microsoft.com/office/drawing/2014/main" id="{769A7400-FE75-49EB-596D-C1EED2EC7940}"/>
                </a:ext>
              </a:extLst>
            </p:cNvPr>
            <p:cNvSpPr/>
            <p:nvPr/>
          </p:nvSpPr>
          <p:spPr>
            <a:xfrm>
              <a:off x="6553649" y="4549954"/>
              <a:ext cx="4833176" cy="5154722"/>
            </a:xfrm>
            <a:custGeom>
              <a:avLst/>
              <a:gdLst/>
              <a:ahLst/>
              <a:cxnLst/>
              <a:rect l="l" t="t" r="r" b="b"/>
              <a:pathLst>
                <a:path w="812800" h="866875">
                  <a:moveTo>
                    <a:pt x="41648" y="0"/>
                  </a:moveTo>
                  <a:lnTo>
                    <a:pt x="771152" y="0"/>
                  </a:lnTo>
                  <a:cubicBezTo>
                    <a:pt x="794154" y="0"/>
                    <a:pt x="812800" y="18646"/>
                    <a:pt x="812800" y="41648"/>
                  </a:cubicBezTo>
                  <a:lnTo>
                    <a:pt x="812800" y="825227"/>
                  </a:lnTo>
                  <a:cubicBezTo>
                    <a:pt x="812800" y="848228"/>
                    <a:pt x="794154" y="866875"/>
                    <a:pt x="771152" y="866875"/>
                  </a:cubicBezTo>
                  <a:lnTo>
                    <a:pt x="41648" y="866875"/>
                  </a:lnTo>
                  <a:cubicBezTo>
                    <a:pt x="18646" y="866875"/>
                    <a:pt x="0" y="848228"/>
                    <a:pt x="0" y="825227"/>
                  </a:cubicBezTo>
                  <a:lnTo>
                    <a:pt x="0" y="41648"/>
                  </a:lnTo>
                  <a:cubicBezTo>
                    <a:pt x="0" y="18646"/>
                    <a:pt x="18646" y="0"/>
                    <a:pt x="41648" y="0"/>
                  </a:cubicBezTo>
                  <a:close/>
                </a:path>
              </a:pathLst>
            </a:custGeom>
            <a:solidFill>
              <a:srgbClr val="FFFFFF"/>
            </a:solidFill>
          </p:spPr>
          <p:txBody>
            <a:bodyPr/>
            <a:lstStyle/>
            <a:p>
              <a:endParaRPr lang="en-US"/>
            </a:p>
          </p:txBody>
        </p:sp>
        <p:grpSp>
          <p:nvGrpSpPr>
            <p:cNvPr id="30" name="Group 15">
              <a:extLst>
                <a:ext uri="{FF2B5EF4-FFF2-40B4-BE49-F238E27FC236}">
                  <a16:creationId xmlns:a16="http://schemas.microsoft.com/office/drawing/2014/main" id="{E668DC0C-5343-5935-1109-A0B5066F04BB}"/>
                </a:ext>
              </a:extLst>
            </p:cNvPr>
            <p:cNvGrpSpPr/>
            <p:nvPr/>
          </p:nvGrpSpPr>
          <p:grpSpPr>
            <a:xfrm>
              <a:off x="6553649" y="4168479"/>
              <a:ext cx="4833176" cy="1066852"/>
              <a:chOff x="0" y="0"/>
              <a:chExt cx="812800" cy="179414"/>
            </a:xfrm>
          </p:grpSpPr>
          <p:sp>
            <p:nvSpPr>
              <p:cNvPr id="36" name="Freeform 16">
                <a:extLst>
                  <a:ext uri="{FF2B5EF4-FFF2-40B4-BE49-F238E27FC236}">
                    <a16:creationId xmlns:a16="http://schemas.microsoft.com/office/drawing/2014/main" id="{4E71A22E-77ED-4892-B8FE-FBDB0CD4C2C6}"/>
                  </a:ext>
                </a:extLst>
              </p:cNvPr>
              <p:cNvSpPr/>
              <p:nvPr/>
            </p:nvSpPr>
            <p:spPr>
              <a:xfrm>
                <a:off x="0" y="0"/>
                <a:ext cx="812800" cy="179414"/>
              </a:xfrm>
              <a:custGeom>
                <a:avLst/>
                <a:gdLst/>
                <a:ahLst/>
                <a:cxnLst/>
                <a:rect l="l" t="t" r="r" b="b"/>
                <a:pathLst>
                  <a:path w="812800" h="179414">
                    <a:moveTo>
                      <a:pt x="36842" y="0"/>
                    </a:moveTo>
                    <a:lnTo>
                      <a:pt x="775958" y="0"/>
                    </a:lnTo>
                    <a:cubicBezTo>
                      <a:pt x="796305" y="0"/>
                      <a:pt x="812800" y="16495"/>
                      <a:pt x="812800" y="36842"/>
                    </a:cubicBezTo>
                    <a:lnTo>
                      <a:pt x="812800" y="142572"/>
                    </a:lnTo>
                    <a:cubicBezTo>
                      <a:pt x="812800" y="162919"/>
                      <a:pt x="796305" y="179414"/>
                      <a:pt x="775958" y="179414"/>
                    </a:cubicBezTo>
                    <a:lnTo>
                      <a:pt x="36842" y="179414"/>
                    </a:lnTo>
                    <a:cubicBezTo>
                      <a:pt x="16495" y="179414"/>
                      <a:pt x="0" y="162919"/>
                      <a:pt x="0" y="142572"/>
                    </a:cubicBezTo>
                    <a:lnTo>
                      <a:pt x="0" y="36842"/>
                    </a:lnTo>
                    <a:cubicBezTo>
                      <a:pt x="0" y="16495"/>
                      <a:pt x="16495" y="0"/>
                      <a:pt x="36842" y="0"/>
                    </a:cubicBezTo>
                    <a:close/>
                  </a:path>
                </a:pathLst>
              </a:custGeom>
              <a:solidFill>
                <a:srgbClr val="FDCD25"/>
              </a:solidFill>
            </p:spPr>
            <p:txBody>
              <a:bodyPr/>
              <a:lstStyle/>
              <a:p>
                <a:endParaRPr lang="en-US"/>
              </a:p>
            </p:txBody>
          </p:sp>
          <p:sp>
            <p:nvSpPr>
              <p:cNvPr id="37" name="TextBox 17">
                <a:extLst>
                  <a:ext uri="{FF2B5EF4-FFF2-40B4-BE49-F238E27FC236}">
                    <a16:creationId xmlns:a16="http://schemas.microsoft.com/office/drawing/2014/main" id="{C382A3CB-4184-299C-61B4-3C682397AE79}"/>
                  </a:ext>
                </a:extLst>
              </p:cNvPr>
              <p:cNvSpPr txBox="1"/>
              <p:nvPr/>
            </p:nvSpPr>
            <p:spPr>
              <a:xfrm>
                <a:off x="0" y="-76200"/>
                <a:ext cx="812800" cy="255614"/>
              </a:xfrm>
              <a:prstGeom prst="rect">
                <a:avLst/>
              </a:prstGeom>
            </p:spPr>
            <p:txBody>
              <a:bodyPr lIns="50800" tIns="50800" rIns="50800" bIns="50800" rtlCol="0" anchor="ctr"/>
              <a:lstStyle/>
              <a:p>
                <a:pPr algn="ctr">
                  <a:lnSpc>
                    <a:spcPts val="5319"/>
                  </a:lnSpc>
                </a:pPr>
                <a:r>
                  <a:rPr lang="en-US" sz="3799" b="1">
                    <a:solidFill>
                      <a:srgbClr val="000000"/>
                    </a:solidFill>
                    <a:latin typeface="Canva Sans Bold"/>
                    <a:ea typeface="Canva Sans Bold"/>
                    <a:cs typeface="Canva Sans Bold"/>
                    <a:sym typeface="Canva Sans Bold"/>
                  </a:rPr>
                  <a:t> Stages</a:t>
                </a:r>
              </a:p>
            </p:txBody>
          </p:sp>
        </p:grpSp>
        <p:sp>
          <p:nvSpPr>
            <p:cNvPr id="31" name="Rectangle 30">
              <a:extLst>
                <a:ext uri="{FF2B5EF4-FFF2-40B4-BE49-F238E27FC236}">
                  <a16:creationId xmlns:a16="http://schemas.microsoft.com/office/drawing/2014/main" id="{3741BF24-B9B5-620A-16E8-5809E5299242}"/>
                </a:ext>
              </a:extLst>
            </p:cNvPr>
            <p:cNvSpPr/>
            <p:nvPr/>
          </p:nvSpPr>
          <p:spPr>
            <a:xfrm>
              <a:off x="6566589" y="5438772"/>
              <a:ext cx="4807295" cy="1243281"/>
            </a:xfrm>
            <a:prstGeom prst="rect">
              <a:avLst/>
            </a:prstGeom>
            <a:solidFill>
              <a:srgbClr val="FFFFCC"/>
            </a:solidFill>
            <a:ln w="381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32" name="Rectangle 31">
              <a:extLst>
                <a:ext uri="{FF2B5EF4-FFF2-40B4-BE49-F238E27FC236}">
                  <a16:creationId xmlns:a16="http://schemas.microsoft.com/office/drawing/2014/main" id="{64754CC5-11C2-4CD9-7365-BCD12EDD8202}"/>
                </a:ext>
              </a:extLst>
            </p:cNvPr>
            <p:cNvSpPr/>
            <p:nvPr/>
          </p:nvSpPr>
          <p:spPr>
            <a:xfrm>
              <a:off x="6553649" y="6791724"/>
              <a:ext cx="4820235" cy="1243281"/>
            </a:xfrm>
            <a:prstGeom prst="rect">
              <a:avLst/>
            </a:prstGeom>
            <a:solidFill>
              <a:srgbClr val="FBCD99"/>
            </a:solidFill>
            <a:ln w="381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33" name="Rectangle 32">
              <a:extLst>
                <a:ext uri="{FF2B5EF4-FFF2-40B4-BE49-F238E27FC236}">
                  <a16:creationId xmlns:a16="http://schemas.microsoft.com/office/drawing/2014/main" id="{26FE6E37-EB44-4910-165B-93992D107D6D}"/>
                </a:ext>
              </a:extLst>
            </p:cNvPr>
            <p:cNvSpPr/>
            <p:nvPr/>
          </p:nvSpPr>
          <p:spPr>
            <a:xfrm>
              <a:off x="6552327" y="8106802"/>
              <a:ext cx="4834498" cy="1341998"/>
            </a:xfrm>
            <a:prstGeom prst="rect">
              <a:avLst/>
            </a:prstGeom>
            <a:solidFill>
              <a:srgbClr val="F77C80"/>
            </a:solidFill>
            <a:ln w="381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34" name="TextBox 8">
              <a:extLst>
                <a:ext uri="{FF2B5EF4-FFF2-40B4-BE49-F238E27FC236}">
                  <a16:creationId xmlns:a16="http://schemas.microsoft.com/office/drawing/2014/main" id="{7E6FBD7C-FFC2-51F2-5807-127FA3B8551D}"/>
                </a:ext>
              </a:extLst>
            </p:cNvPr>
            <p:cNvSpPr txBox="1"/>
            <p:nvPr/>
          </p:nvSpPr>
          <p:spPr>
            <a:xfrm>
              <a:off x="6540708" y="4549954"/>
              <a:ext cx="4833176" cy="5381277"/>
            </a:xfrm>
            <a:prstGeom prst="rect">
              <a:avLst/>
            </a:prstGeom>
          </p:spPr>
          <p:txBody>
            <a:bodyPr lIns="50800" tIns="50800" rIns="50800" bIns="50800" rtlCol="0" anchor="ctr"/>
            <a:lstStyle/>
            <a:p>
              <a:pPr algn="ctr">
                <a:lnSpc>
                  <a:spcPts val="3359"/>
                </a:lnSpc>
              </a:pPr>
              <a:endParaRPr dirty="0"/>
            </a:p>
            <a:p>
              <a:pPr algn="ctr">
                <a:lnSpc>
                  <a:spcPts val="3359"/>
                </a:lnSpc>
              </a:pPr>
              <a:endParaRPr dirty="0"/>
            </a:p>
            <a:p>
              <a:pPr algn="ctr">
                <a:lnSpc>
                  <a:spcPts val="3359"/>
                </a:lnSpc>
              </a:pPr>
              <a:r>
                <a:rPr lang="en-US" sz="2400" b="1" dirty="0">
                  <a:solidFill>
                    <a:srgbClr val="000000"/>
                  </a:solidFill>
                  <a:latin typeface="Canva Sans Bold"/>
                  <a:ea typeface="Canva Sans Bold"/>
                  <a:cs typeface="Canva Sans Bold"/>
                  <a:sym typeface="Canva Sans Bold"/>
                </a:rPr>
                <a:t>Stage 1)</a:t>
              </a:r>
              <a:r>
                <a:rPr lang="en-US" sz="2400" dirty="0">
                  <a:solidFill>
                    <a:srgbClr val="000000"/>
                  </a:solidFill>
                  <a:latin typeface="Canva Sans"/>
                  <a:ea typeface="Canva Sans"/>
                  <a:cs typeface="Canva Sans"/>
                  <a:sym typeface="Canva Sans"/>
                </a:rPr>
                <a:t> </a:t>
              </a:r>
            </a:p>
            <a:p>
              <a:pPr algn="ctr">
                <a:lnSpc>
                  <a:spcPts val="3359"/>
                </a:lnSpc>
              </a:pPr>
              <a:r>
                <a:rPr lang="en-US" sz="2400" dirty="0">
                  <a:solidFill>
                    <a:srgbClr val="000000"/>
                  </a:solidFill>
                  <a:latin typeface="Canva Sans"/>
                  <a:ea typeface="Canva Sans"/>
                  <a:cs typeface="Canva Sans"/>
                  <a:sym typeface="Canva Sans"/>
                </a:rPr>
                <a:t>Water Shortage Monitoring</a:t>
              </a:r>
            </a:p>
            <a:p>
              <a:pPr algn="ctr">
                <a:lnSpc>
                  <a:spcPts val="3359"/>
                </a:lnSpc>
              </a:pPr>
              <a:endParaRPr lang="en-US" sz="2400" dirty="0">
                <a:solidFill>
                  <a:srgbClr val="000000"/>
                </a:solidFill>
                <a:latin typeface="Canva Sans"/>
                <a:ea typeface="Canva Sans"/>
                <a:cs typeface="Canva Sans"/>
                <a:sym typeface="Canva Sans"/>
              </a:endParaRPr>
            </a:p>
            <a:p>
              <a:pPr algn="ctr">
                <a:lnSpc>
                  <a:spcPts val="3359"/>
                </a:lnSpc>
              </a:pPr>
              <a:r>
                <a:rPr lang="en-US" sz="2400" b="1" dirty="0">
                  <a:solidFill>
                    <a:srgbClr val="000000"/>
                  </a:solidFill>
                  <a:latin typeface="Canva Sans Bold"/>
                  <a:ea typeface="Canva Sans Bold"/>
                  <a:cs typeface="Canva Sans Bold"/>
                  <a:sym typeface="Canva Sans Bold"/>
                </a:rPr>
                <a:t>Stage 2) </a:t>
              </a:r>
            </a:p>
            <a:p>
              <a:pPr algn="ctr">
                <a:lnSpc>
                  <a:spcPts val="3359"/>
                </a:lnSpc>
              </a:pPr>
              <a:r>
                <a:rPr lang="en-US" sz="2400" dirty="0">
                  <a:solidFill>
                    <a:srgbClr val="000000"/>
                  </a:solidFill>
                  <a:latin typeface="Canva Sans"/>
                  <a:ea typeface="Canva Sans"/>
                  <a:cs typeface="Canva Sans"/>
                  <a:sym typeface="Canva Sans"/>
                </a:rPr>
                <a:t>Water Shortage Warning</a:t>
              </a:r>
            </a:p>
            <a:p>
              <a:pPr algn="ctr">
                <a:lnSpc>
                  <a:spcPts val="3359"/>
                </a:lnSpc>
              </a:pPr>
              <a:endParaRPr lang="en-US" sz="2400" dirty="0">
                <a:solidFill>
                  <a:srgbClr val="000000"/>
                </a:solidFill>
                <a:latin typeface="Canva Sans"/>
                <a:ea typeface="Canva Sans"/>
                <a:cs typeface="Canva Sans"/>
                <a:sym typeface="Canva Sans"/>
              </a:endParaRPr>
            </a:p>
            <a:p>
              <a:pPr algn="ctr">
                <a:lnSpc>
                  <a:spcPts val="3359"/>
                </a:lnSpc>
              </a:pPr>
              <a:r>
                <a:rPr lang="en-US" sz="2400" b="1" dirty="0">
                  <a:solidFill>
                    <a:srgbClr val="000000"/>
                  </a:solidFill>
                  <a:latin typeface="Canva Sans Bold"/>
                  <a:ea typeface="Canva Sans Bold"/>
                  <a:cs typeface="Canva Sans Bold"/>
                  <a:sym typeface="Canva Sans Bold"/>
                </a:rPr>
                <a:t>Stage 3)</a:t>
              </a:r>
              <a:r>
                <a:rPr lang="en-US" sz="2400" dirty="0">
                  <a:solidFill>
                    <a:srgbClr val="000000"/>
                  </a:solidFill>
                  <a:latin typeface="Canva Sans"/>
                  <a:ea typeface="Canva Sans"/>
                  <a:cs typeface="Canva Sans"/>
                  <a:sym typeface="Canva Sans"/>
                </a:rPr>
                <a:t> </a:t>
              </a:r>
            </a:p>
            <a:p>
              <a:pPr algn="ctr"/>
              <a:r>
                <a:rPr lang="en-US" sz="2400" dirty="0">
                  <a:solidFill>
                    <a:srgbClr val="000000"/>
                  </a:solidFill>
                  <a:latin typeface="Canva Sans"/>
                  <a:ea typeface="Canva Sans"/>
                  <a:cs typeface="Canva Sans"/>
                  <a:sym typeface="Canva Sans"/>
                </a:rPr>
                <a:t>Severe and Emergency Water Shortage</a:t>
              </a:r>
            </a:p>
            <a:p>
              <a:pPr algn="l">
                <a:lnSpc>
                  <a:spcPts val="3359"/>
                </a:lnSpc>
              </a:pPr>
              <a:endParaRPr lang="en-US" sz="2400" dirty="0">
                <a:solidFill>
                  <a:srgbClr val="000000"/>
                </a:solidFill>
                <a:latin typeface="Canva Sans"/>
                <a:ea typeface="Canva Sans"/>
                <a:cs typeface="Canva Sans"/>
                <a:sym typeface="Canva Sans"/>
              </a:endParaRPr>
            </a:p>
          </p:txBody>
        </p:sp>
        <p:sp>
          <p:nvSpPr>
            <p:cNvPr id="35" name="Freeform 23">
              <a:extLst>
                <a:ext uri="{FF2B5EF4-FFF2-40B4-BE49-F238E27FC236}">
                  <a16:creationId xmlns:a16="http://schemas.microsoft.com/office/drawing/2014/main" id="{315FC101-FAE1-9F19-B2B4-5DDD26A8A67A}"/>
                </a:ext>
              </a:extLst>
            </p:cNvPr>
            <p:cNvSpPr/>
            <p:nvPr/>
          </p:nvSpPr>
          <p:spPr>
            <a:xfrm>
              <a:off x="10440377" y="9170582"/>
              <a:ext cx="1314693" cy="1068188"/>
            </a:xfrm>
            <a:custGeom>
              <a:avLst/>
              <a:gdLst/>
              <a:ahLst/>
              <a:cxnLst/>
              <a:rect l="l" t="t" r="r" b="b"/>
              <a:pathLst>
                <a:path w="1314693" h="1068188">
                  <a:moveTo>
                    <a:pt x="0" y="0"/>
                  </a:moveTo>
                  <a:lnTo>
                    <a:pt x="1314694" y="0"/>
                  </a:lnTo>
                  <a:lnTo>
                    <a:pt x="1314694" y="1068188"/>
                  </a:lnTo>
                  <a:lnTo>
                    <a:pt x="0" y="106818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pic>
        <p:nvPicPr>
          <p:cNvPr id="8" name="Picture 7">
            <a:extLst>
              <a:ext uri="{FF2B5EF4-FFF2-40B4-BE49-F238E27FC236}">
                <a16:creationId xmlns:a16="http://schemas.microsoft.com/office/drawing/2014/main" id="{5966F6BB-397A-652B-76F0-E3248DFF93D1}"/>
              </a:ext>
            </a:extLst>
          </p:cNvPr>
          <p:cNvPicPr>
            <a:picLocks noChangeAspect="1"/>
          </p:cNvPicPr>
          <p:nvPr/>
        </p:nvPicPr>
        <p:blipFill>
          <a:blip r:embed="rId7"/>
          <a:stretch>
            <a:fillRect/>
          </a:stretch>
        </p:blipFill>
        <p:spPr>
          <a:xfrm>
            <a:off x="1966739" y="8461973"/>
            <a:ext cx="3302000" cy="1509750"/>
          </a:xfrm>
          <a:prstGeom prst="rect">
            <a:avLst/>
          </a:prstGeom>
        </p:spPr>
      </p:pic>
      <p:pic>
        <p:nvPicPr>
          <p:cNvPr id="6" name="Picture 5">
            <a:extLst>
              <a:ext uri="{FF2B5EF4-FFF2-40B4-BE49-F238E27FC236}">
                <a16:creationId xmlns:a16="http://schemas.microsoft.com/office/drawing/2014/main" id="{80E38F51-B0C3-69AB-A07C-89BEDF9420D7}"/>
              </a:ext>
            </a:extLst>
          </p:cNvPr>
          <p:cNvPicPr>
            <a:picLocks noChangeAspect="1"/>
          </p:cNvPicPr>
          <p:nvPr/>
        </p:nvPicPr>
        <p:blipFill>
          <a:blip r:embed="rId8"/>
          <a:srcRect t="21340"/>
          <a:stretch/>
        </p:blipFill>
        <p:spPr>
          <a:xfrm>
            <a:off x="12493075" y="8281230"/>
            <a:ext cx="3828186" cy="1573801"/>
          </a:xfrm>
          <a:prstGeom prst="rect">
            <a:avLst/>
          </a:prstGeom>
        </p:spPr>
      </p:pic>
    </p:spTree>
    <p:extLst>
      <p:ext uri="{BB962C8B-B14F-4D97-AF65-F5344CB8AC3E}">
        <p14:creationId xmlns:p14="http://schemas.microsoft.com/office/powerpoint/2010/main" val="36786636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C306D"/>
        </a:solidFill>
        <a:effectLst/>
      </p:bgPr>
    </p:bg>
    <p:spTree>
      <p:nvGrpSpPr>
        <p:cNvPr id="1" name=""/>
        <p:cNvGrpSpPr/>
        <p:nvPr/>
      </p:nvGrpSpPr>
      <p:grpSpPr>
        <a:xfrm>
          <a:off x="0" y="0"/>
          <a:ext cx="0" cy="0"/>
          <a:chOff x="0" y="0"/>
          <a:chExt cx="0" cy="0"/>
        </a:xfrm>
      </p:grpSpPr>
      <p:sp>
        <p:nvSpPr>
          <p:cNvPr id="2" name="Freeform 2"/>
          <p:cNvSpPr/>
          <p:nvPr/>
        </p:nvSpPr>
        <p:spPr>
          <a:xfrm>
            <a:off x="2846639" y="2873571"/>
            <a:ext cx="12248319" cy="7058094"/>
          </a:xfrm>
          <a:custGeom>
            <a:avLst/>
            <a:gdLst/>
            <a:ahLst/>
            <a:cxnLst/>
            <a:rect l="l" t="t" r="r" b="b"/>
            <a:pathLst>
              <a:path w="12248319" h="7058094">
                <a:moveTo>
                  <a:pt x="0" y="0"/>
                </a:moveTo>
                <a:lnTo>
                  <a:pt x="12248319" y="0"/>
                </a:lnTo>
                <a:lnTo>
                  <a:pt x="12248319" y="7058094"/>
                </a:lnTo>
                <a:lnTo>
                  <a:pt x="0" y="7058094"/>
                </a:lnTo>
                <a:lnTo>
                  <a:pt x="0" y="0"/>
                </a:lnTo>
                <a:close/>
              </a:path>
            </a:pathLst>
          </a:custGeom>
          <a:blipFill>
            <a:blip r:embed="rId3"/>
            <a:stretch>
              <a:fillRect/>
            </a:stretch>
          </a:blipFill>
        </p:spPr>
        <p:txBody>
          <a:bodyPr/>
          <a:lstStyle/>
          <a:p>
            <a:endParaRPr lang="en-US"/>
          </a:p>
        </p:txBody>
      </p:sp>
      <p:sp>
        <p:nvSpPr>
          <p:cNvPr id="3" name="Freeform 3"/>
          <p:cNvSpPr/>
          <p:nvPr/>
        </p:nvSpPr>
        <p:spPr>
          <a:xfrm>
            <a:off x="7831146" y="8796052"/>
            <a:ext cx="977833" cy="926496"/>
          </a:xfrm>
          <a:custGeom>
            <a:avLst/>
            <a:gdLst/>
            <a:ahLst/>
            <a:cxnLst/>
            <a:rect l="l" t="t" r="r" b="b"/>
            <a:pathLst>
              <a:path w="977833" h="926496">
                <a:moveTo>
                  <a:pt x="0" y="0"/>
                </a:moveTo>
                <a:lnTo>
                  <a:pt x="977833" y="0"/>
                </a:lnTo>
                <a:lnTo>
                  <a:pt x="977833" y="926497"/>
                </a:lnTo>
                <a:lnTo>
                  <a:pt x="0" y="9264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TextBox 4"/>
          <p:cNvSpPr txBox="1"/>
          <p:nvPr/>
        </p:nvSpPr>
        <p:spPr>
          <a:xfrm>
            <a:off x="657972" y="569928"/>
            <a:ext cx="14669348" cy="1706890"/>
          </a:xfrm>
          <a:prstGeom prst="rect">
            <a:avLst/>
          </a:prstGeom>
        </p:spPr>
        <p:txBody>
          <a:bodyPr lIns="0" tIns="0" rIns="0" bIns="0" rtlCol="0" anchor="t">
            <a:spAutoFit/>
          </a:bodyPr>
          <a:lstStyle/>
          <a:p>
            <a:pPr algn="l">
              <a:lnSpc>
                <a:spcPts val="6975"/>
              </a:lnSpc>
            </a:pPr>
            <a:r>
              <a:rPr lang="en-US" sz="6975" b="1">
                <a:solidFill>
                  <a:srgbClr val="FDCD25"/>
                </a:solidFill>
                <a:latin typeface="Tabarra Sans Heavy"/>
                <a:ea typeface="Tabarra Sans Heavy"/>
                <a:cs typeface="Tabarra Sans Heavy"/>
                <a:sym typeface="Tabarra Sans Heavy"/>
              </a:rPr>
              <a:t>Senate Bill 552 </a:t>
            </a:r>
          </a:p>
          <a:p>
            <a:pPr algn="l">
              <a:lnSpc>
                <a:spcPts val="5175"/>
              </a:lnSpc>
            </a:pPr>
            <a:r>
              <a:rPr lang="en-US" sz="5175" b="1">
                <a:solidFill>
                  <a:srgbClr val="FDCD25"/>
                </a:solidFill>
                <a:latin typeface="Tabarra Sans Heavy"/>
                <a:ea typeface="Tabarra Sans Heavy"/>
                <a:cs typeface="Tabarra Sans Heavy"/>
                <a:sym typeface="Tabarra Sans Heavy"/>
              </a:rPr>
              <a:t>Drought Resilience Plan</a:t>
            </a:r>
          </a:p>
        </p:txBody>
      </p:sp>
      <p:sp>
        <p:nvSpPr>
          <p:cNvPr id="5" name="Freeform 5"/>
          <p:cNvSpPr/>
          <p:nvPr/>
        </p:nvSpPr>
        <p:spPr>
          <a:xfrm>
            <a:off x="5076604" y="8796052"/>
            <a:ext cx="977833" cy="926496"/>
          </a:xfrm>
          <a:custGeom>
            <a:avLst/>
            <a:gdLst/>
            <a:ahLst/>
            <a:cxnLst/>
            <a:rect l="l" t="t" r="r" b="b"/>
            <a:pathLst>
              <a:path w="977833" h="926496">
                <a:moveTo>
                  <a:pt x="0" y="0"/>
                </a:moveTo>
                <a:lnTo>
                  <a:pt x="977833" y="0"/>
                </a:lnTo>
                <a:lnTo>
                  <a:pt x="977833" y="926497"/>
                </a:lnTo>
                <a:lnTo>
                  <a:pt x="0" y="9264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10799350" y="8796052"/>
            <a:ext cx="977833" cy="926496"/>
          </a:xfrm>
          <a:custGeom>
            <a:avLst/>
            <a:gdLst/>
            <a:ahLst/>
            <a:cxnLst/>
            <a:rect l="l" t="t" r="r" b="b"/>
            <a:pathLst>
              <a:path w="977833" h="926496">
                <a:moveTo>
                  <a:pt x="0" y="0"/>
                </a:moveTo>
                <a:lnTo>
                  <a:pt x="977832" y="0"/>
                </a:lnTo>
                <a:lnTo>
                  <a:pt x="977832" y="926497"/>
                </a:lnTo>
                <a:lnTo>
                  <a:pt x="0" y="9264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C306D"/>
        </a:solidFill>
        <a:effectLst/>
      </p:bgPr>
    </p:bg>
    <p:spTree>
      <p:nvGrpSpPr>
        <p:cNvPr id="1" name="">
          <a:extLst>
            <a:ext uri="{FF2B5EF4-FFF2-40B4-BE49-F238E27FC236}">
              <a16:creationId xmlns:a16="http://schemas.microsoft.com/office/drawing/2014/main" id="{B3EDAA05-8C3A-063D-9755-5A5F5FA7A0E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C19C24F-66CC-495C-91CC-33ADEA3AB44F}"/>
              </a:ext>
            </a:extLst>
          </p:cNvPr>
          <p:cNvSpPr/>
          <p:nvPr/>
        </p:nvSpPr>
        <p:spPr>
          <a:xfrm>
            <a:off x="2846639" y="2873571"/>
            <a:ext cx="12248319" cy="7058094"/>
          </a:xfrm>
          <a:custGeom>
            <a:avLst/>
            <a:gdLst/>
            <a:ahLst/>
            <a:cxnLst/>
            <a:rect l="l" t="t" r="r" b="b"/>
            <a:pathLst>
              <a:path w="12248319" h="7058094">
                <a:moveTo>
                  <a:pt x="0" y="0"/>
                </a:moveTo>
                <a:lnTo>
                  <a:pt x="12248319" y="0"/>
                </a:lnTo>
                <a:lnTo>
                  <a:pt x="12248319" y="7058094"/>
                </a:lnTo>
                <a:lnTo>
                  <a:pt x="0" y="7058094"/>
                </a:lnTo>
                <a:lnTo>
                  <a:pt x="0" y="0"/>
                </a:lnTo>
                <a:close/>
              </a:path>
            </a:pathLst>
          </a:custGeom>
          <a:blipFill>
            <a:blip r:embed="rId3"/>
            <a:stretch>
              <a:fillRect/>
            </a:stretch>
          </a:blipFill>
        </p:spPr>
        <p:txBody>
          <a:bodyPr/>
          <a:lstStyle/>
          <a:p>
            <a:endParaRPr lang="en-US"/>
          </a:p>
        </p:txBody>
      </p:sp>
      <p:sp>
        <p:nvSpPr>
          <p:cNvPr id="3" name="Freeform 3">
            <a:extLst>
              <a:ext uri="{FF2B5EF4-FFF2-40B4-BE49-F238E27FC236}">
                <a16:creationId xmlns:a16="http://schemas.microsoft.com/office/drawing/2014/main" id="{05500B46-893E-D607-784A-EFF167D72BD1}"/>
              </a:ext>
            </a:extLst>
          </p:cNvPr>
          <p:cNvSpPr/>
          <p:nvPr/>
        </p:nvSpPr>
        <p:spPr>
          <a:xfrm>
            <a:off x="7831146" y="8796052"/>
            <a:ext cx="977833" cy="926496"/>
          </a:xfrm>
          <a:custGeom>
            <a:avLst/>
            <a:gdLst/>
            <a:ahLst/>
            <a:cxnLst/>
            <a:rect l="l" t="t" r="r" b="b"/>
            <a:pathLst>
              <a:path w="977833" h="926496">
                <a:moveTo>
                  <a:pt x="0" y="0"/>
                </a:moveTo>
                <a:lnTo>
                  <a:pt x="977833" y="0"/>
                </a:lnTo>
                <a:lnTo>
                  <a:pt x="977833" y="926497"/>
                </a:lnTo>
                <a:lnTo>
                  <a:pt x="0" y="9264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TextBox 4">
            <a:extLst>
              <a:ext uri="{FF2B5EF4-FFF2-40B4-BE49-F238E27FC236}">
                <a16:creationId xmlns:a16="http://schemas.microsoft.com/office/drawing/2014/main" id="{FDD532CB-61E1-14BA-27A8-42B680BE87B6}"/>
              </a:ext>
            </a:extLst>
          </p:cNvPr>
          <p:cNvSpPr txBox="1"/>
          <p:nvPr/>
        </p:nvSpPr>
        <p:spPr>
          <a:xfrm>
            <a:off x="657972" y="569928"/>
            <a:ext cx="14669348" cy="1706890"/>
          </a:xfrm>
          <a:prstGeom prst="rect">
            <a:avLst/>
          </a:prstGeom>
        </p:spPr>
        <p:txBody>
          <a:bodyPr lIns="0" tIns="0" rIns="0" bIns="0" rtlCol="0" anchor="t">
            <a:spAutoFit/>
          </a:bodyPr>
          <a:lstStyle/>
          <a:p>
            <a:pPr algn="l">
              <a:lnSpc>
                <a:spcPts val="6975"/>
              </a:lnSpc>
            </a:pPr>
            <a:r>
              <a:rPr lang="en-US" sz="6975" b="1">
                <a:solidFill>
                  <a:srgbClr val="FDCD25"/>
                </a:solidFill>
                <a:latin typeface="Tabarra Sans Heavy"/>
                <a:ea typeface="Tabarra Sans Heavy"/>
                <a:cs typeface="Tabarra Sans Heavy"/>
                <a:sym typeface="Tabarra Sans Heavy"/>
              </a:rPr>
              <a:t>Senate Bill 552 </a:t>
            </a:r>
          </a:p>
          <a:p>
            <a:pPr algn="l">
              <a:lnSpc>
                <a:spcPts val="5175"/>
              </a:lnSpc>
            </a:pPr>
            <a:r>
              <a:rPr lang="en-US" sz="5175" b="1">
                <a:solidFill>
                  <a:srgbClr val="FDCD25"/>
                </a:solidFill>
                <a:latin typeface="Tabarra Sans Heavy"/>
                <a:ea typeface="Tabarra Sans Heavy"/>
                <a:cs typeface="Tabarra Sans Heavy"/>
                <a:sym typeface="Tabarra Sans Heavy"/>
              </a:rPr>
              <a:t>Drought Resilience Plan</a:t>
            </a:r>
          </a:p>
        </p:txBody>
      </p:sp>
      <p:sp>
        <p:nvSpPr>
          <p:cNvPr id="5" name="Freeform 5">
            <a:extLst>
              <a:ext uri="{FF2B5EF4-FFF2-40B4-BE49-F238E27FC236}">
                <a16:creationId xmlns:a16="http://schemas.microsoft.com/office/drawing/2014/main" id="{371311CE-D4D9-EF23-0DD2-98DC87521050}"/>
              </a:ext>
            </a:extLst>
          </p:cNvPr>
          <p:cNvSpPr/>
          <p:nvPr/>
        </p:nvSpPr>
        <p:spPr>
          <a:xfrm>
            <a:off x="5076604" y="8796052"/>
            <a:ext cx="977833" cy="926496"/>
          </a:xfrm>
          <a:custGeom>
            <a:avLst/>
            <a:gdLst/>
            <a:ahLst/>
            <a:cxnLst/>
            <a:rect l="l" t="t" r="r" b="b"/>
            <a:pathLst>
              <a:path w="977833" h="926496">
                <a:moveTo>
                  <a:pt x="0" y="0"/>
                </a:moveTo>
                <a:lnTo>
                  <a:pt x="977833" y="0"/>
                </a:lnTo>
                <a:lnTo>
                  <a:pt x="977833" y="926497"/>
                </a:lnTo>
                <a:lnTo>
                  <a:pt x="0" y="9264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6" name="Group 6">
            <a:extLst>
              <a:ext uri="{FF2B5EF4-FFF2-40B4-BE49-F238E27FC236}">
                <a16:creationId xmlns:a16="http://schemas.microsoft.com/office/drawing/2014/main" id="{648B7739-ADCD-9149-4D1B-6EADEA80E170}"/>
              </a:ext>
            </a:extLst>
          </p:cNvPr>
          <p:cNvGrpSpPr/>
          <p:nvPr/>
        </p:nvGrpSpPr>
        <p:grpSpPr>
          <a:xfrm>
            <a:off x="11777183" y="4314778"/>
            <a:ext cx="2969949" cy="5402294"/>
            <a:chOff x="0" y="0"/>
            <a:chExt cx="1313611" cy="218264"/>
          </a:xfrm>
        </p:grpSpPr>
        <p:sp>
          <p:nvSpPr>
            <p:cNvPr id="7" name="Freeform 7">
              <a:extLst>
                <a:ext uri="{FF2B5EF4-FFF2-40B4-BE49-F238E27FC236}">
                  <a16:creationId xmlns:a16="http://schemas.microsoft.com/office/drawing/2014/main" id="{00A6C6A1-A665-DFA4-CEF7-E73D2E0968B8}"/>
                </a:ext>
              </a:extLst>
            </p:cNvPr>
            <p:cNvSpPr/>
            <p:nvPr/>
          </p:nvSpPr>
          <p:spPr>
            <a:xfrm>
              <a:off x="0" y="0"/>
              <a:ext cx="1313611" cy="218264"/>
            </a:xfrm>
            <a:custGeom>
              <a:avLst/>
              <a:gdLst/>
              <a:ahLst/>
              <a:cxnLst/>
              <a:rect l="l" t="t" r="r" b="b"/>
              <a:pathLst>
                <a:path w="1313611" h="218264">
                  <a:moveTo>
                    <a:pt x="0" y="0"/>
                  </a:moveTo>
                  <a:lnTo>
                    <a:pt x="1313611" y="0"/>
                  </a:lnTo>
                  <a:lnTo>
                    <a:pt x="1313611" y="218264"/>
                  </a:lnTo>
                  <a:lnTo>
                    <a:pt x="0" y="218264"/>
                  </a:lnTo>
                  <a:close/>
                </a:path>
              </a:pathLst>
            </a:custGeom>
            <a:solidFill>
              <a:srgbClr val="000000">
                <a:alpha val="0"/>
              </a:srgbClr>
            </a:solidFill>
            <a:ln w="200025" cap="sq">
              <a:solidFill>
                <a:srgbClr val="FDBE10"/>
              </a:solidFill>
              <a:prstDash val="solid"/>
              <a:miter/>
            </a:ln>
          </p:spPr>
          <p:txBody>
            <a:bodyPr/>
            <a:lstStyle/>
            <a:p>
              <a:endParaRPr lang="en-US"/>
            </a:p>
          </p:txBody>
        </p:sp>
        <p:sp>
          <p:nvSpPr>
            <p:cNvPr id="8" name="TextBox 8">
              <a:extLst>
                <a:ext uri="{FF2B5EF4-FFF2-40B4-BE49-F238E27FC236}">
                  <a16:creationId xmlns:a16="http://schemas.microsoft.com/office/drawing/2014/main" id="{0F4B88F9-1335-AD4F-4464-251069B712F5}"/>
                </a:ext>
              </a:extLst>
            </p:cNvPr>
            <p:cNvSpPr txBox="1"/>
            <p:nvPr/>
          </p:nvSpPr>
          <p:spPr>
            <a:xfrm>
              <a:off x="0" y="-38100"/>
              <a:ext cx="1313611" cy="256364"/>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a:extLst>
              <a:ext uri="{FF2B5EF4-FFF2-40B4-BE49-F238E27FC236}">
                <a16:creationId xmlns:a16="http://schemas.microsoft.com/office/drawing/2014/main" id="{0B7C0E86-F8ED-8CEF-8092-FB2219735627}"/>
              </a:ext>
            </a:extLst>
          </p:cNvPr>
          <p:cNvSpPr/>
          <p:nvPr/>
        </p:nvSpPr>
        <p:spPr>
          <a:xfrm>
            <a:off x="10799350" y="8796052"/>
            <a:ext cx="977833" cy="926496"/>
          </a:xfrm>
          <a:custGeom>
            <a:avLst/>
            <a:gdLst/>
            <a:ahLst/>
            <a:cxnLst/>
            <a:rect l="l" t="t" r="r" b="b"/>
            <a:pathLst>
              <a:path w="977833" h="926496">
                <a:moveTo>
                  <a:pt x="0" y="0"/>
                </a:moveTo>
                <a:lnTo>
                  <a:pt x="977832" y="0"/>
                </a:lnTo>
                <a:lnTo>
                  <a:pt x="977832" y="926497"/>
                </a:lnTo>
                <a:lnTo>
                  <a:pt x="0" y="9264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16099690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C306D"/>
        </a:solidFill>
        <a:effectLst/>
      </p:bgPr>
    </p:bg>
    <p:spTree>
      <p:nvGrpSpPr>
        <p:cNvPr id="1" name="">
          <a:extLst>
            <a:ext uri="{FF2B5EF4-FFF2-40B4-BE49-F238E27FC236}">
              <a16:creationId xmlns:a16="http://schemas.microsoft.com/office/drawing/2014/main" id="{EB62AF6C-F9EF-50E4-4A3E-DC418896440F}"/>
            </a:ext>
          </a:extLst>
        </p:cNvPr>
        <p:cNvGrpSpPr/>
        <p:nvPr/>
      </p:nvGrpSpPr>
      <p:grpSpPr>
        <a:xfrm>
          <a:off x="0" y="0"/>
          <a:ext cx="0" cy="0"/>
          <a:chOff x="0" y="0"/>
          <a:chExt cx="0" cy="0"/>
        </a:xfrm>
      </p:grpSpPr>
      <p:sp>
        <p:nvSpPr>
          <p:cNvPr id="27" name="TextBox 27">
            <a:extLst>
              <a:ext uri="{FF2B5EF4-FFF2-40B4-BE49-F238E27FC236}">
                <a16:creationId xmlns:a16="http://schemas.microsoft.com/office/drawing/2014/main" id="{137A2FD5-3CA7-49E9-948F-23008CF0AB2D}"/>
              </a:ext>
            </a:extLst>
          </p:cNvPr>
          <p:cNvSpPr txBox="1"/>
          <p:nvPr/>
        </p:nvSpPr>
        <p:spPr>
          <a:xfrm>
            <a:off x="657972" y="657876"/>
            <a:ext cx="11984414" cy="1436227"/>
          </a:xfrm>
          <a:prstGeom prst="rect">
            <a:avLst/>
          </a:prstGeom>
        </p:spPr>
        <p:txBody>
          <a:bodyPr lIns="0" tIns="0" rIns="0" bIns="0" rtlCol="0" anchor="t">
            <a:spAutoFit/>
          </a:bodyPr>
          <a:lstStyle/>
          <a:p>
            <a:pPr marL="0" marR="0" lvl="0" indent="0" algn="l" defTabSz="914400" rtl="0" eaLnBrk="1" fontAlgn="auto" latinLnBrk="0" hangingPunct="1">
              <a:lnSpc>
                <a:spcPts val="6075"/>
              </a:lnSpc>
              <a:spcBef>
                <a:spcPts val="0"/>
              </a:spcBef>
              <a:spcAft>
                <a:spcPts val="0"/>
              </a:spcAft>
              <a:buClrTx/>
              <a:buSzTx/>
              <a:buFontTx/>
              <a:buNone/>
              <a:tabLst/>
              <a:defRPr/>
            </a:pPr>
            <a:r>
              <a:rPr kumimoji="0" lang="en-US" sz="6075" b="1" i="0" u="none" strike="noStrike" kern="1200" cap="none" spc="0" normalizeH="0" baseline="0" noProof="0" dirty="0">
                <a:ln>
                  <a:noFill/>
                </a:ln>
                <a:solidFill>
                  <a:srgbClr val="FDCD25"/>
                </a:solidFill>
                <a:effectLst/>
                <a:uLnTx/>
                <a:uFillTx/>
                <a:latin typeface="Tabarra Sans Heavy"/>
                <a:ea typeface="Tabarra Sans Heavy"/>
                <a:cs typeface="Tabarra Sans Heavy"/>
                <a:sym typeface="Tabarra Sans Heavy"/>
              </a:rPr>
              <a:t>Drought Resilience Plan</a:t>
            </a:r>
          </a:p>
          <a:p>
            <a:pPr marL="0" marR="0" lvl="0" indent="0" algn="l" defTabSz="914400" rtl="0" eaLnBrk="1" fontAlgn="auto" latinLnBrk="0" hangingPunct="1">
              <a:lnSpc>
                <a:spcPts val="4975"/>
              </a:lnSpc>
              <a:spcBef>
                <a:spcPts val="0"/>
              </a:spcBef>
              <a:spcAft>
                <a:spcPts val="0"/>
              </a:spcAft>
              <a:buClrTx/>
              <a:buSzTx/>
              <a:buFontTx/>
              <a:buNone/>
              <a:tabLst/>
              <a:defRPr/>
            </a:pPr>
            <a:r>
              <a:rPr lang="en-US" sz="4975" b="1" dirty="0">
                <a:solidFill>
                  <a:srgbClr val="5271FF"/>
                </a:solidFill>
                <a:latin typeface="Tabarra Sans Heavy"/>
                <a:ea typeface="Tabarra Sans Heavy"/>
                <a:cs typeface="Tabarra Sans Heavy"/>
                <a:sym typeface="Tabarra Sans Heavy"/>
              </a:rPr>
              <a:t>4</a:t>
            </a:r>
            <a:r>
              <a:rPr kumimoji="0" lang="en-US" sz="4975" b="1" i="0" u="none" strike="noStrike" kern="1200" cap="none" spc="0" normalizeH="0" baseline="0" noProof="0" dirty="0">
                <a:ln>
                  <a:noFill/>
                </a:ln>
                <a:solidFill>
                  <a:srgbClr val="5271FF"/>
                </a:solidFill>
                <a:effectLst/>
                <a:uLnTx/>
                <a:uFillTx/>
                <a:latin typeface="Tabarra Sans Heavy"/>
                <a:ea typeface="Tabarra Sans Heavy"/>
                <a:cs typeface="Tabarra Sans Heavy"/>
                <a:sym typeface="Tabarra Sans Heavy"/>
              </a:rPr>
              <a:t>) Plan Implementation</a:t>
            </a:r>
          </a:p>
        </p:txBody>
      </p:sp>
      <p:pic>
        <p:nvPicPr>
          <p:cNvPr id="43" name="Picture 42">
            <a:extLst>
              <a:ext uri="{FF2B5EF4-FFF2-40B4-BE49-F238E27FC236}">
                <a16:creationId xmlns:a16="http://schemas.microsoft.com/office/drawing/2014/main" id="{675FB912-3950-88C5-9451-AC1DFB845597}"/>
              </a:ext>
            </a:extLst>
          </p:cNvPr>
          <p:cNvPicPr>
            <a:picLocks noChangeAspect="1"/>
          </p:cNvPicPr>
          <p:nvPr/>
        </p:nvPicPr>
        <p:blipFill>
          <a:blip r:embed="rId3"/>
          <a:stretch>
            <a:fillRect/>
          </a:stretch>
        </p:blipFill>
        <p:spPr>
          <a:xfrm>
            <a:off x="15096653" y="5947556"/>
            <a:ext cx="2782793" cy="3440832"/>
          </a:xfrm>
          <a:prstGeom prst="rect">
            <a:avLst/>
          </a:prstGeom>
          <a:ln>
            <a:solidFill>
              <a:schemeClr val="tx1"/>
            </a:solidFill>
          </a:ln>
        </p:spPr>
      </p:pic>
      <p:pic>
        <p:nvPicPr>
          <p:cNvPr id="44" name="Picture 43">
            <a:extLst>
              <a:ext uri="{FF2B5EF4-FFF2-40B4-BE49-F238E27FC236}">
                <a16:creationId xmlns:a16="http://schemas.microsoft.com/office/drawing/2014/main" id="{3E6C37C3-FD91-36CA-A1A0-2D15931C6019}"/>
              </a:ext>
            </a:extLst>
          </p:cNvPr>
          <p:cNvPicPr>
            <a:picLocks noChangeAspect="1"/>
          </p:cNvPicPr>
          <p:nvPr/>
        </p:nvPicPr>
        <p:blipFill>
          <a:blip r:embed="rId4"/>
          <a:stretch>
            <a:fillRect/>
          </a:stretch>
        </p:blipFill>
        <p:spPr>
          <a:xfrm>
            <a:off x="12267094" y="2333740"/>
            <a:ext cx="2660589" cy="3440834"/>
          </a:xfrm>
          <a:prstGeom prst="rect">
            <a:avLst/>
          </a:prstGeom>
          <a:ln>
            <a:solidFill>
              <a:schemeClr val="tx1"/>
            </a:solidFill>
          </a:ln>
        </p:spPr>
      </p:pic>
      <p:pic>
        <p:nvPicPr>
          <p:cNvPr id="45" name="Picture 44">
            <a:extLst>
              <a:ext uri="{FF2B5EF4-FFF2-40B4-BE49-F238E27FC236}">
                <a16:creationId xmlns:a16="http://schemas.microsoft.com/office/drawing/2014/main" id="{CD2339D7-CF65-8973-8D15-7150399C8A0F}"/>
              </a:ext>
            </a:extLst>
          </p:cNvPr>
          <p:cNvPicPr>
            <a:picLocks noChangeAspect="1"/>
          </p:cNvPicPr>
          <p:nvPr/>
        </p:nvPicPr>
        <p:blipFill>
          <a:blip r:embed="rId5"/>
          <a:stretch>
            <a:fillRect/>
          </a:stretch>
        </p:blipFill>
        <p:spPr>
          <a:xfrm>
            <a:off x="15060219" y="2333996"/>
            <a:ext cx="2645132" cy="3448953"/>
          </a:xfrm>
          <a:prstGeom prst="rect">
            <a:avLst/>
          </a:prstGeom>
          <a:ln>
            <a:solidFill>
              <a:schemeClr val="tx1"/>
            </a:solidFill>
          </a:ln>
        </p:spPr>
      </p:pic>
      <p:pic>
        <p:nvPicPr>
          <p:cNvPr id="46" name="Picture 45">
            <a:extLst>
              <a:ext uri="{FF2B5EF4-FFF2-40B4-BE49-F238E27FC236}">
                <a16:creationId xmlns:a16="http://schemas.microsoft.com/office/drawing/2014/main" id="{7FB4682D-7ABB-6397-4961-58590CE5A813}"/>
              </a:ext>
            </a:extLst>
          </p:cNvPr>
          <p:cNvPicPr>
            <a:picLocks noChangeAspect="1"/>
          </p:cNvPicPr>
          <p:nvPr/>
        </p:nvPicPr>
        <p:blipFill>
          <a:blip r:embed="rId6"/>
          <a:stretch>
            <a:fillRect/>
          </a:stretch>
        </p:blipFill>
        <p:spPr>
          <a:xfrm>
            <a:off x="9379223" y="5899012"/>
            <a:ext cx="2782791" cy="3489377"/>
          </a:xfrm>
          <a:prstGeom prst="rect">
            <a:avLst/>
          </a:prstGeom>
          <a:ln>
            <a:solidFill>
              <a:schemeClr val="tx1"/>
            </a:solidFill>
          </a:ln>
        </p:spPr>
      </p:pic>
      <p:pic>
        <p:nvPicPr>
          <p:cNvPr id="47" name="Picture 46">
            <a:extLst>
              <a:ext uri="{FF2B5EF4-FFF2-40B4-BE49-F238E27FC236}">
                <a16:creationId xmlns:a16="http://schemas.microsoft.com/office/drawing/2014/main" id="{93F86A16-CE4A-54EA-ED1E-E646DF16576C}"/>
              </a:ext>
            </a:extLst>
          </p:cNvPr>
          <p:cNvPicPr>
            <a:picLocks noChangeAspect="1"/>
          </p:cNvPicPr>
          <p:nvPr/>
        </p:nvPicPr>
        <p:blipFill>
          <a:blip r:embed="rId7"/>
          <a:srcRect t="-379" b="1"/>
          <a:stretch/>
        </p:blipFill>
        <p:spPr>
          <a:xfrm>
            <a:off x="9501425" y="2333740"/>
            <a:ext cx="2660589" cy="3489377"/>
          </a:xfrm>
          <a:prstGeom prst="rect">
            <a:avLst/>
          </a:prstGeom>
          <a:ln>
            <a:solidFill>
              <a:schemeClr val="tx1"/>
            </a:solidFill>
          </a:ln>
        </p:spPr>
      </p:pic>
      <p:pic>
        <p:nvPicPr>
          <p:cNvPr id="48" name="Picture 47">
            <a:extLst>
              <a:ext uri="{FF2B5EF4-FFF2-40B4-BE49-F238E27FC236}">
                <a16:creationId xmlns:a16="http://schemas.microsoft.com/office/drawing/2014/main" id="{CC8F5017-8963-E55B-4453-D4E693D5610D}"/>
              </a:ext>
            </a:extLst>
          </p:cNvPr>
          <p:cNvPicPr>
            <a:picLocks noChangeAspect="1"/>
          </p:cNvPicPr>
          <p:nvPr/>
        </p:nvPicPr>
        <p:blipFill>
          <a:blip r:embed="rId8"/>
          <a:stretch>
            <a:fillRect/>
          </a:stretch>
        </p:blipFill>
        <p:spPr>
          <a:xfrm>
            <a:off x="12282550" y="5916570"/>
            <a:ext cx="2645133" cy="3471818"/>
          </a:xfrm>
          <a:prstGeom prst="rect">
            <a:avLst/>
          </a:prstGeom>
          <a:ln>
            <a:solidFill>
              <a:schemeClr val="tx1"/>
            </a:solidFill>
          </a:ln>
        </p:spPr>
      </p:pic>
      <p:pic>
        <p:nvPicPr>
          <p:cNvPr id="50" name="Picture 49">
            <a:extLst>
              <a:ext uri="{FF2B5EF4-FFF2-40B4-BE49-F238E27FC236}">
                <a16:creationId xmlns:a16="http://schemas.microsoft.com/office/drawing/2014/main" id="{F2D248C6-960E-E34B-88D2-437115247FED}"/>
              </a:ext>
            </a:extLst>
          </p:cNvPr>
          <p:cNvPicPr>
            <a:picLocks noChangeAspect="1"/>
          </p:cNvPicPr>
          <p:nvPr/>
        </p:nvPicPr>
        <p:blipFill>
          <a:blip r:embed="rId6"/>
          <a:stretch>
            <a:fillRect/>
          </a:stretch>
        </p:blipFill>
        <p:spPr>
          <a:xfrm>
            <a:off x="9381431" y="5899012"/>
            <a:ext cx="2782791" cy="3489377"/>
          </a:xfrm>
          <a:prstGeom prst="rect">
            <a:avLst/>
          </a:prstGeom>
          <a:ln>
            <a:solidFill>
              <a:schemeClr val="tx1"/>
            </a:solidFill>
          </a:ln>
        </p:spPr>
      </p:pic>
      <p:pic>
        <p:nvPicPr>
          <p:cNvPr id="51" name="Picture 50">
            <a:extLst>
              <a:ext uri="{FF2B5EF4-FFF2-40B4-BE49-F238E27FC236}">
                <a16:creationId xmlns:a16="http://schemas.microsoft.com/office/drawing/2014/main" id="{75D33882-E766-6B86-819E-800607B3E862}"/>
              </a:ext>
            </a:extLst>
          </p:cNvPr>
          <p:cNvPicPr>
            <a:picLocks noChangeAspect="1"/>
          </p:cNvPicPr>
          <p:nvPr/>
        </p:nvPicPr>
        <p:blipFill>
          <a:blip r:embed="rId8"/>
          <a:stretch>
            <a:fillRect/>
          </a:stretch>
        </p:blipFill>
        <p:spPr>
          <a:xfrm>
            <a:off x="12284758" y="5916570"/>
            <a:ext cx="2645133" cy="3471818"/>
          </a:xfrm>
          <a:prstGeom prst="rect">
            <a:avLst/>
          </a:prstGeom>
          <a:ln>
            <a:solidFill>
              <a:schemeClr val="tx1"/>
            </a:solidFill>
          </a:ln>
        </p:spPr>
      </p:pic>
      <p:sp>
        <p:nvSpPr>
          <p:cNvPr id="52" name="TextBox 6">
            <a:extLst>
              <a:ext uri="{FF2B5EF4-FFF2-40B4-BE49-F238E27FC236}">
                <a16:creationId xmlns:a16="http://schemas.microsoft.com/office/drawing/2014/main" id="{636DA035-95C2-56E9-5248-B86E5705057C}"/>
              </a:ext>
            </a:extLst>
          </p:cNvPr>
          <p:cNvSpPr txBox="1"/>
          <p:nvPr/>
        </p:nvSpPr>
        <p:spPr>
          <a:xfrm>
            <a:off x="451549" y="2565882"/>
            <a:ext cx="8455021" cy="6895799"/>
          </a:xfrm>
          <a:prstGeom prst="rect">
            <a:avLst/>
          </a:prstGeom>
        </p:spPr>
        <p:txBody>
          <a:bodyPr wrap="square" lIns="0" tIns="0" rIns="0" bIns="0" rtlCol="0" anchor="t">
            <a:spAutoFit/>
          </a:bodyPr>
          <a:lstStyle/>
          <a:p>
            <a:pPr marL="562755" lvl="1" indent="-281378" algn="ctr">
              <a:lnSpc>
                <a:spcPts val="3649"/>
              </a:lnSpc>
              <a:spcBef>
                <a:spcPct val="0"/>
              </a:spcBef>
              <a:buFont typeface="Arial"/>
              <a:buChar char="•"/>
            </a:pPr>
            <a:endParaRPr lang="en-US" sz="3000" dirty="0">
              <a:solidFill>
                <a:srgbClr val="FFFFFF"/>
              </a:solidFill>
              <a:latin typeface="Canva Sans"/>
              <a:ea typeface="Canva Sans"/>
              <a:cs typeface="Canva Sans"/>
              <a:sym typeface="Canva Sans"/>
            </a:endParaRPr>
          </a:p>
          <a:p>
            <a:pPr marL="281377" lvl="1" algn="ctr">
              <a:lnSpc>
                <a:spcPts val="3649"/>
              </a:lnSpc>
              <a:spcBef>
                <a:spcPct val="0"/>
              </a:spcBef>
            </a:pPr>
            <a:r>
              <a:rPr lang="en-US" sz="3000" b="1" dirty="0">
                <a:solidFill>
                  <a:srgbClr val="00B0F0"/>
                </a:solidFill>
                <a:latin typeface="Canva Sans"/>
                <a:ea typeface="Canva Sans"/>
                <a:cs typeface="Canva Sans"/>
                <a:sym typeface="Canva Sans"/>
              </a:rPr>
              <a:t>The DRP will be implemented through a collective effort among:</a:t>
            </a:r>
            <a:r>
              <a:rPr lang="en-US" sz="3000" dirty="0">
                <a:solidFill>
                  <a:srgbClr val="FFFFFF"/>
                </a:solidFill>
                <a:latin typeface="Canva Sans"/>
                <a:ea typeface="Canva Sans"/>
                <a:cs typeface="Canva Sans"/>
                <a:sym typeface="Canva Sans"/>
              </a:rPr>
              <a:t> </a:t>
            </a:r>
            <a:br>
              <a:rPr lang="en-US" sz="3000" dirty="0">
                <a:solidFill>
                  <a:srgbClr val="FFFFFF"/>
                </a:solidFill>
                <a:latin typeface="Canva Sans"/>
                <a:ea typeface="Canva Sans"/>
                <a:cs typeface="Canva Sans"/>
                <a:sym typeface="Canva Sans"/>
              </a:rPr>
            </a:br>
            <a:r>
              <a:rPr lang="en-US" sz="3000" dirty="0">
                <a:solidFill>
                  <a:srgbClr val="FFFFFF"/>
                </a:solidFill>
                <a:latin typeface="Canva Sans"/>
                <a:ea typeface="Canva Sans"/>
                <a:cs typeface="Canva Sans"/>
                <a:sym typeface="Canva Sans"/>
              </a:rPr>
              <a:t>MCWA, County departments, and local agencies, including CDTF members. </a:t>
            </a:r>
          </a:p>
          <a:p>
            <a:pPr marL="281377" lvl="1" algn="ctr">
              <a:lnSpc>
                <a:spcPts val="3649"/>
              </a:lnSpc>
              <a:spcBef>
                <a:spcPct val="0"/>
              </a:spcBef>
            </a:pPr>
            <a:endParaRPr lang="en-US" sz="2606" dirty="0">
              <a:solidFill>
                <a:srgbClr val="FFFFFF"/>
              </a:solidFill>
              <a:latin typeface="Canva Sans"/>
              <a:ea typeface="Canva Sans"/>
              <a:cs typeface="Canva Sans"/>
              <a:sym typeface="Canva Sans"/>
            </a:endParaRPr>
          </a:p>
          <a:p>
            <a:pPr marL="281377" lvl="1" algn="ctr">
              <a:lnSpc>
                <a:spcPts val="3649"/>
              </a:lnSpc>
              <a:spcBef>
                <a:spcPct val="0"/>
              </a:spcBef>
            </a:pPr>
            <a:endParaRPr lang="en-US" sz="3200" dirty="0">
              <a:solidFill>
                <a:srgbClr val="FFFFFF"/>
              </a:solidFill>
              <a:latin typeface="Canva Sans"/>
              <a:ea typeface="Canva Sans"/>
              <a:cs typeface="Canva Sans"/>
              <a:sym typeface="Canva Sans"/>
            </a:endParaRPr>
          </a:p>
          <a:p>
            <a:pPr marL="281377" lvl="1" algn="ctr">
              <a:lnSpc>
                <a:spcPts val="3649"/>
              </a:lnSpc>
              <a:spcBef>
                <a:spcPct val="0"/>
              </a:spcBef>
            </a:pPr>
            <a:r>
              <a:rPr lang="en-US" sz="3200" dirty="0">
                <a:solidFill>
                  <a:srgbClr val="00B0F0"/>
                </a:solidFill>
                <a:latin typeface="Canva Sans"/>
                <a:ea typeface="Canva Sans"/>
                <a:cs typeface="Canva Sans"/>
                <a:sym typeface="Canva Sans"/>
              </a:rPr>
              <a:t>The DRP is a standalone document </a:t>
            </a:r>
            <a:r>
              <a:rPr lang="en-US" sz="3200" dirty="0">
                <a:solidFill>
                  <a:srgbClr val="FFFFFF"/>
                </a:solidFill>
                <a:latin typeface="Canva Sans"/>
                <a:ea typeface="Canva Sans"/>
                <a:cs typeface="Canva Sans"/>
                <a:sym typeface="Canva Sans"/>
              </a:rPr>
              <a:t>that will be implemented in conjunction </a:t>
            </a:r>
            <a:br>
              <a:rPr lang="en-US" sz="3200" dirty="0">
                <a:solidFill>
                  <a:srgbClr val="FFFFFF"/>
                </a:solidFill>
                <a:latin typeface="Canva Sans"/>
                <a:ea typeface="Canva Sans"/>
                <a:cs typeface="Canva Sans"/>
                <a:sym typeface="Canva Sans"/>
              </a:rPr>
            </a:br>
            <a:r>
              <a:rPr lang="en-US" sz="3200" dirty="0">
                <a:solidFill>
                  <a:srgbClr val="FFFFFF"/>
                </a:solidFill>
                <a:latin typeface="Canva Sans"/>
                <a:ea typeface="Canva Sans"/>
                <a:cs typeface="Canva Sans"/>
                <a:sym typeface="Canva Sans"/>
              </a:rPr>
              <a:t>with other state, county, and local plans</a:t>
            </a:r>
          </a:p>
          <a:p>
            <a:pPr marL="281377" lvl="1" algn="ctr">
              <a:lnSpc>
                <a:spcPts val="3649"/>
              </a:lnSpc>
              <a:spcBef>
                <a:spcPct val="0"/>
              </a:spcBef>
            </a:pPr>
            <a:endParaRPr lang="en-US" sz="3200" dirty="0">
              <a:solidFill>
                <a:srgbClr val="FFFFFF"/>
              </a:solidFill>
              <a:latin typeface="Canva Sans"/>
              <a:ea typeface="Canva Sans"/>
              <a:cs typeface="Canva Sans"/>
              <a:sym typeface="Canva Sans"/>
            </a:endParaRPr>
          </a:p>
          <a:p>
            <a:pPr marL="567127" lvl="1" indent="-285750">
              <a:spcBef>
                <a:spcPct val="0"/>
              </a:spcBef>
              <a:buFont typeface="Arial" panose="020B0604020202020204" pitchFamily="34" charset="0"/>
              <a:buChar char="•"/>
            </a:pPr>
            <a:r>
              <a:rPr lang="en-US" dirty="0">
                <a:solidFill>
                  <a:srgbClr val="FFFFFF"/>
                </a:solidFill>
                <a:latin typeface="Canva Sans"/>
                <a:ea typeface="Canva Sans"/>
                <a:cs typeface="Canva Sans"/>
                <a:sym typeface="Canva Sans"/>
              </a:rPr>
              <a:t>State and County Hazard Mitigation Plans</a:t>
            </a:r>
          </a:p>
          <a:p>
            <a:pPr marL="567127" lvl="1" indent="-285750">
              <a:spcBef>
                <a:spcPct val="0"/>
              </a:spcBef>
              <a:buFont typeface="Arial" panose="020B0604020202020204" pitchFamily="34" charset="0"/>
              <a:buChar char="•"/>
            </a:pPr>
            <a:r>
              <a:rPr lang="en-US" dirty="0">
                <a:solidFill>
                  <a:srgbClr val="FFFFFF"/>
                </a:solidFill>
                <a:latin typeface="Canva Sans"/>
                <a:ea typeface="Canva Sans"/>
                <a:cs typeface="Canva Sans"/>
                <a:sym typeface="Canva Sans"/>
              </a:rPr>
              <a:t>County General Plan </a:t>
            </a:r>
          </a:p>
          <a:p>
            <a:pPr marL="567127" lvl="1" indent="-285750">
              <a:spcBef>
                <a:spcPct val="0"/>
              </a:spcBef>
              <a:buFont typeface="Arial" panose="020B0604020202020204" pitchFamily="34" charset="0"/>
              <a:buChar char="•"/>
            </a:pPr>
            <a:r>
              <a:rPr lang="en-US" dirty="0">
                <a:solidFill>
                  <a:srgbClr val="FFFFFF"/>
                </a:solidFill>
                <a:latin typeface="Canva Sans"/>
                <a:ea typeface="Canva Sans"/>
                <a:cs typeface="Canva Sans"/>
                <a:sym typeface="Canva Sans"/>
              </a:rPr>
              <a:t>City and County Emergency Operations  Plans</a:t>
            </a:r>
          </a:p>
          <a:p>
            <a:pPr marL="567127" lvl="1" indent="-285750">
              <a:spcBef>
                <a:spcPct val="0"/>
              </a:spcBef>
              <a:buFont typeface="Arial" panose="020B0604020202020204" pitchFamily="34" charset="0"/>
              <a:buChar char="•"/>
            </a:pPr>
            <a:r>
              <a:rPr lang="en-US" dirty="0">
                <a:solidFill>
                  <a:srgbClr val="FFFFFF"/>
                </a:solidFill>
                <a:latin typeface="Canva Sans"/>
                <a:ea typeface="Canva Sans"/>
                <a:cs typeface="Canva Sans"/>
                <a:sym typeface="Canva Sans"/>
              </a:rPr>
              <a:t>City and water supplier planning documents</a:t>
            </a:r>
          </a:p>
          <a:p>
            <a:pPr marL="567127" lvl="1" indent="-285750">
              <a:spcBef>
                <a:spcPct val="0"/>
              </a:spcBef>
              <a:buFont typeface="Arial" panose="020B0604020202020204" pitchFamily="34" charset="0"/>
              <a:buChar char="•"/>
            </a:pPr>
            <a:r>
              <a:rPr lang="en-US" dirty="0">
                <a:solidFill>
                  <a:srgbClr val="FFFFFF"/>
                </a:solidFill>
                <a:latin typeface="Canva Sans"/>
                <a:ea typeface="Canva Sans"/>
                <a:cs typeface="Canva Sans"/>
                <a:sym typeface="Canva Sans"/>
              </a:rPr>
              <a:t>Ukiah Valley Basin GSP</a:t>
            </a:r>
          </a:p>
          <a:p>
            <a:pPr marL="562755" lvl="1" indent="-281378" algn="ctr">
              <a:lnSpc>
                <a:spcPts val="3649"/>
              </a:lnSpc>
              <a:spcBef>
                <a:spcPct val="0"/>
              </a:spcBef>
              <a:buFont typeface="Arial"/>
              <a:buChar char="•"/>
            </a:pPr>
            <a:endParaRPr lang="en-US" sz="2606" dirty="0">
              <a:solidFill>
                <a:srgbClr val="FFFFFF"/>
              </a:solidFill>
              <a:latin typeface="Canva Sans"/>
              <a:ea typeface="Canva Sans"/>
              <a:cs typeface="Canva Sans"/>
              <a:sym typeface="Canva Sans"/>
            </a:endParaRPr>
          </a:p>
        </p:txBody>
      </p:sp>
    </p:spTree>
    <p:extLst>
      <p:ext uri="{BB962C8B-B14F-4D97-AF65-F5344CB8AC3E}">
        <p14:creationId xmlns:p14="http://schemas.microsoft.com/office/powerpoint/2010/main" val="40610130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C306D"/>
        </a:solidFill>
        <a:effectLst/>
      </p:bgPr>
    </p:bg>
    <p:spTree>
      <p:nvGrpSpPr>
        <p:cNvPr id="1" name="">
          <a:extLst>
            <a:ext uri="{FF2B5EF4-FFF2-40B4-BE49-F238E27FC236}">
              <a16:creationId xmlns:a16="http://schemas.microsoft.com/office/drawing/2014/main" id="{D592C845-0AA3-3827-CD8E-C8E42C79775B}"/>
            </a:ext>
          </a:extLst>
        </p:cNvPr>
        <p:cNvGrpSpPr/>
        <p:nvPr/>
      </p:nvGrpSpPr>
      <p:grpSpPr>
        <a:xfrm>
          <a:off x="0" y="0"/>
          <a:ext cx="0" cy="0"/>
          <a:chOff x="0" y="0"/>
          <a:chExt cx="0" cy="0"/>
        </a:xfrm>
      </p:grpSpPr>
      <p:sp>
        <p:nvSpPr>
          <p:cNvPr id="27" name="TextBox 27">
            <a:extLst>
              <a:ext uri="{FF2B5EF4-FFF2-40B4-BE49-F238E27FC236}">
                <a16:creationId xmlns:a16="http://schemas.microsoft.com/office/drawing/2014/main" id="{FC82F744-1CFB-DE84-504A-BDDA31D6390F}"/>
              </a:ext>
            </a:extLst>
          </p:cNvPr>
          <p:cNvSpPr txBox="1"/>
          <p:nvPr/>
        </p:nvSpPr>
        <p:spPr>
          <a:xfrm>
            <a:off x="657972" y="657876"/>
            <a:ext cx="15470152" cy="1436227"/>
          </a:xfrm>
          <a:prstGeom prst="rect">
            <a:avLst/>
          </a:prstGeom>
        </p:spPr>
        <p:txBody>
          <a:bodyPr wrap="square" lIns="0" tIns="0" rIns="0" bIns="0" rtlCol="0" anchor="t">
            <a:spAutoFit/>
          </a:bodyPr>
          <a:lstStyle/>
          <a:p>
            <a:pPr marL="0" marR="0" lvl="0" indent="0" algn="l" defTabSz="914400" rtl="0" eaLnBrk="1" fontAlgn="auto" latinLnBrk="0" hangingPunct="1">
              <a:lnSpc>
                <a:spcPts val="6075"/>
              </a:lnSpc>
              <a:spcBef>
                <a:spcPts val="0"/>
              </a:spcBef>
              <a:spcAft>
                <a:spcPts val="0"/>
              </a:spcAft>
              <a:buClrTx/>
              <a:buSzTx/>
              <a:buFontTx/>
              <a:buNone/>
              <a:tabLst/>
              <a:defRPr/>
            </a:pPr>
            <a:r>
              <a:rPr kumimoji="0" lang="en-US" sz="6075" b="1" i="0" u="none" strike="noStrike" kern="1200" cap="none" spc="0" normalizeH="0" baseline="0" noProof="0" dirty="0">
                <a:ln>
                  <a:noFill/>
                </a:ln>
                <a:solidFill>
                  <a:srgbClr val="FDCD25"/>
                </a:solidFill>
                <a:effectLst/>
                <a:uLnTx/>
                <a:uFillTx/>
                <a:latin typeface="Tabarra Sans Heavy"/>
                <a:ea typeface="Tabarra Sans Heavy"/>
                <a:cs typeface="Tabarra Sans Heavy"/>
                <a:sym typeface="Tabarra Sans Heavy"/>
              </a:rPr>
              <a:t>Drought Resilience Plan</a:t>
            </a:r>
          </a:p>
          <a:p>
            <a:pPr marL="0" marR="0" lvl="0" indent="0" algn="l" defTabSz="914400" rtl="0" eaLnBrk="1" fontAlgn="auto" latinLnBrk="0" hangingPunct="1">
              <a:lnSpc>
                <a:spcPts val="4975"/>
              </a:lnSpc>
              <a:spcBef>
                <a:spcPts val="0"/>
              </a:spcBef>
              <a:spcAft>
                <a:spcPts val="0"/>
              </a:spcAft>
              <a:buClrTx/>
              <a:buSzTx/>
              <a:buFontTx/>
              <a:buNone/>
              <a:tabLst/>
              <a:defRPr/>
            </a:pPr>
            <a:r>
              <a:rPr lang="en-US" sz="4975" b="1" dirty="0">
                <a:solidFill>
                  <a:srgbClr val="5271FF"/>
                </a:solidFill>
                <a:latin typeface="Tabarra Sans Heavy"/>
                <a:ea typeface="Tabarra Sans Heavy"/>
                <a:cs typeface="Tabarra Sans Heavy"/>
                <a:sym typeface="Tabarra Sans Heavy"/>
              </a:rPr>
              <a:t>4</a:t>
            </a:r>
            <a:r>
              <a:rPr kumimoji="0" lang="en-US" sz="4975" b="1" i="0" u="none" strike="noStrike" kern="1200" cap="none" spc="0" normalizeH="0" baseline="0" noProof="0" dirty="0">
                <a:ln>
                  <a:noFill/>
                </a:ln>
                <a:solidFill>
                  <a:srgbClr val="5271FF"/>
                </a:solidFill>
                <a:effectLst/>
                <a:uLnTx/>
                <a:uFillTx/>
                <a:latin typeface="Tabarra Sans Heavy"/>
                <a:ea typeface="Tabarra Sans Heavy"/>
                <a:cs typeface="Tabarra Sans Heavy"/>
                <a:sym typeface="Tabarra Sans Heavy"/>
              </a:rPr>
              <a:t>) Plan Implementation: Considerations</a:t>
            </a:r>
          </a:p>
        </p:txBody>
      </p:sp>
      <p:sp>
        <p:nvSpPr>
          <p:cNvPr id="7" name="Rectangle 6">
            <a:extLst>
              <a:ext uri="{FF2B5EF4-FFF2-40B4-BE49-F238E27FC236}">
                <a16:creationId xmlns:a16="http://schemas.microsoft.com/office/drawing/2014/main" id="{8FBDD757-2372-ACC6-7F5F-D9F9A812A061}"/>
              </a:ext>
            </a:extLst>
          </p:cNvPr>
          <p:cNvSpPr/>
          <p:nvPr/>
        </p:nvSpPr>
        <p:spPr>
          <a:xfrm>
            <a:off x="1637312" y="2147270"/>
            <a:ext cx="7063175" cy="822960"/>
          </a:xfrm>
          <a:prstGeom prst="rect">
            <a:avLst/>
          </a:prstGeom>
          <a:solidFill>
            <a:srgbClr val="009BD2">
              <a:lumMod val="75000"/>
            </a:srgbClr>
          </a:solidFill>
          <a:ln w="22225" cap="rnd" cmpd="sng" algn="ctr">
            <a:solidFill>
              <a:srgbClr val="007EAA">
                <a:shade val="15000"/>
              </a:srgbClr>
            </a:solidFill>
            <a:prstDash val="solid"/>
          </a:ln>
          <a:effectLst/>
        </p:spPr>
        <p:txBody>
          <a:bodyPr rtlCol="0" anchor="ctr"/>
          <a:lstStyle/>
          <a:p>
            <a:pPr marL="0" marR="0" lvl="0" indent="0" algn="ctr" defTabSz="1371600" eaLnBrk="1" fontAlgn="auto" latinLnBrk="0" hangingPunct="1">
              <a:lnSpc>
                <a:spcPct val="100000"/>
              </a:lnSpc>
              <a:spcBef>
                <a:spcPts val="0"/>
              </a:spcBef>
              <a:spcAft>
                <a:spcPts val="0"/>
              </a:spcAft>
              <a:buClrTx/>
              <a:buSzTx/>
              <a:buFontTx/>
              <a:buNone/>
              <a:tabLst/>
              <a:defRPr/>
            </a:pPr>
            <a:r>
              <a:rPr lang="en-US" sz="4000" kern="0" dirty="0">
                <a:solidFill>
                  <a:schemeClr val="bg1"/>
                </a:solidFill>
              </a:rPr>
              <a:t>Adaptive Management</a:t>
            </a:r>
            <a:endParaRPr kumimoji="0" lang="en-US" sz="4000" b="0" i="0" u="none" strike="noStrike" kern="0" cap="none" spc="0" normalizeH="0" baseline="0" noProof="0" dirty="0">
              <a:ln>
                <a:noFill/>
              </a:ln>
              <a:solidFill>
                <a:schemeClr val="bg1"/>
              </a:solidFill>
              <a:effectLst/>
              <a:uLnTx/>
              <a:uFillTx/>
              <a:ea typeface="+mn-ea"/>
              <a:cs typeface="+mn-cs"/>
            </a:endParaRPr>
          </a:p>
        </p:txBody>
      </p:sp>
      <p:sp>
        <p:nvSpPr>
          <p:cNvPr id="8" name="Rectangle 7">
            <a:extLst>
              <a:ext uri="{FF2B5EF4-FFF2-40B4-BE49-F238E27FC236}">
                <a16:creationId xmlns:a16="http://schemas.microsoft.com/office/drawing/2014/main" id="{E949E955-AAE0-3B23-524D-2D7FDBF28BFA}"/>
              </a:ext>
            </a:extLst>
          </p:cNvPr>
          <p:cNvSpPr/>
          <p:nvPr/>
        </p:nvSpPr>
        <p:spPr>
          <a:xfrm>
            <a:off x="1637312" y="2147269"/>
            <a:ext cx="7063175" cy="6833060"/>
          </a:xfrm>
          <a:prstGeom prst="rect">
            <a:avLst/>
          </a:prstGeom>
          <a:noFill/>
          <a:ln w="22225" cap="rnd" cmpd="sng" algn="ctr">
            <a:solidFill>
              <a:srgbClr val="007EAA">
                <a:shade val="15000"/>
              </a:srgbClr>
            </a:solidFill>
            <a:prstDash val="solid"/>
          </a:ln>
          <a:effectLst/>
        </p:spPr>
        <p:txBody>
          <a:bodyPr rtlCol="0" anchor="ctr"/>
          <a:lstStyle/>
          <a:p>
            <a:pPr marL="0" marR="0" lvl="0" indent="0" algn="ctr" defTabSz="1371600" eaLnBrk="1" fontAlgn="auto" latinLnBrk="0" hangingPunct="1">
              <a:lnSpc>
                <a:spcPct val="100000"/>
              </a:lnSpc>
              <a:spcBef>
                <a:spcPts val="0"/>
              </a:spcBef>
              <a:spcAft>
                <a:spcPts val="0"/>
              </a:spcAft>
              <a:buClrTx/>
              <a:buSzTx/>
              <a:buFontTx/>
              <a:buNone/>
              <a:tabLst/>
              <a:defRPr/>
            </a:pPr>
            <a:endParaRPr kumimoji="0" lang="en-US" sz="2700" b="0" i="0" u="none" strike="noStrike" kern="0" cap="none" spc="0" normalizeH="0" baseline="0" noProof="0">
              <a:ln>
                <a:noFill/>
              </a:ln>
              <a:solidFill>
                <a:schemeClr val="bg1"/>
              </a:solidFill>
              <a:effectLst/>
              <a:uLnTx/>
              <a:uFillTx/>
              <a:latin typeface="Gill Sans MT"/>
              <a:ea typeface="+mn-ea"/>
              <a:cs typeface="+mn-cs"/>
            </a:endParaRPr>
          </a:p>
        </p:txBody>
      </p:sp>
      <p:sp>
        <p:nvSpPr>
          <p:cNvPr id="10" name="Rectangle 9">
            <a:extLst>
              <a:ext uri="{FF2B5EF4-FFF2-40B4-BE49-F238E27FC236}">
                <a16:creationId xmlns:a16="http://schemas.microsoft.com/office/drawing/2014/main" id="{8EF9C7C8-FCD2-C7BE-D79E-9E9F3636CC3A}"/>
              </a:ext>
            </a:extLst>
          </p:cNvPr>
          <p:cNvSpPr/>
          <p:nvPr/>
        </p:nvSpPr>
        <p:spPr>
          <a:xfrm>
            <a:off x="9135392" y="2147270"/>
            <a:ext cx="7063175" cy="822960"/>
          </a:xfrm>
          <a:prstGeom prst="rect">
            <a:avLst/>
          </a:prstGeom>
          <a:solidFill>
            <a:srgbClr val="009BD2">
              <a:lumMod val="75000"/>
            </a:srgbClr>
          </a:solidFill>
          <a:ln w="22225" cap="rnd" cmpd="sng" algn="ctr">
            <a:solidFill>
              <a:srgbClr val="007EAA">
                <a:shade val="15000"/>
              </a:srgbClr>
            </a:solidFill>
            <a:prstDash val="solid"/>
          </a:ln>
          <a:effectLst/>
        </p:spPr>
        <p:txBody>
          <a:bodyPr rtlCol="0" anchor="ctr"/>
          <a:lstStyle/>
          <a:p>
            <a:pPr marL="0" marR="0" lvl="0" indent="0" algn="ctr" defTabSz="1371600" eaLnBrk="1" fontAlgn="auto" latinLnBrk="0" hangingPunct="1">
              <a:lnSpc>
                <a:spcPct val="100000"/>
              </a:lnSpc>
              <a:spcBef>
                <a:spcPts val="0"/>
              </a:spcBef>
              <a:spcAft>
                <a:spcPts val="0"/>
              </a:spcAft>
              <a:buClrTx/>
              <a:buSzTx/>
              <a:buFontTx/>
              <a:buNone/>
              <a:tabLst/>
              <a:defRPr/>
            </a:pPr>
            <a:endParaRPr kumimoji="0" lang="en-US" sz="2700" b="0" i="0" u="none" strike="noStrike" kern="0" cap="none" spc="0" normalizeH="0" baseline="0" noProof="0">
              <a:ln>
                <a:noFill/>
              </a:ln>
              <a:solidFill>
                <a:schemeClr val="bg1"/>
              </a:solidFill>
              <a:effectLst/>
              <a:uLnTx/>
              <a:uFillTx/>
              <a:latin typeface="Gill Sans MT"/>
              <a:ea typeface="+mn-ea"/>
              <a:cs typeface="+mn-cs"/>
            </a:endParaRPr>
          </a:p>
        </p:txBody>
      </p:sp>
      <p:sp>
        <p:nvSpPr>
          <p:cNvPr id="11" name="Rectangle 10">
            <a:extLst>
              <a:ext uri="{FF2B5EF4-FFF2-40B4-BE49-F238E27FC236}">
                <a16:creationId xmlns:a16="http://schemas.microsoft.com/office/drawing/2014/main" id="{8277BD5E-7F95-958E-3426-340ED943E5C5}"/>
              </a:ext>
            </a:extLst>
          </p:cNvPr>
          <p:cNvSpPr/>
          <p:nvPr/>
        </p:nvSpPr>
        <p:spPr>
          <a:xfrm>
            <a:off x="9135392" y="2147269"/>
            <a:ext cx="7063175" cy="6833060"/>
          </a:xfrm>
          <a:prstGeom prst="rect">
            <a:avLst/>
          </a:prstGeom>
          <a:noFill/>
          <a:ln w="22225" cap="rnd" cmpd="sng" algn="ctr">
            <a:solidFill>
              <a:srgbClr val="007EAA">
                <a:shade val="15000"/>
              </a:srgbClr>
            </a:solidFill>
            <a:prstDash val="solid"/>
          </a:ln>
          <a:effectLst/>
        </p:spPr>
        <p:txBody>
          <a:bodyPr rtlCol="0" anchor="ctr"/>
          <a:lstStyle/>
          <a:p>
            <a:pPr marL="0" marR="0" lvl="0" indent="0" algn="ctr" defTabSz="1371600" eaLnBrk="1" fontAlgn="auto" latinLnBrk="0" hangingPunct="1">
              <a:lnSpc>
                <a:spcPct val="100000"/>
              </a:lnSpc>
              <a:spcBef>
                <a:spcPts val="0"/>
              </a:spcBef>
              <a:spcAft>
                <a:spcPts val="0"/>
              </a:spcAft>
              <a:buClrTx/>
              <a:buSzTx/>
              <a:buFontTx/>
              <a:buNone/>
              <a:tabLst/>
              <a:defRPr/>
            </a:pPr>
            <a:endParaRPr kumimoji="0" lang="en-US" sz="2700" b="0" i="0" u="none" strike="noStrike" kern="0" cap="none" spc="0" normalizeH="0" baseline="0" noProof="0">
              <a:ln>
                <a:noFill/>
              </a:ln>
              <a:solidFill>
                <a:schemeClr val="bg1"/>
              </a:solidFill>
              <a:effectLst/>
              <a:uLnTx/>
              <a:uFillTx/>
              <a:latin typeface="Gill Sans MT"/>
              <a:ea typeface="+mn-ea"/>
              <a:cs typeface="+mn-cs"/>
            </a:endParaRPr>
          </a:p>
        </p:txBody>
      </p:sp>
      <p:sp>
        <p:nvSpPr>
          <p:cNvPr id="15" name="Rectangle 14">
            <a:extLst>
              <a:ext uri="{FF2B5EF4-FFF2-40B4-BE49-F238E27FC236}">
                <a16:creationId xmlns:a16="http://schemas.microsoft.com/office/drawing/2014/main" id="{DF3D4F6E-7D6E-6375-A6B8-AEB362650923}"/>
              </a:ext>
            </a:extLst>
          </p:cNvPr>
          <p:cNvSpPr/>
          <p:nvPr/>
        </p:nvSpPr>
        <p:spPr>
          <a:xfrm>
            <a:off x="9135392" y="2147270"/>
            <a:ext cx="7063175" cy="822960"/>
          </a:xfrm>
          <a:prstGeom prst="rect">
            <a:avLst/>
          </a:prstGeom>
          <a:solidFill>
            <a:srgbClr val="009BD2">
              <a:lumMod val="75000"/>
            </a:srgbClr>
          </a:solidFill>
          <a:ln w="22225" cap="rnd" cmpd="sng" algn="ctr">
            <a:solidFill>
              <a:srgbClr val="007EAA">
                <a:shade val="15000"/>
              </a:srgbClr>
            </a:solidFill>
            <a:prstDash val="solid"/>
          </a:ln>
          <a:effectLst/>
        </p:spPr>
        <p:txBody>
          <a:bodyPr rtlCol="0" anchor="ctr"/>
          <a:lstStyle/>
          <a:p>
            <a:pPr marL="0" marR="0" lvl="0" indent="0" algn="ctr" defTabSz="13716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Funding</a:t>
            </a:r>
          </a:p>
        </p:txBody>
      </p:sp>
      <p:sp>
        <p:nvSpPr>
          <p:cNvPr id="16" name="Rectangle 15">
            <a:extLst>
              <a:ext uri="{FF2B5EF4-FFF2-40B4-BE49-F238E27FC236}">
                <a16:creationId xmlns:a16="http://schemas.microsoft.com/office/drawing/2014/main" id="{3600BBD3-B20C-AF56-9CB3-40FC2E9CFB3F}"/>
              </a:ext>
            </a:extLst>
          </p:cNvPr>
          <p:cNvSpPr/>
          <p:nvPr/>
        </p:nvSpPr>
        <p:spPr>
          <a:xfrm>
            <a:off x="9135392" y="2147269"/>
            <a:ext cx="7063175" cy="6833060"/>
          </a:xfrm>
          <a:prstGeom prst="rect">
            <a:avLst/>
          </a:prstGeom>
          <a:noFill/>
          <a:ln w="22225" cap="rnd" cmpd="sng" algn="ctr">
            <a:solidFill>
              <a:srgbClr val="007EAA">
                <a:shade val="15000"/>
              </a:srgbClr>
            </a:solidFill>
            <a:prstDash val="solid"/>
          </a:ln>
          <a:effectLst/>
        </p:spPr>
        <p:txBody>
          <a:bodyPr rtlCol="0" anchor="ctr"/>
          <a:lstStyle/>
          <a:p>
            <a:pPr marL="0" marR="0" lvl="0" indent="0" algn="ctr" defTabSz="1371600" eaLnBrk="1" fontAlgn="auto" latinLnBrk="0" hangingPunct="1">
              <a:lnSpc>
                <a:spcPct val="100000"/>
              </a:lnSpc>
              <a:spcBef>
                <a:spcPts val="0"/>
              </a:spcBef>
              <a:spcAft>
                <a:spcPts val="0"/>
              </a:spcAft>
              <a:buClrTx/>
              <a:buSzTx/>
              <a:buFontTx/>
              <a:buNone/>
              <a:tabLst/>
              <a:defRPr/>
            </a:pPr>
            <a:endParaRPr kumimoji="0" lang="en-US" sz="2700" b="0" i="0" u="none" strike="noStrike" kern="0" cap="none" spc="0" normalizeH="0" baseline="0" noProof="0">
              <a:ln>
                <a:noFill/>
              </a:ln>
              <a:solidFill>
                <a:prstClr val="white"/>
              </a:solidFill>
              <a:effectLst/>
              <a:uLnTx/>
              <a:uFillTx/>
              <a:latin typeface="Gill Sans MT"/>
              <a:ea typeface="+mn-ea"/>
              <a:cs typeface="+mn-cs"/>
            </a:endParaRPr>
          </a:p>
        </p:txBody>
      </p:sp>
      <p:sp>
        <p:nvSpPr>
          <p:cNvPr id="18" name="TextBox 6">
            <a:extLst>
              <a:ext uri="{FF2B5EF4-FFF2-40B4-BE49-F238E27FC236}">
                <a16:creationId xmlns:a16="http://schemas.microsoft.com/office/drawing/2014/main" id="{69CBD7E7-4B98-97D1-847E-7415BE6D1446}"/>
              </a:ext>
            </a:extLst>
          </p:cNvPr>
          <p:cNvSpPr txBox="1"/>
          <p:nvPr/>
        </p:nvSpPr>
        <p:spPr>
          <a:xfrm>
            <a:off x="1202407" y="3125174"/>
            <a:ext cx="7362365" cy="4616648"/>
          </a:xfrm>
          <a:prstGeom prst="rect">
            <a:avLst/>
          </a:prstGeom>
        </p:spPr>
        <p:txBody>
          <a:bodyPr wrap="square" lIns="0" tIns="0" rIns="0" bIns="0" rtlCol="0" anchor="t">
            <a:spAutoFit/>
          </a:bodyPr>
          <a:lstStyle/>
          <a:p>
            <a:pPr marL="562755" lvl="1" indent="-281378" algn="ctr">
              <a:lnSpc>
                <a:spcPts val="3649"/>
              </a:lnSpc>
              <a:spcBef>
                <a:spcPct val="0"/>
              </a:spcBef>
              <a:buFont typeface="Arial"/>
              <a:buChar char="•"/>
            </a:pPr>
            <a:endParaRPr lang="en-US" sz="4000" dirty="0">
              <a:solidFill>
                <a:srgbClr val="FFFFFF"/>
              </a:solidFill>
              <a:latin typeface="Canva Sans"/>
              <a:ea typeface="Canva Sans"/>
              <a:cs typeface="Canva Sans"/>
              <a:sym typeface="Canva Sans"/>
            </a:endParaRPr>
          </a:p>
          <a:p>
            <a:pPr marL="281377" lvl="1" algn="ctr">
              <a:lnSpc>
                <a:spcPts val="3649"/>
              </a:lnSpc>
              <a:spcBef>
                <a:spcPct val="0"/>
              </a:spcBef>
            </a:pPr>
            <a:r>
              <a:rPr lang="en-US" sz="3600" b="1" dirty="0">
                <a:solidFill>
                  <a:srgbClr val="00B0F0"/>
                </a:solidFill>
                <a:latin typeface="Calibri" panose="020F0502020204030204" pitchFamily="34" charset="0"/>
                <a:ea typeface="Canva Sans"/>
                <a:cs typeface="Calibri" panose="020F0502020204030204" pitchFamily="34" charset="0"/>
                <a:sym typeface="Canva Sans"/>
              </a:rPr>
              <a:t>County will assess and update the DRP as needed to reflect:</a:t>
            </a:r>
          </a:p>
          <a:p>
            <a:pPr marL="281377" lvl="1" algn="ctr">
              <a:lnSpc>
                <a:spcPts val="3649"/>
              </a:lnSpc>
              <a:spcBef>
                <a:spcPct val="0"/>
              </a:spcBef>
            </a:pPr>
            <a:endParaRPr lang="en-US" sz="2606" dirty="0">
              <a:solidFill>
                <a:srgbClr val="FFFFFF"/>
              </a:solidFill>
              <a:latin typeface="Calibri" panose="020F0502020204030204" pitchFamily="34" charset="0"/>
              <a:ea typeface="Canva Sans"/>
              <a:cs typeface="Calibri" panose="020F0502020204030204" pitchFamily="34" charset="0"/>
              <a:sym typeface="Canva Sans"/>
            </a:endParaRPr>
          </a:p>
          <a:p>
            <a:pPr marL="562755" lvl="1" indent="-281378">
              <a:lnSpc>
                <a:spcPts val="3649"/>
              </a:lnSpc>
              <a:spcBef>
                <a:spcPct val="0"/>
              </a:spcBef>
              <a:buFont typeface="Arial"/>
              <a:buChar char="•"/>
            </a:pPr>
            <a:r>
              <a:rPr lang="en-US" sz="3200" dirty="0">
                <a:solidFill>
                  <a:srgbClr val="FFFFFF"/>
                </a:solidFill>
                <a:latin typeface="Calibri" panose="020F0502020204030204" pitchFamily="34" charset="0"/>
                <a:ea typeface="Canva Sans"/>
                <a:cs typeface="Calibri" panose="020F0502020204030204" pitchFamily="34" charset="0"/>
                <a:sym typeface="Canva Sans"/>
              </a:rPr>
              <a:t>Changing conditions</a:t>
            </a:r>
          </a:p>
          <a:p>
            <a:pPr marL="562755" lvl="1" indent="-281378">
              <a:lnSpc>
                <a:spcPts val="3649"/>
              </a:lnSpc>
              <a:spcBef>
                <a:spcPct val="0"/>
              </a:spcBef>
              <a:buFont typeface="Arial"/>
              <a:buChar char="•"/>
            </a:pPr>
            <a:r>
              <a:rPr lang="en-US" sz="3200" dirty="0">
                <a:solidFill>
                  <a:srgbClr val="FFFFFF"/>
                </a:solidFill>
                <a:latin typeface="Calibri" panose="020F0502020204030204" pitchFamily="34" charset="0"/>
                <a:ea typeface="Canva Sans"/>
                <a:cs typeface="Calibri" panose="020F0502020204030204" pitchFamily="34" charset="0"/>
                <a:sym typeface="Canva Sans"/>
              </a:rPr>
              <a:t>Availability of new data </a:t>
            </a:r>
          </a:p>
          <a:p>
            <a:pPr marL="562755" lvl="1" indent="-281378">
              <a:lnSpc>
                <a:spcPts val="3649"/>
              </a:lnSpc>
              <a:spcBef>
                <a:spcPct val="0"/>
              </a:spcBef>
              <a:buFont typeface="Arial"/>
              <a:buChar char="•"/>
            </a:pPr>
            <a:r>
              <a:rPr lang="en-US" sz="3200" dirty="0">
                <a:solidFill>
                  <a:srgbClr val="FFFFFF"/>
                </a:solidFill>
                <a:latin typeface="Calibri" panose="020F0502020204030204" pitchFamily="34" charset="0"/>
                <a:ea typeface="Canva Sans"/>
                <a:cs typeface="Calibri" panose="020F0502020204030204" pitchFamily="34" charset="0"/>
                <a:sym typeface="Canva Sans"/>
              </a:rPr>
              <a:t>Adjustments to response actions based on drought events</a:t>
            </a:r>
          </a:p>
          <a:p>
            <a:pPr marL="562755" lvl="1" indent="-281378">
              <a:lnSpc>
                <a:spcPts val="3649"/>
              </a:lnSpc>
              <a:spcBef>
                <a:spcPct val="0"/>
              </a:spcBef>
              <a:buFont typeface="Arial"/>
              <a:buChar char="•"/>
            </a:pPr>
            <a:r>
              <a:rPr lang="en-US" sz="3200" dirty="0">
                <a:solidFill>
                  <a:srgbClr val="FFFFFF"/>
                </a:solidFill>
                <a:latin typeface="Calibri" panose="020F0502020204030204" pitchFamily="34" charset="0"/>
                <a:ea typeface="Canva Sans"/>
                <a:cs typeface="Calibri" panose="020F0502020204030204" pitchFamily="34" charset="0"/>
                <a:sym typeface="Canva Sans"/>
              </a:rPr>
              <a:t>CDTF discussions on agency roles and response actions/triggers</a:t>
            </a:r>
          </a:p>
        </p:txBody>
      </p:sp>
      <p:sp>
        <p:nvSpPr>
          <p:cNvPr id="20" name="Content Placeholder 2">
            <a:extLst>
              <a:ext uri="{FF2B5EF4-FFF2-40B4-BE49-F238E27FC236}">
                <a16:creationId xmlns:a16="http://schemas.microsoft.com/office/drawing/2014/main" id="{59409324-8504-7394-E4C9-D064084A762B}"/>
              </a:ext>
            </a:extLst>
          </p:cNvPr>
          <p:cNvSpPr txBox="1">
            <a:spLocks/>
          </p:cNvSpPr>
          <p:nvPr/>
        </p:nvSpPr>
        <p:spPr>
          <a:xfrm>
            <a:off x="8700487" y="3457035"/>
            <a:ext cx="9613016" cy="6579680"/>
          </a:xfrm>
          <a:prstGeom prst="rect">
            <a:avLst/>
          </a:prstGeom>
        </p:spPr>
        <p:txBody>
          <a:bodyPr vert="horz" lIns="91440" tIns="45720" rIns="91440" bIns="45720" rtlCol="0" anchor="t">
            <a:normAutofit fontScale="62500" lnSpcReduction="2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4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0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endParaRPr lang="en-US" sz="700" dirty="0">
              <a:solidFill>
                <a:schemeClr val="bg1"/>
              </a:solidFill>
            </a:endParaRPr>
          </a:p>
          <a:p>
            <a:pPr marL="324000" lvl="1" indent="0">
              <a:buNone/>
            </a:pPr>
            <a:r>
              <a:rPr lang="en-US" sz="6500" b="1" dirty="0">
                <a:solidFill>
                  <a:srgbClr val="00B0F0"/>
                </a:solidFill>
              </a:rPr>
              <a:t>Led by Grants Unit and Executive Office</a:t>
            </a:r>
          </a:p>
          <a:p>
            <a:pPr marL="324000" lvl="1" indent="0">
              <a:buNone/>
            </a:pPr>
            <a:endParaRPr lang="en-US" sz="3600" b="1" dirty="0">
              <a:solidFill>
                <a:srgbClr val="00B0F0"/>
              </a:solidFill>
            </a:endParaRPr>
          </a:p>
          <a:p>
            <a:pPr marL="324000" lvl="1" indent="0">
              <a:buClr>
                <a:schemeClr val="accent5"/>
              </a:buClr>
              <a:buNone/>
            </a:pPr>
            <a:r>
              <a:rPr lang="en-US" sz="5100" b="1" dirty="0">
                <a:solidFill>
                  <a:srgbClr val="FFC000"/>
                </a:solidFill>
              </a:rPr>
              <a:t>Federal Assistance Programs </a:t>
            </a:r>
          </a:p>
          <a:p>
            <a:pPr marL="630000" lvl="2" indent="0">
              <a:buClr>
                <a:schemeClr val="accent5"/>
              </a:buClr>
              <a:buNone/>
            </a:pPr>
            <a:r>
              <a:rPr lang="en-US" sz="4600" dirty="0">
                <a:solidFill>
                  <a:schemeClr val="bg1"/>
                </a:solidFill>
                <a:hlinkClick r:id="rId3">
                  <a:extLst>
                    <a:ext uri="{A12FA001-AC4F-418D-AE19-62706E023703}">
                      <ahyp:hlinkClr xmlns:ahyp="http://schemas.microsoft.com/office/drawing/2018/hyperlinkcolor" val="tx"/>
                    </a:ext>
                  </a:extLst>
                </a:hlinkClick>
              </a:rPr>
              <a:t>USDA</a:t>
            </a:r>
            <a:r>
              <a:rPr lang="en-US" sz="4600" dirty="0">
                <a:solidFill>
                  <a:schemeClr val="bg1"/>
                </a:solidFill>
              </a:rPr>
              <a:t>, </a:t>
            </a:r>
            <a:r>
              <a:rPr lang="en-US" sz="4600" dirty="0">
                <a:solidFill>
                  <a:schemeClr val="bg1"/>
                </a:solidFill>
                <a:hlinkClick r:id="rId4">
                  <a:extLst>
                    <a:ext uri="{A12FA001-AC4F-418D-AE19-62706E023703}">
                      <ahyp:hlinkClr xmlns:ahyp="http://schemas.microsoft.com/office/drawing/2018/hyperlinkcolor" val="tx"/>
                    </a:ext>
                  </a:extLst>
                </a:hlinkClick>
              </a:rPr>
              <a:t>Reclamation’s WaterSmart Program</a:t>
            </a:r>
            <a:endParaRPr lang="en-US" sz="4600" dirty="0">
              <a:solidFill>
                <a:schemeClr val="bg1"/>
              </a:solidFill>
            </a:endParaRPr>
          </a:p>
          <a:p>
            <a:pPr marL="324000" lvl="1" indent="0">
              <a:buClr>
                <a:schemeClr val="accent5"/>
              </a:buClr>
              <a:buNone/>
            </a:pPr>
            <a:endParaRPr lang="en-US" sz="5100" dirty="0">
              <a:solidFill>
                <a:schemeClr val="bg1"/>
              </a:solidFill>
            </a:endParaRPr>
          </a:p>
          <a:p>
            <a:pPr marL="324000" lvl="1" indent="0">
              <a:buClr>
                <a:schemeClr val="accent5"/>
              </a:buClr>
              <a:buNone/>
            </a:pPr>
            <a:r>
              <a:rPr lang="en-US" sz="5100" dirty="0">
                <a:solidFill>
                  <a:srgbClr val="FFC000"/>
                </a:solidFill>
              </a:rPr>
              <a:t>State Grants and Loans</a:t>
            </a:r>
            <a:endParaRPr lang="en-US" sz="5100" dirty="0">
              <a:solidFill>
                <a:srgbClr val="FFC000"/>
              </a:solidFill>
              <a:hlinkClick r:id="rId5">
                <a:extLst>
                  <a:ext uri="{A12FA001-AC4F-418D-AE19-62706E023703}">
                    <ahyp:hlinkClr xmlns:ahyp="http://schemas.microsoft.com/office/drawing/2018/hyperlinkcolor" val="tx"/>
                  </a:ext>
                </a:extLst>
              </a:hlinkClick>
            </a:endParaRPr>
          </a:p>
          <a:p>
            <a:pPr lvl="2">
              <a:buClr>
                <a:schemeClr val="accent5"/>
              </a:buClr>
            </a:pPr>
            <a:r>
              <a:rPr lang="en-US" sz="4600" dirty="0">
                <a:solidFill>
                  <a:schemeClr val="bg1"/>
                </a:solidFill>
                <a:hlinkClick r:id="rId5">
                  <a:extLst>
                    <a:ext uri="{A12FA001-AC4F-418D-AE19-62706E023703}">
                      <ahyp:hlinkClr xmlns:ahyp="http://schemas.microsoft.com/office/drawing/2018/hyperlinkcolor" val="tx"/>
                    </a:ext>
                  </a:extLst>
                </a:hlinkClick>
              </a:rPr>
              <a:t>DWR</a:t>
            </a:r>
            <a:r>
              <a:rPr lang="en-US" sz="4600" dirty="0">
                <a:solidFill>
                  <a:schemeClr val="bg1"/>
                </a:solidFill>
              </a:rPr>
              <a:t>, </a:t>
            </a:r>
            <a:r>
              <a:rPr lang="en-US" sz="4600" dirty="0">
                <a:solidFill>
                  <a:schemeClr val="bg1"/>
                </a:solidFill>
                <a:hlinkClick r:id="rId6">
                  <a:extLst>
                    <a:ext uri="{A12FA001-AC4F-418D-AE19-62706E023703}">
                      <ahyp:hlinkClr xmlns:ahyp="http://schemas.microsoft.com/office/drawing/2018/hyperlinkcolor" val="tx"/>
                    </a:ext>
                  </a:extLst>
                </a:hlinkClick>
              </a:rPr>
              <a:t>SWRCB</a:t>
            </a:r>
            <a:r>
              <a:rPr lang="en-US" sz="4600" dirty="0">
                <a:solidFill>
                  <a:schemeClr val="bg1"/>
                </a:solidFill>
              </a:rPr>
              <a:t>: Includes funding for consolidation, emergencies, direct technical assistance, etc.</a:t>
            </a:r>
          </a:p>
          <a:p>
            <a:pPr lvl="2">
              <a:buClr>
                <a:schemeClr val="accent5"/>
              </a:buClr>
            </a:pPr>
            <a:r>
              <a:rPr lang="en-US" sz="4600" dirty="0">
                <a:solidFill>
                  <a:schemeClr val="bg1"/>
                </a:solidFill>
                <a:hlinkClick r:id="rId7">
                  <a:extLst>
                    <a:ext uri="{A12FA001-AC4F-418D-AE19-62706E023703}">
                      <ahyp:hlinkClr xmlns:ahyp="http://schemas.microsoft.com/office/drawing/2018/hyperlinkcolor" val="tx"/>
                    </a:ext>
                  </a:extLst>
                </a:hlinkClick>
              </a:rPr>
              <a:t>California Financing Coordinating Committee</a:t>
            </a:r>
            <a:r>
              <a:rPr lang="en-US" sz="4600" dirty="0">
                <a:solidFill>
                  <a:schemeClr val="bg1"/>
                </a:solidFill>
              </a:rPr>
              <a:t>: list of state, federal, nonprofit, and other funding programs</a:t>
            </a:r>
          </a:p>
          <a:p>
            <a:endParaRPr lang="en-US" sz="2400" dirty="0">
              <a:solidFill>
                <a:schemeClr val="bg1"/>
              </a:solidFill>
            </a:endParaRPr>
          </a:p>
          <a:p>
            <a:endParaRPr lang="en-US" sz="2400" dirty="0">
              <a:solidFill>
                <a:schemeClr val="bg1"/>
              </a:solidFill>
            </a:endParaRPr>
          </a:p>
        </p:txBody>
      </p:sp>
    </p:spTree>
    <p:extLst>
      <p:ext uri="{BB962C8B-B14F-4D97-AF65-F5344CB8AC3E}">
        <p14:creationId xmlns:p14="http://schemas.microsoft.com/office/powerpoint/2010/main" val="3315083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C306D"/>
        </a:solidFill>
        <a:effectLst/>
      </p:bgPr>
    </p:bg>
    <p:spTree>
      <p:nvGrpSpPr>
        <p:cNvPr id="1" name="">
          <a:extLst>
            <a:ext uri="{FF2B5EF4-FFF2-40B4-BE49-F238E27FC236}">
              <a16:creationId xmlns:a16="http://schemas.microsoft.com/office/drawing/2014/main" id="{64B78A59-54A5-9BEE-974B-B56A053B6938}"/>
            </a:ext>
          </a:extLst>
        </p:cNvPr>
        <p:cNvGrpSpPr/>
        <p:nvPr/>
      </p:nvGrpSpPr>
      <p:grpSpPr>
        <a:xfrm>
          <a:off x="0" y="0"/>
          <a:ext cx="0" cy="0"/>
          <a:chOff x="0" y="0"/>
          <a:chExt cx="0" cy="0"/>
        </a:xfrm>
      </p:grpSpPr>
      <p:sp>
        <p:nvSpPr>
          <p:cNvPr id="27" name="TextBox 27">
            <a:extLst>
              <a:ext uri="{FF2B5EF4-FFF2-40B4-BE49-F238E27FC236}">
                <a16:creationId xmlns:a16="http://schemas.microsoft.com/office/drawing/2014/main" id="{0535BD1F-8218-0AB3-6AE9-E425B66A5667}"/>
              </a:ext>
            </a:extLst>
          </p:cNvPr>
          <p:cNvSpPr txBox="1"/>
          <p:nvPr/>
        </p:nvSpPr>
        <p:spPr>
          <a:xfrm>
            <a:off x="657972" y="657876"/>
            <a:ext cx="15470152" cy="1436227"/>
          </a:xfrm>
          <a:prstGeom prst="rect">
            <a:avLst/>
          </a:prstGeom>
        </p:spPr>
        <p:txBody>
          <a:bodyPr wrap="square" lIns="0" tIns="0" rIns="0" bIns="0" rtlCol="0" anchor="t">
            <a:spAutoFit/>
          </a:bodyPr>
          <a:lstStyle/>
          <a:p>
            <a:pPr marL="0" marR="0" lvl="0" indent="0" algn="l" defTabSz="914400" rtl="0" eaLnBrk="1" fontAlgn="auto" latinLnBrk="0" hangingPunct="1">
              <a:lnSpc>
                <a:spcPts val="6075"/>
              </a:lnSpc>
              <a:spcBef>
                <a:spcPts val="0"/>
              </a:spcBef>
              <a:spcAft>
                <a:spcPts val="0"/>
              </a:spcAft>
              <a:buClrTx/>
              <a:buSzTx/>
              <a:buFontTx/>
              <a:buNone/>
              <a:tabLst/>
              <a:defRPr/>
            </a:pPr>
            <a:r>
              <a:rPr kumimoji="0" lang="en-US" sz="6075" b="1" i="0" u="none" strike="noStrike" kern="1200" cap="none" spc="0" normalizeH="0" baseline="0" noProof="0" dirty="0">
                <a:ln>
                  <a:noFill/>
                </a:ln>
                <a:solidFill>
                  <a:srgbClr val="FDCD25"/>
                </a:solidFill>
                <a:effectLst/>
                <a:uLnTx/>
                <a:uFillTx/>
                <a:latin typeface="Tabarra Sans Heavy"/>
                <a:ea typeface="Tabarra Sans Heavy"/>
                <a:cs typeface="Tabarra Sans Heavy"/>
                <a:sym typeface="Tabarra Sans Heavy"/>
              </a:rPr>
              <a:t>Drought Resilience Plan</a:t>
            </a:r>
          </a:p>
          <a:p>
            <a:pPr marL="0" marR="0" lvl="0" indent="0" algn="l" defTabSz="914400" rtl="0" eaLnBrk="1" fontAlgn="auto" latinLnBrk="0" hangingPunct="1">
              <a:lnSpc>
                <a:spcPts val="4975"/>
              </a:lnSpc>
              <a:spcBef>
                <a:spcPts val="0"/>
              </a:spcBef>
              <a:spcAft>
                <a:spcPts val="0"/>
              </a:spcAft>
              <a:buClrTx/>
              <a:buSzTx/>
              <a:buFontTx/>
              <a:buNone/>
              <a:tabLst/>
              <a:defRPr/>
            </a:pPr>
            <a:r>
              <a:rPr lang="en-US" sz="4975" b="1" dirty="0">
                <a:solidFill>
                  <a:srgbClr val="5271FF"/>
                </a:solidFill>
                <a:latin typeface="Tabarra Sans Heavy"/>
                <a:ea typeface="Tabarra Sans Heavy"/>
                <a:cs typeface="Tabarra Sans Heavy"/>
                <a:sym typeface="Tabarra Sans Heavy"/>
              </a:rPr>
              <a:t>4</a:t>
            </a:r>
            <a:r>
              <a:rPr kumimoji="0" lang="en-US" sz="4975" b="1" i="0" u="none" strike="noStrike" kern="1200" cap="none" spc="0" normalizeH="0" baseline="0" noProof="0" dirty="0">
                <a:ln>
                  <a:noFill/>
                </a:ln>
                <a:solidFill>
                  <a:srgbClr val="5271FF"/>
                </a:solidFill>
                <a:effectLst/>
                <a:uLnTx/>
                <a:uFillTx/>
                <a:latin typeface="Tabarra Sans Heavy"/>
                <a:ea typeface="Tabarra Sans Heavy"/>
                <a:cs typeface="Tabarra Sans Heavy"/>
                <a:sym typeface="Tabarra Sans Heavy"/>
              </a:rPr>
              <a:t>) Plan Implementation: </a:t>
            </a:r>
            <a:r>
              <a:rPr lang="en-US" sz="4975" b="1" dirty="0">
                <a:solidFill>
                  <a:srgbClr val="5271FF"/>
                </a:solidFill>
                <a:latin typeface="Tabarra Sans Heavy"/>
                <a:ea typeface="Tabarra Sans Heavy"/>
                <a:cs typeface="Tabarra Sans Heavy"/>
                <a:sym typeface="Tabarra Sans Heavy"/>
              </a:rPr>
              <a:t>Road Map</a:t>
            </a:r>
            <a:endParaRPr kumimoji="0" lang="en-US" sz="4975" b="1" i="0" u="none" strike="noStrike" kern="1200" cap="none" spc="0" normalizeH="0" baseline="0" noProof="0" dirty="0">
              <a:ln>
                <a:noFill/>
              </a:ln>
              <a:solidFill>
                <a:srgbClr val="5271FF"/>
              </a:solidFill>
              <a:effectLst/>
              <a:uLnTx/>
              <a:uFillTx/>
              <a:latin typeface="Tabarra Sans Heavy"/>
              <a:ea typeface="Tabarra Sans Heavy"/>
              <a:cs typeface="Tabarra Sans Heavy"/>
              <a:sym typeface="Tabarra Sans Heavy"/>
            </a:endParaRPr>
          </a:p>
        </p:txBody>
      </p:sp>
      <p:graphicFrame>
        <p:nvGraphicFramePr>
          <p:cNvPr id="20" name="Content Placeholder 2">
            <a:extLst>
              <a:ext uri="{FF2B5EF4-FFF2-40B4-BE49-F238E27FC236}">
                <a16:creationId xmlns:a16="http://schemas.microsoft.com/office/drawing/2014/main" id="{88FC8541-282A-2A64-E9AA-4B209A3E87ED}"/>
              </a:ext>
            </a:extLst>
          </p:cNvPr>
          <p:cNvGraphicFramePr>
            <a:graphicFrameLocks/>
          </p:cNvGraphicFramePr>
          <p:nvPr>
            <p:extLst>
              <p:ext uri="{D42A27DB-BD31-4B8C-83A1-F6EECF244321}">
                <p14:modId xmlns:p14="http://schemas.microsoft.com/office/powerpoint/2010/main" val="2070976845"/>
              </p:ext>
            </p:extLst>
          </p:nvPr>
        </p:nvGraphicFramePr>
        <p:xfrm>
          <a:off x="3615587" y="4343018"/>
          <a:ext cx="15630909" cy="54642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1" name="TextBox 20">
            <a:extLst>
              <a:ext uri="{FF2B5EF4-FFF2-40B4-BE49-F238E27FC236}">
                <a16:creationId xmlns:a16="http://schemas.microsoft.com/office/drawing/2014/main" id="{F2CA6044-6531-2E09-0C2D-EBF8C2B15D54}"/>
              </a:ext>
            </a:extLst>
          </p:cNvPr>
          <p:cNvSpPr txBox="1"/>
          <p:nvPr/>
        </p:nvSpPr>
        <p:spPr>
          <a:xfrm>
            <a:off x="6590840" y="3373910"/>
            <a:ext cx="1547347" cy="646331"/>
          </a:xfrm>
          <a:prstGeom prst="rect">
            <a:avLst/>
          </a:prstGeom>
          <a:noFill/>
        </p:spPr>
        <p:txBody>
          <a:bodyPr wrap="none" rtlCol="0">
            <a:spAutoFit/>
          </a:bodyPr>
          <a:lstStyle/>
          <a:p>
            <a:r>
              <a:rPr lang="en-US" sz="3600" dirty="0">
                <a:solidFill>
                  <a:srgbClr val="FCE263"/>
                </a:solidFill>
              </a:rPr>
              <a:t>Stage 1</a:t>
            </a:r>
          </a:p>
        </p:txBody>
      </p:sp>
      <p:sp>
        <p:nvSpPr>
          <p:cNvPr id="22" name="TextBox 21">
            <a:extLst>
              <a:ext uri="{FF2B5EF4-FFF2-40B4-BE49-F238E27FC236}">
                <a16:creationId xmlns:a16="http://schemas.microsoft.com/office/drawing/2014/main" id="{3F9A575B-8989-EED4-CF0A-3D45211A645A}"/>
              </a:ext>
            </a:extLst>
          </p:cNvPr>
          <p:cNvSpPr txBox="1"/>
          <p:nvPr/>
        </p:nvSpPr>
        <p:spPr>
          <a:xfrm>
            <a:off x="10703846" y="3373910"/>
            <a:ext cx="1547347" cy="646331"/>
          </a:xfrm>
          <a:prstGeom prst="rect">
            <a:avLst/>
          </a:prstGeom>
          <a:noFill/>
        </p:spPr>
        <p:txBody>
          <a:bodyPr wrap="none" rtlCol="0">
            <a:spAutoFit/>
          </a:bodyPr>
          <a:lstStyle/>
          <a:p>
            <a:r>
              <a:rPr lang="en-US" sz="3600" dirty="0">
                <a:solidFill>
                  <a:schemeClr val="accent6"/>
                </a:solidFill>
              </a:rPr>
              <a:t>Stage 2</a:t>
            </a:r>
          </a:p>
        </p:txBody>
      </p:sp>
      <p:sp>
        <p:nvSpPr>
          <p:cNvPr id="23" name="TextBox 22">
            <a:extLst>
              <a:ext uri="{FF2B5EF4-FFF2-40B4-BE49-F238E27FC236}">
                <a16:creationId xmlns:a16="http://schemas.microsoft.com/office/drawing/2014/main" id="{A1792F78-EE1E-7F83-CEFD-078023025D32}"/>
              </a:ext>
            </a:extLst>
          </p:cNvPr>
          <p:cNvSpPr txBox="1"/>
          <p:nvPr/>
        </p:nvSpPr>
        <p:spPr>
          <a:xfrm>
            <a:off x="14535233" y="3387053"/>
            <a:ext cx="1547347" cy="646331"/>
          </a:xfrm>
          <a:prstGeom prst="rect">
            <a:avLst/>
          </a:prstGeom>
          <a:noFill/>
        </p:spPr>
        <p:txBody>
          <a:bodyPr wrap="none" rtlCol="0">
            <a:spAutoFit/>
          </a:bodyPr>
          <a:lstStyle/>
          <a:p>
            <a:r>
              <a:rPr lang="en-US" sz="3600" dirty="0">
                <a:solidFill>
                  <a:schemeClr val="accent2"/>
                </a:solidFill>
              </a:rPr>
              <a:t>Stage 3</a:t>
            </a:r>
          </a:p>
        </p:txBody>
      </p:sp>
      <p:sp>
        <p:nvSpPr>
          <p:cNvPr id="24" name="Rectangle: Rounded Corners 8">
            <a:extLst>
              <a:ext uri="{FF2B5EF4-FFF2-40B4-BE49-F238E27FC236}">
                <a16:creationId xmlns:a16="http://schemas.microsoft.com/office/drawing/2014/main" id="{C519E8A1-EAB5-DC17-02C1-B9EF8409803D}"/>
              </a:ext>
            </a:extLst>
          </p:cNvPr>
          <p:cNvSpPr/>
          <p:nvPr/>
        </p:nvSpPr>
        <p:spPr>
          <a:xfrm>
            <a:off x="9922281" y="2292932"/>
            <a:ext cx="3017523" cy="93518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dirty="0"/>
              <a:t>MCWA</a:t>
            </a:r>
            <a:endParaRPr lang="en-US" sz="2700" dirty="0"/>
          </a:p>
        </p:txBody>
      </p:sp>
      <p:sp>
        <p:nvSpPr>
          <p:cNvPr id="25" name="Right Brace 24">
            <a:extLst>
              <a:ext uri="{FF2B5EF4-FFF2-40B4-BE49-F238E27FC236}">
                <a16:creationId xmlns:a16="http://schemas.microsoft.com/office/drawing/2014/main" id="{23E2121C-7D4E-1A85-74F3-DAB9AD571A15}"/>
              </a:ext>
            </a:extLst>
          </p:cNvPr>
          <p:cNvSpPr/>
          <p:nvPr/>
        </p:nvSpPr>
        <p:spPr>
          <a:xfrm rot="16200000">
            <a:off x="11439676" y="2980539"/>
            <a:ext cx="144648" cy="2179548"/>
          </a:xfrm>
          <a:prstGeom prst="rightBrace">
            <a:avLst>
              <a:gd name="adj1" fmla="val 63032"/>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700">
              <a:solidFill>
                <a:sysClr val="windowText" lastClr="000000"/>
              </a:solidFill>
            </a:endParaRPr>
          </a:p>
        </p:txBody>
      </p:sp>
      <p:sp>
        <p:nvSpPr>
          <p:cNvPr id="26" name="Right Brace 25">
            <a:extLst>
              <a:ext uri="{FF2B5EF4-FFF2-40B4-BE49-F238E27FC236}">
                <a16:creationId xmlns:a16="http://schemas.microsoft.com/office/drawing/2014/main" id="{303EB12A-3C98-01F4-36AF-904C21E44535}"/>
              </a:ext>
            </a:extLst>
          </p:cNvPr>
          <p:cNvSpPr/>
          <p:nvPr/>
        </p:nvSpPr>
        <p:spPr>
          <a:xfrm rot="16200000">
            <a:off x="11376976" y="-639984"/>
            <a:ext cx="270048" cy="8058150"/>
          </a:xfrm>
          <a:prstGeom prst="rightBrace">
            <a:avLst>
              <a:gd name="adj1" fmla="val 63032"/>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700">
              <a:solidFill>
                <a:sysClr val="windowText" lastClr="000000"/>
              </a:solidFill>
            </a:endParaRPr>
          </a:p>
        </p:txBody>
      </p:sp>
      <p:sp>
        <p:nvSpPr>
          <p:cNvPr id="28" name="TextBox 27">
            <a:extLst>
              <a:ext uri="{FF2B5EF4-FFF2-40B4-BE49-F238E27FC236}">
                <a16:creationId xmlns:a16="http://schemas.microsoft.com/office/drawing/2014/main" id="{C93E5691-BFC9-5D63-CD43-3E272569B030}"/>
              </a:ext>
            </a:extLst>
          </p:cNvPr>
          <p:cNvSpPr txBox="1"/>
          <p:nvPr/>
        </p:nvSpPr>
        <p:spPr>
          <a:xfrm>
            <a:off x="6920125" y="8133773"/>
            <a:ext cx="7004201" cy="1200329"/>
          </a:xfrm>
          <a:prstGeom prst="rect">
            <a:avLst/>
          </a:prstGeom>
          <a:noFill/>
          <a:ln>
            <a:noFill/>
          </a:ln>
        </p:spPr>
        <p:txBody>
          <a:bodyPr wrap="square">
            <a:spAutoFit/>
          </a:bodyPr>
          <a:lstStyle/>
          <a:p>
            <a:pPr algn="just"/>
            <a:r>
              <a:rPr lang="en-US" b="1" i="1" dirty="0">
                <a:solidFill>
                  <a:schemeClr val="accent5"/>
                </a:solidFill>
              </a:rPr>
              <a:t>BoS</a:t>
            </a:r>
            <a:r>
              <a:rPr lang="en-US" i="1" dirty="0">
                <a:solidFill>
                  <a:schemeClr val="accent5"/>
                </a:solidFill>
              </a:rPr>
              <a:t>: Board of Supervisors; </a:t>
            </a:r>
            <a:r>
              <a:rPr lang="en-US" b="1" i="1" dirty="0">
                <a:solidFill>
                  <a:schemeClr val="accent5"/>
                </a:solidFill>
              </a:rPr>
              <a:t>CDTF</a:t>
            </a:r>
            <a:r>
              <a:rPr lang="en-US" i="1" dirty="0">
                <a:solidFill>
                  <a:schemeClr val="accent5"/>
                </a:solidFill>
              </a:rPr>
              <a:t>: County Drought Task Force; </a:t>
            </a:r>
            <a:r>
              <a:rPr lang="en-US" b="1" i="1" dirty="0">
                <a:solidFill>
                  <a:schemeClr val="accent5"/>
                </a:solidFill>
              </a:rPr>
              <a:t>County OES</a:t>
            </a:r>
            <a:r>
              <a:rPr lang="en-US" i="1" dirty="0">
                <a:solidFill>
                  <a:schemeClr val="accent5"/>
                </a:solidFill>
              </a:rPr>
              <a:t>: County Office of Emergency Services; </a:t>
            </a:r>
            <a:r>
              <a:rPr lang="en-US" b="1" i="1" dirty="0">
                <a:solidFill>
                  <a:schemeClr val="accent5"/>
                </a:solidFill>
              </a:rPr>
              <a:t>EO</a:t>
            </a:r>
            <a:r>
              <a:rPr lang="en-US" i="1" dirty="0">
                <a:solidFill>
                  <a:schemeClr val="accent5"/>
                </a:solidFill>
              </a:rPr>
              <a:t>: Executive Office; </a:t>
            </a:r>
            <a:r>
              <a:rPr lang="en-US" b="1" i="1" dirty="0">
                <a:solidFill>
                  <a:schemeClr val="accent5"/>
                </a:solidFill>
              </a:rPr>
              <a:t>GSA</a:t>
            </a:r>
            <a:r>
              <a:rPr lang="en-US" i="1" dirty="0">
                <a:solidFill>
                  <a:schemeClr val="accent5"/>
                </a:solidFill>
              </a:rPr>
              <a:t>: Groundwater Sustainability Agency; </a:t>
            </a:r>
            <a:r>
              <a:rPr lang="en-US" b="1" i="1" dirty="0">
                <a:solidFill>
                  <a:schemeClr val="accent5"/>
                </a:solidFill>
              </a:rPr>
              <a:t>MCWA</a:t>
            </a:r>
            <a:r>
              <a:rPr lang="en-US" i="1" dirty="0">
                <a:solidFill>
                  <a:schemeClr val="accent5"/>
                </a:solidFill>
              </a:rPr>
              <a:t>: Mendocino County Water Agency; </a:t>
            </a:r>
            <a:r>
              <a:rPr lang="en-US" b="1" i="1" dirty="0">
                <a:solidFill>
                  <a:schemeClr val="accent5"/>
                </a:solidFill>
              </a:rPr>
              <a:t>UVBGSA</a:t>
            </a:r>
            <a:r>
              <a:rPr lang="en-US" i="1" dirty="0">
                <a:solidFill>
                  <a:schemeClr val="accent5"/>
                </a:solidFill>
              </a:rPr>
              <a:t>: Ukiah Valley Basin GSA</a:t>
            </a:r>
          </a:p>
        </p:txBody>
      </p:sp>
      <p:sp>
        <p:nvSpPr>
          <p:cNvPr id="29" name="Content Placeholder 2">
            <a:extLst>
              <a:ext uri="{FF2B5EF4-FFF2-40B4-BE49-F238E27FC236}">
                <a16:creationId xmlns:a16="http://schemas.microsoft.com/office/drawing/2014/main" id="{1E100E57-E0DE-5D48-09AF-3CC47F0E86E9}"/>
              </a:ext>
            </a:extLst>
          </p:cNvPr>
          <p:cNvSpPr txBox="1">
            <a:spLocks/>
          </p:cNvSpPr>
          <p:nvPr/>
        </p:nvSpPr>
        <p:spPr>
          <a:xfrm>
            <a:off x="488992" y="3121452"/>
            <a:ext cx="4959828" cy="7373994"/>
          </a:xfrm>
          <a:prstGeom prst="rect">
            <a:avLst/>
          </a:prstGeom>
        </p:spPr>
        <p:txBody>
          <a:bodyPr vert="horz" lIns="137160" tIns="68580" rIns="137160" bIns="68580" rtlCol="0" anchor="t">
            <a:normAutofit fontScale="77500" lnSpcReduction="20000"/>
          </a:bodyPr>
          <a:lstStyle>
            <a:lvl1pPr marL="306000" indent="-306000" defTabSz="457200">
              <a:spcBef>
                <a:spcPct val="20000"/>
              </a:spcBef>
              <a:spcAft>
                <a:spcPts val="600"/>
              </a:spcAft>
              <a:buClr>
                <a:schemeClr val="accent2"/>
              </a:buClr>
              <a:buSzPct val="92000"/>
              <a:buFont typeface="Wingdings 2" panose="05020102010507070707" pitchFamily="18" charset="2"/>
              <a:buChar char=""/>
              <a:defRPr sz="2800">
                <a:solidFill>
                  <a:schemeClr val="tx2"/>
                </a:solidFill>
              </a:defRPr>
            </a:lvl1pPr>
            <a:lvl2pPr marL="630000" lvl="1" indent="-306000" defTabSz="457200">
              <a:spcBef>
                <a:spcPct val="20000"/>
              </a:spcBef>
              <a:spcAft>
                <a:spcPts val="600"/>
              </a:spcAft>
              <a:buClr>
                <a:schemeClr val="accent2"/>
              </a:buClr>
              <a:buSzPct val="92000"/>
              <a:buFont typeface="Wingdings 2" panose="05020102010507070707" pitchFamily="18" charset="2"/>
              <a:buChar char=""/>
              <a:defRPr sz="2400">
                <a:solidFill>
                  <a:schemeClr val="tx2"/>
                </a:solidFill>
              </a:defRPr>
            </a:lvl2pPr>
            <a:lvl3pPr marL="900000" indent="-270000" defTabSz="457200">
              <a:spcBef>
                <a:spcPct val="20000"/>
              </a:spcBef>
              <a:spcAft>
                <a:spcPts val="600"/>
              </a:spcAft>
              <a:buClr>
                <a:schemeClr val="accent2"/>
              </a:buClr>
              <a:buSzPct val="92000"/>
              <a:buFont typeface="Wingdings 2" panose="05020102010507070707" pitchFamily="18" charset="2"/>
              <a:buChar char=""/>
              <a:defRPr sz="2000">
                <a:solidFill>
                  <a:schemeClr val="tx2"/>
                </a:solidFill>
              </a:defRPr>
            </a:lvl3pPr>
            <a:lvl4pPr marL="1242000" indent="-234000" defTabSz="457200">
              <a:spcBef>
                <a:spcPct val="20000"/>
              </a:spcBef>
              <a:spcAft>
                <a:spcPts val="600"/>
              </a:spcAft>
              <a:buClr>
                <a:schemeClr val="accent2"/>
              </a:buClr>
              <a:buSzPct val="92000"/>
              <a:buFont typeface="Wingdings 2" panose="05020102010507070707" pitchFamily="18" charset="2"/>
              <a:buChar char=""/>
              <a:defRPr>
                <a:solidFill>
                  <a:schemeClr val="tx2"/>
                </a:solidFill>
              </a:defRPr>
            </a:lvl4pPr>
            <a:lvl5pPr marL="1602000" indent="-234000" defTabSz="457200">
              <a:spcBef>
                <a:spcPct val="20000"/>
              </a:spcBef>
              <a:spcAft>
                <a:spcPts val="600"/>
              </a:spcAft>
              <a:buClr>
                <a:schemeClr val="accent2"/>
              </a:buClr>
              <a:buSzPct val="92000"/>
              <a:buFont typeface="Wingdings 2" panose="05020102010507070707" pitchFamily="18" charset="2"/>
              <a:buChar char=""/>
              <a:defRPr sz="1600">
                <a:solidFill>
                  <a:schemeClr val="tx2"/>
                </a:solidFill>
              </a:defRPr>
            </a:lvl5pPr>
            <a:lvl6pPr marL="1900000" indent="-228600" defTabSz="457200">
              <a:spcBef>
                <a:spcPct val="20000"/>
              </a:spcBef>
              <a:spcAft>
                <a:spcPts val="600"/>
              </a:spcAft>
              <a:buClr>
                <a:schemeClr val="accent2"/>
              </a:buClr>
              <a:buSzPct val="92000"/>
              <a:buFont typeface="Wingdings 2" panose="05020102010507070707" pitchFamily="18" charset="2"/>
              <a:buChar char=""/>
              <a:defRPr sz="1200">
                <a:solidFill>
                  <a:schemeClr val="tx2"/>
                </a:solidFill>
              </a:defRPr>
            </a:lvl6pPr>
            <a:lvl7pPr marL="2200000" indent="-228600" defTabSz="457200">
              <a:spcBef>
                <a:spcPct val="20000"/>
              </a:spcBef>
              <a:spcAft>
                <a:spcPts val="600"/>
              </a:spcAft>
              <a:buClr>
                <a:schemeClr val="accent2"/>
              </a:buClr>
              <a:buSzPct val="92000"/>
              <a:buFont typeface="Wingdings 2" panose="05020102010507070707" pitchFamily="18" charset="2"/>
              <a:buChar char=""/>
              <a:defRPr sz="1200">
                <a:solidFill>
                  <a:schemeClr val="tx2"/>
                </a:solidFill>
              </a:defRPr>
            </a:lvl7pPr>
            <a:lvl8pPr marL="2500000" indent="-228600" defTabSz="457200">
              <a:spcBef>
                <a:spcPct val="20000"/>
              </a:spcBef>
              <a:spcAft>
                <a:spcPts val="600"/>
              </a:spcAft>
              <a:buClr>
                <a:schemeClr val="accent2"/>
              </a:buClr>
              <a:buSzPct val="92000"/>
              <a:buFont typeface="Wingdings 2" panose="05020102010507070707" pitchFamily="18" charset="2"/>
              <a:buChar char=""/>
              <a:defRPr sz="1200">
                <a:solidFill>
                  <a:schemeClr val="tx2"/>
                </a:solidFill>
              </a:defRPr>
            </a:lvl8pPr>
            <a:lvl9pPr marL="2800000" indent="-228600" defTabSz="457200">
              <a:spcBef>
                <a:spcPct val="20000"/>
              </a:spcBef>
              <a:spcAft>
                <a:spcPts val="600"/>
              </a:spcAft>
              <a:buClr>
                <a:schemeClr val="accent2"/>
              </a:buClr>
              <a:buSzPct val="92000"/>
              <a:buFont typeface="Wingdings 2" panose="05020102010507070707" pitchFamily="18" charset="2"/>
              <a:buChar char=""/>
              <a:defRPr sz="1200">
                <a:solidFill>
                  <a:schemeClr val="tx2"/>
                </a:solidFill>
              </a:defRPr>
            </a:lvl9pPr>
          </a:lstStyle>
          <a:p>
            <a:pPr>
              <a:buClr>
                <a:schemeClr val="accent5"/>
              </a:buClr>
            </a:pPr>
            <a:r>
              <a:rPr lang="en-US" sz="4200" dirty="0">
                <a:solidFill>
                  <a:schemeClr val="bg1"/>
                </a:solidFill>
              </a:rPr>
              <a:t>MCWA will oversee implementation of the DRP. </a:t>
            </a:r>
          </a:p>
          <a:p>
            <a:pPr lvl="1">
              <a:buClr>
                <a:schemeClr val="accent5"/>
              </a:buClr>
            </a:pPr>
            <a:r>
              <a:rPr lang="en-US" sz="3600" dirty="0">
                <a:solidFill>
                  <a:schemeClr val="bg1"/>
                </a:solidFill>
              </a:rPr>
              <a:t>Implementation of actions and programs under DRP by MCWA and other County Departments will follow BoS’s directions.</a:t>
            </a:r>
          </a:p>
          <a:p>
            <a:pPr>
              <a:buClr>
                <a:schemeClr val="accent5"/>
              </a:buClr>
            </a:pPr>
            <a:r>
              <a:rPr lang="en-US" sz="4200" dirty="0">
                <a:solidFill>
                  <a:schemeClr val="bg1"/>
                </a:solidFill>
              </a:rPr>
              <a:t>The lead agency/agencies responsible for implementing actions is dependent on the drought stage and specific response action.</a:t>
            </a:r>
          </a:p>
        </p:txBody>
      </p:sp>
    </p:spTree>
    <p:extLst>
      <p:ext uri="{BB962C8B-B14F-4D97-AF65-F5344CB8AC3E}">
        <p14:creationId xmlns:p14="http://schemas.microsoft.com/office/powerpoint/2010/main" val="38847769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C306D"/>
        </a:solidFill>
        <a:effectLst/>
      </p:bgPr>
    </p:bg>
    <p:spTree>
      <p:nvGrpSpPr>
        <p:cNvPr id="1" name="">
          <a:extLst>
            <a:ext uri="{FF2B5EF4-FFF2-40B4-BE49-F238E27FC236}">
              <a16:creationId xmlns:a16="http://schemas.microsoft.com/office/drawing/2014/main" id="{EF1EC35D-809A-FB81-357B-5421FFAD0E6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B2CBD08-CBE8-F03E-CB95-F5317099F83C}"/>
              </a:ext>
            </a:extLst>
          </p:cNvPr>
          <p:cNvSpPr/>
          <p:nvPr/>
        </p:nvSpPr>
        <p:spPr>
          <a:xfrm>
            <a:off x="2846639" y="2873571"/>
            <a:ext cx="12248319" cy="7058094"/>
          </a:xfrm>
          <a:custGeom>
            <a:avLst/>
            <a:gdLst/>
            <a:ahLst/>
            <a:cxnLst/>
            <a:rect l="l" t="t" r="r" b="b"/>
            <a:pathLst>
              <a:path w="12248319" h="7058094">
                <a:moveTo>
                  <a:pt x="0" y="0"/>
                </a:moveTo>
                <a:lnTo>
                  <a:pt x="12248319" y="0"/>
                </a:lnTo>
                <a:lnTo>
                  <a:pt x="12248319" y="7058094"/>
                </a:lnTo>
                <a:lnTo>
                  <a:pt x="0" y="7058094"/>
                </a:lnTo>
                <a:lnTo>
                  <a:pt x="0" y="0"/>
                </a:lnTo>
                <a:close/>
              </a:path>
            </a:pathLst>
          </a:custGeom>
          <a:blipFill>
            <a:blip r:embed="rId3"/>
            <a:stretch>
              <a:fillRect/>
            </a:stretch>
          </a:blipFill>
        </p:spPr>
        <p:txBody>
          <a:bodyPr/>
          <a:lstStyle/>
          <a:p>
            <a:endParaRPr lang="en-US"/>
          </a:p>
        </p:txBody>
      </p:sp>
      <p:sp>
        <p:nvSpPr>
          <p:cNvPr id="3" name="Freeform 3">
            <a:extLst>
              <a:ext uri="{FF2B5EF4-FFF2-40B4-BE49-F238E27FC236}">
                <a16:creationId xmlns:a16="http://schemas.microsoft.com/office/drawing/2014/main" id="{56030872-72C0-851F-EBD4-B17312682AAB}"/>
              </a:ext>
            </a:extLst>
          </p:cNvPr>
          <p:cNvSpPr/>
          <p:nvPr/>
        </p:nvSpPr>
        <p:spPr>
          <a:xfrm>
            <a:off x="7831146" y="8796052"/>
            <a:ext cx="977833" cy="926496"/>
          </a:xfrm>
          <a:custGeom>
            <a:avLst/>
            <a:gdLst/>
            <a:ahLst/>
            <a:cxnLst/>
            <a:rect l="l" t="t" r="r" b="b"/>
            <a:pathLst>
              <a:path w="977833" h="926496">
                <a:moveTo>
                  <a:pt x="0" y="0"/>
                </a:moveTo>
                <a:lnTo>
                  <a:pt x="977833" y="0"/>
                </a:lnTo>
                <a:lnTo>
                  <a:pt x="977833" y="926497"/>
                </a:lnTo>
                <a:lnTo>
                  <a:pt x="0" y="9264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TextBox 4">
            <a:extLst>
              <a:ext uri="{FF2B5EF4-FFF2-40B4-BE49-F238E27FC236}">
                <a16:creationId xmlns:a16="http://schemas.microsoft.com/office/drawing/2014/main" id="{9793FD70-A41A-7FD8-5AC7-A868CD951259}"/>
              </a:ext>
            </a:extLst>
          </p:cNvPr>
          <p:cNvSpPr txBox="1"/>
          <p:nvPr/>
        </p:nvSpPr>
        <p:spPr>
          <a:xfrm>
            <a:off x="657972" y="569928"/>
            <a:ext cx="14669348" cy="1706890"/>
          </a:xfrm>
          <a:prstGeom prst="rect">
            <a:avLst/>
          </a:prstGeom>
        </p:spPr>
        <p:txBody>
          <a:bodyPr lIns="0" tIns="0" rIns="0" bIns="0" rtlCol="0" anchor="t">
            <a:spAutoFit/>
          </a:bodyPr>
          <a:lstStyle/>
          <a:p>
            <a:pPr algn="l">
              <a:lnSpc>
                <a:spcPts val="6975"/>
              </a:lnSpc>
            </a:pPr>
            <a:r>
              <a:rPr lang="en-US" sz="6975" b="1">
                <a:solidFill>
                  <a:srgbClr val="FDCD25"/>
                </a:solidFill>
                <a:latin typeface="Tabarra Sans Heavy"/>
                <a:ea typeface="Tabarra Sans Heavy"/>
                <a:cs typeface="Tabarra Sans Heavy"/>
                <a:sym typeface="Tabarra Sans Heavy"/>
              </a:rPr>
              <a:t>Senate Bill 552 </a:t>
            </a:r>
          </a:p>
          <a:p>
            <a:pPr algn="l">
              <a:lnSpc>
                <a:spcPts val="5175"/>
              </a:lnSpc>
            </a:pPr>
            <a:r>
              <a:rPr lang="en-US" sz="5175" b="1">
                <a:solidFill>
                  <a:srgbClr val="FDCD25"/>
                </a:solidFill>
                <a:latin typeface="Tabarra Sans Heavy"/>
                <a:ea typeface="Tabarra Sans Heavy"/>
                <a:cs typeface="Tabarra Sans Heavy"/>
                <a:sym typeface="Tabarra Sans Heavy"/>
              </a:rPr>
              <a:t>Drought Resilience Plan</a:t>
            </a:r>
          </a:p>
        </p:txBody>
      </p:sp>
      <p:sp>
        <p:nvSpPr>
          <p:cNvPr id="5" name="Freeform 5">
            <a:extLst>
              <a:ext uri="{FF2B5EF4-FFF2-40B4-BE49-F238E27FC236}">
                <a16:creationId xmlns:a16="http://schemas.microsoft.com/office/drawing/2014/main" id="{1A0B1AD6-3293-4785-B790-B1A925E47C9A}"/>
              </a:ext>
            </a:extLst>
          </p:cNvPr>
          <p:cNvSpPr/>
          <p:nvPr/>
        </p:nvSpPr>
        <p:spPr>
          <a:xfrm>
            <a:off x="5076604" y="8796052"/>
            <a:ext cx="977833" cy="926496"/>
          </a:xfrm>
          <a:custGeom>
            <a:avLst/>
            <a:gdLst/>
            <a:ahLst/>
            <a:cxnLst/>
            <a:rect l="l" t="t" r="r" b="b"/>
            <a:pathLst>
              <a:path w="977833" h="926496">
                <a:moveTo>
                  <a:pt x="0" y="0"/>
                </a:moveTo>
                <a:lnTo>
                  <a:pt x="977833" y="0"/>
                </a:lnTo>
                <a:lnTo>
                  <a:pt x="977833" y="926497"/>
                </a:lnTo>
                <a:lnTo>
                  <a:pt x="0" y="9264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a:extLst>
              <a:ext uri="{FF2B5EF4-FFF2-40B4-BE49-F238E27FC236}">
                <a16:creationId xmlns:a16="http://schemas.microsoft.com/office/drawing/2014/main" id="{08E2E083-7DE1-FC2E-F521-232CD116F9F1}"/>
              </a:ext>
            </a:extLst>
          </p:cNvPr>
          <p:cNvSpPr/>
          <p:nvPr/>
        </p:nvSpPr>
        <p:spPr>
          <a:xfrm>
            <a:off x="10799350" y="8796052"/>
            <a:ext cx="977833" cy="926496"/>
          </a:xfrm>
          <a:custGeom>
            <a:avLst/>
            <a:gdLst/>
            <a:ahLst/>
            <a:cxnLst/>
            <a:rect l="l" t="t" r="r" b="b"/>
            <a:pathLst>
              <a:path w="977833" h="926496">
                <a:moveTo>
                  <a:pt x="0" y="0"/>
                </a:moveTo>
                <a:lnTo>
                  <a:pt x="977832" y="0"/>
                </a:lnTo>
                <a:lnTo>
                  <a:pt x="977832" y="926497"/>
                </a:lnTo>
                <a:lnTo>
                  <a:pt x="0" y="9264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9">
            <a:extLst>
              <a:ext uri="{FF2B5EF4-FFF2-40B4-BE49-F238E27FC236}">
                <a16:creationId xmlns:a16="http://schemas.microsoft.com/office/drawing/2014/main" id="{A463ABDA-1EFA-387C-1FA7-74679402055F}"/>
              </a:ext>
            </a:extLst>
          </p:cNvPr>
          <p:cNvSpPr/>
          <p:nvPr/>
        </p:nvSpPr>
        <p:spPr>
          <a:xfrm>
            <a:off x="14117125" y="8880355"/>
            <a:ext cx="977833" cy="926496"/>
          </a:xfrm>
          <a:custGeom>
            <a:avLst/>
            <a:gdLst/>
            <a:ahLst/>
            <a:cxnLst/>
            <a:rect l="l" t="t" r="r" b="b"/>
            <a:pathLst>
              <a:path w="977833" h="926496">
                <a:moveTo>
                  <a:pt x="0" y="0"/>
                </a:moveTo>
                <a:lnTo>
                  <a:pt x="977832" y="0"/>
                </a:lnTo>
                <a:lnTo>
                  <a:pt x="977832" y="926497"/>
                </a:lnTo>
                <a:lnTo>
                  <a:pt x="0" y="9264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42471690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C306D"/>
        </a:solidFill>
        <a:effectLst/>
      </p:bgPr>
    </p:bg>
    <p:spTree>
      <p:nvGrpSpPr>
        <p:cNvPr id="1" name="">
          <a:extLst>
            <a:ext uri="{FF2B5EF4-FFF2-40B4-BE49-F238E27FC236}">
              <a16:creationId xmlns:a16="http://schemas.microsoft.com/office/drawing/2014/main" id="{76B09EB3-CBE4-DD08-5232-69E825011CF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00B9C8E-41E5-A183-1F86-9C46D8125D99}"/>
              </a:ext>
            </a:extLst>
          </p:cNvPr>
          <p:cNvSpPr/>
          <p:nvPr/>
        </p:nvSpPr>
        <p:spPr>
          <a:xfrm>
            <a:off x="2846639" y="2873571"/>
            <a:ext cx="12248319" cy="7058094"/>
          </a:xfrm>
          <a:custGeom>
            <a:avLst/>
            <a:gdLst/>
            <a:ahLst/>
            <a:cxnLst/>
            <a:rect l="l" t="t" r="r" b="b"/>
            <a:pathLst>
              <a:path w="12248319" h="7058094">
                <a:moveTo>
                  <a:pt x="0" y="0"/>
                </a:moveTo>
                <a:lnTo>
                  <a:pt x="12248319" y="0"/>
                </a:lnTo>
                <a:lnTo>
                  <a:pt x="12248319" y="7058094"/>
                </a:lnTo>
                <a:lnTo>
                  <a:pt x="0" y="7058094"/>
                </a:lnTo>
                <a:lnTo>
                  <a:pt x="0" y="0"/>
                </a:lnTo>
                <a:close/>
              </a:path>
            </a:pathLst>
          </a:custGeom>
          <a:blipFill>
            <a:blip r:embed="rId3"/>
            <a:stretch>
              <a:fillRect/>
            </a:stretch>
          </a:blipFill>
        </p:spPr>
        <p:txBody>
          <a:bodyPr/>
          <a:lstStyle/>
          <a:p>
            <a:endParaRPr lang="en-US"/>
          </a:p>
        </p:txBody>
      </p:sp>
      <p:sp>
        <p:nvSpPr>
          <p:cNvPr id="3" name="Freeform 3">
            <a:extLst>
              <a:ext uri="{FF2B5EF4-FFF2-40B4-BE49-F238E27FC236}">
                <a16:creationId xmlns:a16="http://schemas.microsoft.com/office/drawing/2014/main" id="{AE1D4704-C881-AE72-BD0C-E1694C9BADFA}"/>
              </a:ext>
            </a:extLst>
          </p:cNvPr>
          <p:cNvSpPr/>
          <p:nvPr/>
        </p:nvSpPr>
        <p:spPr>
          <a:xfrm>
            <a:off x="7831146" y="8796052"/>
            <a:ext cx="977833" cy="926496"/>
          </a:xfrm>
          <a:custGeom>
            <a:avLst/>
            <a:gdLst/>
            <a:ahLst/>
            <a:cxnLst/>
            <a:rect l="l" t="t" r="r" b="b"/>
            <a:pathLst>
              <a:path w="977833" h="926496">
                <a:moveTo>
                  <a:pt x="0" y="0"/>
                </a:moveTo>
                <a:lnTo>
                  <a:pt x="977833" y="0"/>
                </a:lnTo>
                <a:lnTo>
                  <a:pt x="977833" y="926497"/>
                </a:lnTo>
                <a:lnTo>
                  <a:pt x="0" y="9264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TextBox 4">
            <a:extLst>
              <a:ext uri="{FF2B5EF4-FFF2-40B4-BE49-F238E27FC236}">
                <a16:creationId xmlns:a16="http://schemas.microsoft.com/office/drawing/2014/main" id="{EE1905EA-1DF4-7902-081D-0C20EC09A3FD}"/>
              </a:ext>
            </a:extLst>
          </p:cNvPr>
          <p:cNvSpPr txBox="1"/>
          <p:nvPr/>
        </p:nvSpPr>
        <p:spPr>
          <a:xfrm>
            <a:off x="657972" y="569928"/>
            <a:ext cx="14669348" cy="1706890"/>
          </a:xfrm>
          <a:prstGeom prst="rect">
            <a:avLst/>
          </a:prstGeom>
        </p:spPr>
        <p:txBody>
          <a:bodyPr lIns="0" tIns="0" rIns="0" bIns="0" rtlCol="0" anchor="t">
            <a:spAutoFit/>
          </a:bodyPr>
          <a:lstStyle/>
          <a:p>
            <a:pPr algn="l">
              <a:lnSpc>
                <a:spcPts val="6975"/>
              </a:lnSpc>
            </a:pPr>
            <a:r>
              <a:rPr lang="en-US" sz="6975" b="1">
                <a:solidFill>
                  <a:srgbClr val="FDCD25"/>
                </a:solidFill>
                <a:latin typeface="Tabarra Sans Heavy"/>
                <a:ea typeface="Tabarra Sans Heavy"/>
                <a:cs typeface="Tabarra Sans Heavy"/>
                <a:sym typeface="Tabarra Sans Heavy"/>
              </a:rPr>
              <a:t>Senate Bill 552 </a:t>
            </a:r>
          </a:p>
          <a:p>
            <a:pPr algn="l">
              <a:lnSpc>
                <a:spcPts val="5175"/>
              </a:lnSpc>
            </a:pPr>
            <a:r>
              <a:rPr lang="en-US" sz="5175" b="1">
                <a:solidFill>
                  <a:srgbClr val="FDCD25"/>
                </a:solidFill>
                <a:latin typeface="Tabarra Sans Heavy"/>
                <a:ea typeface="Tabarra Sans Heavy"/>
                <a:cs typeface="Tabarra Sans Heavy"/>
                <a:sym typeface="Tabarra Sans Heavy"/>
              </a:rPr>
              <a:t>Drought Resilience Plan</a:t>
            </a:r>
          </a:p>
        </p:txBody>
      </p:sp>
      <p:sp>
        <p:nvSpPr>
          <p:cNvPr id="5" name="Freeform 5">
            <a:extLst>
              <a:ext uri="{FF2B5EF4-FFF2-40B4-BE49-F238E27FC236}">
                <a16:creationId xmlns:a16="http://schemas.microsoft.com/office/drawing/2014/main" id="{5894E35C-ACF6-D442-48F3-FA423D4D622C}"/>
              </a:ext>
            </a:extLst>
          </p:cNvPr>
          <p:cNvSpPr/>
          <p:nvPr/>
        </p:nvSpPr>
        <p:spPr>
          <a:xfrm>
            <a:off x="5076604" y="8796052"/>
            <a:ext cx="977833" cy="926496"/>
          </a:xfrm>
          <a:custGeom>
            <a:avLst/>
            <a:gdLst/>
            <a:ahLst/>
            <a:cxnLst/>
            <a:rect l="l" t="t" r="r" b="b"/>
            <a:pathLst>
              <a:path w="977833" h="926496">
                <a:moveTo>
                  <a:pt x="0" y="0"/>
                </a:moveTo>
                <a:lnTo>
                  <a:pt x="977833" y="0"/>
                </a:lnTo>
                <a:lnTo>
                  <a:pt x="977833" y="926497"/>
                </a:lnTo>
                <a:lnTo>
                  <a:pt x="0" y="9264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6" name="Group 6">
            <a:extLst>
              <a:ext uri="{FF2B5EF4-FFF2-40B4-BE49-F238E27FC236}">
                <a16:creationId xmlns:a16="http://schemas.microsoft.com/office/drawing/2014/main" id="{22C52046-71A5-A5E7-E83D-E5120B818860}"/>
              </a:ext>
            </a:extLst>
          </p:cNvPr>
          <p:cNvGrpSpPr/>
          <p:nvPr/>
        </p:nvGrpSpPr>
        <p:grpSpPr>
          <a:xfrm>
            <a:off x="4344447" y="3750590"/>
            <a:ext cx="7992203" cy="759417"/>
            <a:chOff x="0" y="0"/>
            <a:chExt cx="1313611" cy="218264"/>
          </a:xfrm>
        </p:grpSpPr>
        <p:sp>
          <p:nvSpPr>
            <p:cNvPr id="7" name="Freeform 7">
              <a:extLst>
                <a:ext uri="{FF2B5EF4-FFF2-40B4-BE49-F238E27FC236}">
                  <a16:creationId xmlns:a16="http://schemas.microsoft.com/office/drawing/2014/main" id="{4A688E47-4DCA-7334-26A2-9B3E66A82812}"/>
                </a:ext>
              </a:extLst>
            </p:cNvPr>
            <p:cNvSpPr/>
            <p:nvPr/>
          </p:nvSpPr>
          <p:spPr>
            <a:xfrm>
              <a:off x="0" y="0"/>
              <a:ext cx="1313611" cy="218264"/>
            </a:xfrm>
            <a:custGeom>
              <a:avLst/>
              <a:gdLst/>
              <a:ahLst/>
              <a:cxnLst/>
              <a:rect l="l" t="t" r="r" b="b"/>
              <a:pathLst>
                <a:path w="1313611" h="218264">
                  <a:moveTo>
                    <a:pt x="0" y="0"/>
                  </a:moveTo>
                  <a:lnTo>
                    <a:pt x="1313611" y="0"/>
                  </a:lnTo>
                  <a:lnTo>
                    <a:pt x="1313611" y="218264"/>
                  </a:lnTo>
                  <a:lnTo>
                    <a:pt x="0" y="218264"/>
                  </a:lnTo>
                  <a:close/>
                </a:path>
              </a:pathLst>
            </a:custGeom>
            <a:solidFill>
              <a:srgbClr val="000000">
                <a:alpha val="0"/>
              </a:srgbClr>
            </a:solidFill>
            <a:ln w="200025" cap="sq">
              <a:solidFill>
                <a:srgbClr val="FDBE10"/>
              </a:solidFill>
              <a:prstDash val="solid"/>
              <a:miter/>
            </a:ln>
          </p:spPr>
          <p:txBody>
            <a:bodyPr/>
            <a:lstStyle/>
            <a:p>
              <a:endParaRPr lang="en-US"/>
            </a:p>
          </p:txBody>
        </p:sp>
        <p:sp>
          <p:nvSpPr>
            <p:cNvPr id="8" name="TextBox 8">
              <a:extLst>
                <a:ext uri="{FF2B5EF4-FFF2-40B4-BE49-F238E27FC236}">
                  <a16:creationId xmlns:a16="http://schemas.microsoft.com/office/drawing/2014/main" id="{9A028393-420E-D545-A1E7-E83871FA8510}"/>
                </a:ext>
              </a:extLst>
            </p:cNvPr>
            <p:cNvSpPr txBox="1"/>
            <p:nvPr/>
          </p:nvSpPr>
          <p:spPr>
            <a:xfrm>
              <a:off x="0" y="-38100"/>
              <a:ext cx="1313611" cy="256364"/>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a:extLst>
              <a:ext uri="{FF2B5EF4-FFF2-40B4-BE49-F238E27FC236}">
                <a16:creationId xmlns:a16="http://schemas.microsoft.com/office/drawing/2014/main" id="{DFD551FF-A9DE-DF40-8D5F-B3337D514DDC}"/>
              </a:ext>
            </a:extLst>
          </p:cNvPr>
          <p:cNvSpPr/>
          <p:nvPr/>
        </p:nvSpPr>
        <p:spPr>
          <a:xfrm>
            <a:off x="10799350" y="8796052"/>
            <a:ext cx="977833" cy="926496"/>
          </a:xfrm>
          <a:custGeom>
            <a:avLst/>
            <a:gdLst/>
            <a:ahLst/>
            <a:cxnLst/>
            <a:rect l="l" t="t" r="r" b="b"/>
            <a:pathLst>
              <a:path w="977833" h="926496">
                <a:moveTo>
                  <a:pt x="0" y="0"/>
                </a:moveTo>
                <a:lnTo>
                  <a:pt x="977832" y="0"/>
                </a:lnTo>
                <a:lnTo>
                  <a:pt x="977832" y="926497"/>
                </a:lnTo>
                <a:lnTo>
                  <a:pt x="0" y="9264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9">
            <a:extLst>
              <a:ext uri="{FF2B5EF4-FFF2-40B4-BE49-F238E27FC236}">
                <a16:creationId xmlns:a16="http://schemas.microsoft.com/office/drawing/2014/main" id="{7CB25678-46E7-0899-D9D4-8F3638C6ABED}"/>
              </a:ext>
            </a:extLst>
          </p:cNvPr>
          <p:cNvSpPr/>
          <p:nvPr/>
        </p:nvSpPr>
        <p:spPr>
          <a:xfrm>
            <a:off x="14117125" y="8880355"/>
            <a:ext cx="977833" cy="926496"/>
          </a:xfrm>
          <a:custGeom>
            <a:avLst/>
            <a:gdLst/>
            <a:ahLst/>
            <a:cxnLst/>
            <a:rect l="l" t="t" r="r" b="b"/>
            <a:pathLst>
              <a:path w="977833" h="926496">
                <a:moveTo>
                  <a:pt x="0" y="0"/>
                </a:moveTo>
                <a:lnTo>
                  <a:pt x="977832" y="0"/>
                </a:lnTo>
                <a:lnTo>
                  <a:pt x="977832" y="926497"/>
                </a:lnTo>
                <a:lnTo>
                  <a:pt x="0" y="9264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39816313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C306D"/>
        </a:solidFill>
        <a:effectLst/>
      </p:bgPr>
    </p:bg>
    <p:spTree>
      <p:nvGrpSpPr>
        <p:cNvPr id="1" name="">
          <a:extLst>
            <a:ext uri="{FF2B5EF4-FFF2-40B4-BE49-F238E27FC236}">
              <a16:creationId xmlns:a16="http://schemas.microsoft.com/office/drawing/2014/main" id="{CF6BB4EE-2C3F-B018-D782-17208DD66520}"/>
            </a:ext>
          </a:extLst>
        </p:cNvPr>
        <p:cNvGrpSpPr/>
        <p:nvPr/>
      </p:nvGrpSpPr>
      <p:grpSpPr>
        <a:xfrm>
          <a:off x="0" y="0"/>
          <a:ext cx="0" cy="0"/>
          <a:chOff x="0" y="0"/>
          <a:chExt cx="0" cy="0"/>
        </a:xfrm>
      </p:grpSpPr>
      <p:sp>
        <p:nvSpPr>
          <p:cNvPr id="5" name="TextBox 5">
            <a:extLst>
              <a:ext uri="{FF2B5EF4-FFF2-40B4-BE49-F238E27FC236}">
                <a16:creationId xmlns:a16="http://schemas.microsoft.com/office/drawing/2014/main" id="{5B9D2EA4-6FD9-FEA6-288C-7E47558C5B5D}"/>
              </a:ext>
            </a:extLst>
          </p:cNvPr>
          <p:cNvSpPr txBox="1"/>
          <p:nvPr/>
        </p:nvSpPr>
        <p:spPr>
          <a:xfrm>
            <a:off x="3538807" y="1036674"/>
            <a:ext cx="12603322" cy="915892"/>
          </a:xfrm>
          <a:prstGeom prst="rect">
            <a:avLst/>
          </a:prstGeom>
        </p:spPr>
        <p:txBody>
          <a:bodyPr lIns="0" tIns="0" rIns="0" bIns="0" rtlCol="0" anchor="t">
            <a:spAutoFit/>
          </a:bodyPr>
          <a:lstStyle/>
          <a:p>
            <a:pPr algn="l">
              <a:lnSpc>
                <a:spcPts val="6975"/>
              </a:lnSpc>
            </a:pPr>
            <a:r>
              <a:rPr lang="en-US" sz="6975" b="1" dirty="0">
                <a:solidFill>
                  <a:srgbClr val="FDCD25"/>
                </a:solidFill>
                <a:latin typeface="Tabarra Sans Heavy"/>
                <a:ea typeface="Tabarra Sans Heavy"/>
                <a:cs typeface="Tabarra Sans Heavy"/>
                <a:sym typeface="Tabarra Sans Heavy"/>
              </a:rPr>
              <a:t>Droughts in Mendocino</a:t>
            </a:r>
          </a:p>
        </p:txBody>
      </p:sp>
      <p:sp>
        <p:nvSpPr>
          <p:cNvPr id="15" name="TextBox 14">
            <a:extLst>
              <a:ext uri="{FF2B5EF4-FFF2-40B4-BE49-F238E27FC236}">
                <a16:creationId xmlns:a16="http://schemas.microsoft.com/office/drawing/2014/main" id="{970C035A-CBAD-6C2A-076F-86338F62DA00}"/>
              </a:ext>
            </a:extLst>
          </p:cNvPr>
          <p:cNvSpPr txBox="1"/>
          <p:nvPr/>
        </p:nvSpPr>
        <p:spPr>
          <a:xfrm>
            <a:off x="2402629" y="2597382"/>
            <a:ext cx="13189582" cy="1938992"/>
          </a:xfrm>
          <a:prstGeom prst="rect">
            <a:avLst/>
          </a:prstGeom>
          <a:noFill/>
        </p:spPr>
        <p:txBody>
          <a:bodyPr wrap="square" rtlCol="0">
            <a:spAutoFit/>
          </a:bodyPr>
          <a:lstStyle/>
          <a:p>
            <a:pPr algn="ctr"/>
            <a:r>
              <a:rPr lang="en-US" sz="4000" b="1" spc="-112" dirty="0">
                <a:solidFill>
                  <a:schemeClr val="bg1"/>
                </a:solidFill>
                <a:latin typeface="Tabarra Sans Bold"/>
              </a:rPr>
              <a:t>Drought is the lack of precipitation over an extended period. It is a normal, recurrent feature of climate that occurs in all climate zones.</a:t>
            </a:r>
          </a:p>
        </p:txBody>
      </p:sp>
    </p:spTree>
    <p:extLst>
      <p:ext uri="{BB962C8B-B14F-4D97-AF65-F5344CB8AC3E}">
        <p14:creationId xmlns:p14="http://schemas.microsoft.com/office/powerpoint/2010/main" val="6835260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C306D"/>
        </a:solidFill>
        <a:effectLst/>
      </p:bgPr>
    </p:bg>
    <p:spTree>
      <p:nvGrpSpPr>
        <p:cNvPr id="1" name=""/>
        <p:cNvGrpSpPr/>
        <p:nvPr/>
      </p:nvGrpSpPr>
      <p:grpSpPr>
        <a:xfrm>
          <a:off x="0" y="0"/>
          <a:ext cx="0" cy="0"/>
          <a:chOff x="0" y="0"/>
          <a:chExt cx="0" cy="0"/>
        </a:xfrm>
      </p:grpSpPr>
      <p:sp>
        <p:nvSpPr>
          <p:cNvPr id="2" name="TextBox 2"/>
          <p:cNvSpPr txBox="1"/>
          <p:nvPr/>
        </p:nvSpPr>
        <p:spPr>
          <a:xfrm>
            <a:off x="1385845" y="3128314"/>
            <a:ext cx="15516311" cy="2963954"/>
          </a:xfrm>
          <a:prstGeom prst="rect">
            <a:avLst/>
          </a:prstGeom>
        </p:spPr>
        <p:txBody>
          <a:bodyPr lIns="0" tIns="0" rIns="0" bIns="0" rtlCol="0" anchor="t">
            <a:spAutoFit/>
          </a:bodyPr>
          <a:lstStyle/>
          <a:p>
            <a:pPr algn="ctr">
              <a:lnSpc>
                <a:spcPts val="10870"/>
              </a:lnSpc>
            </a:pPr>
            <a:r>
              <a:rPr lang="en-US" sz="9882" b="1">
                <a:solidFill>
                  <a:srgbClr val="FDCD25"/>
                </a:solidFill>
                <a:latin typeface="Tabarra Sans Heavy"/>
                <a:ea typeface="Tabarra Sans Heavy"/>
                <a:cs typeface="Tabarra Sans Heavy"/>
                <a:sym typeface="Tabarra Sans Heavy"/>
              </a:rPr>
              <a:t>Review and Public Comment Process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C306D"/>
        </a:solidFill>
        <a:effectLst/>
      </p:bgPr>
    </p:bg>
    <p:spTree>
      <p:nvGrpSpPr>
        <p:cNvPr id="1" name=""/>
        <p:cNvGrpSpPr/>
        <p:nvPr/>
      </p:nvGrpSpPr>
      <p:grpSpPr>
        <a:xfrm>
          <a:off x="0" y="0"/>
          <a:ext cx="0" cy="0"/>
          <a:chOff x="0" y="0"/>
          <a:chExt cx="0" cy="0"/>
        </a:xfrm>
      </p:grpSpPr>
      <p:sp>
        <p:nvSpPr>
          <p:cNvPr id="2" name="Freeform 2"/>
          <p:cNvSpPr/>
          <p:nvPr/>
        </p:nvSpPr>
        <p:spPr>
          <a:xfrm>
            <a:off x="1327890" y="5765342"/>
            <a:ext cx="2861941" cy="2861941"/>
          </a:xfrm>
          <a:custGeom>
            <a:avLst/>
            <a:gdLst/>
            <a:ahLst/>
            <a:cxnLst/>
            <a:rect l="l" t="t" r="r" b="b"/>
            <a:pathLst>
              <a:path w="2861941" h="2861941">
                <a:moveTo>
                  <a:pt x="0" y="0"/>
                </a:moveTo>
                <a:lnTo>
                  <a:pt x="2861941" y="0"/>
                </a:lnTo>
                <a:lnTo>
                  <a:pt x="2861941" y="2861941"/>
                </a:lnTo>
                <a:lnTo>
                  <a:pt x="0" y="28619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TextBox 3"/>
          <p:cNvSpPr txBox="1"/>
          <p:nvPr/>
        </p:nvSpPr>
        <p:spPr>
          <a:xfrm>
            <a:off x="4189831" y="6483315"/>
            <a:ext cx="12123926" cy="1921940"/>
          </a:xfrm>
          <a:prstGeom prst="rect">
            <a:avLst/>
          </a:prstGeom>
        </p:spPr>
        <p:txBody>
          <a:bodyPr lIns="0" tIns="0" rIns="0" bIns="0" rtlCol="0" anchor="t">
            <a:spAutoFit/>
          </a:bodyPr>
          <a:lstStyle/>
          <a:p>
            <a:pPr algn="ctr">
              <a:lnSpc>
                <a:spcPts val="3666"/>
              </a:lnSpc>
              <a:spcBef>
                <a:spcPct val="0"/>
              </a:spcBef>
            </a:pPr>
            <a:r>
              <a:rPr lang="en-US" sz="3666" b="1" dirty="0">
                <a:solidFill>
                  <a:srgbClr val="FDCD25"/>
                </a:solidFill>
                <a:latin typeface="Tabarra Sans Bold"/>
                <a:ea typeface="Tabarra Sans Bold"/>
                <a:cs typeface="Tabarra Sans Bold"/>
                <a:sym typeface="Tabarra Sans Bold"/>
              </a:rPr>
              <a:t>Public comments </a:t>
            </a:r>
            <a:r>
              <a:rPr lang="en-US" sz="3666" dirty="0">
                <a:solidFill>
                  <a:srgbClr val="FDCD25"/>
                </a:solidFill>
                <a:latin typeface="Tabarra Sans"/>
                <a:ea typeface="Tabarra Sans"/>
                <a:cs typeface="Tabarra Sans"/>
                <a:sym typeface="Tabarra Sans"/>
              </a:rPr>
              <a:t>can strengthen the DRP by providing the authoring agency with </a:t>
            </a:r>
            <a:r>
              <a:rPr lang="en-US" sz="3666" b="1" dirty="0">
                <a:solidFill>
                  <a:srgbClr val="FDCD25"/>
                </a:solidFill>
                <a:latin typeface="Tabarra Sans Bold"/>
                <a:ea typeface="Tabarra Sans Bold"/>
                <a:cs typeface="Tabarra Sans Bold"/>
                <a:sym typeface="Tabarra Sans Bold"/>
              </a:rPr>
              <a:t>facts or perspectives </a:t>
            </a:r>
            <a:r>
              <a:rPr lang="en-US" sz="3666" dirty="0">
                <a:solidFill>
                  <a:srgbClr val="FDCD25"/>
                </a:solidFill>
                <a:latin typeface="Tabarra Sans"/>
                <a:ea typeface="Tabarra Sans"/>
                <a:cs typeface="Tabarra Sans"/>
                <a:sym typeface="Tabarra Sans"/>
              </a:rPr>
              <a:t>that were lacking in the original draft. </a:t>
            </a:r>
          </a:p>
          <a:p>
            <a:pPr algn="ctr">
              <a:lnSpc>
                <a:spcPts val="3666"/>
              </a:lnSpc>
              <a:spcBef>
                <a:spcPct val="0"/>
              </a:spcBef>
            </a:pPr>
            <a:endParaRPr lang="en-US" sz="3666" dirty="0">
              <a:solidFill>
                <a:srgbClr val="FDCD25"/>
              </a:solidFill>
              <a:latin typeface="Tabarra Sans"/>
              <a:ea typeface="Tabarra Sans"/>
              <a:cs typeface="Tabarra Sans"/>
              <a:sym typeface="Tabarra Sans"/>
            </a:endParaRPr>
          </a:p>
        </p:txBody>
      </p:sp>
      <p:sp>
        <p:nvSpPr>
          <p:cNvPr id="4" name="TextBox 4"/>
          <p:cNvSpPr txBox="1"/>
          <p:nvPr/>
        </p:nvSpPr>
        <p:spPr>
          <a:xfrm>
            <a:off x="657972" y="590854"/>
            <a:ext cx="16148151" cy="1540520"/>
          </a:xfrm>
          <a:prstGeom prst="rect">
            <a:avLst/>
          </a:prstGeom>
        </p:spPr>
        <p:txBody>
          <a:bodyPr lIns="0" tIns="0" rIns="0" bIns="0" rtlCol="0" anchor="t">
            <a:spAutoFit/>
          </a:bodyPr>
          <a:lstStyle/>
          <a:p>
            <a:pPr algn="l">
              <a:lnSpc>
                <a:spcPts val="6075"/>
              </a:lnSpc>
            </a:pPr>
            <a:r>
              <a:rPr lang="en-US" sz="6075" b="1">
                <a:solidFill>
                  <a:srgbClr val="FDCD25"/>
                </a:solidFill>
                <a:latin typeface="Tabarra Sans Heavy"/>
                <a:ea typeface="Tabarra Sans Heavy"/>
                <a:cs typeface="Tabarra Sans Heavy"/>
                <a:sym typeface="Tabarra Sans Heavy"/>
              </a:rPr>
              <a:t>Drought Resilience Plan</a:t>
            </a:r>
          </a:p>
          <a:p>
            <a:pPr algn="l">
              <a:lnSpc>
                <a:spcPts val="4975"/>
              </a:lnSpc>
            </a:pPr>
            <a:r>
              <a:rPr lang="en-US" sz="4975" b="1">
                <a:solidFill>
                  <a:srgbClr val="5271FF"/>
                </a:solidFill>
                <a:latin typeface="Tabarra Sans Heavy"/>
                <a:ea typeface="Tabarra Sans Heavy"/>
                <a:cs typeface="Tabarra Sans Heavy"/>
                <a:sym typeface="Tabarra Sans Heavy"/>
              </a:rPr>
              <a:t>Review and Commenting Process</a:t>
            </a:r>
          </a:p>
        </p:txBody>
      </p:sp>
      <p:sp>
        <p:nvSpPr>
          <p:cNvPr id="5" name="TextBox 5"/>
          <p:cNvSpPr txBox="1"/>
          <p:nvPr/>
        </p:nvSpPr>
        <p:spPr>
          <a:xfrm>
            <a:off x="1686809" y="2860977"/>
            <a:ext cx="15119313" cy="2673104"/>
          </a:xfrm>
          <a:prstGeom prst="rect">
            <a:avLst/>
          </a:prstGeom>
        </p:spPr>
        <p:txBody>
          <a:bodyPr lIns="0" tIns="0" rIns="0" bIns="0" rtlCol="0" anchor="t">
            <a:spAutoFit/>
          </a:bodyPr>
          <a:lstStyle/>
          <a:p>
            <a:pPr algn="ctr">
              <a:lnSpc>
                <a:spcPts val="5259"/>
              </a:lnSpc>
              <a:spcBef>
                <a:spcPct val="0"/>
              </a:spcBef>
            </a:pPr>
            <a:r>
              <a:rPr lang="en-US" sz="3756" b="1" dirty="0">
                <a:solidFill>
                  <a:srgbClr val="FFFFFF"/>
                </a:solidFill>
                <a:latin typeface="Canva Sans Bold"/>
                <a:ea typeface="Canva Sans Bold"/>
                <a:cs typeface="Canva Sans Bold"/>
                <a:sym typeface="Canva Sans Bold"/>
              </a:rPr>
              <a:t>The purpose of the Review and Comment Period is to gather broad feedback from across the County, encourage collaboration, and ensure transparency in the development of the DRP.</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C306D"/>
        </a:solidFill>
        <a:effectLst/>
      </p:bgPr>
    </p:bg>
    <p:spTree>
      <p:nvGrpSpPr>
        <p:cNvPr id="1" name=""/>
        <p:cNvGrpSpPr/>
        <p:nvPr/>
      </p:nvGrpSpPr>
      <p:grpSpPr>
        <a:xfrm>
          <a:off x="0" y="0"/>
          <a:ext cx="0" cy="0"/>
          <a:chOff x="0" y="0"/>
          <a:chExt cx="0" cy="0"/>
        </a:xfrm>
      </p:grpSpPr>
      <p:sp>
        <p:nvSpPr>
          <p:cNvPr id="2" name="TextBox 2"/>
          <p:cNvSpPr txBox="1"/>
          <p:nvPr/>
        </p:nvSpPr>
        <p:spPr>
          <a:xfrm>
            <a:off x="657972" y="590854"/>
            <a:ext cx="16148151" cy="1540520"/>
          </a:xfrm>
          <a:prstGeom prst="rect">
            <a:avLst/>
          </a:prstGeom>
        </p:spPr>
        <p:txBody>
          <a:bodyPr lIns="0" tIns="0" rIns="0" bIns="0" rtlCol="0" anchor="t">
            <a:spAutoFit/>
          </a:bodyPr>
          <a:lstStyle/>
          <a:p>
            <a:pPr algn="l">
              <a:lnSpc>
                <a:spcPts val="6075"/>
              </a:lnSpc>
            </a:pPr>
            <a:r>
              <a:rPr lang="en-US" sz="6075" b="1">
                <a:solidFill>
                  <a:srgbClr val="FDCD25"/>
                </a:solidFill>
                <a:latin typeface="Tabarra Sans Heavy"/>
                <a:ea typeface="Tabarra Sans Heavy"/>
                <a:cs typeface="Tabarra Sans Heavy"/>
                <a:sym typeface="Tabarra Sans Heavy"/>
              </a:rPr>
              <a:t>Drought Resilience Plan</a:t>
            </a:r>
          </a:p>
          <a:p>
            <a:pPr algn="l">
              <a:lnSpc>
                <a:spcPts val="4975"/>
              </a:lnSpc>
            </a:pPr>
            <a:r>
              <a:rPr lang="en-US" sz="4975" b="1">
                <a:solidFill>
                  <a:srgbClr val="5271FF"/>
                </a:solidFill>
                <a:latin typeface="Tabarra Sans Heavy"/>
                <a:ea typeface="Tabarra Sans Heavy"/>
                <a:cs typeface="Tabarra Sans Heavy"/>
                <a:sym typeface="Tabarra Sans Heavy"/>
              </a:rPr>
              <a:t>Review and Commenting Process</a:t>
            </a:r>
          </a:p>
        </p:txBody>
      </p:sp>
      <p:sp>
        <p:nvSpPr>
          <p:cNvPr id="3" name="TextBox 3"/>
          <p:cNvSpPr txBox="1"/>
          <p:nvPr/>
        </p:nvSpPr>
        <p:spPr>
          <a:xfrm>
            <a:off x="657972" y="3745020"/>
            <a:ext cx="8917549" cy="1826012"/>
          </a:xfrm>
          <a:prstGeom prst="rect">
            <a:avLst/>
          </a:prstGeom>
        </p:spPr>
        <p:txBody>
          <a:bodyPr lIns="0" tIns="0" rIns="0" bIns="0" rtlCol="0" anchor="t">
            <a:spAutoFit/>
          </a:bodyPr>
          <a:lstStyle/>
          <a:p>
            <a:pPr algn="l">
              <a:lnSpc>
                <a:spcPts val="4878"/>
              </a:lnSpc>
            </a:pPr>
            <a:r>
              <a:rPr lang="en-US" sz="3484" dirty="0">
                <a:solidFill>
                  <a:srgbClr val="FFFFFF"/>
                </a:solidFill>
                <a:latin typeface="Canva Sans"/>
                <a:ea typeface="Canva Sans"/>
                <a:cs typeface="Canva Sans"/>
                <a:sym typeface="Canva Sans"/>
              </a:rPr>
              <a:t>Commenting period will take </a:t>
            </a:r>
            <a:r>
              <a:rPr lang="en-US" sz="3484" dirty="0">
                <a:solidFill>
                  <a:srgbClr val="FFC000"/>
                </a:solidFill>
                <a:latin typeface="Canva Sans"/>
                <a:ea typeface="Canva Sans"/>
                <a:cs typeface="Canva Sans"/>
                <a:sym typeface="Canva Sans"/>
              </a:rPr>
              <a:t>30 days</a:t>
            </a:r>
            <a:r>
              <a:rPr lang="en-US" sz="3484" dirty="0">
                <a:solidFill>
                  <a:srgbClr val="FFFFFF"/>
                </a:solidFill>
                <a:latin typeface="Canva Sans"/>
                <a:ea typeface="Canva Sans"/>
                <a:cs typeface="Canva Sans"/>
                <a:sym typeface="Canva Sans"/>
              </a:rPr>
              <a:t>, from </a:t>
            </a:r>
            <a:r>
              <a:rPr lang="en-US" sz="3484" dirty="0">
                <a:solidFill>
                  <a:srgbClr val="FFFF00"/>
                </a:solidFill>
                <a:latin typeface="Canva Sans"/>
                <a:ea typeface="Canva Sans"/>
                <a:cs typeface="Canva Sans"/>
                <a:sym typeface="Canva Sans"/>
              </a:rPr>
              <a:t>March 25th to </a:t>
            </a:r>
            <a:r>
              <a:rPr lang="en-US" sz="3484" u="sng" dirty="0">
                <a:solidFill>
                  <a:srgbClr val="FFFF00"/>
                </a:solidFill>
                <a:latin typeface="Canva Sans"/>
                <a:ea typeface="Canva Sans"/>
                <a:cs typeface="Canva Sans"/>
                <a:sym typeface="Canva Sans"/>
              </a:rPr>
              <a:t>April 25th</a:t>
            </a:r>
          </a:p>
          <a:p>
            <a:pPr algn="l">
              <a:lnSpc>
                <a:spcPts val="4878"/>
              </a:lnSpc>
              <a:spcBef>
                <a:spcPct val="0"/>
              </a:spcBef>
            </a:pPr>
            <a:endParaRPr lang="en-US" sz="3484" dirty="0">
              <a:solidFill>
                <a:srgbClr val="FFFFFF"/>
              </a:solidFill>
              <a:latin typeface="Canva Sans"/>
              <a:ea typeface="Canva Sans"/>
              <a:cs typeface="Canva Sans"/>
              <a:sym typeface="Canva Sans"/>
            </a:endParaRPr>
          </a:p>
        </p:txBody>
      </p:sp>
      <p:sp>
        <p:nvSpPr>
          <p:cNvPr id="4" name="TextBox 4"/>
          <p:cNvSpPr txBox="1"/>
          <p:nvPr/>
        </p:nvSpPr>
        <p:spPr>
          <a:xfrm>
            <a:off x="1028700" y="3047144"/>
            <a:ext cx="16148151" cy="755026"/>
          </a:xfrm>
          <a:prstGeom prst="rect">
            <a:avLst/>
          </a:prstGeom>
        </p:spPr>
        <p:txBody>
          <a:bodyPr lIns="0" tIns="0" rIns="0" bIns="0" rtlCol="0" anchor="t">
            <a:spAutoFit/>
          </a:bodyPr>
          <a:lstStyle/>
          <a:p>
            <a:pPr algn="l">
              <a:lnSpc>
                <a:spcPts val="4975"/>
              </a:lnSpc>
            </a:pPr>
            <a:r>
              <a:rPr lang="en-US" sz="4975" b="1">
                <a:solidFill>
                  <a:srgbClr val="5271FF"/>
                </a:solidFill>
                <a:latin typeface="Tabarra Sans Heavy"/>
                <a:ea typeface="Tabarra Sans Heavy"/>
                <a:cs typeface="Tabarra Sans Heavy"/>
                <a:sym typeface="Tabarra Sans Heavy"/>
              </a:rPr>
              <a:t>How much time do I have?</a:t>
            </a:r>
          </a:p>
        </p:txBody>
      </p:sp>
      <p:sp>
        <p:nvSpPr>
          <p:cNvPr id="5" name="TextBox 5"/>
          <p:cNvSpPr txBox="1"/>
          <p:nvPr/>
        </p:nvSpPr>
        <p:spPr>
          <a:xfrm>
            <a:off x="1028700" y="7792130"/>
            <a:ext cx="8546820" cy="1826012"/>
          </a:xfrm>
          <a:prstGeom prst="rect">
            <a:avLst/>
          </a:prstGeom>
        </p:spPr>
        <p:txBody>
          <a:bodyPr lIns="0" tIns="0" rIns="0" bIns="0" rtlCol="0" anchor="t">
            <a:spAutoFit/>
          </a:bodyPr>
          <a:lstStyle/>
          <a:p>
            <a:pPr algn="l">
              <a:lnSpc>
                <a:spcPts val="4878"/>
              </a:lnSpc>
              <a:spcBef>
                <a:spcPct val="0"/>
              </a:spcBef>
            </a:pPr>
            <a:r>
              <a:rPr lang="en-US" sz="3484" dirty="0">
                <a:solidFill>
                  <a:srgbClr val="FFFFFF"/>
                </a:solidFill>
                <a:latin typeface="Canva Sans"/>
                <a:ea typeface="Canva Sans"/>
                <a:cs typeface="Canva Sans"/>
                <a:sym typeface="Canva Sans"/>
              </a:rPr>
              <a:t>The DRP Webpage will have a dedicated site to download the Plan’s draft and submit your comments.</a:t>
            </a:r>
          </a:p>
        </p:txBody>
      </p:sp>
      <p:sp>
        <p:nvSpPr>
          <p:cNvPr id="6" name="TextBox 6"/>
          <p:cNvSpPr txBox="1"/>
          <p:nvPr/>
        </p:nvSpPr>
        <p:spPr>
          <a:xfrm>
            <a:off x="1028700" y="6465605"/>
            <a:ext cx="8074075" cy="1295163"/>
          </a:xfrm>
          <a:prstGeom prst="rect">
            <a:avLst/>
          </a:prstGeom>
        </p:spPr>
        <p:txBody>
          <a:bodyPr lIns="0" tIns="0" rIns="0" bIns="0" rtlCol="0" anchor="t">
            <a:spAutoFit/>
          </a:bodyPr>
          <a:lstStyle/>
          <a:p>
            <a:pPr algn="l">
              <a:lnSpc>
                <a:spcPts val="4975"/>
              </a:lnSpc>
            </a:pPr>
            <a:r>
              <a:rPr lang="en-US" sz="4975" b="1" dirty="0">
                <a:solidFill>
                  <a:srgbClr val="5271FF"/>
                </a:solidFill>
                <a:latin typeface="Tabarra Sans Heavy"/>
                <a:ea typeface="Tabarra Sans Heavy"/>
                <a:cs typeface="Tabarra Sans Heavy"/>
                <a:sym typeface="Tabarra Sans Heavy"/>
              </a:rPr>
              <a:t>Where can I submit my comment?</a:t>
            </a:r>
          </a:p>
        </p:txBody>
      </p:sp>
      <p:sp>
        <p:nvSpPr>
          <p:cNvPr id="7" name="Freeform 7"/>
          <p:cNvSpPr/>
          <p:nvPr/>
        </p:nvSpPr>
        <p:spPr>
          <a:xfrm>
            <a:off x="9760884" y="2312463"/>
            <a:ext cx="8393773" cy="7512427"/>
          </a:xfrm>
          <a:custGeom>
            <a:avLst/>
            <a:gdLst/>
            <a:ahLst/>
            <a:cxnLst/>
            <a:rect l="l" t="t" r="r" b="b"/>
            <a:pathLst>
              <a:path w="8393773" h="7512427">
                <a:moveTo>
                  <a:pt x="0" y="0"/>
                </a:moveTo>
                <a:lnTo>
                  <a:pt x="8393773" y="0"/>
                </a:lnTo>
                <a:lnTo>
                  <a:pt x="8393773" y="7512427"/>
                </a:lnTo>
                <a:lnTo>
                  <a:pt x="0" y="7512427"/>
                </a:lnTo>
                <a:lnTo>
                  <a:pt x="0" y="0"/>
                </a:lnTo>
                <a:close/>
              </a:path>
            </a:pathLst>
          </a:custGeom>
          <a:blipFill>
            <a:blip r:embed="rId3"/>
            <a:stretch>
              <a:fillRect/>
            </a:stretch>
          </a:blipFill>
        </p:spPr>
        <p:txBody>
          <a:bodyPr/>
          <a:lstStyle/>
          <a:p>
            <a:endParaRPr 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C306D"/>
        </a:solidFill>
        <a:effectLst/>
      </p:bgPr>
    </p:bg>
    <p:spTree>
      <p:nvGrpSpPr>
        <p:cNvPr id="1" name="">
          <a:extLst>
            <a:ext uri="{FF2B5EF4-FFF2-40B4-BE49-F238E27FC236}">
              <a16:creationId xmlns:a16="http://schemas.microsoft.com/office/drawing/2014/main" id="{33A6978C-959B-94AF-0234-F875EDFA5114}"/>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47582CEA-2BB1-2C14-2C36-B6FD047EC91A}"/>
              </a:ext>
            </a:extLst>
          </p:cNvPr>
          <p:cNvSpPr txBox="1"/>
          <p:nvPr/>
        </p:nvSpPr>
        <p:spPr>
          <a:xfrm>
            <a:off x="657972" y="590854"/>
            <a:ext cx="16148151" cy="1436227"/>
          </a:xfrm>
          <a:prstGeom prst="rect">
            <a:avLst/>
          </a:prstGeom>
        </p:spPr>
        <p:txBody>
          <a:bodyPr lIns="0" tIns="0" rIns="0" bIns="0" rtlCol="0" anchor="t">
            <a:spAutoFit/>
          </a:bodyPr>
          <a:lstStyle/>
          <a:p>
            <a:pPr algn="l">
              <a:lnSpc>
                <a:spcPts val="6075"/>
              </a:lnSpc>
            </a:pPr>
            <a:r>
              <a:rPr lang="en-US" sz="6075" b="1" dirty="0">
                <a:solidFill>
                  <a:srgbClr val="FDCD25"/>
                </a:solidFill>
                <a:latin typeface="Tabarra Sans Heavy"/>
                <a:ea typeface="Tabarra Sans Heavy"/>
                <a:cs typeface="Tabarra Sans Heavy"/>
                <a:sym typeface="Tabarra Sans Heavy"/>
              </a:rPr>
              <a:t>Drought Resilience Plan</a:t>
            </a:r>
          </a:p>
          <a:p>
            <a:pPr algn="l">
              <a:lnSpc>
                <a:spcPts val="4975"/>
              </a:lnSpc>
            </a:pPr>
            <a:r>
              <a:rPr lang="en-US" sz="4975" b="1" dirty="0">
                <a:solidFill>
                  <a:srgbClr val="5271FF"/>
                </a:solidFill>
                <a:latin typeface="Tabarra Sans Heavy"/>
                <a:ea typeface="Tabarra Sans Heavy"/>
                <a:cs typeface="Tabarra Sans Heavy"/>
                <a:sym typeface="Tabarra Sans Heavy"/>
              </a:rPr>
              <a:t>Commenting Process</a:t>
            </a:r>
          </a:p>
        </p:txBody>
      </p:sp>
      <p:sp>
        <p:nvSpPr>
          <p:cNvPr id="4" name="TextBox 4">
            <a:extLst>
              <a:ext uri="{FF2B5EF4-FFF2-40B4-BE49-F238E27FC236}">
                <a16:creationId xmlns:a16="http://schemas.microsoft.com/office/drawing/2014/main" id="{51088D50-0D7F-AF1E-1A6E-3403B8B7193C}"/>
              </a:ext>
            </a:extLst>
          </p:cNvPr>
          <p:cNvSpPr txBox="1"/>
          <p:nvPr/>
        </p:nvSpPr>
        <p:spPr>
          <a:xfrm>
            <a:off x="1028700" y="3047144"/>
            <a:ext cx="6796705" cy="1295163"/>
          </a:xfrm>
          <a:prstGeom prst="rect">
            <a:avLst/>
          </a:prstGeom>
        </p:spPr>
        <p:txBody>
          <a:bodyPr wrap="square" lIns="0" tIns="0" rIns="0" bIns="0" rtlCol="0" anchor="t">
            <a:spAutoFit/>
          </a:bodyPr>
          <a:lstStyle/>
          <a:p>
            <a:pPr algn="l">
              <a:lnSpc>
                <a:spcPts val="4975"/>
              </a:lnSpc>
            </a:pPr>
            <a:r>
              <a:rPr lang="en-US" sz="4975" b="1" dirty="0">
                <a:solidFill>
                  <a:srgbClr val="5271FF"/>
                </a:solidFill>
                <a:latin typeface="Tabarra Sans Heavy"/>
                <a:ea typeface="Tabarra Sans Heavy"/>
                <a:cs typeface="Tabarra Sans Heavy"/>
                <a:sym typeface="Tabarra Sans Heavy"/>
              </a:rPr>
              <a:t>Review and Commenting Form</a:t>
            </a:r>
          </a:p>
        </p:txBody>
      </p:sp>
      <p:pic>
        <p:nvPicPr>
          <p:cNvPr id="9" name="Picture 8">
            <a:extLst>
              <a:ext uri="{FF2B5EF4-FFF2-40B4-BE49-F238E27FC236}">
                <a16:creationId xmlns:a16="http://schemas.microsoft.com/office/drawing/2014/main" id="{A00F8637-F589-ABD1-A2EB-F248A3371D9A}"/>
              </a:ext>
            </a:extLst>
          </p:cNvPr>
          <p:cNvPicPr>
            <a:picLocks noChangeAspect="1"/>
          </p:cNvPicPr>
          <p:nvPr/>
        </p:nvPicPr>
        <p:blipFill>
          <a:blip r:embed="rId3"/>
          <a:srcRect b="10973"/>
          <a:stretch/>
        </p:blipFill>
        <p:spPr>
          <a:xfrm>
            <a:off x="9608309" y="1615587"/>
            <a:ext cx="5414910" cy="6243375"/>
          </a:xfrm>
          <a:prstGeom prst="rect">
            <a:avLst/>
          </a:prstGeom>
          <a:ln>
            <a:solidFill>
              <a:schemeClr val="tx1"/>
            </a:solidFill>
          </a:ln>
        </p:spPr>
      </p:pic>
      <p:pic>
        <p:nvPicPr>
          <p:cNvPr id="10" name="Picture 9">
            <a:extLst>
              <a:ext uri="{FF2B5EF4-FFF2-40B4-BE49-F238E27FC236}">
                <a16:creationId xmlns:a16="http://schemas.microsoft.com/office/drawing/2014/main" id="{84279034-3A6B-E4BB-1367-668B3537A3D3}"/>
              </a:ext>
            </a:extLst>
          </p:cNvPr>
          <p:cNvPicPr>
            <a:picLocks noChangeAspect="1"/>
          </p:cNvPicPr>
          <p:nvPr/>
        </p:nvPicPr>
        <p:blipFill>
          <a:blip r:embed="rId4"/>
          <a:stretch>
            <a:fillRect/>
          </a:stretch>
        </p:blipFill>
        <p:spPr>
          <a:xfrm>
            <a:off x="12422995" y="3998920"/>
            <a:ext cx="5414912" cy="5501925"/>
          </a:xfrm>
          <a:prstGeom prst="rect">
            <a:avLst/>
          </a:prstGeom>
          <a:ln>
            <a:solidFill>
              <a:schemeClr val="tx1"/>
            </a:solidFill>
          </a:ln>
        </p:spPr>
      </p:pic>
      <p:sp>
        <p:nvSpPr>
          <p:cNvPr id="12" name="TextBox 11">
            <a:extLst>
              <a:ext uri="{FF2B5EF4-FFF2-40B4-BE49-F238E27FC236}">
                <a16:creationId xmlns:a16="http://schemas.microsoft.com/office/drawing/2014/main" id="{0C8B19A1-7FF6-2BF0-ABEF-73CF2C6B7360}"/>
              </a:ext>
            </a:extLst>
          </p:cNvPr>
          <p:cNvSpPr txBox="1"/>
          <p:nvPr/>
        </p:nvSpPr>
        <p:spPr>
          <a:xfrm>
            <a:off x="657972" y="4342307"/>
            <a:ext cx="8267843" cy="4524315"/>
          </a:xfrm>
          <a:prstGeom prst="rect">
            <a:avLst/>
          </a:prstGeom>
          <a:noFill/>
        </p:spPr>
        <p:txBody>
          <a:bodyPr wrap="square">
            <a:spAutoFit/>
          </a:bodyPr>
          <a:lstStyle/>
          <a:p>
            <a:pPr lvl="1"/>
            <a:r>
              <a:rPr lang="en-US" sz="3600" u="sng" dirty="0">
                <a:solidFill>
                  <a:srgbClr val="FFC000"/>
                </a:solidFill>
              </a:rPr>
              <a:t>For general comments</a:t>
            </a:r>
            <a:r>
              <a:rPr lang="en-US" sz="3600" dirty="0">
                <a:solidFill>
                  <a:schemeClr val="bg1"/>
                </a:solidFill>
              </a:rPr>
              <a:t>: By completing the “General Commenting Form” on the County DRP webpage</a:t>
            </a:r>
          </a:p>
          <a:p>
            <a:pPr lvl="1"/>
            <a:r>
              <a:rPr lang="en-US" sz="3600" u="sng" dirty="0">
                <a:solidFill>
                  <a:srgbClr val="FFC000"/>
                </a:solidFill>
              </a:rPr>
              <a:t>For more detailed comments</a:t>
            </a:r>
            <a:r>
              <a:rPr lang="en-US" sz="3600" dirty="0">
                <a:solidFill>
                  <a:schemeClr val="bg1"/>
                </a:solidFill>
              </a:rPr>
              <a:t>: By completing the “Review and Commenting Form” and submitting the file through the “General Commenting Form”</a:t>
            </a:r>
          </a:p>
        </p:txBody>
      </p:sp>
    </p:spTree>
    <p:extLst>
      <p:ext uri="{BB962C8B-B14F-4D97-AF65-F5344CB8AC3E}">
        <p14:creationId xmlns:p14="http://schemas.microsoft.com/office/powerpoint/2010/main" val="36933603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C306D"/>
        </a:solidFill>
        <a:effectLst/>
      </p:bgPr>
    </p:bg>
    <p:spTree>
      <p:nvGrpSpPr>
        <p:cNvPr id="1" name=""/>
        <p:cNvGrpSpPr/>
        <p:nvPr/>
      </p:nvGrpSpPr>
      <p:grpSpPr>
        <a:xfrm>
          <a:off x="0" y="0"/>
          <a:ext cx="0" cy="0"/>
          <a:chOff x="0" y="0"/>
          <a:chExt cx="0" cy="0"/>
        </a:xfrm>
      </p:grpSpPr>
      <p:sp>
        <p:nvSpPr>
          <p:cNvPr id="2" name="TextBox 2"/>
          <p:cNvSpPr txBox="1"/>
          <p:nvPr/>
        </p:nvSpPr>
        <p:spPr>
          <a:xfrm>
            <a:off x="817227" y="2702463"/>
            <a:ext cx="15847522" cy="7391960"/>
          </a:xfrm>
          <a:prstGeom prst="rect">
            <a:avLst/>
          </a:prstGeom>
        </p:spPr>
        <p:txBody>
          <a:bodyPr lIns="0" tIns="0" rIns="0" bIns="0" rtlCol="0" anchor="t">
            <a:spAutoFit/>
          </a:bodyPr>
          <a:lstStyle/>
          <a:p>
            <a:pPr marL="599161" lvl="1" indent="-299581" algn="l">
              <a:lnSpc>
                <a:spcPts val="3885"/>
              </a:lnSpc>
              <a:spcBef>
                <a:spcPct val="0"/>
              </a:spcBef>
              <a:buAutoNum type="arabicPeriod"/>
            </a:pPr>
            <a:r>
              <a:rPr lang="en-US" sz="2775" b="1" u="none" strike="noStrike" dirty="0">
                <a:solidFill>
                  <a:srgbClr val="FDBE10"/>
                </a:solidFill>
                <a:latin typeface="Canva Sans Bold"/>
                <a:ea typeface="Canva Sans Bold"/>
                <a:cs typeface="Canva Sans Bold"/>
                <a:sym typeface="Canva Sans Bold"/>
              </a:rPr>
              <a:t>Before you comment:</a:t>
            </a:r>
          </a:p>
          <a:p>
            <a:pPr marL="1198323" lvl="2" indent="-399441" algn="l">
              <a:lnSpc>
                <a:spcPts val="3885"/>
              </a:lnSpc>
              <a:spcBef>
                <a:spcPct val="0"/>
              </a:spcBef>
              <a:buAutoNum type="alphaLcPeriod"/>
            </a:pPr>
            <a:r>
              <a:rPr lang="en-US" sz="2775" b="1" u="none" strike="noStrike" dirty="0">
                <a:solidFill>
                  <a:srgbClr val="FFFFFF"/>
                </a:solidFill>
                <a:latin typeface="Canva Sans Bold"/>
                <a:ea typeface="Canva Sans Bold"/>
                <a:cs typeface="Canva Sans Bold"/>
                <a:sym typeface="Canva Sans Bold"/>
              </a:rPr>
              <a:t> Identify, collect, and review background information: </a:t>
            </a:r>
            <a:r>
              <a:rPr lang="en-US" sz="2775" u="none" strike="noStrike" dirty="0">
                <a:solidFill>
                  <a:srgbClr val="FFFFFF"/>
                </a:solidFill>
                <a:latin typeface="Canva Sans"/>
                <a:ea typeface="Canva Sans"/>
                <a:cs typeface="Canva Sans"/>
                <a:sym typeface="Canva Sans"/>
              </a:rPr>
              <a:t>DRP Website, Factsheets, PPTs...</a:t>
            </a:r>
          </a:p>
          <a:p>
            <a:pPr marL="1198323" lvl="2" indent="-399441" algn="l">
              <a:lnSpc>
                <a:spcPts val="3885"/>
              </a:lnSpc>
              <a:spcBef>
                <a:spcPct val="0"/>
              </a:spcBef>
              <a:buAutoNum type="alphaLcPeriod"/>
            </a:pPr>
            <a:r>
              <a:rPr lang="en-US" sz="2775" b="1" u="none" strike="noStrike" dirty="0">
                <a:solidFill>
                  <a:srgbClr val="FFFFFF"/>
                </a:solidFill>
                <a:latin typeface="Canva Sans Bold"/>
                <a:ea typeface="Canva Sans Bold"/>
                <a:cs typeface="Canva Sans Bold"/>
                <a:sym typeface="Canva Sans Bold"/>
              </a:rPr>
              <a:t>Create a checklist of important considerations </a:t>
            </a:r>
            <a:r>
              <a:rPr lang="en-US" sz="2775" u="none" strike="noStrike" dirty="0">
                <a:solidFill>
                  <a:srgbClr val="FFFFFF"/>
                </a:solidFill>
                <a:latin typeface="Canva Sans"/>
                <a:ea typeface="Canva Sans"/>
                <a:cs typeface="Canva Sans"/>
                <a:sym typeface="Canva Sans"/>
              </a:rPr>
              <a:t>(e.g. response actions)</a:t>
            </a:r>
          </a:p>
          <a:p>
            <a:pPr marL="599161" lvl="1" indent="-299581" algn="l">
              <a:lnSpc>
                <a:spcPts val="3885"/>
              </a:lnSpc>
              <a:spcBef>
                <a:spcPct val="0"/>
              </a:spcBef>
              <a:buAutoNum type="arabicPeriod"/>
            </a:pPr>
            <a:r>
              <a:rPr lang="en-US" sz="2775" b="1" u="none" strike="noStrike" dirty="0">
                <a:solidFill>
                  <a:srgbClr val="FDBE10"/>
                </a:solidFill>
                <a:latin typeface="Canva Sans Bold"/>
                <a:ea typeface="Canva Sans Bold"/>
                <a:cs typeface="Canva Sans Bold"/>
                <a:sym typeface="Canva Sans Bold"/>
              </a:rPr>
              <a:t>Reviewing the document: </a:t>
            </a:r>
          </a:p>
          <a:p>
            <a:pPr marL="1198323" lvl="2" indent="-399441" algn="l">
              <a:lnSpc>
                <a:spcPts val="3885"/>
              </a:lnSpc>
              <a:spcBef>
                <a:spcPct val="0"/>
              </a:spcBef>
              <a:buAutoNum type="alphaLcPeriod"/>
            </a:pPr>
            <a:r>
              <a:rPr lang="en-US" sz="2775" b="1" u="none" strike="noStrike" dirty="0">
                <a:solidFill>
                  <a:srgbClr val="FFFFFF"/>
                </a:solidFill>
                <a:latin typeface="Canva Sans Bold"/>
                <a:ea typeface="Canva Sans Bold"/>
                <a:cs typeface="Canva Sans Bold"/>
                <a:sym typeface="Canva Sans Bold"/>
              </a:rPr>
              <a:t>Focus on particular sections and skim others</a:t>
            </a:r>
          </a:p>
          <a:p>
            <a:pPr marL="1198323" lvl="2" indent="-399441" algn="l">
              <a:lnSpc>
                <a:spcPts val="3885"/>
              </a:lnSpc>
              <a:spcBef>
                <a:spcPct val="0"/>
              </a:spcBef>
              <a:buAutoNum type="alphaLcPeriod"/>
            </a:pPr>
            <a:r>
              <a:rPr lang="en-US" sz="2775" b="1" u="none" strike="noStrike" dirty="0">
                <a:solidFill>
                  <a:srgbClr val="FFFFFF"/>
                </a:solidFill>
                <a:latin typeface="Canva Sans Bold"/>
                <a:ea typeface="Canva Sans Bold"/>
                <a:cs typeface="Canva Sans Bold"/>
                <a:sym typeface="Canva Sans Bold"/>
              </a:rPr>
              <a:t>Check the document against your checklist, create notes.</a:t>
            </a:r>
          </a:p>
          <a:p>
            <a:pPr marL="599161" lvl="1" indent="-299581" algn="l">
              <a:lnSpc>
                <a:spcPts val="3885"/>
              </a:lnSpc>
              <a:spcBef>
                <a:spcPct val="0"/>
              </a:spcBef>
              <a:buAutoNum type="arabicPeriod"/>
            </a:pPr>
            <a:r>
              <a:rPr lang="en-US" sz="2775" b="1" u="none" strike="noStrike" dirty="0">
                <a:solidFill>
                  <a:srgbClr val="FDBE10"/>
                </a:solidFill>
                <a:latin typeface="Canva Sans Bold"/>
                <a:ea typeface="Canva Sans Bold"/>
                <a:cs typeface="Canva Sans Bold"/>
                <a:sym typeface="Canva Sans Bold"/>
              </a:rPr>
              <a:t>Preparing to comment: </a:t>
            </a:r>
          </a:p>
          <a:p>
            <a:pPr marL="1129550" lvl="2" indent="-376517" algn="l">
              <a:lnSpc>
                <a:spcPts val="3662"/>
              </a:lnSpc>
              <a:spcBef>
                <a:spcPct val="0"/>
              </a:spcBef>
              <a:buAutoNum type="alphaLcPeriod"/>
            </a:pPr>
            <a:r>
              <a:rPr lang="en-US" sz="2615" b="1" u="none" strike="noStrike" dirty="0">
                <a:solidFill>
                  <a:srgbClr val="FFFFFF"/>
                </a:solidFill>
                <a:latin typeface="Canva Sans Bold"/>
                <a:ea typeface="Canva Sans Bold"/>
                <a:cs typeface="Canva Sans Bold"/>
                <a:sym typeface="Canva Sans Bold"/>
              </a:rPr>
              <a:t>Define your objectives </a:t>
            </a:r>
          </a:p>
          <a:p>
            <a:pPr marL="1694325" lvl="3" indent="-423581" algn="l">
              <a:lnSpc>
                <a:spcPts val="3662"/>
              </a:lnSpc>
              <a:spcBef>
                <a:spcPct val="0"/>
              </a:spcBef>
              <a:buAutoNum type="romanLcPeriod"/>
            </a:pPr>
            <a:r>
              <a:rPr lang="en-US" sz="2615" u="none" strike="noStrike" dirty="0">
                <a:solidFill>
                  <a:srgbClr val="FFFFFF"/>
                </a:solidFill>
                <a:latin typeface="Canva Sans"/>
                <a:ea typeface="Canva Sans"/>
                <a:cs typeface="Canva Sans"/>
                <a:sym typeface="Canva Sans"/>
              </a:rPr>
              <a:t>E.g. ensure my small water system is mapped, or to catch and correct factual errors or data gaps.</a:t>
            </a:r>
          </a:p>
          <a:p>
            <a:pPr marL="1198323" lvl="2" indent="-399441" algn="l">
              <a:lnSpc>
                <a:spcPts val="3885"/>
              </a:lnSpc>
              <a:spcBef>
                <a:spcPct val="0"/>
              </a:spcBef>
              <a:buAutoNum type="alphaLcPeriod"/>
            </a:pPr>
            <a:r>
              <a:rPr lang="en-US" sz="2775" b="1" u="none" strike="noStrike" dirty="0">
                <a:solidFill>
                  <a:srgbClr val="FFFFFF"/>
                </a:solidFill>
                <a:latin typeface="Canva Sans Bold"/>
                <a:ea typeface="Canva Sans Bold"/>
                <a:cs typeface="Canva Sans Bold"/>
                <a:sym typeface="Canva Sans Bold"/>
              </a:rPr>
              <a:t>Use clear organization, formatting, and language. </a:t>
            </a:r>
          </a:p>
          <a:p>
            <a:pPr marL="1797484" lvl="3" indent="-449371" algn="l">
              <a:lnSpc>
                <a:spcPts val="3885"/>
              </a:lnSpc>
              <a:spcBef>
                <a:spcPct val="0"/>
              </a:spcBef>
              <a:buAutoNum type="romanLcPeriod"/>
            </a:pPr>
            <a:r>
              <a:rPr lang="en-US" sz="2775" u="none" strike="noStrike" dirty="0">
                <a:solidFill>
                  <a:srgbClr val="FFFFFF"/>
                </a:solidFill>
                <a:latin typeface="Canva Sans"/>
                <a:ea typeface="Canva Sans"/>
                <a:cs typeface="Canva Sans"/>
                <a:sym typeface="Canva Sans"/>
              </a:rPr>
              <a:t>Use headings and sub-headings to separate your points, Phrase your comments as statements, not questions, avoid dense blocks of text, etc.</a:t>
            </a:r>
          </a:p>
          <a:p>
            <a:pPr algn="l">
              <a:lnSpc>
                <a:spcPts val="3885"/>
              </a:lnSpc>
              <a:spcBef>
                <a:spcPct val="0"/>
              </a:spcBef>
            </a:pPr>
            <a:endParaRPr lang="en-US" sz="2775" u="none" strike="noStrike" dirty="0">
              <a:solidFill>
                <a:srgbClr val="FFFFFF"/>
              </a:solidFill>
              <a:latin typeface="Canva Sans"/>
              <a:ea typeface="Canva Sans"/>
              <a:cs typeface="Canva Sans"/>
              <a:sym typeface="Canva Sans"/>
            </a:endParaRPr>
          </a:p>
        </p:txBody>
      </p:sp>
      <p:sp>
        <p:nvSpPr>
          <p:cNvPr id="3" name="TextBox 3"/>
          <p:cNvSpPr txBox="1"/>
          <p:nvPr/>
        </p:nvSpPr>
        <p:spPr>
          <a:xfrm>
            <a:off x="1739277" y="645574"/>
            <a:ext cx="16148151" cy="758669"/>
          </a:xfrm>
          <a:prstGeom prst="rect">
            <a:avLst/>
          </a:prstGeom>
        </p:spPr>
        <p:txBody>
          <a:bodyPr lIns="0" tIns="0" rIns="0" bIns="0" rtlCol="0" anchor="t">
            <a:spAutoFit/>
          </a:bodyPr>
          <a:lstStyle/>
          <a:p>
            <a:pPr algn="l">
              <a:lnSpc>
                <a:spcPts val="5775"/>
              </a:lnSpc>
            </a:pPr>
            <a:r>
              <a:rPr lang="en-US" sz="5775" b="1" dirty="0">
                <a:solidFill>
                  <a:srgbClr val="5271FF"/>
                </a:solidFill>
                <a:latin typeface="Tabarra Sans Heavy"/>
                <a:ea typeface="Tabarra Sans Heavy"/>
                <a:cs typeface="Tabarra Sans Heavy"/>
                <a:sym typeface="Tabarra Sans Heavy"/>
              </a:rPr>
              <a:t>Best Practices for Written Commenting</a:t>
            </a:r>
          </a:p>
        </p:txBody>
      </p:sp>
      <p:sp>
        <p:nvSpPr>
          <p:cNvPr id="4" name="Freeform 4"/>
          <p:cNvSpPr/>
          <p:nvPr/>
        </p:nvSpPr>
        <p:spPr>
          <a:xfrm>
            <a:off x="4028134" y="1511745"/>
            <a:ext cx="10231731" cy="768952"/>
          </a:xfrm>
          <a:custGeom>
            <a:avLst/>
            <a:gdLst/>
            <a:ahLst/>
            <a:cxnLst/>
            <a:rect l="l" t="t" r="r" b="b"/>
            <a:pathLst>
              <a:path w="10231731" h="768952">
                <a:moveTo>
                  <a:pt x="0" y="0"/>
                </a:moveTo>
                <a:lnTo>
                  <a:pt x="10231732" y="0"/>
                </a:lnTo>
                <a:lnTo>
                  <a:pt x="10231732" y="768952"/>
                </a:lnTo>
                <a:lnTo>
                  <a:pt x="0" y="7689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p:extLst>
    <p:ext uri="{6950BFC3-D8DA-4A85-94F7-54DA5524770B}">
      <p188:commentRel xmlns:p188="http://schemas.microsoft.com/office/powerpoint/2018/8/main" r:id="rId3"/>
    </p:ext>
  </p:extLst>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C306D"/>
        </a:solidFill>
        <a:effectLst/>
      </p:bgPr>
    </p:bg>
    <p:spTree>
      <p:nvGrpSpPr>
        <p:cNvPr id="1" name=""/>
        <p:cNvGrpSpPr/>
        <p:nvPr/>
      </p:nvGrpSpPr>
      <p:grpSpPr>
        <a:xfrm>
          <a:off x="0" y="0"/>
          <a:ext cx="0" cy="0"/>
          <a:chOff x="0" y="0"/>
          <a:chExt cx="0" cy="0"/>
        </a:xfrm>
      </p:grpSpPr>
      <p:sp>
        <p:nvSpPr>
          <p:cNvPr id="2" name="TextBox 2"/>
          <p:cNvSpPr txBox="1"/>
          <p:nvPr/>
        </p:nvSpPr>
        <p:spPr>
          <a:xfrm>
            <a:off x="-2347955" y="5232400"/>
            <a:ext cx="15516311" cy="1907382"/>
          </a:xfrm>
          <a:prstGeom prst="rect">
            <a:avLst/>
          </a:prstGeom>
        </p:spPr>
        <p:txBody>
          <a:bodyPr lIns="0" tIns="0" rIns="0" bIns="0" rtlCol="0" anchor="t">
            <a:spAutoFit/>
          </a:bodyPr>
          <a:lstStyle/>
          <a:p>
            <a:pPr algn="ctr">
              <a:lnSpc>
                <a:spcPts val="10870"/>
              </a:lnSpc>
            </a:pPr>
            <a:r>
              <a:rPr lang="en-US" sz="24700" b="1" dirty="0">
                <a:solidFill>
                  <a:srgbClr val="FDCD25"/>
                </a:solidFill>
                <a:latin typeface="Tabarra Sans Heavy"/>
                <a:ea typeface="Tabarra Sans Heavy"/>
                <a:cs typeface="Tabarra Sans Heavy"/>
                <a:sym typeface="Tabarra Sans Heavy"/>
              </a:rPr>
              <a:t>Q&amp;A</a:t>
            </a:r>
          </a:p>
        </p:txBody>
      </p:sp>
      <p:sp>
        <p:nvSpPr>
          <p:cNvPr id="5" name="Freeform 3">
            <a:extLst>
              <a:ext uri="{FF2B5EF4-FFF2-40B4-BE49-F238E27FC236}">
                <a16:creationId xmlns:a16="http://schemas.microsoft.com/office/drawing/2014/main" id="{403370BC-07D3-BF4E-204A-01991D62818D}"/>
              </a:ext>
            </a:extLst>
          </p:cNvPr>
          <p:cNvSpPr/>
          <p:nvPr/>
        </p:nvSpPr>
        <p:spPr>
          <a:xfrm>
            <a:off x="13015864" y="-2610051"/>
            <a:ext cx="10544271" cy="10544271"/>
          </a:xfrm>
          <a:custGeom>
            <a:avLst/>
            <a:gdLst/>
            <a:ahLst/>
            <a:cxnLst/>
            <a:rect l="l" t="t" r="r" b="b"/>
            <a:pathLst>
              <a:path w="10544271" h="10544271">
                <a:moveTo>
                  <a:pt x="0" y="0"/>
                </a:moveTo>
                <a:lnTo>
                  <a:pt x="10544272" y="0"/>
                </a:lnTo>
                <a:lnTo>
                  <a:pt x="10544272" y="10544271"/>
                </a:lnTo>
                <a:lnTo>
                  <a:pt x="0" y="10544271"/>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C306D"/>
        </a:solidFill>
        <a:effectLst/>
      </p:bgPr>
    </p:bg>
    <p:spTree>
      <p:nvGrpSpPr>
        <p:cNvPr id="1" name="">
          <a:extLst>
            <a:ext uri="{FF2B5EF4-FFF2-40B4-BE49-F238E27FC236}">
              <a16:creationId xmlns:a16="http://schemas.microsoft.com/office/drawing/2014/main" id="{C23069CD-A0D2-1FAF-3B5F-CA39E24A835C}"/>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816EDDB7-0783-737C-E413-6D18B0D8AA93}"/>
              </a:ext>
            </a:extLst>
          </p:cNvPr>
          <p:cNvSpPr txBox="1"/>
          <p:nvPr/>
        </p:nvSpPr>
        <p:spPr>
          <a:xfrm>
            <a:off x="1385845" y="3128314"/>
            <a:ext cx="15516311" cy="2963954"/>
          </a:xfrm>
          <a:prstGeom prst="rect">
            <a:avLst/>
          </a:prstGeom>
        </p:spPr>
        <p:txBody>
          <a:bodyPr lIns="0" tIns="0" rIns="0" bIns="0" rtlCol="0" anchor="t">
            <a:spAutoFit/>
          </a:bodyPr>
          <a:lstStyle/>
          <a:p>
            <a:pPr algn="ctr">
              <a:lnSpc>
                <a:spcPts val="10870"/>
              </a:lnSpc>
            </a:pPr>
            <a:r>
              <a:rPr lang="en-US" sz="9882" b="1">
                <a:solidFill>
                  <a:srgbClr val="FDCD25"/>
                </a:solidFill>
                <a:latin typeface="Tabarra Sans Heavy"/>
                <a:ea typeface="Tabarra Sans Heavy"/>
                <a:cs typeface="Tabarra Sans Heavy"/>
                <a:sym typeface="Tabarra Sans Heavy"/>
              </a:rPr>
              <a:t>Next Steps and Important Dates</a:t>
            </a:r>
          </a:p>
        </p:txBody>
      </p:sp>
      <p:sp>
        <p:nvSpPr>
          <p:cNvPr id="3" name="Freeform 3">
            <a:extLst>
              <a:ext uri="{FF2B5EF4-FFF2-40B4-BE49-F238E27FC236}">
                <a16:creationId xmlns:a16="http://schemas.microsoft.com/office/drawing/2014/main" id="{6DC0C9D6-7F46-846D-B66C-D00E6C83428E}"/>
              </a:ext>
            </a:extLst>
          </p:cNvPr>
          <p:cNvSpPr/>
          <p:nvPr/>
        </p:nvSpPr>
        <p:spPr>
          <a:xfrm>
            <a:off x="-4560936" y="5446664"/>
            <a:ext cx="10544271" cy="10544271"/>
          </a:xfrm>
          <a:custGeom>
            <a:avLst/>
            <a:gdLst/>
            <a:ahLst/>
            <a:cxnLst/>
            <a:rect l="l" t="t" r="r" b="b"/>
            <a:pathLst>
              <a:path w="10544271" h="10544271">
                <a:moveTo>
                  <a:pt x="0" y="0"/>
                </a:moveTo>
                <a:lnTo>
                  <a:pt x="10544272" y="0"/>
                </a:lnTo>
                <a:lnTo>
                  <a:pt x="10544272" y="10544271"/>
                </a:lnTo>
                <a:lnTo>
                  <a:pt x="0" y="10544271"/>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spTree>
    <p:extLst>
      <p:ext uri="{BB962C8B-B14F-4D97-AF65-F5344CB8AC3E}">
        <p14:creationId xmlns:p14="http://schemas.microsoft.com/office/powerpoint/2010/main" val="4011338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C306D"/>
        </a:solidFill>
        <a:effectLst/>
      </p:bgPr>
    </p:bg>
    <p:spTree>
      <p:nvGrpSpPr>
        <p:cNvPr id="1" name="">
          <a:extLst>
            <a:ext uri="{FF2B5EF4-FFF2-40B4-BE49-F238E27FC236}">
              <a16:creationId xmlns:a16="http://schemas.microsoft.com/office/drawing/2014/main" id="{B6734FEF-FA04-EFBB-D54E-FD8AA1807C73}"/>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5F237B07-4D0A-DA32-D532-E479B62D6FFB}"/>
              </a:ext>
            </a:extLst>
          </p:cNvPr>
          <p:cNvSpPr txBox="1"/>
          <p:nvPr/>
        </p:nvSpPr>
        <p:spPr>
          <a:xfrm>
            <a:off x="1745134" y="1540157"/>
            <a:ext cx="15119581" cy="961226"/>
          </a:xfrm>
          <a:prstGeom prst="rect">
            <a:avLst/>
          </a:prstGeom>
        </p:spPr>
        <p:txBody>
          <a:bodyPr lIns="0" tIns="0" rIns="0" bIns="0" rtlCol="0" anchor="t">
            <a:spAutoFit/>
          </a:bodyPr>
          <a:lstStyle/>
          <a:p>
            <a:pPr algn="ctr">
              <a:lnSpc>
                <a:spcPts val="6564"/>
              </a:lnSpc>
            </a:pPr>
            <a:r>
              <a:rPr lang="en-US" sz="5967" b="1">
                <a:solidFill>
                  <a:srgbClr val="FDCD25"/>
                </a:solidFill>
                <a:latin typeface="Tabarra Sans Heavy"/>
                <a:ea typeface="Tabarra Sans Heavy"/>
                <a:cs typeface="Tabarra Sans Heavy"/>
                <a:sym typeface="Tabarra Sans Heavy"/>
              </a:rPr>
              <a:t>Next Steps and Follow-up meetings </a:t>
            </a:r>
          </a:p>
        </p:txBody>
      </p:sp>
      <p:graphicFrame>
        <p:nvGraphicFramePr>
          <p:cNvPr id="4" name="Table 3">
            <a:extLst>
              <a:ext uri="{FF2B5EF4-FFF2-40B4-BE49-F238E27FC236}">
                <a16:creationId xmlns:a16="http://schemas.microsoft.com/office/drawing/2014/main" id="{4FB8F3A6-315C-2B55-D0E9-0E19A8CCA334}"/>
              </a:ext>
            </a:extLst>
          </p:cNvPr>
          <p:cNvGraphicFramePr>
            <a:graphicFrameLocks noGrp="1"/>
          </p:cNvGraphicFramePr>
          <p:nvPr/>
        </p:nvGraphicFramePr>
        <p:xfrm>
          <a:off x="2203226" y="2827020"/>
          <a:ext cx="13630331" cy="6766716"/>
        </p:xfrm>
        <a:graphic>
          <a:graphicData uri="http://schemas.openxmlformats.org/drawingml/2006/table">
            <a:tbl>
              <a:tblPr firstRow="1" bandRow="1">
                <a:tableStyleId>{5C22544A-7EE6-4342-B048-85BDC9FD1C3A}</a:tableStyleId>
              </a:tblPr>
              <a:tblGrid>
                <a:gridCol w="2162429">
                  <a:extLst>
                    <a:ext uri="{9D8B030D-6E8A-4147-A177-3AD203B41FA5}">
                      <a16:colId xmlns:a16="http://schemas.microsoft.com/office/drawing/2014/main" val="2621348245"/>
                    </a:ext>
                  </a:extLst>
                </a:gridCol>
                <a:gridCol w="3209124">
                  <a:extLst>
                    <a:ext uri="{9D8B030D-6E8A-4147-A177-3AD203B41FA5}">
                      <a16:colId xmlns:a16="http://schemas.microsoft.com/office/drawing/2014/main" val="1257921909"/>
                    </a:ext>
                  </a:extLst>
                </a:gridCol>
                <a:gridCol w="8258778">
                  <a:extLst>
                    <a:ext uri="{9D8B030D-6E8A-4147-A177-3AD203B41FA5}">
                      <a16:colId xmlns:a16="http://schemas.microsoft.com/office/drawing/2014/main" val="2973349048"/>
                    </a:ext>
                  </a:extLst>
                </a:gridCol>
              </a:tblGrid>
              <a:tr h="518316">
                <a:tc>
                  <a:txBody>
                    <a:bodyPr/>
                    <a:lstStyle/>
                    <a:p>
                      <a:pPr algn="ctr"/>
                      <a:r>
                        <a:rPr lang="en-US" sz="2800" dirty="0"/>
                        <a:t>Meeting</a:t>
                      </a:r>
                    </a:p>
                  </a:txBody>
                  <a:tcPr/>
                </a:tc>
                <a:tc>
                  <a:txBody>
                    <a:bodyPr/>
                    <a:lstStyle/>
                    <a:p>
                      <a:pPr algn="ctr"/>
                      <a:r>
                        <a:rPr lang="en-US" sz="2800" dirty="0"/>
                        <a:t>Date</a:t>
                      </a:r>
                    </a:p>
                  </a:txBody>
                  <a:tcPr/>
                </a:tc>
                <a:tc>
                  <a:txBody>
                    <a:bodyPr/>
                    <a:lstStyle/>
                    <a:p>
                      <a:pPr algn="ctr"/>
                      <a:r>
                        <a:rPr lang="en-US" sz="2800" dirty="0"/>
                        <a:t>Planned Topic</a:t>
                      </a:r>
                    </a:p>
                  </a:txBody>
                  <a:tcPr/>
                </a:tc>
                <a:extLst>
                  <a:ext uri="{0D108BD9-81ED-4DB2-BD59-A6C34878D82A}">
                    <a16:rowId xmlns:a16="http://schemas.microsoft.com/office/drawing/2014/main" val="470332269"/>
                  </a:ext>
                </a:extLst>
              </a:tr>
              <a:tr h="1315724">
                <a:tc>
                  <a:txBody>
                    <a:bodyPr/>
                    <a:lstStyle/>
                    <a:p>
                      <a:pPr algn="ctr"/>
                      <a:r>
                        <a:rPr lang="en-US" sz="2800" dirty="0"/>
                        <a:t>CDTF Meeting</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t>February 26, 2025</a:t>
                      </a:r>
                    </a:p>
                  </a:txBody>
                  <a:tcPr anchor="ctr"/>
                </a:tc>
                <a:tc>
                  <a:txBody>
                    <a:bodyPr/>
                    <a:lstStyle/>
                    <a:p>
                      <a:r>
                        <a:rPr lang="en-US" sz="2800" dirty="0"/>
                        <a:t>Presentation on:</a:t>
                      </a:r>
                    </a:p>
                    <a:p>
                      <a:pPr marL="285750" indent="-285750">
                        <a:buFontTx/>
                        <a:buChar char="-"/>
                      </a:pPr>
                      <a:r>
                        <a:rPr lang="en-US" sz="2800" dirty="0"/>
                        <a:t>Proposed Short-Term and Long-Term Response Actions</a:t>
                      </a:r>
                    </a:p>
                    <a:p>
                      <a:pPr marL="285750" indent="-285750">
                        <a:buFontTx/>
                        <a:buChar char="-"/>
                      </a:pPr>
                      <a:r>
                        <a:rPr lang="en-US" sz="2800" dirty="0"/>
                        <a:t>Implementation roadmap</a:t>
                      </a:r>
                    </a:p>
                  </a:txBody>
                  <a:tcPr/>
                </a:tc>
                <a:extLst>
                  <a:ext uri="{0D108BD9-81ED-4DB2-BD59-A6C34878D82A}">
                    <a16:rowId xmlns:a16="http://schemas.microsoft.com/office/drawing/2014/main" val="4240417964"/>
                  </a:ext>
                </a:extLst>
              </a:tr>
              <a:tr h="2113133">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t>CDTF Meeting</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t>March 26, 2025</a:t>
                      </a: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dirty="0"/>
                        <a:t>Public workshop on draft DRP:</a:t>
                      </a:r>
                    </a:p>
                    <a:p>
                      <a:pPr marL="285750" indent="-285750">
                        <a:buFontTx/>
                        <a:buChar char="-"/>
                      </a:pPr>
                      <a:r>
                        <a:rPr lang="en-US" sz="2800" dirty="0"/>
                        <a:t>Summary of outreach efforts</a:t>
                      </a:r>
                    </a:p>
                    <a:p>
                      <a:pPr marL="285750" indent="-285750">
                        <a:buFontTx/>
                        <a:buChar char="-"/>
                      </a:pPr>
                      <a:r>
                        <a:rPr lang="en-US" sz="2800" dirty="0"/>
                        <a:t>Overview of draft DRP</a:t>
                      </a:r>
                    </a:p>
                    <a:p>
                      <a:pPr marL="285750" indent="-285750">
                        <a:buFontTx/>
                        <a:buChar char="-"/>
                      </a:pPr>
                      <a:r>
                        <a:rPr lang="en-US" sz="2800" dirty="0"/>
                        <a:t>Public commenting process</a:t>
                      </a:r>
                    </a:p>
                    <a:p>
                      <a:pPr marL="285750" indent="-285750">
                        <a:buFontTx/>
                        <a:buChar char="-"/>
                      </a:pPr>
                      <a:r>
                        <a:rPr lang="en-US" sz="2800" dirty="0"/>
                        <a:t>Adoption process</a:t>
                      </a:r>
                    </a:p>
                  </a:txBody>
                  <a:tcPr/>
                </a:tc>
                <a:extLst>
                  <a:ext uri="{0D108BD9-81ED-4DB2-BD59-A6C34878D82A}">
                    <a16:rowId xmlns:a16="http://schemas.microsoft.com/office/drawing/2014/main" val="2002513314"/>
                  </a:ext>
                </a:extLst>
              </a:tr>
              <a:tr h="2113133">
                <a:tc>
                  <a:txBody>
                    <a:bodyPr/>
                    <a:lstStyle/>
                    <a:p>
                      <a:pPr algn="ctr"/>
                      <a:r>
                        <a:rPr lang="en-US" sz="2800" dirty="0"/>
                        <a:t>BoS Meeting</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t>May 20, 2025</a:t>
                      </a:r>
                    </a:p>
                  </a:txBody>
                  <a:tcPr anchor="ctr"/>
                </a:tc>
                <a:tc>
                  <a:txBody>
                    <a:bodyPr/>
                    <a:lstStyle/>
                    <a:p>
                      <a:r>
                        <a:rPr lang="en-US" sz="2800" dirty="0"/>
                        <a:t>Presentation on:</a:t>
                      </a:r>
                    </a:p>
                    <a:p>
                      <a:pPr marL="285750" indent="-285750">
                        <a:buFontTx/>
                        <a:buChar char="-"/>
                      </a:pPr>
                      <a:r>
                        <a:rPr lang="en-US" sz="2800" dirty="0"/>
                        <a:t>Summary of comments received and how they were addressed</a:t>
                      </a:r>
                    </a:p>
                    <a:p>
                      <a:pPr marL="285750" indent="-285750">
                        <a:buFontTx/>
                        <a:buChar char="-"/>
                      </a:pPr>
                      <a:r>
                        <a:rPr lang="en-US" sz="2800" dirty="0"/>
                        <a:t>Resolution to authorize County staff to upload final DRP to DWR portal</a:t>
                      </a:r>
                    </a:p>
                  </a:txBody>
                  <a:tcPr/>
                </a:tc>
                <a:extLst>
                  <a:ext uri="{0D108BD9-81ED-4DB2-BD59-A6C34878D82A}">
                    <a16:rowId xmlns:a16="http://schemas.microsoft.com/office/drawing/2014/main" val="2126415952"/>
                  </a:ext>
                </a:extLst>
              </a:tr>
            </a:tbl>
          </a:graphicData>
        </a:graphic>
      </p:graphicFrame>
    </p:spTree>
    <p:extLst>
      <p:ext uri="{BB962C8B-B14F-4D97-AF65-F5344CB8AC3E}">
        <p14:creationId xmlns:p14="http://schemas.microsoft.com/office/powerpoint/2010/main" val="16492864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C306D"/>
        </a:solidFill>
        <a:effectLst/>
      </p:bgPr>
    </p:bg>
    <p:spTree>
      <p:nvGrpSpPr>
        <p:cNvPr id="1" name=""/>
        <p:cNvGrpSpPr/>
        <p:nvPr/>
      </p:nvGrpSpPr>
      <p:grpSpPr>
        <a:xfrm>
          <a:off x="0" y="0"/>
          <a:ext cx="0" cy="0"/>
          <a:chOff x="0" y="0"/>
          <a:chExt cx="0" cy="0"/>
        </a:xfrm>
      </p:grpSpPr>
      <p:sp>
        <p:nvSpPr>
          <p:cNvPr id="2" name="TextBox 2"/>
          <p:cNvSpPr txBox="1"/>
          <p:nvPr/>
        </p:nvSpPr>
        <p:spPr>
          <a:xfrm>
            <a:off x="1028700" y="1520099"/>
            <a:ext cx="11179513" cy="5140163"/>
          </a:xfrm>
          <a:prstGeom prst="rect">
            <a:avLst/>
          </a:prstGeom>
        </p:spPr>
        <p:txBody>
          <a:bodyPr lIns="0" tIns="0" rIns="0" bIns="0" rtlCol="0" anchor="t">
            <a:spAutoFit/>
          </a:bodyPr>
          <a:lstStyle/>
          <a:p>
            <a:pPr algn="l">
              <a:lnSpc>
                <a:spcPts val="18711"/>
              </a:lnSpc>
            </a:pPr>
            <a:r>
              <a:rPr lang="en-US" sz="17010" b="1">
                <a:solidFill>
                  <a:srgbClr val="FDCD25"/>
                </a:solidFill>
                <a:latin typeface="Tabarra Sans Heavy"/>
                <a:ea typeface="Tabarra Sans Heavy"/>
                <a:cs typeface="Tabarra Sans Heavy"/>
                <a:sym typeface="Tabarra Sans Heavy"/>
              </a:rPr>
              <a:t>Thank You.</a:t>
            </a:r>
          </a:p>
        </p:txBody>
      </p:sp>
      <p:sp>
        <p:nvSpPr>
          <p:cNvPr id="3" name="AutoShape 3"/>
          <p:cNvSpPr/>
          <p:nvPr/>
        </p:nvSpPr>
        <p:spPr>
          <a:xfrm flipV="1">
            <a:off x="1028700" y="8411093"/>
            <a:ext cx="16230697" cy="0"/>
          </a:xfrm>
          <a:prstGeom prst="line">
            <a:avLst/>
          </a:prstGeom>
          <a:ln w="19050" cap="flat">
            <a:solidFill>
              <a:srgbClr val="F7FDF2"/>
            </a:solidFill>
            <a:prstDash val="solid"/>
            <a:headEnd type="none" w="sm" len="sm"/>
            <a:tailEnd type="none" w="sm" len="sm"/>
          </a:ln>
        </p:spPr>
        <p:txBody>
          <a:bodyPr/>
          <a:lstStyle/>
          <a:p>
            <a:endParaRPr lang="en-US"/>
          </a:p>
        </p:txBody>
      </p:sp>
      <p:sp>
        <p:nvSpPr>
          <p:cNvPr id="4" name="Freeform 4"/>
          <p:cNvSpPr/>
          <p:nvPr/>
        </p:nvSpPr>
        <p:spPr>
          <a:xfrm>
            <a:off x="13015864" y="-2610051"/>
            <a:ext cx="10544271" cy="10544271"/>
          </a:xfrm>
          <a:custGeom>
            <a:avLst/>
            <a:gdLst/>
            <a:ahLst/>
            <a:cxnLst/>
            <a:rect l="l" t="t" r="r" b="b"/>
            <a:pathLst>
              <a:path w="10544271" h="10544271">
                <a:moveTo>
                  <a:pt x="0" y="0"/>
                </a:moveTo>
                <a:lnTo>
                  <a:pt x="10544272" y="0"/>
                </a:lnTo>
                <a:lnTo>
                  <a:pt x="10544272" y="10544271"/>
                </a:lnTo>
                <a:lnTo>
                  <a:pt x="0" y="10544271"/>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sp>
        <p:nvSpPr>
          <p:cNvPr id="5" name="TextBox 5"/>
          <p:cNvSpPr txBox="1"/>
          <p:nvPr/>
        </p:nvSpPr>
        <p:spPr>
          <a:xfrm>
            <a:off x="705488" y="6590560"/>
            <a:ext cx="6476037" cy="1343661"/>
          </a:xfrm>
          <a:prstGeom prst="rect">
            <a:avLst/>
          </a:prstGeom>
        </p:spPr>
        <p:txBody>
          <a:bodyPr lIns="0" tIns="0" rIns="0" bIns="0" rtlCol="0" anchor="t">
            <a:spAutoFit/>
          </a:bodyPr>
          <a:lstStyle/>
          <a:p>
            <a:pPr algn="ctr">
              <a:lnSpc>
                <a:spcPts val="4339"/>
              </a:lnSpc>
            </a:pPr>
            <a:r>
              <a:rPr lang="en-US" sz="3099" b="1">
                <a:solidFill>
                  <a:srgbClr val="5271FF"/>
                </a:solidFill>
                <a:latin typeface="Tabarra Sans Bold"/>
                <a:ea typeface="Tabarra Sans Bold"/>
                <a:cs typeface="Tabarra Sans Bold"/>
                <a:sym typeface="Tabarra Sans Bold"/>
              </a:rPr>
              <a:t>Laura Garza</a:t>
            </a:r>
          </a:p>
          <a:p>
            <a:pPr algn="ctr">
              <a:lnSpc>
                <a:spcPts val="2940"/>
              </a:lnSpc>
            </a:pPr>
            <a:r>
              <a:rPr lang="en-US" sz="2100" b="1">
                <a:solidFill>
                  <a:srgbClr val="5271FF"/>
                </a:solidFill>
                <a:latin typeface="Tabarra Sans Bold"/>
                <a:ea typeface="Tabarra Sans Bold"/>
                <a:cs typeface="Tabarra Sans Bold"/>
                <a:sym typeface="Tabarra Sans Bold"/>
              </a:rPr>
              <a:t>UCCE Advisor Water and Climate Change</a:t>
            </a:r>
          </a:p>
          <a:p>
            <a:pPr marL="0" lvl="0" indent="0" algn="ctr">
              <a:lnSpc>
                <a:spcPts val="2939"/>
              </a:lnSpc>
              <a:spcBef>
                <a:spcPct val="0"/>
              </a:spcBef>
            </a:pPr>
            <a:r>
              <a:rPr lang="en-US" sz="2099" b="1">
                <a:solidFill>
                  <a:srgbClr val="5271FF"/>
                </a:solidFill>
                <a:latin typeface="Tabarra Sans Bold"/>
                <a:ea typeface="Tabarra Sans Bold"/>
                <a:cs typeface="Tabarra Sans Bold"/>
                <a:sym typeface="Tabarra Sans Bold"/>
              </a:rPr>
              <a:t>Mendocino and Lake Counties</a:t>
            </a:r>
          </a:p>
        </p:txBody>
      </p:sp>
      <p:sp>
        <p:nvSpPr>
          <p:cNvPr id="6" name="TextBox 6"/>
          <p:cNvSpPr txBox="1"/>
          <p:nvPr/>
        </p:nvSpPr>
        <p:spPr>
          <a:xfrm>
            <a:off x="2366814" y="7829116"/>
            <a:ext cx="3495749" cy="344805"/>
          </a:xfrm>
          <a:prstGeom prst="rect">
            <a:avLst/>
          </a:prstGeom>
        </p:spPr>
        <p:txBody>
          <a:bodyPr lIns="0" tIns="0" rIns="0" bIns="0" rtlCol="0" anchor="t">
            <a:spAutoFit/>
          </a:bodyPr>
          <a:lstStyle/>
          <a:p>
            <a:pPr marL="0" lvl="0" indent="0" algn="l">
              <a:lnSpc>
                <a:spcPts val="2519"/>
              </a:lnSpc>
              <a:spcBef>
                <a:spcPct val="0"/>
              </a:spcBef>
            </a:pPr>
            <a:r>
              <a:rPr lang="en-US" sz="1799">
                <a:solidFill>
                  <a:srgbClr val="F7FDF2"/>
                </a:solidFill>
                <a:latin typeface="Tabarra Sans"/>
                <a:ea typeface="Tabarra Sans"/>
                <a:cs typeface="Tabarra Sans"/>
                <a:sym typeface="Tabarra Sans"/>
              </a:rPr>
              <a:t>Email: legarza@ucanr.edu</a:t>
            </a:r>
          </a:p>
        </p:txBody>
      </p:sp>
      <p:sp>
        <p:nvSpPr>
          <p:cNvPr id="7" name="AutoShape 7"/>
          <p:cNvSpPr/>
          <p:nvPr/>
        </p:nvSpPr>
        <p:spPr>
          <a:xfrm flipV="1">
            <a:off x="1028700" y="8411093"/>
            <a:ext cx="16230697" cy="0"/>
          </a:xfrm>
          <a:prstGeom prst="line">
            <a:avLst/>
          </a:prstGeom>
          <a:ln w="19050" cap="flat">
            <a:solidFill>
              <a:srgbClr val="F7FDF2"/>
            </a:solidFill>
            <a:prstDash val="solid"/>
            <a:headEnd type="none" w="sm" len="sm"/>
            <a:tailEnd type="none" w="sm" len="sm"/>
          </a:ln>
        </p:spPr>
        <p:txBody>
          <a:bodyPr/>
          <a:lstStyle/>
          <a:p>
            <a:endParaRPr lang="en-US"/>
          </a:p>
        </p:txBody>
      </p:sp>
      <p:sp>
        <p:nvSpPr>
          <p:cNvPr id="8" name="Freeform 8"/>
          <p:cNvSpPr/>
          <p:nvPr/>
        </p:nvSpPr>
        <p:spPr>
          <a:xfrm>
            <a:off x="0" y="8885545"/>
            <a:ext cx="18288000" cy="2690164"/>
          </a:xfrm>
          <a:custGeom>
            <a:avLst/>
            <a:gdLst/>
            <a:ahLst/>
            <a:cxnLst/>
            <a:rect l="l" t="t" r="r" b="b"/>
            <a:pathLst>
              <a:path w="18964042" h="2688366">
                <a:moveTo>
                  <a:pt x="0" y="0"/>
                </a:moveTo>
                <a:lnTo>
                  <a:pt x="18964042" y="0"/>
                </a:lnTo>
                <a:lnTo>
                  <a:pt x="18964042" y="2688367"/>
                </a:lnTo>
                <a:lnTo>
                  <a:pt x="0" y="2688367"/>
                </a:lnTo>
                <a:lnTo>
                  <a:pt x="0" y="0"/>
                </a:lnTo>
                <a:close/>
              </a:path>
            </a:pathLst>
          </a:custGeom>
          <a:blipFill>
            <a:blip r:embed="rId4"/>
            <a:stretch>
              <a:fillRect l="-6840" t="-480245" r="-8086" b="-426"/>
            </a:stretch>
          </a:blipFill>
        </p:spPr>
        <p:txBody>
          <a:bodyPr/>
          <a:lstStyle/>
          <a:p>
            <a:endParaRPr lang="en-US"/>
          </a:p>
        </p:txBody>
      </p:sp>
      <p:sp>
        <p:nvSpPr>
          <p:cNvPr id="10" name="TextBox 10"/>
          <p:cNvSpPr txBox="1"/>
          <p:nvPr/>
        </p:nvSpPr>
        <p:spPr>
          <a:xfrm>
            <a:off x="10183839" y="6603695"/>
            <a:ext cx="6476037" cy="1295226"/>
          </a:xfrm>
          <a:prstGeom prst="rect">
            <a:avLst/>
          </a:prstGeom>
        </p:spPr>
        <p:txBody>
          <a:bodyPr lIns="0" tIns="0" rIns="0" bIns="0" rtlCol="0" anchor="t">
            <a:spAutoFit/>
          </a:bodyPr>
          <a:lstStyle/>
          <a:p>
            <a:pPr algn="ctr">
              <a:lnSpc>
                <a:spcPts val="4339"/>
              </a:lnSpc>
            </a:pPr>
            <a:r>
              <a:rPr lang="en-US" sz="3099" b="1" dirty="0">
                <a:solidFill>
                  <a:srgbClr val="5271FF"/>
                </a:solidFill>
                <a:latin typeface="Tabarra Sans Bold"/>
                <a:ea typeface="Tabarra Sans Bold"/>
                <a:cs typeface="Tabarra Sans Bold"/>
                <a:sym typeface="Tabarra Sans Bold"/>
              </a:rPr>
              <a:t>Amir Mani</a:t>
            </a:r>
          </a:p>
          <a:p>
            <a:pPr algn="ctr">
              <a:lnSpc>
                <a:spcPts val="2939"/>
              </a:lnSpc>
              <a:spcBef>
                <a:spcPct val="0"/>
              </a:spcBef>
            </a:pPr>
            <a:r>
              <a:rPr lang="en-US" sz="2099" b="1" dirty="0">
                <a:solidFill>
                  <a:srgbClr val="5271FF"/>
                </a:solidFill>
                <a:latin typeface="Tabarra Sans Bold"/>
                <a:ea typeface="Tabarra Sans Bold"/>
                <a:cs typeface="Tabarra Sans Bold"/>
                <a:sym typeface="Tabarra Sans Bold"/>
              </a:rPr>
              <a:t>Supervising Water Resources Engineer</a:t>
            </a:r>
          </a:p>
          <a:p>
            <a:pPr marL="0" lvl="0" indent="0" algn="ctr">
              <a:lnSpc>
                <a:spcPts val="2939"/>
              </a:lnSpc>
              <a:spcBef>
                <a:spcPct val="0"/>
              </a:spcBef>
            </a:pPr>
            <a:r>
              <a:rPr lang="en-US" sz="2099" b="1" dirty="0">
                <a:solidFill>
                  <a:srgbClr val="5271FF"/>
                </a:solidFill>
                <a:latin typeface="Tabarra Sans Bold"/>
                <a:ea typeface="Tabarra Sans Bold"/>
                <a:cs typeface="Tabarra Sans Bold"/>
                <a:sym typeface="Tabarra Sans Bold"/>
              </a:rPr>
              <a:t>EKI Environment and Water</a:t>
            </a:r>
          </a:p>
        </p:txBody>
      </p:sp>
      <p:sp>
        <p:nvSpPr>
          <p:cNvPr id="11" name="Freeform 11"/>
          <p:cNvSpPr/>
          <p:nvPr/>
        </p:nvSpPr>
        <p:spPr>
          <a:xfrm>
            <a:off x="2011453" y="9082455"/>
            <a:ext cx="6949048" cy="964469"/>
          </a:xfrm>
          <a:custGeom>
            <a:avLst/>
            <a:gdLst/>
            <a:ahLst/>
            <a:cxnLst/>
            <a:rect l="l" t="t" r="r" b="b"/>
            <a:pathLst>
              <a:path w="6949048" h="964469">
                <a:moveTo>
                  <a:pt x="0" y="0"/>
                </a:moveTo>
                <a:lnTo>
                  <a:pt x="6949049" y="0"/>
                </a:lnTo>
                <a:lnTo>
                  <a:pt x="6949049" y="964469"/>
                </a:lnTo>
                <a:lnTo>
                  <a:pt x="0" y="964469"/>
                </a:lnTo>
                <a:lnTo>
                  <a:pt x="0" y="0"/>
                </a:lnTo>
                <a:close/>
              </a:path>
            </a:pathLst>
          </a:custGeom>
          <a:blipFill>
            <a:blip r:embed="rId5"/>
            <a:stretch>
              <a:fillRect/>
            </a:stretch>
          </a:blipFill>
        </p:spPr>
        <p:txBody>
          <a:bodyPr/>
          <a:lstStyle/>
          <a:p>
            <a:endParaRPr lang="en-US"/>
          </a:p>
        </p:txBody>
      </p:sp>
      <p:pic>
        <p:nvPicPr>
          <p:cNvPr id="13" name="Picture 12">
            <a:extLst>
              <a:ext uri="{FF2B5EF4-FFF2-40B4-BE49-F238E27FC236}">
                <a16:creationId xmlns:a16="http://schemas.microsoft.com/office/drawing/2014/main" id="{D7BF60ED-AE7D-6919-40E4-ED3904B77B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60828" y="8912304"/>
            <a:ext cx="4114800" cy="1024077"/>
          </a:xfrm>
          <a:prstGeom prst="rect">
            <a:avLst/>
          </a:prstGeom>
        </p:spPr>
      </p:pic>
      <p:sp>
        <p:nvSpPr>
          <p:cNvPr id="9" name="TextBox 6">
            <a:extLst>
              <a:ext uri="{FF2B5EF4-FFF2-40B4-BE49-F238E27FC236}">
                <a16:creationId xmlns:a16="http://schemas.microsoft.com/office/drawing/2014/main" id="{40E2DE1E-6FCB-D029-6F39-3E1E79E0A0BE}"/>
              </a:ext>
            </a:extLst>
          </p:cNvPr>
          <p:cNvSpPr txBox="1"/>
          <p:nvPr/>
        </p:nvSpPr>
        <p:spPr>
          <a:xfrm>
            <a:off x="11979879" y="7832241"/>
            <a:ext cx="3495749" cy="320601"/>
          </a:xfrm>
          <a:prstGeom prst="rect">
            <a:avLst/>
          </a:prstGeom>
        </p:spPr>
        <p:txBody>
          <a:bodyPr lIns="0" tIns="0" rIns="0" bIns="0" rtlCol="0" anchor="t">
            <a:spAutoFit/>
          </a:bodyPr>
          <a:lstStyle/>
          <a:p>
            <a:pPr marL="0" lvl="0" indent="0" algn="l">
              <a:lnSpc>
                <a:spcPts val="2519"/>
              </a:lnSpc>
              <a:spcBef>
                <a:spcPct val="0"/>
              </a:spcBef>
            </a:pPr>
            <a:r>
              <a:rPr lang="en-US" sz="1799">
                <a:solidFill>
                  <a:srgbClr val="F7FDF2"/>
                </a:solidFill>
                <a:latin typeface="Tabarra Sans"/>
                <a:ea typeface="Tabarra Sans"/>
                <a:cs typeface="Tabarra Sans"/>
                <a:sym typeface="Tabarra Sans"/>
              </a:rPr>
              <a:t>Email: amani@ekiconsult.com</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C306D"/>
        </a:solidFill>
        <a:effectLst/>
      </p:bgPr>
    </p:bg>
    <p:spTree>
      <p:nvGrpSpPr>
        <p:cNvPr id="1" name="">
          <a:extLst>
            <a:ext uri="{FF2B5EF4-FFF2-40B4-BE49-F238E27FC236}">
              <a16:creationId xmlns:a16="http://schemas.microsoft.com/office/drawing/2014/main" id="{F0AEB1A7-2A98-8629-9272-F4E912CBBBAB}"/>
            </a:ext>
          </a:extLst>
        </p:cNvPr>
        <p:cNvGrpSpPr/>
        <p:nvPr/>
      </p:nvGrpSpPr>
      <p:grpSpPr>
        <a:xfrm>
          <a:off x="0" y="0"/>
          <a:ext cx="0" cy="0"/>
          <a:chOff x="0" y="0"/>
          <a:chExt cx="0" cy="0"/>
        </a:xfrm>
      </p:grpSpPr>
      <p:sp>
        <p:nvSpPr>
          <p:cNvPr id="13" name="Freeform 4">
            <a:extLst>
              <a:ext uri="{FF2B5EF4-FFF2-40B4-BE49-F238E27FC236}">
                <a16:creationId xmlns:a16="http://schemas.microsoft.com/office/drawing/2014/main" id="{178121CD-B470-5E35-6352-FDFA1502E02C}"/>
              </a:ext>
            </a:extLst>
          </p:cNvPr>
          <p:cNvSpPr/>
          <p:nvPr/>
        </p:nvSpPr>
        <p:spPr>
          <a:xfrm>
            <a:off x="0" y="6440557"/>
            <a:ext cx="18288000" cy="3846443"/>
          </a:xfrm>
          <a:custGeom>
            <a:avLst/>
            <a:gdLst/>
            <a:ahLst/>
            <a:cxnLst/>
            <a:rect l="l" t="t" r="r" b="b"/>
            <a:pathLst>
              <a:path w="18964042" h="2688366">
                <a:moveTo>
                  <a:pt x="0" y="0"/>
                </a:moveTo>
                <a:lnTo>
                  <a:pt x="18964042" y="0"/>
                </a:lnTo>
                <a:lnTo>
                  <a:pt x="18964042" y="2688367"/>
                </a:lnTo>
                <a:lnTo>
                  <a:pt x="0" y="2688367"/>
                </a:lnTo>
                <a:lnTo>
                  <a:pt x="0" y="0"/>
                </a:lnTo>
                <a:close/>
              </a:path>
            </a:pathLst>
          </a:custGeom>
          <a:blipFill>
            <a:blip r:embed="rId3"/>
            <a:stretch>
              <a:fillRect l="-6840" t="-480245" r="-8086" b="-426"/>
            </a:stretch>
          </a:blipFill>
        </p:spPr>
        <p:txBody>
          <a:bodyPr/>
          <a:lstStyle/>
          <a:p>
            <a:endParaRPr lang="en-US"/>
          </a:p>
        </p:txBody>
      </p:sp>
      <p:sp>
        <p:nvSpPr>
          <p:cNvPr id="5" name="TextBox 5">
            <a:extLst>
              <a:ext uri="{FF2B5EF4-FFF2-40B4-BE49-F238E27FC236}">
                <a16:creationId xmlns:a16="http://schemas.microsoft.com/office/drawing/2014/main" id="{21CA20BD-16EE-C31C-4A58-C5E8FCB7A452}"/>
              </a:ext>
            </a:extLst>
          </p:cNvPr>
          <p:cNvSpPr txBox="1"/>
          <p:nvPr/>
        </p:nvSpPr>
        <p:spPr>
          <a:xfrm>
            <a:off x="3538807" y="1036674"/>
            <a:ext cx="12603322" cy="915892"/>
          </a:xfrm>
          <a:prstGeom prst="rect">
            <a:avLst/>
          </a:prstGeom>
        </p:spPr>
        <p:txBody>
          <a:bodyPr lIns="0" tIns="0" rIns="0" bIns="0" rtlCol="0" anchor="t">
            <a:spAutoFit/>
          </a:bodyPr>
          <a:lstStyle/>
          <a:p>
            <a:pPr algn="l">
              <a:lnSpc>
                <a:spcPts val="6975"/>
              </a:lnSpc>
            </a:pPr>
            <a:r>
              <a:rPr lang="en-US" sz="6975" b="1" dirty="0">
                <a:solidFill>
                  <a:srgbClr val="FDCD25"/>
                </a:solidFill>
                <a:latin typeface="Tabarra Sans Heavy"/>
                <a:ea typeface="Tabarra Sans Heavy"/>
                <a:cs typeface="Tabarra Sans Heavy"/>
                <a:sym typeface="Tabarra Sans Heavy"/>
              </a:rPr>
              <a:t>Droughts in Mendocino</a:t>
            </a:r>
          </a:p>
        </p:txBody>
      </p:sp>
      <p:sp>
        <p:nvSpPr>
          <p:cNvPr id="6" name="TextBox 5">
            <a:extLst>
              <a:ext uri="{FF2B5EF4-FFF2-40B4-BE49-F238E27FC236}">
                <a16:creationId xmlns:a16="http://schemas.microsoft.com/office/drawing/2014/main" id="{99A7A041-091C-63FB-3689-BDFB7BBE1532}"/>
              </a:ext>
            </a:extLst>
          </p:cNvPr>
          <p:cNvSpPr txBox="1"/>
          <p:nvPr/>
        </p:nvSpPr>
        <p:spPr>
          <a:xfrm>
            <a:off x="3677047" y="5234064"/>
            <a:ext cx="10640746" cy="954107"/>
          </a:xfrm>
          <a:prstGeom prst="rect">
            <a:avLst/>
          </a:prstGeom>
          <a:noFill/>
        </p:spPr>
        <p:txBody>
          <a:bodyPr wrap="square" rtlCol="0">
            <a:spAutoFit/>
          </a:bodyPr>
          <a:lstStyle/>
          <a:p>
            <a:pPr algn="ctr"/>
            <a:r>
              <a:rPr lang="en-US" sz="2800" b="1" spc="-112" dirty="0">
                <a:solidFill>
                  <a:srgbClr val="FFC000"/>
                </a:solidFill>
                <a:latin typeface="Tabarra Sans Bold"/>
              </a:rPr>
              <a:t>In Mendocino County, droughts on average last 3 years. In the past 45 years, droughts have increase in intensity and frequency</a:t>
            </a:r>
          </a:p>
        </p:txBody>
      </p:sp>
      <p:grpSp>
        <p:nvGrpSpPr>
          <p:cNvPr id="9" name="Group 8">
            <a:extLst>
              <a:ext uri="{FF2B5EF4-FFF2-40B4-BE49-F238E27FC236}">
                <a16:creationId xmlns:a16="http://schemas.microsoft.com/office/drawing/2014/main" id="{BEDD3FAB-1060-6463-DA9F-1659A4F016C3}"/>
              </a:ext>
            </a:extLst>
          </p:cNvPr>
          <p:cNvGrpSpPr/>
          <p:nvPr/>
        </p:nvGrpSpPr>
        <p:grpSpPr>
          <a:xfrm>
            <a:off x="38189" y="6447279"/>
            <a:ext cx="16204978" cy="3846443"/>
            <a:chOff x="370336" y="3914215"/>
            <a:chExt cx="11821664" cy="2917549"/>
          </a:xfrm>
        </p:grpSpPr>
        <p:pic>
          <p:nvPicPr>
            <p:cNvPr id="10" name="Picture 9">
              <a:extLst>
                <a:ext uri="{FF2B5EF4-FFF2-40B4-BE49-F238E27FC236}">
                  <a16:creationId xmlns:a16="http://schemas.microsoft.com/office/drawing/2014/main" id="{5CC4FE4C-898A-4A42-23D4-219696AA03BF}"/>
                </a:ext>
              </a:extLst>
            </p:cNvPr>
            <p:cNvPicPr>
              <a:picLocks noChangeAspect="1"/>
            </p:cNvPicPr>
            <p:nvPr/>
          </p:nvPicPr>
          <p:blipFill>
            <a:blip r:embed="rId4"/>
            <a:srcRect l="5029" t="88544" r="367" b="-1467"/>
            <a:stretch/>
          </p:blipFill>
          <p:spPr>
            <a:xfrm>
              <a:off x="743873" y="6193937"/>
              <a:ext cx="11448127" cy="637827"/>
            </a:xfrm>
            <a:prstGeom prst="rect">
              <a:avLst/>
            </a:prstGeom>
          </p:spPr>
        </p:pic>
        <p:pic>
          <p:nvPicPr>
            <p:cNvPr id="11" name="Picture 10">
              <a:extLst>
                <a:ext uri="{FF2B5EF4-FFF2-40B4-BE49-F238E27FC236}">
                  <a16:creationId xmlns:a16="http://schemas.microsoft.com/office/drawing/2014/main" id="{7AD9CD49-7704-22DD-B5C6-1E15C440C8C5}"/>
                </a:ext>
              </a:extLst>
            </p:cNvPr>
            <p:cNvPicPr>
              <a:picLocks noChangeAspect="1"/>
            </p:cNvPicPr>
            <p:nvPr/>
          </p:nvPicPr>
          <p:blipFill>
            <a:blip r:embed="rId4"/>
            <a:srcRect l="6514" b="53088"/>
            <a:stretch/>
          </p:blipFill>
          <p:spPr>
            <a:xfrm>
              <a:off x="772255" y="3914215"/>
              <a:ext cx="11312814" cy="2315580"/>
            </a:xfrm>
            <a:prstGeom prst="rect">
              <a:avLst/>
            </a:prstGeom>
          </p:spPr>
        </p:pic>
        <p:pic>
          <p:nvPicPr>
            <p:cNvPr id="12" name="Picture 11">
              <a:extLst>
                <a:ext uri="{FF2B5EF4-FFF2-40B4-BE49-F238E27FC236}">
                  <a16:creationId xmlns:a16="http://schemas.microsoft.com/office/drawing/2014/main" id="{8E01AB6E-3BBB-C4B5-341C-FA8138ACC057}"/>
                </a:ext>
              </a:extLst>
            </p:cNvPr>
            <p:cNvPicPr>
              <a:picLocks noChangeAspect="1"/>
            </p:cNvPicPr>
            <p:nvPr/>
          </p:nvPicPr>
          <p:blipFill>
            <a:blip r:embed="rId4"/>
            <a:srcRect l="3175" r="92973" b="49021"/>
            <a:stretch/>
          </p:blipFill>
          <p:spPr>
            <a:xfrm>
              <a:off x="370336" y="3914215"/>
              <a:ext cx="466165" cy="2516282"/>
            </a:xfrm>
            <a:prstGeom prst="rect">
              <a:avLst/>
            </a:prstGeom>
          </p:spPr>
        </p:pic>
      </p:grpSp>
      <p:sp>
        <p:nvSpPr>
          <p:cNvPr id="14" name="TextBox 13">
            <a:extLst>
              <a:ext uri="{FF2B5EF4-FFF2-40B4-BE49-F238E27FC236}">
                <a16:creationId xmlns:a16="http://schemas.microsoft.com/office/drawing/2014/main" id="{425EA4B1-5E39-8F32-E094-64E0D8E415CD}"/>
              </a:ext>
            </a:extLst>
          </p:cNvPr>
          <p:cNvSpPr txBox="1"/>
          <p:nvPr/>
        </p:nvSpPr>
        <p:spPr>
          <a:xfrm>
            <a:off x="5109696" y="6447279"/>
            <a:ext cx="7527700" cy="369332"/>
          </a:xfrm>
          <a:prstGeom prst="rect">
            <a:avLst/>
          </a:prstGeom>
          <a:noFill/>
        </p:spPr>
        <p:txBody>
          <a:bodyPr wrap="square">
            <a:spAutoFit/>
          </a:bodyPr>
          <a:lstStyle/>
          <a:p>
            <a:pPr algn="ctr"/>
            <a:r>
              <a:rPr lang="en-US" sz="1800" b="1" i="0" dirty="0">
                <a:solidFill>
                  <a:srgbClr val="1B1B1B"/>
                </a:solidFill>
                <a:effectLst/>
                <a:latin typeface="Source Sans Pro Web"/>
              </a:rPr>
              <a:t>U.S. Drought Monitor</a:t>
            </a:r>
          </a:p>
        </p:txBody>
      </p:sp>
      <p:sp>
        <p:nvSpPr>
          <p:cNvPr id="2" name="TextBox 1">
            <a:extLst>
              <a:ext uri="{FF2B5EF4-FFF2-40B4-BE49-F238E27FC236}">
                <a16:creationId xmlns:a16="http://schemas.microsoft.com/office/drawing/2014/main" id="{69FE6CF8-4E44-1A80-F4EE-B420978538F4}"/>
              </a:ext>
            </a:extLst>
          </p:cNvPr>
          <p:cNvSpPr txBox="1"/>
          <p:nvPr/>
        </p:nvSpPr>
        <p:spPr>
          <a:xfrm>
            <a:off x="2402629" y="2597382"/>
            <a:ext cx="13189582" cy="1938992"/>
          </a:xfrm>
          <a:prstGeom prst="rect">
            <a:avLst/>
          </a:prstGeom>
          <a:noFill/>
        </p:spPr>
        <p:txBody>
          <a:bodyPr wrap="square" rtlCol="0">
            <a:spAutoFit/>
          </a:bodyPr>
          <a:lstStyle/>
          <a:p>
            <a:pPr algn="ctr"/>
            <a:r>
              <a:rPr lang="en-US" sz="4000" b="1" spc="-112" dirty="0">
                <a:solidFill>
                  <a:schemeClr val="bg1"/>
                </a:solidFill>
                <a:latin typeface="Tabarra Sans Bold"/>
              </a:rPr>
              <a:t>Drought is the lack of precipitation over an extended period. It is a normal, recurrent feature of climate that occurs in all climate zones.</a:t>
            </a:r>
          </a:p>
        </p:txBody>
      </p:sp>
      <p:pic>
        <p:nvPicPr>
          <p:cNvPr id="3" name="Picture 2">
            <a:extLst>
              <a:ext uri="{FF2B5EF4-FFF2-40B4-BE49-F238E27FC236}">
                <a16:creationId xmlns:a16="http://schemas.microsoft.com/office/drawing/2014/main" id="{772A1993-C100-A527-D2D1-880703432574}"/>
              </a:ext>
            </a:extLst>
          </p:cNvPr>
          <p:cNvPicPr>
            <a:picLocks noChangeAspect="1"/>
          </p:cNvPicPr>
          <p:nvPr/>
        </p:nvPicPr>
        <p:blipFill>
          <a:blip r:embed="rId5"/>
          <a:stretch>
            <a:fillRect/>
          </a:stretch>
        </p:blipFill>
        <p:spPr>
          <a:xfrm>
            <a:off x="15870823" y="6891940"/>
            <a:ext cx="2455366" cy="2485555"/>
          </a:xfrm>
          <a:prstGeom prst="rect">
            <a:avLst/>
          </a:prstGeom>
        </p:spPr>
      </p:pic>
    </p:spTree>
    <p:extLst>
      <p:ext uri="{BB962C8B-B14F-4D97-AF65-F5344CB8AC3E}">
        <p14:creationId xmlns:p14="http://schemas.microsoft.com/office/powerpoint/2010/main" val="10914415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C306D"/>
        </a:solidFill>
        <a:effectLst/>
      </p:bgPr>
    </p:bg>
    <p:spTree>
      <p:nvGrpSpPr>
        <p:cNvPr id="1" name=""/>
        <p:cNvGrpSpPr/>
        <p:nvPr/>
      </p:nvGrpSpPr>
      <p:grpSpPr>
        <a:xfrm>
          <a:off x="0" y="0"/>
          <a:ext cx="0" cy="0"/>
          <a:chOff x="0" y="0"/>
          <a:chExt cx="0" cy="0"/>
        </a:xfrm>
      </p:grpSpPr>
      <p:sp>
        <p:nvSpPr>
          <p:cNvPr id="2" name="Freeform 2"/>
          <p:cNvSpPr/>
          <p:nvPr/>
        </p:nvSpPr>
        <p:spPr>
          <a:xfrm>
            <a:off x="9840468" y="2900936"/>
            <a:ext cx="7418832" cy="6106244"/>
          </a:xfrm>
          <a:custGeom>
            <a:avLst/>
            <a:gdLst/>
            <a:ahLst/>
            <a:cxnLst/>
            <a:rect l="l" t="t" r="r" b="b"/>
            <a:pathLst>
              <a:path w="7418832" h="6106244">
                <a:moveTo>
                  <a:pt x="0" y="0"/>
                </a:moveTo>
                <a:lnTo>
                  <a:pt x="7418832" y="0"/>
                </a:lnTo>
                <a:lnTo>
                  <a:pt x="7418832" y="6106244"/>
                </a:lnTo>
                <a:lnTo>
                  <a:pt x="0" y="6106244"/>
                </a:lnTo>
                <a:lnTo>
                  <a:pt x="0" y="0"/>
                </a:lnTo>
                <a:close/>
              </a:path>
            </a:pathLst>
          </a:custGeom>
          <a:blipFill>
            <a:blip r:embed="rId3"/>
            <a:stretch>
              <a:fillRect l="-94810"/>
            </a:stretch>
          </a:blipFill>
        </p:spPr>
        <p:txBody>
          <a:bodyPr/>
          <a:lstStyle/>
          <a:p>
            <a:endParaRPr lang="en-US"/>
          </a:p>
        </p:txBody>
      </p:sp>
      <p:sp>
        <p:nvSpPr>
          <p:cNvPr id="3" name="TextBox 3"/>
          <p:cNvSpPr txBox="1"/>
          <p:nvPr/>
        </p:nvSpPr>
        <p:spPr>
          <a:xfrm>
            <a:off x="667475" y="3228902"/>
            <a:ext cx="8476525" cy="1661993"/>
          </a:xfrm>
          <a:prstGeom prst="rect">
            <a:avLst/>
          </a:prstGeom>
        </p:spPr>
        <p:txBody>
          <a:bodyPr wrap="square" lIns="0" tIns="0" rIns="0" bIns="0" rtlCol="0" anchor="t">
            <a:spAutoFit/>
          </a:bodyPr>
          <a:lstStyle/>
          <a:p>
            <a:pPr algn="ctr">
              <a:spcBef>
                <a:spcPct val="0"/>
              </a:spcBef>
            </a:pPr>
            <a:r>
              <a:rPr lang="en-US" sz="3600" b="1" spc="-112" dirty="0">
                <a:solidFill>
                  <a:srgbClr val="FFC000"/>
                </a:solidFill>
                <a:latin typeface="Tabarra Sans Bold"/>
                <a:ea typeface="Tabarra Sans Bold"/>
                <a:cs typeface="Tabarra Sans Bold"/>
                <a:sym typeface="Tabarra Sans Bold"/>
              </a:rPr>
              <a:t>Mendocino County was one of the first counties to be declared in a drought emergency in the 2020-2022 drought. </a:t>
            </a:r>
          </a:p>
        </p:txBody>
      </p:sp>
      <p:sp>
        <p:nvSpPr>
          <p:cNvPr id="4" name="Freeform 4"/>
          <p:cNvSpPr/>
          <p:nvPr/>
        </p:nvSpPr>
        <p:spPr>
          <a:xfrm>
            <a:off x="15751699" y="1898879"/>
            <a:ext cx="1942730" cy="1180208"/>
          </a:xfrm>
          <a:custGeom>
            <a:avLst/>
            <a:gdLst/>
            <a:ahLst/>
            <a:cxnLst/>
            <a:rect l="l" t="t" r="r" b="b"/>
            <a:pathLst>
              <a:path w="1942730" h="1180208">
                <a:moveTo>
                  <a:pt x="0" y="0"/>
                </a:moveTo>
                <a:lnTo>
                  <a:pt x="1942730" y="0"/>
                </a:lnTo>
                <a:lnTo>
                  <a:pt x="1942730" y="1180208"/>
                </a:lnTo>
                <a:lnTo>
                  <a:pt x="0" y="1180208"/>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3538807" y="1036674"/>
            <a:ext cx="12603322" cy="915892"/>
          </a:xfrm>
          <a:prstGeom prst="rect">
            <a:avLst/>
          </a:prstGeom>
        </p:spPr>
        <p:txBody>
          <a:bodyPr lIns="0" tIns="0" rIns="0" bIns="0" rtlCol="0" anchor="t">
            <a:spAutoFit/>
          </a:bodyPr>
          <a:lstStyle/>
          <a:p>
            <a:pPr algn="l">
              <a:lnSpc>
                <a:spcPts val="6975"/>
              </a:lnSpc>
            </a:pPr>
            <a:r>
              <a:rPr lang="en-US" sz="6975" b="1">
                <a:solidFill>
                  <a:srgbClr val="FDCD25"/>
                </a:solidFill>
                <a:latin typeface="Tabarra Sans Heavy"/>
                <a:ea typeface="Tabarra Sans Heavy"/>
                <a:cs typeface="Tabarra Sans Heavy"/>
                <a:sym typeface="Tabarra Sans Heavy"/>
              </a:rPr>
              <a:t>Droughts in Mendocino</a:t>
            </a:r>
          </a:p>
        </p:txBody>
      </p:sp>
      <p:sp>
        <p:nvSpPr>
          <p:cNvPr id="8" name="TextBox 7">
            <a:extLst>
              <a:ext uri="{FF2B5EF4-FFF2-40B4-BE49-F238E27FC236}">
                <a16:creationId xmlns:a16="http://schemas.microsoft.com/office/drawing/2014/main" id="{E8EFD03B-E34B-6474-1C73-C589ABCEAAAB}"/>
              </a:ext>
            </a:extLst>
          </p:cNvPr>
          <p:cNvSpPr txBox="1"/>
          <p:nvPr/>
        </p:nvSpPr>
        <p:spPr>
          <a:xfrm>
            <a:off x="10177670" y="9065660"/>
            <a:ext cx="9144000" cy="369332"/>
          </a:xfrm>
          <a:prstGeom prst="rect">
            <a:avLst/>
          </a:prstGeom>
          <a:noFill/>
        </p:spPr>
        <p:txBody>
          <a:bodyPr wrap="square">
            <a:spAutoFit/>
          </a:bodyPr>
          <a:lstStyle/>
          <a:p>
            <a:r>
              <a:rPr lang="en-US" b="0" i="0" dirty="0" err="1">
                <a:solidFill>
                  <a:schemeClr val="bg1"/>
                </a:solidFill>
                <a:effectLst/>
                <a:latin typeface="Rubik"/>
              </a:rPr>
              <a:t>MendoFever</a:t>
            </a:r>
            <a:r>
              <a:rPr lang="en-US" b="0" i="0" dirty="0">
                <a:solidFill>
                  <a:schemeClr val="bg1"/>
                </a:solidFill>
                <a:effectLst/>
                <a:latin typeface="Rubik"/>
              </a:rPr>
              <a:t> April 22, 2021</a:t>
            </a:r>
            <a:endParaRPr lang="en-US" dirty="0">
              <a:solidFill>
                <a:schemeClr val="bg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C306D"/>
        </a:solidFill>
        <a:effectLst/>
      </p:bgPr>
    </p:bg>
    <p:spTree>
      <p:nvGrpSpPr>
        <p:cNvPr id="1" name=""/>
        <p:cNvGrpSpPr/>
        <p:nvPr/>
      </p:nvGrpSpPr>
      <p:grpSpPr>
        <a:xfrm>
          <a:off x="0" y="0"/>
          <a:ext cx="0" cy="0"/>
          <a:chOff x="0" y="0"/>
          <a:chExt cx="0" cy="0"/>
        </a:xfrm>
      </p:grpSpPr>
      <p:sp>
        <p:nvSpPr>
          <p:cNvPr id="2" name="TextBox 2"/>
          <p:cNvSpPr txBox="1"/>
          <p:nvPr/>
        </p:nvSpPr>
        <p:spPr>
          <a:xfrm>
            <a:off x="5583207" y="6889687"/>
            <a:ext cx="9767948" cy="1824075"/>
          </a:xfrm>
          <a:prstGeom prst="rect">
            <a:avLst/>
          </a:prstGeom>
        </p:spPr>
        <p:txBody>
          <a:bodyPr lIns="0" tIns="0" rIns="0" bIns="0" rtlCol="0" anchor="t">
            <a:spAutoFit/>
          </a:bodyPr>
          <a:lstStyle/>
          <a:p>
            <a:pPr algn="l">
              <a:lnSpc>
                <a:spcPts val="4684"/>
              </a:lnSpc>
              <a:spcBef>
                <a:spcPct val="0"/>
              </a:spcBef>
            </a:pPr>
            <a:r>
              <a:rPr lang="en-US" sz="3346" b="1" spc="-100">
                <a:solidFill>
                  <a:srgbClr val="FFFFFF"/>
                </a:solidFill>
                <a:latin typeface="Tabarra Sans Bold"/>
                <a:ea typeface="Tabarra Sans Bold"/>
                <a:cs typeface="Tabarra Sans Bold"/>
                <a:sym typeface="Tabarra Sans Bold"/>
              </a:rPr>
              <a:t>(1) Convene a standing Drought Task Force </a:t>
            </a:r>
          </a:p>
          <a:p>
            <a:pPr algn="l">
              <a:lnSpc>
                <a:spcPts val="4684"/>
              </a:lnSpc>
              <a:spcBef>
                <a:spcPct val="0"/>
              </a:spcBef>
            </a:pPr>
            <a:endParaRPr lang="en-US" sz="3346" b="1" spc="-100">
              <a:solidFill>
                <a:srgbClr val="FFFFFF"/>
              </a:solidFill>
              <a:latin typeface="Tabarra Sans Bold"/>
              <a:ea typeface="Tabarra Sans Bold"/>
              <a:cs typeface="Tabarra Sans Bold"/>
              <a:sym typeface="Tabarra Sans Bold"/>
            </a:endParaRPr>
          </a:p>
          <a:p>
            <a:pPr algn="l">
              <a:lnSpc>
                <a:spcPts val="4684"/>
              </a:lnSpc>
            </a:pPr>
            <a:r>
              <a:rPr lang="en-US" sz="3346" b="1" spc="-100">
                <a:solidFill>
                  <a:srgbClr val="FFFFFF"/>
                </a:solidFill>
                <a:latin typeface="Tabarra Sans Bold"/>
                <a:ea typeface="Tabarra Sans Bold"/>
                <a:cs typeface="Tabarra Sans Bold"/>
                <a:sym typeface="Tabarra Sans Bold"/>
              </a:rPr>
              <a:t>(2) Develop a Drought Resilience Plan</a:t>
            </a:r>
          </a:p>
        </p:txBody>
      </p:sp>
      <p:sp>
        <p:nvSpPr>
          <p:cNvPr id="3" name="Freeform 3"/>
          <p:cNvSpPr/>
          <p:nvPr/>
        </p:nvSpPr>
        <p:spPr>
          <a:xfrm>
            <a:off x="4096480" y="6723692"/>
            <a:ext cx="1188475" cy="1089075"/>
          </a:xfrm>
          <a:custGeom>
            <a:avLst/>
            <a:gdLst/>
            <a:ahLst/>
            <a:cxnLst/>
            <a:rect l="l" t="t" r="r" b="b"/>
            <a:pathLst>
              <a:path w="1188475" h="1089075">
                <a:moveTo>
                  <a:pt x="0" y="0"/>
                </a:moveTo>
                <a:lnTo>
                  <a:pt x="1188475" y="0"/>
                </a:lnTo>
                <a:lnTo>
                  <a:pt x="1188475" y="1089076"/>
                </a:lnTo>
                <a:lnTo>
                  <a:pt x="0" y="108907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a:off x="1357808" y="1380400"/>
            <a:ext cx="14669348" cy="1072525"/>
          </a:xfrm>
          <a:prstGeom prst="rect">
            <a:avLst/>
          </a:prstGeom>
        </p:spPr>
        <p:txBody>
          <a:bodyPr lIns="0" tIns="0" rIns="0" bIns="0" rtlCol="0" anchor="t">
            <a:spAutoFit/>
          </a:bodyPr>
          <a:lstStyle/>
          <a:p>
            <a:pPr algn="l">
              <a:lnSpc>
                <a:spcPts val="6975"/>
              </a:lnSpc>
            </a:pPr>
            <a:r>
              <a:rPr lang="en-US" sz="6975" b="1">
                <a:solidFill>
                  <a:srgbClr val="FDCD25"/>
                </a:solidFill>
                <a:latin typeface="Tabarra Sans Heavy"/>
                <a:ea typeface="Tabarra Sans Heavy"/>
                <a:cs typeface="Tabarra Sans Heavy"/>
                <a:sym typeface="Tabarra Sans Heavy"/>
              </a:rPr>
              <a:t>Senate Bill 552 </a:t>
            </a:r>
          </a:p>
        </p:txBody>
      </p:sp>
      <p:sp>
        <p:nvSpPr>
          <p:cNvPr id="5" name="Freeform 5"/>
          <p:cNvSpPr/>
          <p:nvPr/>
        </p:nvSpPr>
        <p:spPr>
          <a:xfrm>
            <a:off x="4096480" y="8169225"/>
            <a:ext cx="1188475" cy="1089075"/>
          </a:xfrm>
          <a:custGeom>
            <a:avLst/>
            <a:gdLst/>
            <a:ahLst/>
            <a:cxnLst/>
            <a:rect l="l" t="t" r="r" b="b"/>
            <a:pathLst>
              <a:path w="1188475" h="1089075">
                <a:moveTo>
                  <a:pt x="0" y="0"/>
                </a:moveTo>
                <a:lnTo>
                  <a:pt x="1188475" y="0"/>
                </a:lnTo>
                <a:lnTo>
                  <a:pt x="1188475" y="1089075"/>
                </a:lnTo>
                <a:lnTo>
                  <a:pt x="0" y="10890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TextBox 6"/>
          <p:cNvSpPr txBox="1"/>
          <p:nvPr/>
        </p:nvSpPr>
        <p:spPr>
          <a:xfrm>
            <a:off x="7574254" y="6302142"/>
            <a:ext cx="4299127" cy="678399"/>
          </a:xfrm>
          <a:prstGeom prst="rect">
            <a:avLst/>
          </a:prstGeom>
        </p:spPr>
        <p:txBody>
          <a:bodyPr lIns="0" tIns="0" rIns="0" bIns="0" rtlCol="0" anchor="t">
            <a:spAutoFit/>
          </a:bodyPr>
          <a:lstStyle/>
          <a:p>
            <a:pPr algn="l">
              <a:lnSpc>
                <a:spcPts val="4389"/>
              </a:lnSpc>
            </a:pPr>
            <a:r>
              <a:rPr lang="en-US" sz="4389" b="1">
                <a:solidFill>
                  <a:srgbClr val="FDCD25"/>
                </a:solidFill>
                <a:latin typeface="Tabarra Sans Heavy"/>
                <a:ea typeface="Tabarra Sans Heavy"/>
                <a:cs typeface="Tabarra Sans Heavy"/>
                <a:sym typeface="Tabarra Sans Heavy"/>
              </a:rPr>
              <a:t>Requirements </a:t>
            </a:r>
          </a:p>
        </p:txBody>
      </p:sp>
      <p:sp>
        <p:nvSpPr>
          <p:cNvPr id="7" name="Freeform 7"/>
          <p:cNvSpPr/>
          <p:nvPr/>
        </p:nvSpPr>
        <p:spPr>
          <a:xfrm>
            <a:off x="1700768" y="3217715"/>
            <a:ext cx="1987447" cy="2028007"/>
          </a:xfrm>
          <a:custGeom>
            <a:avLst/>
            <a:gdLst/>
            <a:ahLst/>
            <a:cxnLst/>
            <a:rect l="l" t="t" r="r" b="b"/>
            <a:pathLst>
              <a:path w="1987447" h="2028007">
                <a:moveTo>
                  <a:pt x="0" y="0"/>
                </a:moveTo>
                <a:lnTo>
                  <a:pt x="1987447" y="0"/>
                </a:lnTo>
                <a:lnTo>
                  <a:pt x="1987447" y="2028007"/>
                </a:lnTo>
                <a:lnTo>
                  <a:pt x="0" y="202800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TextBox 8">
            <a:extLst>
              <a:ext uri="{FF2B5EF4-FFF2-40B4-BE49-F238E27FC236}">
                <a16:creationId xmlns:a16="http://schemas.microsoft.com/office/drawing/2014/main" id="{13B5981D-4382-92D9-03C4-D482873DA661}"/>
              </a:ext>
            </a:extLst>
          </p:cNvPr>
          <p:cNvSpPr txBox="1"/>
          <p:nvPr/>
        </p:nvSpPr>
        <p:spPr>
          <a:xfrm>
            <a:off x="3688215" y="3065315"/>
            <a:ext cx="13180280" cy="2730684"/>
          </a:xfrm>
          <a:prstGeom prst="rect">
            <a:avLst/>
          </a:prstGeom>
        </p:spPr>
        <p:txBody>
          <a:bodyPr lIns="0" tIns="0" rIns="0" bIns="0" rtlCol="0" anchor="t">
            <a:spAutoFit/>
          </a:bodyPr>
          <a:lstStyle/>
          <a:p>
            <a:pPr algn="ctr">
              <a:lnSpc>
                <a:spcPts val="5388"/>
              </a:lnSpc>
              <a:spcBef>
                <a:spcPct val="0"/>
              </a:spcBef>
            </a:pPr>
            <a:r>
              <a:rPr lang="en-US" sz="3848" b="1" spc="-115" dirty="0">
                <a:solidFill>
                  <a:srgbClr val="5271FF"/>
                </a:solidFill>
                <a:latin typeface="Tabarra Sans Bold"/>
                <a:ea typeface="Tabarra Sans Bold"/>
                <a:cs typeface="Tabarra Sans Bold"/>
                <a:sym typeface="Tabarra Sans Bold"/>
              </a:rPr>
              <a:t>Senate Bill 552 requires state and local governments to share responsibility in planning and responding to water shortage events, particularly for state small water systems and communities supplied by domestic wells.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C306D"/>
        </a:solidFill>
        <a:effectLst/>
      </p:bgPr>
    </p:bg>
    <p:spTree>
      <p:nvGrpSpPr>
        <p:cNvPr id="1" name="">
          <a:extLst>
            <a:ext uri="{FF2B5EF4-FFF2-40B4-BE49-F238E27FC236}">
              <a16:creationId xmlns:a16="http://schemas.microsoft.com/office/drawing/2014/main" id="{AB65123F-FE53-37F1-DA32-A7B32AFB78DC}"/>
            </a:ext>
          </a:extLst>
        </p:cNvPr>
        <p:cNvGrpSpPr/>
        <p:nvPr/>
      </p:nvGrpSpPr>
      <p:grpSpPr>
        <a:xfrm>
          <a:off x="0" y="0"/>
          <a:ext cx="0" cy="0"/>
          <a:chOff x="0" y="0"/>
          <a:chExt cx="0" cy="0"/>
        </a:xfrm>
      </p:grpSpPr>
      <p:sp>
        <p:nvSpPr>
          <p:cNvPr id="16" name="TextBox 16">
            <a:extLst>
              <a:ext uri="{FF2B5EF4-FFF2-40B4-BE49-F238E27FC236}">
                <a16:creationId xmlns:a16="http://schemas.microsoft.com/office/drawing/2014/main" id="{055F9141-17C3-0A9B-BD83-3C6CE656FB6F}"/>
              </a:ext>
            </a:extLst>
          </p:cNvPr>
          <p:cNvSpPr txBox="1"/>
          <p:nvPr/>
        </p:nvSpPr>
        <p:spPr>
          <a:xfrm>
            <a:off x="1216459" y="1034575"/>
            <a:ext cx="14669348" cy="1706890"/>
          </a:xfrm>
          <a:prstGeom prst="rect">
            <a:avLst/>
          </a:prstGeom>
        </p:spPr>
        <p:txBody>
          <a:bodyPr lIns="0" tIns="0" rIns="0" bIns="0" rtlCol="0" anchor="t">
            <a:spAutoFit/>
          </a:bodyPr>
          <a:lstStyle/>
          <a:p>
            <a:pPr algn="l">
              <a:lnSpc>
                <a:spcPts val="6975"/>
              </a:lnSpc>
            </a:pPr>
            <a:r>
              <a:rPr lang="en-US" sz="6975" b="1">
                <a:solidFill>
                  <a:srgbClr val="FDCD25"/>
                </a:solidFill>
                <a:latin typeface="Tabarra Sans Heavy"/>
                <a:ea typeface="Tabarra Sans Heavy"/>
                <a:cs typeface="Tabarra Sans Heavy"/>
                <a:sym typeface="Tabarra Sans Heavy"/>
              </a:rPr>
              <a:t>Senate Bill 552 </a:t>
            </a:r>
          </a:p>
          <a:p>
            <a:pPr algn="l">
              <a:lnSpc>
                <a:spcPts val="5175"/>
              </a:lnSpc>
            </a:pPr>
            <a:r>
              <a:rPr lang="en-US" sz="5175" b="1">
                <a:solidFill>
                  <a:srgbClr val="FDCD25"/>
                </a:solidFill>
                <a:latin typeface="Tabarra Sans Heavy"/>
                <a:ea typeface="Tabarra Sans Heavy"/>
                <a:cs typeface="Tabarra Sans Heavy"/>
                <a:sym typeface="Tabarra Sans Heavy"/>
              </a:rPr>
              <a:t>Mendocino County Drought Task Force</a:t>
            </a:r>
          </a:p>
        </p:txBody>
      </p:sp>
      <p:sp>
        <p:nvSpPr>
          <p:cNvPr id="17" name="TextBox 17">
            <a:extLst>
              <a:ext uri="{FF2B5EF4-FFF2-40B4-BE49-F238E27FC236}">
                <a16:creationId xmlns:a16="http://schemas.microsoft.com/office/drawing/2014/main" id="{3D720C69-AB2D-5A78-20AD-07DF149383CB}"/>
              </a:ext>
            </a:extLst>
          </p:cNvPr>
          <p:cNvSpPr txBox="1"/>
          <p:nvPr/>
        </p:nvSpPr>
        <p:spPr>
          <a:xfrm>
            <a:off x="3186688" y="3316105"/>
            <a:ext cx="11914622" cy="1676869"/>
          </a:xfrm>
          <a:prstGeom prst="rect">
            <a:avLst/>
          </a:prstGeom>
        </p:spPr>
        <p:txBody>
          <a:bodyPr wrap="square" lIns="0" tIns="0" rIns="0" bIns="0" rtlCol="0" anchor="t">
            <a:spAutoFit/>
          </a:bodyPr>
          <a:lstStyle/>
          <a:p>
            <a:pPr algn="ctr">
              <a:lnSpc>
                <a:spcPts val="4408"/>
              </a:lnSpc>
              <a:spcBef>
                <a:spcPct val="0"/>
              </a:spcBef>
            </a:pPr>
            <a:r>
              <a:rPr lang="en-US" sz="3600" b="1" spc="-94" dirty="0">
                <a:solidFill>
                  <a:srgbClr val="5271FF"/>
                </a:solidFill>
                <a:latin typeface="Tabarra Sans Bold"/>
                <a:ea typeface="Tabarra Sans Bold"/>
                <a:cs typeface="Tabarra Sans Bold"/>
                <a:sym typeface="Tabarra Sans Bold"/>
              </a:rPr>
              <a:t>Comprised of core members that are representatives of organizations and agencies legally responsible for small water systems</a:t>
            </a:r>
          </a:p>
        </p:txBody>
      </p:sp>
      <p:graphicFrame>
        <p:nvGraphicFramePr>
          <p:cNvPr id="23" name="Diagram 22">
            <a:extLst>
              <a:ext uri="{FF2B5EF4-FFF2-40B4-BE49-F238E27FC236}">
                <a16:creationId xmlns:a16="http://schemas.microsoft.com/office/drawing/2014/main" id="{9A0B6041-BA47-5F12-4D5D-3890F8E8DAA0}"/>
              </a:ext>
            </a:extLst>
          </p:cNvPr>
          <p:cNvGraphicFramePr/>
          <p:nvPr>
            <p:extLst>
              <p:ext uri="{D42A27DB-BD31-4B8C-83A1-F6EECF244321}">
                <p14:modId xmlns:p14="http://schemas.microsoft.com/office/powerpoint/2010/main" val="223546610"/>
              </p:ext>
            </p:extLst>
          </p:nvPr>
        </p:nvGraphicFramePr>
        <p:xfrm>
          <a:off x="858956" y="4490035"/>
          <a:ext cx="16570087" cy="63609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849161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C306D"/>
        </a:solidFill>
        <a:effectLst/>
      </p:bgPr>
    </p:bg>
    <p:spTree>
      <p:nvGrpSpPr>
        <p:cNvPr id="1" name=""/>
        <p:cNvGrpSpPr/>
        <p:nvPr/>
      </p:nvGrpSpPr>
      <p:grpSpPr>
        <a:xfrm>
          <a:off x="0" y="0"/>
          <a:ext cx="0" cy="0"/>
          <a:chOff x="0" y="0"/>
          <a:chExt cx="0" cy="0"/>
        </a:xfrm>
      </p:grpSpPr>
      <p:sp>
        <p:nvSpPr>
          <p:cNvPr id="2" name="Freeform 2"/>
          <p:cNvSpPr/>
          <p:nvPr/>
        </p:nvSpPr>
        <p:spPr>
          <a:xfrm>
            <a:off x="0" y="5831108"/>
            <a:ext cx="18288000" cy="3164616"/>
          </a:xfrm>
          <a:custGeom>
            <a:avLst/>
            <a:gdLst/>
            <a:ahLst/>
            <a:cxnLst/>
            <a:rect l="l" t="t" r="r" b="b"/>
            <a:pathLst>
              <a:path w="18727752" h="3164616">
                <a:moveTo>
                  <a:pt x="0" y="0"/>
                </a:moveTo>
                <a:lnTo>
                  <a:pt x="18727752" y="0"/>
                </a:lnTo>
                <a:lnTo>
                  <a:pt x="18727752" y="3164617"/>
                </a:lnTo>
                <a:lnTo>
                  <a:pt x="0" y="3164617"/>
                </a:lnTo>
                <a:lnTo>
                  <a:pt x="0" y="0"/>
                </a:lnTo>
                <a:close/>
              </a:path>
            </a:pathLst>
          </a:custGeom>
          <a:blipFill>
            <a:blip r:embed="rId3"/>
            <a:stretch>
              <a:fillRect l="-8188" t="-392922" r="-8188" b="-362"/>
            </a:stretch>
          </a:blipFill>
        </p:spPr>
        <p:txBody>
          <a:bodyPr/>
          <a:lstStyle/>
          <a:p>
            <a:endParaRPr lang="en-US"/>
          </a:p>
        </p:txBody>
      </p:sp>
      <p:sp>
        <p:nvSpPr>
          <p:cNvPr id="4" name="TextBox 4"/>
          <p:cNvSpPr txBox="1"/>
          <p:nvPr/>
        </p:nvSpPr>
        <p:spPr>
          <a:xfrm>
            <a:off x="2696109" y="3392857"/>
            <a:ext cx="13431449" cy="2271933"/>
          </a:xfrm>
          <a:prstGeom prst="rect">
            <a:avLst/>
          </a:prstGeom>
        </p:spPr>
        <p:txBody>
          <a:bodyPr lIns="0" tIns="0" rIns="0" bIns="0" rtlCol="0" anchor="t">
            <a:spAutoFit/>
          </a:bodyPr>
          <a:lstStyle/>
          <a:p>
            <a:pPr algn="ctr">
              <a:lnSpc>
                <a:spcPts val="4408"/>
              </a:lnSpc>
            </a:pPr>
            <a:r>
              <a:rPr lang="en-US" sz="3148" b="1" spc="-94" dirty="0">
                <a:solidFill>
                  <a:srgbClr val="5271FF"/>
                </a:solidFill>
                <a:latin typeface="Tabarra Sans Bold"/>
                <a:ea typeface="Tabarra Sans Bold"/>
                <a:cs typeface="Tabarra Sans Bold"/>
                <a:sym typeface="Tabarra Sans Bold"/>
              </a:rPr>
              <a:t>A plan demonstrating the potential drought and water shortage risk and proposing interim and long-term solutions for state small water systems and domestic wells within the County. </a:t>
            </a:r>
          </a:p>
          <a:p>
            <a:pPr algn="ctr">
              <a:lnSpc>
                <a:spcPts val="4408"/>
              </a:lnSpc>
              <a:spcBef>
                <a:spcPct val="0"/>
              </a:spcBef>
            </a:pPr>
            <a:endParaRPr lang="en-US" sz="3148" b="1" spc="-94" dirty="0">
              <a:solidFill>
                <a:srgbClr val="5271FF"/>
              </a:solidFill>
              <a:latin typeface="Tabarra Sans Bold"/>
              <a:ea typeface="Tabarra Sans Bold"/>
              <a:cs typeface="Tabarra Sans Bold"/>
              <a:sym typeface="Tabarra Sans Bold"/>
            </a:endParaRPr>
          </a:p>
        </p:txBody>
      </p:sp>
      <p:sp>
        <p:nvSpPr>
          <p:cNvPr id="5" name="Freeform 5"/>
          <p:cNvSpPr/>
          <p:nvPr/>
        </p:nvSpPr>
        <p:spPr>
          <a:xfrm>
            <a:off x="2461424" y="5969051"/>
            <a:ext cx="2834153" cy="2888732"/>
          </a:xfrm>
          <a:custGeom>
            <a:avLst/>
            <a:gdLst/>
            <a:ahLst/>
            <a:cxnLst/>
            <a:rect l="l" t="t" r="r" b="b"/>
            <a:pathLst>
              <a:path w="2834153" h="2888732">
                <a:moveTo>
                  <a:pt x="0" y="0"/>
                </a:moveTo>
                <a:lnTo>
                  <a:pt x="2834152" y="0"/>
                </a:lnTo>
                <a:lnTo>
                  <a:pt x="2834152" y="2888732"/>
                </a:lnTo>
                <a:lnTo>
                  <a:pt x="0" y="2888732"/>
                </a:lnTo>
                <a:lnTo>
                  <a:pt x="0" y="0"/>
                </a:lnTo>
                <a:close/>
              </a:path>
            </a:pathLst>
          </a:custGeom>
          <a:blipFill>
            <a:blip r:embed="rId4"/>
            <a:stretch>
              <a:fillRect l="-47517" r="-46329"/>
            </a:stretch>
          </a:blipFill>
        </p:spPr>
        <p:txBody>
          <a:bodyPr/>
          <a:lstStyle/>
          <a:p>
            <a:endParaRPr lang="en-US"/>
          </a:p>
        </p:txBody>
      </p:sp>
      <p:sp>
        <p:nvSpPr>
          <p:cNvPr id="6" name="Freeform 6"/>
          <p:cNvSpPr/>
          <p:nvPr/>
        </p:nvSpPr>
        <p:spPr>
          <a:xfrm>
            <a:off x="12895940" y="6436314"/>
            <a:ext cx="3925448" cy="1747232"/>
          </a:xfrm>
          <a:custGeom>
            <a:avLst/>
            <a:gdLst/>
            <a:ahLst/>
            <a:cxnLst/>
            <a:rect l="l" t="t" r="r" b="b"/>
            <a:pathLst>
              <a:path w="3925448" h="1747232">
                <a:moveTo>
                  <a:pt x="0" y="0"/>
                </a:moveTo>
                <a:lnTo>
                  <a:pt x="3925448" y="0"/>
                </a:lnTo>
                <a:lnTo>
                  <a:pt x="3925448" y="1747233"/>
                </a:lnTo>
                <a:lnTo>
                  <a:pt x="0" y="1747233"/>
                </a:lnTo>
                <a:lnTo>
                  <a:pt x="0" y="0"/>
                </a:lnTo>
                <a:close/>
              </a:path>
            </a:pathLst>
          </a:custGeom>
          <a:blipFill>
            <a:blip r:embed="rId5"/>
            <a:stretch>
              <a:fillRect/>
            </a:stretch>
          </a:blipFill>
        </p:spPr>
        <p:txBody>
          <a:bodyPr/>
          <a:lstStyle/>
          <a:p>
            <a:endParaRPr lang="en-US"/>
          </a:p>
        </p:txBody>
      </p:sp>
      <p:sp>
        <p:nvSpPr>
          <p:cNvPr id="7" name="TextBox 7"/>
          <p:cNvSpPr txBox="1"/>
          <p:nvPr/>
        </p:nvSpPr>
        <p:spPr>
          <a:xfrm>
            <a:off x="1216459" y="1034575"/>
            <a:ext cx="14669348" cy="1706890"/>
          </a:xfrm>
          <a:prstGeom prst="rect">
            <a:avLst/>
          </a:prstGeom>
        </p:spPr>
        <p:txBody>
          <a:bodyPr lIns="0" tIns="0" rIns="0" bIns="0" rtlCol="0" anchor="t">
            <a:spAutoFit/>
          </a:bodyPr>
          <a:lstStyle/>
          <a:p>
            <a:pPr algn="l">
              <a:lnSpc>
                <a:spcPts val="6975"/>
              </a:lnSpc>
            </a:pPr>
            <a:r>
              <a:rPr lang="en-US" sz="6975" b="1">
                <a:solidFill>
                  <a:srgbClr val="FDCD25"/>
                </a:solidFill>
                <a:latin typeface="Tabarra Sans Heavy"/>
                <a:ea typeface="Tabarra Sans Heavy"/>
                <a:cs typeface="Tabarra Sans Heavy"/>
                <a:sym typeface="Tabarra Sans Heavy"/>
              </a:rPr>
              <a:t>Senate Bill 552 </a:t>
            </a:r>
          </a:p>
          <a:p>
            <a:pPr algn="l">
              <a:lnSpc>
                <a:spcPts val="5175"/>
              </a:lnSpc>
            </a:pPr>
            <a:r>
              <a:rPr lang="en-US" sz="5175" b="1">
                <a:solidFill>
                  <a:srgbClr val="FDCD25"/>
                </a:solidFill>
                <a:latin typeface="Tabarra Sans Heavy"/>
                <a:ea typeface="Tabarra Sans Heavy"/>
                <a:cs typeface="Tabarra Sans Heavy"/>
                <a:sym typeface="Tabarra Sans Heavy"/>
              </a:rPr>
              <a:t>Drought Resilience Plan</a:t>
            </a:r>
          </a:p>
        </p:txBody>
      </p:sp>
      <p:sp>
        <p:nvSpPr>
          <p:cNvPr id="8" name="TextBox 8"/>
          <p:cNvSpPr txBox="1"/>
          <p:nvPr/>
        </p:nvSpPr>
        <p:spPr>
          <a:xfrm>
            <a:off x="1987179" y="9162042"/>
            <a:ext cx="3782641" cy="1023229"/>
          </a:xfrm>
          <a:prstGeom prst="rect">
            <a:avLst/>
          </a:prstGeom>
        </p:spPr>
        <p:txBody>
          <a:bodyPr lIns="0" tIns="0" rIns="0" bIns="0" rtlCol="0" anchor="t">
            <a:spAutoFit/>
          </a:bodyPr>
          <a:lstStyle/>
          <a:p>
            <a:pPr algn="ctr">
              <a:lnSpc>
                <a:spcPts val="2599"/>
              </a:lnSpc>
            </a:pPr>
            <a:r>
              <a:rPr lang="en-US" sz="3058" b="1" spc="-91" dirty="0">
                <a:solidFill>
                  <a:srgbClr val="F7FDF2"/>
                </a:solidFill>
                <a:latin typeface="Tabarra Sans Bold"/>
                <a:ea typeface="Tabarra Sans Bold"/>
                <a:cs typeface="Tabarra Sans Bold"/>
                <a:sym typeface="Tabarra Sans Bold"/>
              </a:rPr>
              <a:t>Establish a County Drought Task Force and develop DRP</a:t>
            </a:r>
          </a:p>
        </p:txBody>
      </p:sp>
      <p:sp>
        <p:nvSpPr>
          <p:cNvPr id="9" name="TextBox 9"/>
          <p:cNvSpPr txBox="1"/>
          <p:nvPr/>
        </p:nvSpPr>
        <p:spPr>
          <a:xfrm>
            <a:off x="7086117" y="9296400"/>
            <a:ext cx="3782641" cy="745534"/>
          </a:xfrm>
          <a:prstGeom prst="rect">
            <a:avLst/>
          </a:prstGeom>
        </p:spPr>
        <p:txBody>
          <a:bodyPr lIns="0" tIns="0" rIns="0" bIns="0" rtlCol="0" anchor="t">
            <a:spAutoFit/>
          </a:bodyPr>
          <a:lstStyle/>
          <a:p>
            <a:pPr algn="ctr">
              <a:lnSpc>
                <a:spcPts val="2599"/>
              </a:lnSpc>
            </a:pPr>
            <a:r>
              <a:rPr lang="en-US" sz="3058" b="1" spc="-91">
                <a:solidFill>
                  <a:srgbClr val="F7FDF2"/>
                </a:solidFill>
                <a:latin typeface="Tabarra Sans Bold"/>
                <a:ea typeface="Tabarra Sans Bold"/>
                <a:cs typeface="Tabarra Sans Bold"/>
                <a:sym typeface="Tabarra Sans Bold"/>
              </a:rPr>
              <a:t>Consultant group developing the DRP</a:t>
            </a:r>
          </a:p>
        </p:txBody>
      </p:sp>
      <p:sp>
        <p:nvSpPr>
          <p:cNvPr id="10" name="TextBox 10"/>
          <p:cNvSpPr txBox="1"/>
          <p:nvPr/>
        </p:nvSpPr>
        <p:spPr>
          <a:xfrm>
            <a:off x="12524149" y="9296400"/>
            <a:ext cx="4735151" cy="689804"/>
          </a:xfrm>
          <a:prstGeom prst="rect">
            <a:avLst/>
          </a:prstGeom>
        </p:spPr>
        <p:txBody>
          <a:bodyPr lIns="0" tIns="0" rIns="0" bIns="0" rtlCol="0" anchor="t">
            <a:spAutoFit/>
          </a:bodyPr>
          <a:lstStyle/>
          <a:p>
            <a:pPr algn="ctr">
              <a:lnSpc>
                <a:spcPts val="2599"/>
              </a:lnSpc>
            </a:pPr>
            <a:r>
              <a:rPr lang="en-US" sz="3058" b="1" spc="-91" dirty="0">
                <a:solidFill>
                  <a:srgbClr val="F7FDF2"/>
                </a:solidFill>
                <a:latin typeface="Tabarra Sans Bold"/>
                <a:ea typeface="Tabarra Sans Bold"/>
                <a:cs typeface="Tabarra Sans Bold"/>
                <a:sym typeface="Tabarra Sans Bold"/>
              </a:rPr>
              <a:t>UCCE provides outreach and educational efforts</a:t>
            </a:r>
          </a:p>
        </p:txBody>
      </p:sp>
      <p:pic>
        <p:nvPicPr>
          <p:cNvPr id="11" name="Picture 10">
            <a:extLst>
              <a:ext uri="{FF2B5EF4-FFF2-40B4-BE49-F238E27FC236}">
                <a16:creationId xmlns:a16="http://schemas.microsoft.com/office/drawing/2014/main" id="{B438A9AB-7256-8BF4-69DC-7C519E91E9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20037" y="6797891"/>
            <a:ext cx="4114800" cy="1024077"/>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8FA5156E6C674B88B90B0E37455CC4" ma:contentTypeVersion="8" ma:contentTypeDescription="Create a new document." ma:contentTypeScope="" ma:versionID="a0faec3ba52bd9cbd1b4413f5d0e9120">
  <xsd:schema xmlns:xsd="http://www.w3.org/2001/XMLSchema" xmlns:xs="http://www.w3.org/2001/XMLSchema" xmlns:p="http://schemas.microsoft.com/office/2006/metadata/properties" xmlns:ns2="fb476899-b15d-459e-8479-20a0cb3c6572" targetNamespace="http://schemas.microsoft.com/office/2006/metadata/properties" ma:root="true" ma:fieldsID="82e8e06f2932b5b667cf6b131a2417ca" ns2:_="">
    <xsd:import namespace="fb476899-b15d-459e-8479-20a0cb3c657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476899-b15d-459e-8479-20a0cb3c657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B5B097F-F593-40A7-9E36-D323999D91B8}">
  <ds:schemaRefs>
    <ds:schemaRef ds:uri="http://schemas.microsoft.com/sharepoint/v3/contenttype/forms"/>
  </ds:schemaRefs>
</ds:datastoreItem>
</file>

<file path=customXml/itemProps2.xml><?xml version="1.0" encoding="utf-8"?>
<ds:datastoreItem xmlns:ds="http://schemas.openxmlformats.org/officeDocument/2006/customXml" ds:itemID="{4D822590-1A05-43F2-88AF-8EC6F48834A0}">
  <ds:schemaRefs>
    <ds:schemaRef ds:uri="http://schemas.microsoft.com/office/infopath/2007/PartnerControls"/>
    <ds:schemaRef ds:uri="http://purl.org/dc/elements/1.1/"/>
    <ds:schemaRef ds:uri="http://schemas.microsoft.com/office/2006/documentManagement/types"/>
    <ds:schemaRef ds:uri="http://purl.org/dc/dcmitype/"/>
    <ds:schemaRef ds:uri="http://purl.org/dc/terms/"/>
    <ds:schemaRef ds:uri="http://www.w3.org/XML/1998/namespace"/>
    <ds:schemaRef ds:uri="http://schemas.openxmlformats.org/package/2006/metadata/core-properties"/>
    <ds:schemaRef ds:uri="fb476899-b15d-459e-8479-20a0cb3c6572"/>
    <ds:schemaRef ds:uri="http://schemas.microsoft.com/office/2006/metadata/properties"/>
  </ds:schemaRefs>
</ds:datastoreItem>
</file>

<file path=customXml/itemProps3.xml><?xml version="1.0" encoding="utf-8"?>
<ds:datastoreItem xmlns:ds="http://schemas.openxmlformats.org/officeDocument/2006/customXml" ds:itemID="{1F70390E-3487-466B-8108-EFA712FF24D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b476899-b15d-459e-8479-20a0cb3c657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6937</TotalTime>
  <Words>2877</Words>
  <Application>Microsoft Macintosh PowerPoint</Application>
  <PresentationFormat>Custom</PresentationFormat>
  <Paragraphs>551</Paragraphs>
  <Slides>48</Slides>
  <Notes>42</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48</vt:i4>
      </vt:variant>
    </vt:vector>
  </HeadingPairs>
  <TitlesOfParts>
    <vt:vector size="63" baseType="lpstr">
      <vt:lpstr>Cerebri Heavy</vt:lpstr>
      <vt:lpstr>Montserrat Classic Bold</vt:lpstr>
      <vt:lpstr>Tabarra Sans Heavy</vt:lpstr>
      <vt:lpstr>Times New Roman</vt:lpstr>
      <vt:lpstr>Arial</vt:lpstr>
      <vt:lpstr>Rubik</vt:lpstr>
      <vt:lpstr>Canva Sans Bold</vt:lpstr>
      <vt:lpstr>Canva Sans</vt:lpstr>
      <vt:lpstr>Tabarra Sans</vt:lpstr>
      <vt:lpstr>Tabarra Sans Bold</vt:lpstr>
      <vt:lpstr>Source Sans Pro Web</vt:lpstr>
      <vt:lpstr>Cerebri Bold</vt:lpstr>
      <vt:lpstr>Calibri</vt:lpstr>
      <vt:lpstr>Gill Sans MT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DRP 2nd Public Workshop - Feb21</dc:title>
  <dc:creator>Josie Slovut</dc:creator>
  <cp:lastModifiedBy>Laura Elisa Garza Diaz</cp:lastModifiedBy>
  <cp:revision>8</cp:revision>
  <dcterms:created xsi:type="dcterms:W3CDTF">2006-08-16T00:00:00Z</dcterms:created>
  <dcterms:modified xsi:type="dcterms:W3CDTF">2025-02-24T17:29:42Z</dcterms:modified>
  <dc:identifier>DAGc2e0veEU</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2025-02-18T20:05:14Z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20545212-faff-42c3-9f9f-e7676c98a7a1</vt:lpwstr>
  </property>
  <property fmtid="{D5CDD505-2E9C-101B-9397-08002B2CF9AE}" pid="7" name="MSIP_Label_defa4170-0d19-0005-0004-bc88714345d2_ActionId">
    <vt:lpwstr>729fa4f6-fbf5-4847-a188-b1cfc7f43b1b</vt:lpwstr>
  </property>
  <property fmtid="{D5CDD505-2E9C-101B-9397-08002B2CF9AE}" pid="8" name="MSIP_Label_defa4170-0d19-0005-0004-bc88714345d2_ContentBits">
    <vt:lpwstr>0</vt:lpwstr>
  </property>
  <property fmtid="{D5CDD505-2E9C-101B-9397-08002B2CF9AE}" pid="9" name="MSIP_Label_defa4170-0d19-0005-0004-bc88714345d2_Tag">
    <vt:lpwstr>10, 3, 0, 1</vt:lpwstr>
  </property>
  <property fmtid="{D5CDD505-2E9C-101B-9397-08002B2CF9AE}" pid="10" name="ContentTypeId">
    <vt:lpwstr>0x010100798FA5156E6C674B88B90B0E37455CC4</vt:lpwstr>
  </property>
</Properties>
</file>