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8" r:id="rId2"/>
    <p:sldId id="284" r:id="rId3"/>
    <p:sldId id="300" r:id="rId4"/>
    <p:sldId id="285" r:id="rId5"/>
    <p:sldId id="280" r:id="rId6"/>
    <p:sldId id="291" r:id="rId7"/>
    <p:sldId id="301" r:id="rId8"/>
    <p:sldId id="263" r:id="rId9"/>
    <p:sldId id="286" r:id="rId10"/>
    <p:sldId id="265" r:id="rId11"/>
    <p:sldId id="295" r:id="rId12"/>
    <p:sldId id="283" r:id="rId13"/>
    <p:sldId id="290" r:id="rId14"/>
    <p:sldId id="289" r:id="rId15"/>
    <p:sldId id="288" r:id="rId16"/>
    <p:sldId id="278" r:id="rId17"/>
    <p:sldId id="293" r:id="rId18"/>
    <p:sldId id="292" r:id="rId19"/>
    <p:sldId id="282" r:id="rId20"/>
    <p:sldId id="268" r:id="rId21"/>
    <p:sldId id="303" r:id="rId22"/>
    <p:sldId id="308" r:id="rId23"/>
    <p:sldId id="309" r:id="rId24"/>
    <p:sldId id="306" r:id="rId25"/>
    <p:sldId id="307" r:id="rId26"/>
    <p:sldId id="305" r:id="rId27"/>
    <p:sldId id="310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1A2DF4-80AE-4FD0-99C0-4FA30702F730}">
          <p14:sldIdLst>
            <p14:sldId id="258"/>
            <p14:sldId id="284"/>
            <p14:sldId id="300"/>
            <p14:sldId id="285"/>
            <p14:sldId id="280"/>
            <p14:sldId id="291"/>
            <p14:sldId id="301"/>
            <p14:sldId id="263"/>
            <p14:sldId id="286"/>
            <p14:sldId id="265"/>
            <p14:sldId id="295"/>
            <p14:sldId id="283"/>
            <p14:sldId id="290"/>
            <p14:sldId id="289"/>
            <p14:sldId id="288"/>
            <p14:sldId id="278"/>
            <p14:sldId id="293"/>
            <p14:sldId id="292"/>
            <p14:sldId id="282"/>
            <p14:sldId id="268"/>
            <p14:sldId id="303"/>
            <p14:sldId id="308"/>
            <p14:sldId id="309"/>
            <p14:sldId id="306"/>
            <p14:sldId id="307"/>
            <p14:sldId id="305"/>
            <p14:sldId id="310"/>
          </p14:sldIdLst>
        </p14:section>
        <p14:section name="Untitled Section" id="{6B684A6B-8196-48D8-9B5B-D12A36E0CBE0}">
          <p14:sldIdLst/>
        </p14:section>
        <p14:section name="Untitled Section" id="{DE803B4B-48C8-412A-A5AD-33D6F92AEB1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5507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4437"/>
            <a:ext cx="10515600" cy="1325563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6390640" y="6085840"/>
            <a:ext cx="5516880" cy="77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765EA4-6984-5848-8818-2A8FAE52ED87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6492240" y="6176962"/>
            <a:ext cx="538480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88EBAB-B081-694E-9499-A18ACD006188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6471920" y="6176962"/>
            <a:ext cx="5394346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350BD6-B391-2240-B22E-E25C7A02B6EC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5"/>
            <a:ext cx="5120871" cy="330187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6624320" y="6127827"/>
            <a:ext cx="5262880" cy="67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8298" y="5932545"/>
            <a:ext cx="12348905" cy="933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9B26FE-356E-8C42-ACF7-4AD5B643D1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954" y="5182344"/>
            <a:ext cx="6070080" cy="6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CD2842-FF27-3D4F-930E-CDE39F13101D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6583680" y="6176962"/>
            <a:ext cx="52425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6654800" y="6176962"/>
            <a:ext cx="521208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B51572-2361-F04D-A576-F95D7FBC9E5B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65362"/>
            <a:ext cx="2520397" cy="343579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65361"/>
            <a:ext cx="2592690" cy="343579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6" y="198754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19875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>
          <a:xfrm>
            <a:off x="-45117" y="-197441"/>
            <a:ext cx="12282233" cy="6415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6" y="-50756"/>
            <a:ext cx="12282232" cy="6772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24597"/>
            <a:ext cx="10515600" cy="1325563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2B9B452-FEEB-1F43-BD77-0BCCC5EED5E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68" y="6214284"/>
            <a:ext cx="4762500" cy="482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10359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 dirty="0"/>
              <a:t>                  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61380"/>
            <a:ext cx="4252784" cy="660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Presented by: Eileen Hidahl and Donna Cirelli</a:t>
            </a:r>
            <a:br>
              <a:rPr lang="en-US" dirty="0"/>
            </a:br>
            <a:r>
              <a:rPr lang="en-US" dirty="0"/>
              <a:t>Title: Master Food Preserver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177877"/>
            <a:ext cx="2859088" cy="531813"/>
          </a:xfrm>
        </p:spPr>
        <p:txBody>
          <a:bodyPr/>
          <a:lstStyle/>
          <a:p>
            <a:r>
              <a:rPr lang="en-US" dirty="0"/>
              <a:t>Date  07/13/2024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4CEDC1-704C-C540-9D4B-AD9D4BD9A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2427" y="1551590"/>
            <a:ext cx="7243119" cy="2419047"/>
          </a:xfrm>
        </p:spPr>
        <p:txBody>
          <a:bodyPr/>
          <a:lstStyle/>
          <a:p>
            <a:pPr algn="ctr"/>
            <a:r>
              <a:rPr lang="en-US" dirty="0"/>
              <a:t>Introduction to Freeze Drying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6F74-B6E4-3547-B00E-20BCB695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6413"/>
            <a:ext cx="10515600" cy="119349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AE55B-0612-3E49-AF16-6E5D3C963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018" y="1515762"/>
            <a:ext cx="10515600" cy="4236361"/>
          </a:xfrm>
        </p:spPr>
        <p:txBody>
          <a:bodyPr/>
          <a:lstStyle/>
          <a:p>
            <a:r>
              <a:rPr lang="en-US" dirty="0"/>
              <a:t>Easy to operate-pre programmed</a:t>
            </a:r>
          </a:p>
          <a:p>
            <a:r>
              <a:rPr lang="en-US" dirty="0"/>
              <a:t>USB/upgradable software</a:t>
            </a:r>
          </a:p>
          <a:p>
            <a:r>
              <a:rPr lang="en-US" dirty="0"/>
              <a:t>Prefreeze food 24 hours/-40degees/heat/extra dry cycle</a:t>
            </a:r>
          </a:p>
          <a:p>
            <a:r>
              <a:rPr lang="en-US" dirty="0"/>
              <a:t>mTorr: pressure variance d/t elevation (vacuum pressure)</a:t>
            </a:r>
          </a:p>
          <a:p>
            <a:r>
              <a:rPr lang="en-US" dirty="0"/>
              <a:t>  calculates extra dry 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4F5E1-FA11-C52A-453D-D628E7EC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5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95937"/>
            <a:ext cx="10515600" cy="1028672"/>
          </a:xfrm>
        </p:spPr>
        <p:txBody>
          <a:bodyPr>
            <a:normAutofit/>
          </a:bodyPr>
          <a:lstStyle/>
          <a:p>
            <a:r>
              <a:rPr lang="en-US" dirty="0"/>
              <a:t>             Harvest Right Units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478" y="313038"/>
            <a:ext cx="10515600" cy="5736070"/>
          </a:xfrm>
        </p:spPr>
        <p:txBody>
          <a:bodyPr>
            <a:normAutofit/>
          </a:bodyPr>
          <a:lstStyle/>
          <a:p>
            <a:r>
              <a:rPr lang="en-US" dirty="0"/>
              <a:t>*Small: 4 trays/434 sq. inches    (110 volt/15 amp) </a:t>
            </a:r>
          </a:p>
          <a:p>
            <a:r>
              <a:rPr lang="en-US" dirty="0"/>
              <a:t> 6-10 lbs per batch                       ~$ 2,295</a:t>
            </a:r>
          </a:p>
          <a:p>
            <a:r>
              <a:rPr lang="en-US" dirty="0"/>
              <a:t>*Medium: 5 trays/675 sq. inches   (110 volt/15 amp) </a:t>
            </a:r>
          </a:p>
          <a:p>
            <a:r>
              <a:rPr lang="en-US" dirty="0"/>
              <a:t> 10-15 lbs per batch                      ~ $ 2,895</a:t>
            </a:r>
          </a:p>
          <a:p>
            <a:r>
              <a:rPr lang="en-US" dirty="0"/>
              <a:t>*Large: 6 trays/1107 sq. inches    (110 volt/15 amp)</a:t>
            </a:r>
          </a:p>
          <a:p>
            <a:r>
              <a:rPr lang="en-US" dirty="0"/>
              <a:t>  18-27 lbs per batch                      ~ $ 3,600</a:t>
            </a:r>
          </a:p>
          <a:p>
            <a:r>
              <a:rPr lang="en-US" dirty="0"/>
              <a:t>*X Large: 7 trays/ 2251sq. inches     (110 volt/15 amp) </a:t>
            </a:r>
          </a:p>
          <a:p>
            <a:r>
              <a:rPr lang="en-US" dirty="0"/>
              <a:t>  40-50 lbs per batch                       ~ $5,000</a:t>
            </a:r>
          </a:p>
          <a:p>
            <a:r>
              <a:rPr lang="en-US" dirty="0"/>
              <a:t>*Commercial- HRC100:9 trays/ 2925 sq. in (220 volt/30 amp) </a:t>
            </a:r>
          </a:p>
          <a:p>
            <a:r>
              <a:rPr lang="en-US" dirty="0"/>
              <a:t>  90 lbs per batch                            ~ $10,000 (EDC Food Bank)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1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DA81-7B31-7E65-30B9-FCB6D823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Right Pro-Freeze Dryer 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DE0FC-0281-E047-B330-5CE4BB13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618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Dimensions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282E1-69F8-5587-A2D2-F1E40F788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5961"/>
          </a:xfrm>
        </p:spPr>
        <p:txBody>
          <a:bodyPr>
            <a:normAutofit/>
          </a:bodyPr>
          <a:lstStyle/>
          <a:p>
            <a:r>
              <a:rPr lang="en-US" dirty="0"/>
              <a:t>Weight and warranty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1B550-71F0-1F92-C4A1-1842FFC3F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8822" y="2174789"/>
            <a:ext cx="5646566" cy="4014874"/>
          </a:xfrm>
        </p:spPr>
        <p:txBody>
          <a:bodyPr>
            <a:normAutofit/>
          </a:bodyPr>
          <a:lstStyle/>
          <a:p>
            <a:r>
              <a:rPr lang="en-US" sz="2000" dirty="0"/>
              <a:t>Fully Automated</a:t>
            </a:r>
          </a:p>
          <a:p>
            <a:r>
              <a:rPr lang="en-US" sz="2000" dirty="0"/>
              <a:t>Software upgradable/USB</a:t>
            </a:r>
          </a:p>
          <a:p>
            <a:r>
              <a:rPr lang="en-US" sz="2000" dirty="0"/>
              <a:t>Weight of freezer dryer 119 lbs</a:t>
            </a:r>
          </a:p>
          <a:p>
            <a:r>
              <a:rPr lang="en-US" sz="2000" dirty="0"/>
              <a:t>Three year limited warranty</a:t>
            </a:r>
          </a:p>
          <a:p>
            <a:r>
              <a:rPr lang="en-US" sz="2000" dirty="0"/>
              <a:t>Sizes: Small, Medium, Large, X-Large</a:t>
            </a:r>
          </a:p>
          <a:p>
            <a:pPr marL="0" indent="0">
              <a:buNone/>
            </a:pPr>
            <a:r>
              <a:rPr lang="en-US" sz="2000" dirty="0"/>
              <a:t>   Commercial</a:t>
            </a:r>
          </a:p>
          <a:p>
            <a:r>
              <a:rPr lang="en-US" sz="2000" dirty="0"/>
              <a:t>Medium Size-5 trays</a:t>
            </a:r>
          </a:p>
          <a:p>
            <a:r>
              <a:rPr lang="en-US" sz="2000" dirty="0"/>
              <a:t>Dimensions (19” W x 29” Ht x 25” D)</a:t>
            </a:r>
          </a:p>
          <a:p>
            <a:r>
              <a:rPr lang="en-US" sz="2000" dirty="0"/>
              <a:t>Commercial Grade-Stainless Steel (+$200)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7B703A7-FE7A-0446-E098-49B350AEC2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27" y="2505075"/>
            <a:ext cx="2847709" cy="368458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B8893-247E-A1E2-8FB7-1FCE289B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4D6B-0297-8A47-ACD9-0D488A24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Right Pro Freeze Dryer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7F4BC-298B-6A41-AE57-D635A7FE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1247"/>
            <a:ext cx="3391553" cy="546847"/>
          </a:xfrm>
        </p:spPr>
        <p:txBody>
          <a:bodyPr/>
          <a:lstStyle/>
          <a:p>
            <a:pPr algn="ctr"/>
            <a:r>
              <a:rPr lang="en-US" dirty="0"/>
              <a:t>Appearance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B4DE59-C496-D0FB-457C-F525216F77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05075"/>
            <a:ext cx="2877671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BE95D-71F5-EF42-95C5-38A5F5C2B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1341" y="1336583"/>
            <a:ext cx="7124047" cy="671511"/>
          </a:xfrm>
        </p:spPr>
        <p:txBody>
          <a:bodyPr/>
          <a:lstStyle/>
          <a:p>
            <a:r>
              <a:rPr lang="en-US" dirty="0"/>
              <a:t>Parts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6EB97-9110-DE4E-BE3E-E6AF85676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59623" y="2079812"/>
            <a:ext cx="7691717" cy="4109851"/>
          </a:xfrm>
        </p:spPr>
        <p:txBody>
          <a:bodyPr>
            <a:normAutofit/>
          </a:bodyPr>
          <a:lstStyle/>
          <a:p>
            <a:r>
              <a:rPr lang="en-US" sz="2000" dirty="0"/>
              <a:t>Freeze dryer Commercial grade vacuum pump (18” X 9” X 14”)</a:t>
            </a:r>
          </a:p>
          <a:p>
            <a:r>
              <a:rPr lang="en-US" sz="2000" dirty="0"/>
              <a:t>Five stainless steel trays (7.5”X18”X.75”)</a:t>
            </a:r>
          </a:p>
          <a:p>
            <a:r>
              <a:rPr lang="en-US" sz="2000" dirty="0"/>
              <a:t>Silicone liners/Parchment</a:t>
            </a:r>
          </a:p>
          <a:p>
            <a:r>
              <a:rPr lang="en-US" sz="2000" dirty="0"/>
              <a:t>Mylar starter kit of 50 mylar bags, a mylar bag sealer and 50 oxygen absorbers</a:t>
            </a:r>
          </a:p>
          <a:p>
            <a:r>
              <a:rPr lang="en-US" sz="2000" dirty="0"/>
              <a:t>Oil filter/Oil</a:t>
            </a:r>
          </a:p>
          <a:p>
            <a:r>
              <a:rPr lang="en-US" sz="2000" dirty="0"/>
              <a:t>Insulator door pad/Gasket   + (Backer Rod)</a:t>
            </a:r>
          </a:p>
          <a:p>
            <a:r>
              <a:rPr lang="en-US" sz="2000" dirty="0"/>
              <a:t>Power cord (100V)</a:t>
            </a:r>
          </a:p>
          <a:p>
            <a:r>
              <a:rPr lang="en-US" sz="2000" dirty="0"/>
              <a:t>Owner’s manual</a:t>
            </a:r>
          </a:p>
          <a:p>
            <a:r>
              <a:rPr lang="en-US" sz="2000" i="1" dirty="0"/>
              <a:t>Guide to Freeze Drying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A81A-925D-024C-F3AE-CF68DE64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6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7736-5501-C09D-0AA6-104B3199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included with purchase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6914-2213-0A99-EE80-0D0C67503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Harvest Right 12” Impulse Sealer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68973-A5C3-F467-0EC5-22370B8B3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Harvest Right Freeze Dryer Vacuum Premium Pump Oil/Oiless</a:t>
            </a:r>
          </a:p>
        </p:txBody>
      </p:sp>
      <p:pic>
        <p:nvPicPr>
          <p:cNvPr id="1026" name="Picture 2" descr="impulse sealer">
            <a:extLst>
              <a:ext uri="{FF2B5EF4-FFF2-40B4-BE49-F238E27FC236}">
                <a16:creationId xmlns:a16="http://schemas.microsoft.com/office/drawing/2014/main" id="{6706AB60-F4D9-A22A-9032-67354983D2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121E64-37C4-0BD2-E5B4-98714116D4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0" y="2505075"/>
            <a:ext cx="4051941" cy="3684588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408E9B-26A6-9D59-3F08-402DE9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2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2FE8-46BE-8F00-D48E-A9BE33B1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included with purchase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8BB23-8297-01BF-B2C5-5F4786F9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57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Mylar bags starter kit – 50 bags</a:t>
            </a:r>
          </a:p>
          <a:p>
            <a:r>
              <a:rPr lang="en-US" sz="1900" dirty="0"/>
              <a:t>7 MIL Thickness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2DC70F-E5FE-170C-46B1-A42102FE5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78" y="2505075"/>
            <a:ext cx="414363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57098-3BAB-0E28-D3BC-DC7022E55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6951"/>
            <a:ext cx="5183188" cy="757237"/>
          </a:xfrm>
        </p:spPr>
        <p:txBody>
          <a:bodyPr>
            <a:normAutofit/>
          </a:bodyPr>
          <a:lstStyle/>
          <a:p>
            <a:r>
              <a:rPr lang="en-US" dirty="0"/>
              <a:t>Harvest Right Home Freeze Dryer Trays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A7713E-BEC6-FC09-8EC9-980C0B8A4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91" y="2636880"/>
            <a:ext cx="3859297" cy="368458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AE6492-5D4C-CCF7-122A-94FAA252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D308-AAF5-C3D0-1305-57494A63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included with purchase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E75C-FBD3-C8FA-1AA3-37C4FE31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91334"/>
          </a:xfrm>
        </p:spPr>
        <p:txBody>
          <a:bodyPr/>
          <a:lstStyle/>
          <a:p>
            <a:r>
              <a:rPr lang="en-US" dirty="0"/>
              <a:t>Freeze Dryer Oil Filter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BF3FD9-0A05-E472-1DB6-F83F92354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7" y="2505075"/>
            <a:ext cx="366426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C8A78-010E-CD21-A6E8-DCFC605D6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91334"/>
          </a:xfrm>
        </p:spPr>
        <p:txBody>
          <a:bodyPr/>
          <a:lstStyle/>
          <a:p>
            <a:r>
              <a:rPr lang="en-US" dirty="0"/>
              <a:t>100V Power Cord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B72F7C-FB5F-F6D8-7887-790D611A95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68EE32-DBA3-D2A7-649E-9FB5F072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8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9413" y="3051969"/>
            <a:ext cx="4051300" cy="30384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53AB6B-0769-DE49-8041-C89DB38C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481"/>
            <a:ext cx="5675811" cy="1325563"/>
          </a:xfrm>
        </p:spPr>
        <p:txBody>
          <a:bodyPr/>
          <a:lstStyle/>
          <a:p>
            <a:r>
              <a:rPr lang="en-US" dirty="0"/>
              <a:t>Options</a:t>
            </a:r>
            <a:r>
              <a:rPr lang="en-US" sz="2800" dirty="0"/>
              <a:t>: Full Tray</a:t>
            </a:r>
            <a:br>
              <a:rPr lang="en-US" sz="2800" dirty="0"/>
            </a:br>
            <a:r>
              <a:rPr lang="en-US" sz="2800" dirty="0"/>
              <a:t>                    Divide Portions:</a:t>
            </a:r>
            <a:br>
              <a:rPr lang="en-US" sz="2800" dirty="0"/>
            </a:br>
            <a:r>
              <a:rPr lang="en-US" sz="2800" dirty="0"/>
              <a:t>                    silicone, molds,</a:t>
            </a:r>
            <a:br>
              <a:rPr lang="en-US" sz="2800" dirty="0"/>
            </a:br>
            <a:r>
              <a:rPr lang="en-US" sz="2800" dirty="0"/>
              <a:t>                    Powder form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r="26297"/>
          <a:stretch>
            <a:fillRect/>
          </a:stretch>
        </p:blipFill>
        <p:spPr>
          <a:xfrm rot="5400000">
            <a:off x="7829550" y="-823913"/>
            <a:ext cx="3278188" cy="5186363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b="8127"/>
          <a:stretch>
            <a:fillRect/>
          </a:stretch>
        </p:blipFill>
        <p:spPr>
          <a:xfrm rot="10800000">
            <a:off x="6875463" y="3449638"/>
            <a:ext cx="5186362" cy="325755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9C38D-5E30-520A-41DA-29C0B99E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0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" b="1078"/>
          <a:stretch>
            <a:fillRect/>
          </a:stretch>
        </p:blipFill>
        <p:spPr>
          <a:xfrm rot="5400000">
            <a:off x="9023350" y="3722688"/>
            <a:ext cx="3435350" cy="252095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5607"/>
          <a:stretch>
            <a:fillRect/>
          </a:stretch>
        </p:blipFill>
        <p:spPr>
          <a:xfrm rot="5400000">
            <a:off x="6637338" y="436563"/>
            <a:ext cx="3067050" cy="259080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19177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427DC-23C0-9841-93A3-B3DF31D2B5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6967" y="1659276"/>
            <a:ext cx="5675811" cy="5274640"/>
          </a:xfrm>
        </p:spPr>
        <p:txBody>
          <a:bodyPr/>
          <a:lstStyle/>
          <a:p>
            <a:r>
              <a:rPr lang="en-US" dirty="0"/>
              <a:t>Pre freeze products 24 hours</a:t>
            </a:r>
          </a:p>
          <a:p>
            <a:pPr marL="0" indent="0">
              <a:buNone/>
            </a:pPr>
            <a:r>
              <a:rPr lang="en-US" dirty="0"/>
              <a:t>   Reduces explosive events</a:t>
            </a:r>
          </a:p>
          <a:p>
            <a:r>
              <a:rPr lang="en-US" dirty="0"/>
              <a:t>Adjust temperature:</a:t>
            </a:r>
          </a:p>
          <a:p>
            <a:pPr marL="0" indent="0">
              <a:buNone/>
            </a:pPr>
            <a:r>
              <a:rPr lang="en-US" dirty="0"/>
              <a:t>  Customize as needed</a:t>
            </a:r>
          </a:p>
          <a:p>
            <a:pPr marL="0" indent="0">
              <a:buNone/>
            </a:pPr>
            <a:r>
              <a:rPr lang="en-US" dirty="0"/>
              <a:t>   Yogurt-95-110 degrees F</a:t>
            </a:r>
          </a:p>
          <a:p>
            <a:pPr marL="0" indent="0">
              <a:buNone/>
            </a:pPr>
            <a:r>
              <a:rPr lang="en-US" dirty="0"/>
              <a:t>   Candy-more heat</a:t>
            </a:r>
          </a:p>
          <a:p>
            <a:pPr marL="0" indent="0">
              <a:buNone/>
            </a:pPr>
            <a:r>
              <a:rPr lang="en-US" dirty="0"/>
              <a:t>   Herbs-less heat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AF78F9-2207-D54E-AD05-39EAC87B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5675811" cy="2984801"/>
          </a:xfrm>
        </p:spPr>
        <p:txBody>
          <a:bodyPr/>
          <a:lstStyle/>
          <a:p>
            <a:r>
              <a:rPr lang="en-US" dirty="0"/>
              <a:t>Fruit Meat Soups Candy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947440-935C-3DB4-5F3F-CBB98DE3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316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1E6A-FDC4-5D15-A786-F377B44E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Right Freeze Dryer Cost 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9FF7B0-9CEC-6E2C-9475-85C26C00A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3" y="1825625"/>
            <a:ext cx="8180484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C486-9286-9A99-68DB-7530A84F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3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41178"/>
            <a:ext cx="9144000" cy="2387600"/>
          </a:xfrm>
        </p:spPr>
        <p:txBody>
          <a:bodyPr/>
          <a:lstStyle/>
          <a:p>
            <a:r>
              <a:rPr lang="en-US" dirty="0"/>
              <a:t>Freeze Drying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092" y="1746422"/>
            <a:ext cx="9144000" cy="3383212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(Lyophilization/Cryodesiccation/`Sublimation)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UNITS</a:t>
            </a:r>
          </a:p>
          <a:p>
            <a:r>
              <a:rPr lang="en-US" sz="1800" b="1" dirty="0"/>
              <a:t>*Home</a:t>
            </a:r>
          </a:p>
          <a:p>
            <a:r>
              <a:rPr lang="en-US" sz="1800" b="1" dirty="0"/>
              <a:t>*Pharmaceutical</a:t>
            </a:r>
          </a:p>
          <a:p>
            <a:r>
              <a:rPr lang="en-US" sz="1800" b="1" dirty="0"/>
              <a:t>*Industrial</a:t>
            </a:r>
          </a:p>
          <a:p>
            <a:r>
              <a:rPr lang="en-US" sz="1800" b="1" dirty="0"/>
              <a:t>Commercial HR 100</a:t>
            </a:r>
          </a:p>
          <a:p>
            <a:r>
              <a:rPr lang="en-US" dirty="0">
                <a:solidFill>
                  <a:srgbClr val="FF0000"/>
                </a:solidFill>
              </a:rPr>
              <a:t>2024 Brands:</a:t>
            </a:r>
          </a:p>
          <a:p>
            <a:r>
              <a:rPr lang="en-US" sz="1400" dirty="0"/>
              <a:t>Harvest Right, Cuddon, Fisher Scientific, Wave, Cube,</a:t>
            </a:r>
          </a:p>
          <a:p>
            <a:r>
              <a:rPr lang="en-US" sz="1400" dirty="0"/>
              <a:t>4Patriots, Blue Alpine. Stay Fresh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3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619F7E-A6F3-3F4D-8F21-DB567189BF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199" y="2554337"/>
            <a:ext cx="5675811" cy="4050796"/>
          </a:xfrm>
        </p:spPr>
        <p:txBody>
          <a:bodyPr/>
          <a:lstStyle/>
          <a:p>
            <a:r>
              <a:rPr lang="en-US" dirty="0"/>
              <a:t>Name the fruit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3AF2A3-B9A2-2F43-BAFC-2A845C74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460904"/>
            <a:ext cx="5675811" cy="1325563"/>
          </a:xfrm>
        </p:spPr>
        <p:txBody>
          <a:bodyPr/>
          <a:lstStyle/>
          <a:p>
            <a:r>
              <a:rPr lang="en-US" dirty="0"/>
              <a:t>Freeze-Dried Fruits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03F5A3-914E-D4C0-C7CA-81C653C4B40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r="25401"/>
          <a:stretch>
            <a:fillRect/>
          </a:stretch>
        </p:blipFill>
        <p:spPr>
          <a:xfrm rot="5400000">
            <a:off x="7742238" y="-742950"/>
            <a:ext cx="3411537" cy="520065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3D80493-CDC4-3A5F-BB73-FE8899DE09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8426"/>
          <a:stretch>
            <a:fillRect/>
          </a:stretch>
        </p:blipFill>
        <p:spPr>
          <a:xfrm rot="5400000">
            <a:off x="6710363" y="3716338"/>
            <a:ext cx="3159125" cy="2849562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2E0D16-9AFE-8B01-FE18-B4AC043777D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" b="754"/>
          <a:stretch>
            <a:fillRect/>
          </a:stretch>
        </p:blipFill>
        <p:spPr>
          <a:xfrm rot="5400000">
            <a:off x="9302750" y="3975100"/>
            <a:ext cx="3159125" cy="233362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EB2F3-BEB2-06C8-5772-F3F68062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2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84B614B-DAB7-D68D-DD5D-48FCDE005E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5916"/>
          <a:stretch>
            <a:fillRect/>
          </a:stretch>
        </p:blipFill>
        <p:spPr>
          <a:xfrm rot="5400000">
            <a:off x="9069388" y="430213"/>
            <a:ext cx="3209925" cy="2730500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9CB1EC9-99F4-9FA6-A953-D93A023328C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477"/>
          <a:stretch>
            <a:fillRect/>
          </a:stretch>
        </p:blipFill>
        <p:spPr>
          <a:xfrm rot="5400000">
            <a:off x="6503988" y="603250"/>
            <a:ext cx="3216275" cy="2389188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24171C4-3263-CA2B-55E7-669DBC77E56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r="25821"/>
          <a:stretch>
            <a:fillRect/>
          </a:stretch>
        </p:blipFill>
        <p:spPr>
          <a:xfrm rot="5400000">
            <a:off x="7827963" y="2509838"/>
            <a:ext cx="3302000" cy="51212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AEDCF-E88B-8228-C8DB-310BEEA2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8F3C3-B6F8-3D93-DE98-037CF290FAA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Name the candy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800CFC-637C-14A2-4E2B-E1860149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Freeze dried candies</a:t>
            </a:r>
          </a:p>
        </p:txBody>
      </p:sp>
    </p:spTree>
    <p:extLst>
      <p:ext uri="{BB962C8B-B14F-4D97-AF65-F5344CB8AC3E}">
        <p14:creationId xmlns:p14="http://schemas.microsoft.com/office/powerpoint/2010/main" val="373435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A6E6094-2AB2-0933-13C3-EF35BAD625F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r="26297"/>
          <a:stretch>
            <a:fillRect/>
          </a:stretch>
        </p:blipFill>
        <p:spPr>
          <a:xfrm rot="5400000">
            <a:off x="7829550" y="-823913"/>
            <a:ext cx="3278188" cy="5186363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DECAAAB-230D-6C3A-2D21-CA3455457D1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b="8127"/>
          <a:stretch>
            <a:fillRect/>
          </a:stretch>
        </p:blipFill>
        <p:spPr>
          <a:xfrm rot="10800000">
            <a:off x="6875463" y="3449638"/>
            <a:ext cx="5186362" cy="3257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23C10-9DB7-AF26-BE38-12415F42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BA59A2-2337-5782-E56B-B7713A83CED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Name product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3681A7-7C9D-0D24-C370-0118E4B7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Freeze dried tarts</a:t>
            </a:r>
          </a:p>
        </p:txBody>
      </p:sp>
    </p:spTree>
    <p:extLst>
      <p:ext uri="{BB962C8B-B14F-4D97-AF65-F5344CB8AC3E}">
        <p14:creationId xmlns:p14="http://schemas.microsoft.com/office/powerpoint/2010/main" val="371163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106022C-AEBF-9AAF-F39C-8188978AAC7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r="26297"/>
          <a:stretch>
            <a:fillRect/>
          </a:stretch>
        </p:blipFill>
        <p:spPr>
          <a:xfrm rot="5400000">
            <a:off x="7829550" y="-823913"/>
            <a:ext cx="3278188" cy="5186363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BB6AAEB-D0CE-9C17-EEC4-81DF4AE6D83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r="26446"/>
          <a:stretch>
            <a:fillRect/>
          </a:stretch>
        </p:blipFill>
        <p:spPr>
          <a:xfrm rot="5400000">
            <a:off x="7840663" y="2486025"/>
            <a:ext cx="3257550" cy="51863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7F72-B8BA-E9F0-2E0F-FEB27524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A72D7-1AA9-7918-8CA3-1DE8278D0D4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Name product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9041E-8BE8-7B7E-38F0-B242989D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Freeze dried meats</a:t>
            </a:r>
          </a:p>
        </p:txBody>
      </p:sp>
    </p:spTree>
    <p:extLst>
      <p:ext uri="{BB962C8B-B14F-4D97-AF65-F5344CB8AC3E}">
        <p14:creationId xmlns:p14="http://schemas.microsoft.com/office/powerpoint/2010/main" val="116563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09D16-F085-0AB4-28AE-7FB6F0BE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24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FED16F7-0C0D-46DA-DE9D-8CA7F5BFD1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r="16175"/>
          <a:stretch>
            <a:fillRect/>
          </a:stretch>
        </p:blipFill>
        <p:spPr>
          <a:xfrm rot="10800000">
            <a:off x="6865938" y="3562350"/>
            <a:ext cx="2849562" cy="3159125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6654ED6-33FD-7DA4-5705-423CC939799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" b="754"/>
          <a:stretch>
            <a:fillRect/>
          </a:stretch>
        </p:blipFill>
        <p:spPr>
          <a:xfrm rot="5400000">
            <a:off x="9302750" y="3975100"/>
            <a:ext cx="3159125" cy="2333625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A4F4260-20CC-CA10-A3FA-8C44C141B8F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r="25401"/>
          <a:stretch>
            <a:fillRect/>
          </a:stretch>
        </p:blipFill>
        <p:spPr>
          <a:xfrm rot="5400000">
            <a:off x="7742238" y="-742950"/>
            <a:ext cx="3411537" cy="52006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BF175-4028-3CE0-A4FD-9C1F54EBB53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Name the product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297A7E-6EFB-8E02-D48E-AD2E471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Freeze dried stew ingredients</a:t>
            </a:r>
          </a:p>
        </p:txBody>
      </p:sp>
    </p:spTree>
    <p:extLst>
      <p:ext uri="{BB962C8B-B14F-4D97-AF65-F5344CB8AC3E}">
        <p14:creationId xmlns:p14="http://schemas.microsoft.com/office/powerpoint/2010/main" val="2435291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FD8F437-68FD-CE9C-ACDD-E0B46F3F44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r="2248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7A8A6C6-85F6-42A7-B7E4-2876C7710D0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r="2170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A7BAA4-1217-526A-F3A8-E23618887D0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5607"/>
          <a:stretch>
            <a:fillRect/>
          </a:stretch>
        </p:blipFill>
        <p:spPr>
          <a:xfrm rot="5400000">
            <a:off x="6637338" y="436563"/>
            <a:ext cx="3067050" cy="2590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F6FB0-CFE1-5145-4994-2D8F3964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25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2F5FCEC-E14B-F1B8-90B5-E5D10042FCC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19177"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E6DD4-86BB-B213-5A36-3BB1A091065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Name the product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C604BB-6120-D4CB-A36B-EA76CF7D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Freeze dried potatoes and veggies</a:t>
            </a:r>
          </a:p>
        </p:txBody>
      </p:sp>
    </p:spTree>
    <p:extLst>
      <p:ext uri="{BB962C8B-B14F-4D97-AF65-F5344CB8AC3E}">
        <p14:creationId xmlns:p14="http://schemas.microsoft.com/office/powerpoint/2010/main" val="3841437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AA9F0B1-62E3-7C2D-5802-B336E2709CB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b="786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C1F537B-F972-17C2-25A4-5F8D80A7CCB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b="8127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FA56-9007-69AE-C18C-6983404D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3C9B1-7FD5-ADEC-DBE5-27B271E39E1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Name the product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D8DD44-48DA-3FB6-3AF1-58C314F9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487672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151E-D6B7-AE94-63DE-406834BD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0A459-4161-A07B-8F91-C3B9B0FD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852EC-76E7-61A7-44E2-3BBEC98C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4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4C6A-C8E6-2458-662D-A716F2F3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62"/>
            <a:ext cx="10515600" cy="5840858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History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* </a:t>
            </a:r>
            <a:r>
              <a:rPr lang="en-US" sz="1800" b="0" dirty="0"/>
              <a:t>Early—13</a:t>
            </a:r>
            <a:r>
              <a:rPr lang="en-US" sz="1800" b="0" baseline="30000" dirty="0"/>
              <a:t>th</a:t>
            </a:r>
            <a:r>
              <a:rPr lang="en-US" sz="1800" b="0" dirty="0"/>
              <a:t> Century Incas in Andes</a:t>
            </a:r>
            <a:br>
              <a:rPr lang="en-US" sz="1800" b="0" dirty="0"/>
            </a:br>
            <a:r>
              <a:rPr lang="en-US" sz="1800" b="0" dirty="0"/>
              <a:t>* Ist patent--1934</a:t>
            </a:r>
            <a:br>
              <a:rPr lang="en-US" dirty="0"/>
            </a:br>
            <a:r>
              <a:rPr lang="en-US" sz="1800" b="0" dirty="0"/>
              <a:t>* WW II—developed to transport blood products and antibiotics to wounded</a:t>
            </a:r>
            <a:br>
              <a:rPr lang="en-US" sz="1800" b="0" dirty="0"/>
            </a:br>
            <a:r>
              <a:rPr lang="en-US" sz="1800" b="0" dirty="0"/>
              <a:t>* NASA—refined technology for lightweight, nutritious meals for astronauts </a:t>
            </a:r>
            <a:br>
              <a:rPr lang="en-US" sz="1800" b="0" dirty="0"/>
            </a:br>
            <a:r>
              <a:rPr lang="en-US" sz="1800" b="0" dirty="0"/>
              <a:t>                Ice Cream story</a:t>
            </a:r>
            <a:br>
              <a:rPr lang="en-US" sz="1800" b="0" dirty="0"/>
            </a:br>
            <a:r>
              <a:rPr lang="en-US" sz="1800" b="0" dirty="0"/>
              <a:t>*1950, 1960--Pharma</a:t>
            </a:r>
            <a:br>
              <a:rPr lang="en-US" sz="1800" b="0" dirty="0"/>
            </a:br>
            <a:r>
              <a:rPr lang="en-US" sz="1800" b="0" dirty="0"/>
              <a:t>*Harvest Right—2018 for home preservation (Salt Lake City, Utah)</a:t>
            </a:r>
            <a:br>
              <a:rPr lang="en-US" sz="1800" b="0" dirty="0"/>
            </a:br>
            <a:r>
              <a:rPr lang="en-US" sz="1800" b="0" dirty="0"/>
              <a:t>*Prep4life, THE CUBE (Utah)—early 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8C760-A981-9F26-372D-FC2714D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6"/>
            <a:ext cx="10515600" cy="755554"/>
          </a:xfrm>
        </p:spPr>
        <p:txBody>
          <a:bodyPr/>
          <a:lstStyle/>
          <a:p>
            <a:pPr algn="ctr"/>
            <a:r>
              <a:rPr lang="en-US" dirty="0"/>
              <a:t>Dehydrating vs Freeze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908"/>
            <a:ext cx="8665396" cy="4760055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Dehydrating                                   Freeze Drying</a:t>
            </a:r>
          </a:p>
          <a:p>
            <a:pPr marL="0" indent="0" algn="ctr">
              <a:buNone/>
            </a:pPr>
            <a:r>
              <a:rPr lang="en-US" sz="2400" dirty="0"/>
              <a:t>            </a:t>
            </a:r>
          </a:p>
          <a:p>
            <a:pPr marL="0" indent="0" algn="ctr">
              <a:buNone/>
            </a:pPr>
            <a:r>
              <a:rPr lang="en-US" sz="2400" dirty="0"/>
              <a:t>         Heat/Fan                                           Sublimation ice-&gt;vapor)  freeze &amp; heat </a:t>
            </a:r>
          </a:p>
          <a:p>
            <a:pPr marL="0" indent="0" algn="ctr">
              <a:buNone/>
            </a:pPr>
            <a:r>
              <a:rPr lang="en-US" sz="2400" dirty="0"/>
              <a:t>         Wicks Moisture 60-70%                    97% moisture sublimation (vapor)</a:t>
            </a:r>
          </a:p>
          <a:p>
            <a:pPr marL="0" indent="0" algn="ctr">
              <a:buNone/>
            </a:pPr>
            <a:r>
              <a:rPr lang="en-US" sz="2400" dirty="0"/>
              <a:t>        *Desiccant (silica packet)                 *Oxygen Absorber (Iron oxide) </a:t>
            </a:r>
          </a:p>
          <a:p>
            <a:pPr marL="0" indent="0" algn="ctr">
              <a:buNone/>
            </a:pPr>
            <a:r>
              <a:rPr lang="en-US" sz="2400" dirty="0"/>
              <a:t>          mineral:   silicon + O2                                               Iron + O2</a:t>
            </a:r>
          </a:p>
          <a:p>
            <a:pPr marL="0" indent="0" algn="ctr">
              <a:buNone/>
            </a:pPr>
            <a:r>
              <a:rPr lang="en-US" sz="2400" dirty="0"/>
              <a:t>            absorbs moisture                            absorbs O2   (300cc)                    </a:t>
            </a:r>
          </a:p>
          <a:p>
            <a:pPr marL="0" indent="0" algn="ctr">
              <a:buNone/>
            </a:pPr>
            <a:r>
              <a:rPr lang="en-US" sz="2400" dirty="0"/>
              <a:t>                                                                    Pre freeze: 24 hrs</a:t>
            </a:r>
          </a:p>
          <a:p>
            <a:pPr marL="0" indent="0" algn="ctr">
              <a:buNone/>
            </a:pPr>
            <a:r>
              <a:rPr lang="en-US" sz="2400" dirty="0"/>
              <a:t>         Temp 105 F-165 F                             Temp -40 F + Heat (105-145)</a:t>
            </a:r>
          </a:p>
          <a:p>
            <a:pPr marL="0" indent="0" algn="ctr">
              <a:buNone/>
            </a:pPr>
            <a:r>
              <a:rPr lang="en-US" sz="2400" dirty="0"/>
              <a:t>         Timer 0-26 hours                               Time 24-36 hrs</a:t>
            </a:r>
          </a:p>
          <a:p>
            <a:pPr marL="0" indent="0" algn="ctr">
              <a:buNone/>
            </a:pPr>
            <a:r>
              <a:rPr lang="en-US" sz="2400" dirty="0"/>
              <a:t>         Shelf Life: 1-4 years                          Shelf Life: 25 years</a:t>
            </a:r>
          </a:p>
          <a:p>
            <a:pPr marL="0" indent="0" algn="ctr">
              <a:buNone/>
            </a:pPr>
            <a:r>
              <a:rPr lang="en-US" sz="2400" dirty="0"/>
              <a:t>                                   Storage</a:t>
            </a:r>
          </a:p>
          <a:p>
            <a:pPr marL="0" indent="0" algn="ctr">
              <a:buNone/>
            </a:pPr>
            <a:r>
              <a:rPr lang="en-US" dirty="0"/>
              <a:t>                                                                   eliminate O2, light, moisture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E329-6A11-15AA-2523-92B1D0CF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from Harvest Right  Re: Shelf Life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678ECD-A391-3DC1-ABD6-C8FF0809C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4" y="1825625"/>
            <a:ext cx="9654792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805BA-701A-6F9A-008D-A86D0A16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7D32-397F-7F9B-1660-0FE61294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of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D7CE20-0E3F-9D47-AB6D-89BCF1612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" y="1825625"/>
            <a:ext cx="10064035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4B875-FC10-FA8A-8CA6-1CCC1264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7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D39-B13A-796C-C1F8-6C45346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632433"/>
          </a:xfrm>
        </p:spPr>
        <p:txBody>
          <a:bodyPr/>
          <a:lstStyle/>
          <a:p>
            <a:r>
              <a:rPr lang="en-US" dirty="0"/>
              <a:t>                       Maintenance Tips</a:t>
            </a:r>
            <a:br>
              <a:rPr lang="en-US" dirty="0"/>
            </a:br>
            <a:br>
              <a:rPr lang="en-US" sz="2000" dirty="0"/>
            </a:br>
            <a:r>
              <a:rPr lang="en-US" sz="2000" b="0" dirty="0"/>
              <a:t>* Wash freeze dryer trays with soap and water after ever batch</a:t>
            </a:r>
            <a:br>
              <a:rPr lang="en-US" sz="2000" b="0" dirty="0"/>
            </a:br>
            <a:r>
              <a:rPr lang="en-US" sz="2000" b="0" dirty="0"/>
              <a:t>* Remove front gasket--washing with soap and water</a:t>
            </a:r>
            <a:br>
              <a:rPr lang="en-US" sz="2000" b="0" dirty="0"/>
            </a:br>
            <a:r>
              <a:rPr lang="en-US" sz="2000" b="0" dirty="0"/>
              <a:t>* Periodically check seal contact to door</a:t>
            </a:r>
            <a:br>
              <a:rPr lang="en-US" sz="2000" b="0" dirty="0"/>
            </a:br>
            <a:r>
              <a:rPr lang="en-US" sz="2000" b="0" dirty="0"/>
              <a:t>* Occasionally wash interior walls with soap and water or bleach (remove inner tray unit)</a:t>
            </a:r>
            <a:br>
              <a:rPr lang="en-US" sz="2000" b="0" dirty="0"/>
            </a:br>
            <a:r>
              <a:rPr lang="en-US" sz="2000" b="0" dirty="0"/>
              <a:t>* Defrost and Drain after each cycle</a:t>
            </a:r>
            <a:br>
              <a:rPr lang="en-US" sz="2000" b="0" dirty="0"/>
            </a:br>
            <a:r>
              <a:rPr lang="en-US" sz="2000" b="0" dirty="0"/>
              <a:t>* Empty bucket each cycle (prevent water from being pulled back and ruining product)</a:t>
            </a:r>
            <a:br>
              <a:rPr lang="en-US" sz="2000" b="0" dirty="0"/>
            </a:br>
            <a:r>
              <a:rPr lang="en-US" sz="2000" b="0" dirty="0"/>
              <a:t>* Check oil level  before each cycle use (gauge between high/low)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D2B6D-8D22-5B15-C83E-EE012D47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05" y="-1047963"/>
            <a:ext cx="10515600" cy="1885308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784E6-91CD-90A8-FED7-EE9A5236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D03BDB-CE49-783C-AB24-01EAFDCA6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62" y="861957"/>
            <a:ext cx="10515600" cy="53654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Fits Every Lifestyle</a:t>
            </a:r>
          </a:p>
          <a:p>
            <a:r>
              <a:rPr lang="en-US" dirty="0"/>
              <a:t>*</a:t>
            </a:r>
            <a:r>
              <a:rPr lang="en-US" sz="2600" dirty="0"/>
              <a:t>Emergency Prep: Emergency Supply/Lightweight/Survival/Backpackers</a:t>
            </a:r>
          </a:p>
          <a:p>
            <a:r>
              <a:rPr lang="en-US" sz="2600" dirty="0"/>
              <a:t>*Garden/Orchard: Nutritional value/nutrients/vitamins/minerals</a:t>
            </a:r>
          </a:p>
          <a:p>
            <a:r>
              <a:rPr lang="en-US" sz="2600" dirty="0"/>
              <a:t>*Camping/Hunting: Lightweight/easy to rehydrate</a:t>
            </a:r>
          </a:p>
          <a:p>
            <a:r>
              <a:rPr lang="en-US" sz="2600" dirty="0"/>
              <a:t>*Food Storage: No refrigeration/Easy to prepare</a:t>
            </a:r>
          </a:p>
          <a:p>
            <a:r>
              <a:rPr lang="en-US" sz="2600" dirty="0"/>
              <a:t>*Healthy Living: No preservatives, emulsifiers, additives</a:t>
            </a:r>
          </a:p>
          <a:p>
            <a:r>
              <a:rPr lang="en-US" sz="2600" dirty="0"/>
              <a:t>*Pet Food</a:t>
            </a:r>
          </a:p>
          <a:p>
            <a:r>
              <a:rPr lang="en-US" sz="2600" dirty="0"/>
              <a:t>*Taste: Appearance/Color/Texture/Aroma/Flavor/Nutrition</a:t>
            </a:r>
          </a:p>
          <a:p>
            <a:r>
              <a:rPr lang="en-US" sz="2600" dirty="0"/>
              <a:t>*Shelf Life: 25 years</a:t>
            </a:r>
          </a:p>
          <a:p>
            <a:r>
              <a:rPr lang="en-US" sz="2600" dirty="0"/>
              <a:t>*Versatility: Fruits/Vegetables/Meats/Fish/Eggs/Dairy      </a:t>
            </a:r>
          </a:p>
          <a:p>
            <a:r>
              <a:rPr lang="en-US" sz="2600" dirty="0"/>
              <a:t>  Cheese/Snacks/Meals/Casseroles/Soups/Gravy/Sauces/Stock/</a:t>
            </a:r>
          </a:p>
          <a:p>
            <a:r>
              <a:rPr lang="en-US" sz="2600" dirty="0"/>
              <a:t>  Desserts/Ice Cream/Candy, Flowers</a:t>
            </a:r>
          </a:p>
          <a:p>
            <a:r>
              <a:rPr lang="en-US" sz="2600" dirty="0"/>
              <a:t>*Waste Not/Want Not: leftovers, excess foods, canned goods expiring</a:t>
            </a: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4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45" y="0"/>
            <a:ext cx="10817838" cy="767528"/>
          </a:xfrm>
        </p:spPr>
        <p:txBody>
          <a:bodyPr>
            <a:normAutofit/>
          </a:bodyPr>
          <a:lstStyle/>
          <a:p>
            <a:r>
              <a:rPr lang="en-US" dirty="0"/>
              <a:t>Freeze Drying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70" y="1565189"/>
            <a:ext cx="11004176" cy="4718866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Preserve food for up to 25 years with </a:t>
            </a:r>
            <a:r>
              <a:rPr lang="en-US" sz="2000" dirty="0">
                <a:solidFill>
                  <a:srgbClr val="333333"/>
                </a:solidFill>
              </a:rPr>
              <a:t>97%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its flavor, color, nutrition, vitamins, natural enzymes</a:t>
            </a:r>
          </a:p>
          <a:p>
            <a:r>
              <a:rPr lang="en-US" sz="2000" dirty="0">
                <a:solidFill>
                  <a:srgbClr val="333333"/>
                </a:solidFill>
              </a:rPr>
              <a:t>Process results in high quality food preservation/Superior method of preserving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University Research—very little thus far (quality, longevity, bacterial studies) Utah State Extension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Blanch or pretreat with ascorbic acid (prevent oxidation)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Doesn’t do well…Honey, peanut butter, chocolate, high sugar items, baked goods, oils/rancid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Does not destroy bacteria/microorganisms…dormant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Rehydration 1:1 ratio--spritz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Easy-to-use – just press start &amp; the freeze dryer will beep when finished allowing you to walk away and come back to it later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Smart technology calculates the necessary dry time &amp; automatically monitors the freeze dry process to completion (~20-40 hrs)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Freeze dry up to 3,000 lbs. fresh food per year* (*This would require a person to use the freeze dryer 4 times a week for 50 weeks a year)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~ cost-$1.25-2.80 per 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Foraging, Cannabis, Taxidermy 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600" b="0" i="0" dirty="0">
              <a:solidFill>
                <a:srgbClr val="33333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A91331-FA24-2EDE-C7A1-7761494B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7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0A95670B-21BA-9E40-BE7F-0BC877574B0C}" vid="{66D03B23-E564-DA44-B452-CE6005972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 ANR_MFP PowerPoint template</Template>
  <TotalTime>9995</TotalTime>
  <Words>1180</Words>
  <Application>Microsoft Office PowerPoint</Application>
  <PresentationFormat>Widescreen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                    </vt:lpstr>
      <vt:lpstr>Freeze Drying</vt:lpstr>
      <vt:lpstr>                                 History  * Early—13th Century Incas in Andes * Ist patent--1934 * WW II—developed to transport blood products and antibiotics to wounded * NASA—refined technology for lightweight, nutritious meals for astronauts                  Ice Cream story *1950, 1960--Pharma *Harvest Right—2018 for home preservation (Salt Lake City, Utah) *Prep4life, THE CUBE (Utah)—early 2023</vt:lpstr>
      <vt:lpstr>Dehydrating vs Freeze Drying</vt:lpstr>
      <vt:lpstr>Information from Harvest Right  Re: Shelf Life</vt:lpstr>
      <vt:lpstr>Brief Overview of Process</vt:lpstr>
      <vt:lpstr>                       Maintenance Tips  * Wash freeze dryer trays with soap and water after ever batch * Remove front gasket--washing with soap and water * Periodically check seal contact to door * Occasionally wash interior walls with soap and water or bleach (remove inner tray unit) * Defrost and Drain after each cycle * Empty bucket each cycle (prevent water from being pulled back and ruining product) * Check oil level  before each cycle use (gauge between high/low)</vt:lpstr>
      <vt:lpstr>Benefits</vt:lpstr>
      <vt:lpstr>Freeze Drying</vt:lpstr>
      <vt:lpstr>Smart Technology</vt:lpstr>
      <vt:lpstr>             Harvest Right Units </vt:lpstr>
      <vt:lpstr>Harvest Right Pro-Freeze Dryer Specifications</vt:lpstr>
      <vt:lpstr>Harvest Right Pro Freeze Dryer Components</vt:lpstr>
      <vt:lpstr>Items included with purchase (cont’d)</vt:lpstr>
      <vt:lpstr>Items included with purchase (cont’d)</vt:lpstr>
      <vt:lpstr>Items included with purchase (cont’d)</vt:lpstr>
      <vt:lpstr>Options: Full Tray                     Divide Portions:                     silicone, molds,                     Powder form</vt:lpstr>
      <vt:lpstr>Fruit Meat Soups Candy</vt:lpstr>
      <vt:lpstr>Harvest Right Freeze Dryer Cost Comparison</vt:lpstr>
      <vt:lpstr>Freeze-Dried Fruits</vt:lpstr>
      <vt:lpstr>Freeze dried candies</vt:lpstr>
      <vt:lpstr>Freeze dried tarts</vt:lpstr>
      <vt:lpstr>Freeze dried meats</vt:lpstr>
      <vt:lpstr>Freeze dried stew ingredients</vt:lpstr>
      <vt:lpstr>Freeze dried potatoes and veggies</vt:lpstr>
      <vt:lpstr>Miscellaneous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Donna Cirelli</dc:creator>
  <cp:lastModifiedBy>Donna Cirelli</cp:lastModifiedBy>
  <cp:revision>153</cp:revision>
  <cp:lastPrinted>2024-01-20T19:22:45Z</cp:lastPrinted>
  <dcterms:created xsi:type="dcterms:W3CDTF">2024-01-03T23:45:40Z</dcterms:created>
  <dcterms:modified xsi:type="dcterms:W3CDTF">2024-07-12T03:33:22Z</dcterms:modified>
</cp:coreProperties>
</file>