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55" autoAdjust="0"/>
    <p:restoredTop sz="94660"/>
  </p:normalViewPr>
  <p:slideViewPr>
    <p:cSldViewPr snapToGrid="0">
      <p:cViewPr>
        <p:scale>
          <a:sx n="200" d="100"/>
          <a:sy n="200" d="100"/>
        </p:scale>
        <p:origin x="816" y="-60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0DC93D-52B4-41F0-96C8-71B404F4751F}"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4C1D04-B64B-4676-83A6-A8E471929EAB}" type="slidenum">
              <a:rPr lang="en-US" smtClean="0"/>
              <a:t>‹#›</a:t>
            </a:fld>
            <a:endParaRPr lang="en-US"/>
          </a:p>
        </p:txBody>
      </p:sp>
    </p:spTree>
    <p:extLst>
      <p:ext uri="{BB962C8B-B14F-4D97-AF65-F5344CB8AC3E}">
        <p14:creationId xmlns:p14="http://schemas.microsoft.com/office/powerpoint/2010/main" val="2722876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DC93D-52B4-41F0-96C8-71B404F4751F}"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4C1D04-B64B-4676-83A6-A8E471929EAB}" type="slidenum">
              <a:rPr lang="en-US" smtClean="0"/>
              <a:t>‹#›</a:t>
            </a:fld>
            <a:endParaRPr lang="en-US"/>
          </a:p>
        </p:txBody>
      </p:sp>
    </p:spTree>
    <p:extLst>
      <p:ext uri="{BB962C8B-B14F-4D97-AF65-F5344CB8AC3E}">
        <p14:creationId xmlns:p14="http://schemas.microsoft.com/office/powerpoint/2010/main" val="1343485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DC93D-52B4-41F0-96C8-71B404F4751F}"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4C1D04-B64B-4676-83A6-A8E471929EAB}" type="slidenum">
              <a:rPr lang="en-US" smtClean="0"/>
              <a:t>‹#›</a:t>
            </a:fld>
            <a:endParaRPr lang="en-US"/>
          </a:p>
        </p:txBody>
      </p:sp>
    </p:spTree>
    <p:extLst>
      <p:ext uri="{BB962C8B-B14F-4D97-AF65-F5344CB8AC3E}">
        <p14:creationId xmlns:p14="http://schemas.microsoft.com/office/powerpoint/2010/main" val="3742182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DC93D-52B4-41F0-96C8-71B404F4751F}"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4C1D04-B64B-4676-83A6-A8E471929EAB}" type="slidenum">
              <a:rPr lang="en-US" smtClean="0"/>
              <a:t>‹#›</a:t>
            </a:fld>
            <a:endParaRPr lang="en-US"/>
          </a:p>
        </p:txBody>
      </p:sp>
    </p:spTree>
    <p:extLst>
      <p:ext uri="{BB962C8B-B14F-4D97-AF65-F5344CB8AC3E}">
        <p14:creationId xmlns:p14="http://schemas.microsoft.com/office/powerpoint/2010/main" val="4162885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0DC93D-52B4-41F0-96C8-71B404F4751F}"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4C1D04-B64B-4676-83A6-A8E471929EAB}" type="slidenum">
              <a:rPr lang="en-US" smtClean="0"/>
              <a:t>‹#›</a:t>
            </a:fld>
            <a:endParaRPr lang="en-US"/>
          </a:p>
        </p:txBody>
      </p:sp>
    </p:spTree>
    <p:extLst>
      <p:ext uri="{BB962C8B-B14F-4D97-AF65-F5344CB8AC3E}">
        <p14:creationId xmlns:p14="http://schemas.microsoft.com/office/powerpoint/2010/main" val="2677786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DC93D-52B4-41F0-96C8-71B404F4751F}"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4C1D04-B64B-4676-83A6-A8E471929EAB}" type="slidenum">
              <a:rPr lang="en-US" smtClean="0"/>
              <a:t>‹#›</a:t>
            </a:fld>
            <a:endParaRPr lang="en-US"/>
          </a:p>
        </p:txBody>
      </p:sp>
    </p:spTree>
    <p:extLst>
      <p:ext uri="{BB962C8B-B14F-4D97-AF65-F5344CB8AC3E}">
        <p14:creationId xmlns:p14="http://schemas.microsoft.com/office/powerpoint/2010/main" val="1937029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0DC93D-52B4-41F0-96C8-71B404F4751F}" type="datetimeFigureOut">
              <a:rPr lang="en-US" smtClean="0"/>
              <a:t>5/17/2024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4C1D04-B64B-4676-83A6-A8E471929EAB}" type="slidenum">
              <a:rPr lang="en-US" smtClean="0"/>
              <a:t>‹#›</a:t>
            </a:fld>
            <a:endParaRPr lang="en-US"/>
          </a:p>
        </p:txBody>
      </p:sp>
    </p:spTree>
    <p:extLst>
      <p:ext uri="{BB962C8B-B14F-4D97-AF65-F5344CB8AC3E}">
        <p14:creationId xmlns:p14="http://schemas.microsoft.com/office/powerpoint/2010/main" val="2711275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0DC93D-52B4-41F0-96C8-71B404F4751F}" type="datetimeFigureOut">
              <a:rPr lang="en-US" smtClean="0"/>
              <a:t>5/17/2024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4C1D04-B64B-4676-83A6-A8E471929EAB}" type="slidenum">
              <a:rPr lang="en-US" smtClean="0"/>
              <a:t>‹#›</a:t>
            </a:fld>
            <a:endParaRPr lang="en-US"/>
          </a:p>
        </p:txBody>
      </p:sp>
    </p:spTree>
    <p:extLst>
      <p:ext uri="{BB962C8B-B14F-4D97-AF65-F5344CB8AC3E}">
        <p14:creationId xmlns:p14="http://schemas.microsoft.com/office/powerpoint/2010/main" val="3621386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DC93D-52B4-41F0-96C8-71B404F4751F}" type="datetimeFigureOut">
              <a:rPr lang="en-US" smtClean="0"/>
              <a:t>5/17/2024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4C1D04-B64B-4676-83A6-A8E471929EAB}" type="slidenum">
              <a:rPr lang="en-US" smtClean="0"/>
              <a:t>‹#›</a:t>
            </a:fld>
            <a:endParaRPr lang="en-US"/>
          </a:p>
        </p:txBody>
      </p:sp>
    </p:spTree>
    <p:extLst>
      <p:ext uri="{BB962C8B-B14F-4D97-AF65-F5344CB8AC3E}">
        <p14:creationId xmlns:p14="http://schemas.microsoft.com/office/powerpoint/2010/main" val="279542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C0DC93D-52B4-41F0-96C8-71B404F4751F}"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4C1D04-B64B-4676-83A6-A8E471929EAB}" type="slidenum">
              <a:rPr lang="en-US" smtClean="0"/>
              <a:t>‹#›</a:t>
            </a:fld>
            <a:endParaRPr lang="en-US"/>
          </a:p>
        </p:txBody>
      </p:sp>
    </p:spTree>
    <p:extLst>
      <p:ext uri="{BB962C8B-B14F-4D97-AF65-F5344CB8AC3E}">
        <p14:creationId xmlns:p14="http://schemas.microsoft.com/office/powerpoint/2010/main" val="3522747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C0DC93D-52B4-41F0-96C8-71B404F4751F}"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4C1D04-B64B-4676-83A6-A8E471929EAB}" type="slidenum">
              <a:rPr lang="en-US" smtClean="0"/>
              <a:t>‹#›</a:t>
            </a:fld>
            <a:endParaRPr lang="en-US"/>
          </a:p>
        </p:txBody>
      </p:sp>
    </p:spTree>
    <p:extLst>
      <p:ext uri="{BB962C8B-B14F-4D97-AF65-F5344CB8AC3E}">
        <p14:creationId xmlns:p14="http://schemas.microsoft.com/office/powerpoint/2010/main" val="736434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BC0DC93D-52B4-41F0-96C8-71B404F4751F}" type="datetimeFigureOut">
              <a:rPr lang="en-US" smtClean="0"/>
              <a:t>5/17/2024</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3D4C1D04-B64B-4676-83A6-A8E471929EAB}" type="slidenum">
              <a:rPr lang="en-US" smtClean="0"/>
              <a:t>‹#›</a:t>
            </a:fld>
            <a:endParaRPr lang="en-US"/>
          </a:p>
        </p:txBody>
      </p:sp>
    </p:spTree>
    <p:extLst>
      <p:ext uri="{BB962C8B-B14F-4D97-AF65-F5344CB8AC3E}">
        <p14:creationId xmlns:p14="http://schemas.microsoft.com/office/powerpoint/2010/main" val="3134680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hyperlink" Target="mailto:gspinelli@ucdavis.edu"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44F77-D9A8-C3D9-23F1-500A35988272}"/>
              </a:ext>
            </a:extLst>
          </p:cNvPr>
          <p:cNvSpPr>
            <a:spLocks noGrp="1"/>
          </p:cNvSpPr>
          <p:nvPr>
            <p:ph type="ctrTitle"/>
          </p:nvPr>
        </p:nvSpPr>
        <p:spPr>
          <a:xfrm>
            <a:off x="0" y="212942"/>
            <a:ext cx="6858000" cy="870935"/>
          </a:xfrm>
        </p:spPr>
        <p:txBody>
          <a:bodyPr>
            <a:noAutofit/>
          </a:bodyPr>
          <a:lstStyle/>
          <a:p>
            <a:pPr algn="just"/>
            <a:r>
              <a:rPr lang="en-US" sz="3600" dirty="0"/>
              <a:t>How to grow leafy greens in a 20-gal tub with the Kratky method</a:t>
            </a:r>
          </a:p>
        </p:txBody>
      </p:sp>
      <p:sp>
        <p:nvSpPr>
          <p:cNvPr id="3" name="Subtitle 2">
            <a:extLst>
              <a:ext uri="{FF2B5EF4-FFF2-40B4-BE49-F238E27FC236}">
                <a16:creationId xmlns:a16="http://schemas.microsoft.com/office/drawing/2014/main" id="{EC2A85A5-576E-4EAA-4B90-A68687BA686B}"/>
              </a:ext>
            </a:extLst>
          </p:cNvPr>
          <p:cNvSpPr>
            <a:spLocks noGrp="1"/>
          </p:cNvSpPr>
          <p:nvPr>
            <p:ph type="subTitle" idx="1"/>
          </p:nvPr>
        </p:nvSpPr>
        <p:spPr>
          <a:xfrm>
            <a:off x="-1" y="1400796"/>
            <a:ext cx="5510213" cy="361878"/>
          </a:xfrm>
        </p:spPr>
        <p:txBody>
          <a:bodyPr>
            <a:noAutofit/>
          </a:bodyPr>
          <a:lstStyle/>
          <a:p>
            <a:pPr algn="just">
              <a:lnSpc>
                <a:spcPct val="70000"/>
              </a:lnSpc>
            </a:pPr>
            <a:r>
              <a:rPr lang="en-US" sz="1200" b="1" dirty="0"/>
              <a:t>1 – Buy the Tub</a:t>
            </a:r>
            <a:r>
              <a:rPr lang="en-US" sz="1200" dirty="0"/>
              <a:t>. Use a Large Concrete Mixing Tub at Home Depot or a Creative Plastic Concepts Large Mixing Tub at Lowe’s. It holds 20 gallons when full. It costs $20.</a:t>
            </a:r>
          </a:p>
        </p:txBody>
      </p:sp>
      <p:sp>
        <p:nvSpPr>
          <p:cNvPr id="4" name="Subtitle 2">
            <a:extLst>
              <a:ext uri="{FF2B5EF4-FFF2-40B4-BE49-F238E27FC236}">
                <a16:creationId xmlns:a16="http://schemas.microsoft.com/office/drawing/2014/main" id="{BD815D94-01E9-BA37-56A7-EC03CD08BBD6}"/>
              </a:ext>
            </a:extLst>
          </p:cNvPr>
          <p:cNvSpPr txBox="1">
            <a:spLocks/>
          </p:cNvSpPr>
          <p:nvPr/>
        </p:nvSpPr>
        <p:spPr>
          <a:xfrm>
            <a:off x="-2" y="1778257"/>
            <a:ext cx="5472479" cy="814173"/>
          </a:xfrm>
          <a:prstGeom prst="rect">
            <a:avLst/>
          </a:prstGeom>
        </p:spPr>
        <p:txBody>
          <a:bodyPr vert="horz" lIns="91440" tIns="45720" rIns="91440" bIns="45720" rtlCol="0">
            <a:normAutofit fontScale="77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en-US" sz="1600" b="1" dirty="0"/>
              <a:t>2 – Make the Cover</a:t>
            </a:r>
            <a:r>
              <a:rPr lang="en-US" sz="1600" dirty="0"/>
              <a:t>. Buy a 4ft x 8ft Styrofoam panel ¾ inch or 1 inch thick. You can cut five 2ft x 3ft pieces, each piece fits perfectly over the tub. You can also buy a Twin-wall or corrugated plastic sheet already cut to 2’x 3’. Drill twelve 2-inch holes in the tub, spaced as in the figure below. I </a:t>
            </a:r>
            <a:r>
              <a:rPr lang="en-US" sz="1500" dirty="0"/>
              <a:t>indicated</a:t>
            </a:r>
            <a:r>
              <a:rPr lang="en-US" sz="1600" dirty="0"/>
              <a:t> the distance between the edge of the cover and the center of the hole. You need a 2” hole saw and a drill.</a:t>
            </a:r>
          </a:p>
        </p:txBody>
      </p:sp>
      <p:sp>
        <p:nvSpPr>
          <p:cNvPr id="5" name="Subtitle 2">
            <a:extLst>
              <a:ext uri="{FF2B5EF4-FFF2-40B4-BE49-F238E27FC236}">
                <a16:creationId xmlns:a16="http://schemas.microsoft.com/office/drawing/2014/main" id="{BB7AA3A6-93E7-1DCF-166D-BA2D199B8708}"/>
              </a:ext>
            </a:extLst>
          </p:cNvPr>
          <p:cNvSpPr txBox="1">
            <a:spLocks/>
          </p:cNvSpPr>
          <p:nvPr/>
        </p:nvSpPr>
        <p:spPr>
          <a:xfrm>
            <a:off x="-1" y="8571854"/>
            <a:ext cx="6857999" cy="638828"/>
          </a:xfrm>
          <a:prstGeom prst="rect">
            <a:avLst/>
          </a:prstGeom>
        </p:spPr>
        <p:txBody>
          <a:bodyPr vert="horz" lIns="91440" tIns="45720" rIns="91440" bIns="45720" rtlCol="0">
            <a:normAutofit fontScale="92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en-US" sz="1600" b="1" dirty="0"/>
              <a:t>If you are interested in organizing a workshop to show you how to do all this, please contact me. I can share my tools. I will do it if there are at least 10 participants. </a:t>
            </a:r>
            <a:r>
              <a:rPr lang="en-US" sz="1600" b="1" dirty="0">
                <a:hlinkClick r:id="rId2"/>
              </a:rPr>
              <a:t>gspinelli@ucdavis.edu</a:t>
            </a:r>
            <a:r>
              <a:rPr lang="en-US" sz="1600" b="1" dirty="0"/>
              <a:t> 530-304-3738</a:t>
            </a:r>
            <a:endParaRPr lang="en-US" sz="1600" dirty="0"/>
          </a:p>
        </p:txBody>
      </p:sp>
      <p:pic>
        <p:nvPicPr>
          <p:cNvPr id="7" name="Picture 6" descr="A white cardboard with black circles on it&#10;&#10;Description automatically generated">
            <a:extLst>
              <a:ext uri="{FF2B5EF4-FFF2-40B4-BE49-F238E27FC236}">
                <a16:creationId xmlns:a16="http://schemas.microsoft.com/office/drawing/2014/main" id="{F4B7ADFF-95C9-9623-8C94-53D3086D9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417900" y="6225288"/>
            <a:ext cx="2635716" cy="1976787"/>
          </a:xfrm>
          <a:prstGeom prst="rect">
            <a:avLst/>
          </a:prstGeom>
        </p:spPr>
      </p:pic>
      <p:sp>
        <p:nvSpPr>
          <p:cNvPr id="8" name="Subtitle 2">
            <a:extLst>
              <a:ext uri="{FF2B5EF4-FFF2-40B4-BE49-F238E27FC236}">
                <a16:creationId xmlns:a16="http://schemas.microsoft.com/office/drawing/2014/main" id="{F576A152-E7E7-0889-0D52-E688098DC09E}"/>
              </a:ext>
            </a:extLst>
          </p:cNvPr>
          <p:cNvSpPr txBox="1">
            <a:spLocks/>
          </p:cNvSpPr>
          <p:nvPr/>
        </p:nvSpPr>
        <p:spPr>
          <a:xfrm>
            <a:off x="-2" y="2445213"/>
            <a:ext cx="3973249" cy="78424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70000"/>
              </a:lnSpc>
            </a:pPr>
            <a:r>
              <a:rPr lang="en-US" sz="1200" b="1" dirty="0"/>
              <a:t>3 – Buy plugs and seed them. </a:t>
            </a:r>
            <a:r>
              <a:rPr lang="en-US" sz="1200" dirty="0"/>
              <a:t>Buy rockwool plugs or pellets. The </a:t>
            </a:r>
            <a:r>
              <a:rPr lang="en-US" sz="1200" dirty="0" err="1"/>
              <a:t>Grodan</a:t>
            </a:r>
            <a:r>
              <a:rPr lang="en-US" sz="1200" dirty="0"/>
              <a:t> 1.5 inch A-OK or the Jiffy 30 mm peat pellets work well. Drop two or three seeds in the center of the plug. Do not broadcast like you would when growing in the soil! Put in a germination tray with water and in full sun. </a:t>
            </a:r>
          </a:p>
        </p:txBody>
      </p:sp>
      <p:sp>
        <p:nvSpPr>
          <p:cNvPr id="9" name="Subtitle 2">
            <a:extLst>
              <a:ext uri="{FF2B5EF4-FFF2-40B4-BE49-F238E27FC236}">
                <a16:creationId xmlns:a16="http://schemas.microsoft.com/office/drawing/2014/main" id="{0679A852-E574-4C7B-CCA3-C8BDC80EF3CC}"/>
              </a:ext>
            </a:extLst>
          </p:cNvPr>
          <p:cNvSpPr txBox="1">
            <a:spLocks/>
          </p:cNvSpPr>
          <p:nvPr/>
        </p:nvSpPr>
        <p:spPr>
          <a:xfrm>
            <a:off x="-8792" y="3210522"/>
            <a:ext cx="3973246" cy="75644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70000"/>
              </a:lnSpc>
            </a:pPr>
            <a:r>
              <a:rPr lang="en-US" sz="1200" b="1" dirty="0"/>
              <a:t>4 – Buy fertilizer and slit pots. </a:t>
            </a:r>
            <a:r>
              <a:rPr lang="en-US" sz="1200" dirty="0"/>
              <a:t>You will need three fertilizers: Calcium Nitrate, Magnesium Sulfate and a Lettuce (or vegetable) formula containing micronutrients. Master Blend is a popular brand that sells small quantities. If you need just a few ounces for a couple of tubs, give me a call. </a:t>
            </a:r>
          </a:p>
        </p:txBody>
      </p:sp>
      <p:sp>
        <p:nvSpPr>
          <p:cNvPr id="10" name="Subtitle 2">
            <a:extLst>
              <a:ext uri="{FF2B5EF4-FFF2-40B4-BE49-F238E27FC236}">
                <a16:creationId xmlns:a16="http://schemas.microsoft.com/office/drawing/2014/main" id="{D7A21B6A-6E05-1E53-F0D2-6A6ED146390A}"/>
              </a:ext>
            </a:extLst>
          </p:cNvPr>
          <p:cNvSpPr txBox="1">
            <a:spLocks/>
          </p:cNvSpPr>
          <p:nvPr/>
        </p:nvSpPr>
        <p:spPr>
          <a:xfrm>
            <a:off x="1" y="3915909"/>
            <a:ext cx="6857999" cy="110555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70000"/>
              </a:lnSpc>
            </a:pPr>
            <a:r>
              <a:rPr lang="en-US" sz="1200" b="1" dirty="0"/>
              <a:t>5 – Put it all together. </a:t>
            </a:r>
            <a:r>
              <a:rPr lang="en-US" sz="1200" dirty="0"/>
              <a:t>One of the common mistakes is leaving the plugs in the propagation tray for too long. This will cause plants to stretch and to grow without fertilizer for too long. Lettuce can sprout in 2-3 days and I’ve never had to wait more than a week for other crops like cabbage and basil. Fill the 20-gal tub with water and add 1 oz of Calcium Nitrate, 1 oz of Formula and 0.6 oz of Magnesium Sulfate. Make sure your tub is level. Use a level and wood shims. If the tub is not level, water will pour out from one side before reaching the rim on the other, and plants will die. Make sure you set the tub in full sun! Or in an area exposed to south or southeast. Plants won’t grow in the shade. Find the right spot before filling the tub with water, as it’s too heavy to move once filled. Put the plugs in the slit pots and the pots in the cover holes. Make sure the water with fertilizer touches the bottom of the slit pot. </a:t>
            </a:r>
          </a:p>
        </p:txBody>
      </p:sp>
      <p:sp>
        <p:nvSpPr>
          <p:cNvPr id="12" name="TextBox 11">
            <a:extLst>
              <a:ext uri="{FF2B5EF4-FFF2-40B4-BE49-F238E27FC236}">
                <a16:creationId xmlns:a16="http://schemas.microsoft.com/office/drawing/2014/main" id="{C624E424-BDE6-3BA1-1646-B54867B9A1A3}"/>
              </a:ext>
            </a:extLst>
          </p:cNvPr>
          <p:cNvSpPr txBox="1"/>
          <p:nvPr/>
        </p:nvSpPr>
        <p:spPr>
          <a:xfrm>
            <a:off x="2396032" y="6132824"/>
            <a:ext cx="2308727" cy="965136"/>
          </a:xfrm>
          <a:prstGeom prst="rect">
            <a:avLst/>
          </a:prstGeom>
          <a:noFill/>
          <a:ln>
            <a:solidFill>
              <a:schemeClr val="tx1"/>
            </a:solidFill>
          </a:ln>
        </p:spPr>
        <p:txBody>
          <a:bodyPr wrap="square">
            <a:spAutoFit/>
          </a:bodyPr>
          <a:lstStyle/>
          <a:p>
            <a:pPr algn="just">
              <a:lnSpc>
                <a:spcPct val="70000"/>
              </a:lnSpc>
            </a:pPr>
            <a:r>
              <a:rPr lang="en-US" sz="1600" i="1" dirty="0"/>
              <a:t>Fertilizers for 20-gal tub:</a:t>
            </a:r>
          </a:p>
          <a:p>
            <a:pPr algn="just">
              <a:lnSpc>
                <a:spcPct val="70000"/>
              </a:lnSpc>
            </a:pPr>
            <a:r>
              <a:rPr lang="en-US" sz="1600" i="1" dirty="0"/>
              <a:t>1 oz of Calcium Nitrate, </a:t>
            </a:r>
          </a:p>
          <a:p>
            <a:pPr algn="just">
              <a:lnSpc>
                <a:spcPct val="70000"/>
              </a:lnSpc>
            </a:pPr>
            <a:r>
              <a:rPr lang="en-US" sz="1600" i="1" dirty="0"/>
              <a:t>1 oz of Formula and</a:t>
            </a:r>
          </a:p>
          <a:p>
            <a:pPr algn="just">
              <a:lnSpc>
                <a:spcPct val="70000"/>
              </a:lnSpc>
            </a:pPr>
            <a:r>
              <a:rPr lang="en-US" sz="1600" i="1" dirty="0"/>
              <a:t>0.6 oz of Magnesium Sulfate. </a:t>
            </a:r>
          </a:p>
        </p:txBody>
      </p:sp>
      <p:cxnSp>
        <p:nvCxnSpPr>
          <p:cNvPr id="14" name="Straight Arrow Connector 13">
            <a:extLst>
              <a:ext uri="{FF2B5EF4-FFF2-40B4-BE49-F238E27FC236}">
                <a16:creationId xmlns:a16="http://schemas.microsoft.com/office/drawing/2014/main" id="{4D41B5C2-CBD2-2934-3CF9-C787C88D4D56}"/>
              </a:ext>
            </a:extLst>
          </p:cNvPr>
          <p:cNvCxnSpPr>
            <a:cxnSpLocks/>
          </p:cNvCxnSpPr>
          <p:nvPr/>
        </p:nvCxnSpPr>
        <p:spPr>
          <a:xfrm>
            <a:off x="4747364" y="5503127"/>
            <a:ext cx="35803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2F53342-4ACB-6EA9-B123-C5A9C9FF7FFA}"/>
              </a:ext>
            </a:extLst>
          </p:cNvPr>
          <p:cNvCxnSpPr>
            <a:cxnSpLocks/>
          </p:cNvCxnSpPr>
          <p:nvPr/>
        </p:nvCxnSpPr>
        <p:spPr>
          <a:xfrm>
            <a:off x="4747364" y="5672992"/>
            <a:ext cx="92953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0550947-274B-2570-1ACD-82C461B3F2F5}"/>
              </a:ext>
            </a:extLst>
          </p:cNvPr>
          <p:cNvCxnSpPr>
            <a:cxnSpLocks/>
          </p:cNvCxnSpPr>
          <p:nvPr/>
        </p:nvCxnSpPr>
        <p:spPr>
          <a:xfrm>
            <a:off x="4747364" y="5838092"/>
            <a:ext cx="145023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7EA4FA6-D0D2-9384-1043-CD3411439CC4}"/>
              </a:ext>
            </a:extLst>
          </p:cNvPr>
          <p:cNvSpPr txBox="1"/>
          <p:nvPr/>
        </p:nvSpPr>
        <p:spPr>
          <a:xfrm>
            <a:off x="5429800" y="611809"/>
            <a:ext cx="1396631" cy="307777"/>
          </a:xfrm>
          <a:prstGeom prst="rect">
            <a:avLst/>
          </a:prstGeom>
          <a:noFill/>
        </p:spPr>
        <p:txBody>
          <a:bodyPr wrap="square">
            <a:spAutoFit/>
          </a:bodyPr>
          <a:lstStyle/>
          <a:p>
            <a:pPr algn="just"/>
            <a:r>
              <a:rPr lang="en-US" sz="1400" dirty="0"/>
              <a:t>YouTube Playlist:</a:t>
            </a:r>
          </a:p>
        </p:txBody>
      </p:sp>
      <p:pic>
        <p:nvPicPr>
          <p:cNvPr id="23" name="Picture 22" descr="A qr code with a dinosaur&#10;&#10;Description automatically generated">
            <a:extLst>
              <a:ext uri="{FF2B5EF4-FFF2-40B4-BE49-F238E27FC236}">
                <a16:creationId xmlns:a16="http://schemas.microsoft.com/office/drawing/2014/main" id="{8AE02194-A71B-B462-248C-ED5AE1F46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479" y="885967"/>
            <a:ext cx="1311275" cy="1311275"/>
          </a:xfrm>
          <a:prstGeom prst="rect">
            <a:avLst/>
          </a:prstGeom>
        </p:spPr>
      </p:pic>
      <p:sp>
        <p:nvSpPr>
          <p:cNvPr id="25" name="TextBox 24">
            <a:extLst>
              <a:ext uri="{FF2B5EF4-FFF2-40B4-BE49-F238E27FC236}">
                <a16:creationId xmlns:a16="http://schemas.microsoft.com/office/drawing/2014/main" id="{E25555A0-A176-E45F-D932-2EC35519127B}"/>
              </a:ext>
            </a:extLst>
          </p:cNvPr>
          <p:cNvSpPr txBox="1"/>
          <p:nvPr/>
        </p:nvSpPr>
        <p:spPr>
          <a:xfrm>
            <a:off x="4644290" y="5260430"/>
            <a:ext cx="615950" cy="276999"/>
          </a:xfrm>
          <a:prstGeom prst="rect">
            <a:avLst/>
          </a:prstGeom>
          <a:noFill/>
        </p:spPr>
        <p:txBody>
          <a:bodyPr wrap="square">
            <a:spAutoFit/>
          </a:bodyPr>
          <a:lstStyle>
            <a:defPPr>
              <a:defRPr lang="en-US"/>
            </a:defPPr>
            <a:lvl1pPr algn="ctr">
              <a:defRPr sz="1200">
                <a:solidFill>
                  <a:srgbClr val="FF0000"/>
                </a:solidFill>
              </a:defRPr>
            </a:lvl1pPr>
          </a:lstStyle>
          <a:p>
            <a:r>
              <a:rPr lang="en-US" dirty="0"/>
              <a:t>4 inch</a:t>
            </a:r>
          </a:p>
        </p:txBody>
      </p:sp>
      <p:pic>
        <p:nvPicPr>
          <p:cNvPr id="27" name="Picture 26" descr="A tray with food on it&#10;&#10;Description automatically generated">
            <a:extLst>
              <a:ext uri="{FF2B5EF4-FFF2-40B4-BE49-F238E27FC236}">
                <a16:creationId xmlns:a16="http://schemas.microsoft.com/office/drawing/2014/main" id="{008DDC90-9A22-036E-2563-4CAC90144E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798890" y="2653165"/>
            <a:ext cx="1465175" cy="1098881"/>
          </a:xfrm>
          <a:prstGeom prst="rect">
            <a:avLst/>
          </a:prstGeom>
        </p:spPr>
      </p:pic>
      <p:pic>
        <p:nvPicPr>
          <p:cNvPr id="29" name="Picture 28" descr="A tray of small black pots with small plants&#10;&#10;Description automatically generated">
            <a:extLst>
              <a:ext uri="{FF2B5EF4-FFF2-40B4-BE49-F238E27FC236}">
                <a16:creationId xmlns:a16="http://schemas.microsoft.com/office/drawing/2014/main" id="{8550F83D-E643-1ED8-9C06-49FF66873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9708" y="2472648"/>
            <a:ext cx="1768288" cy="1326216"/>
          </a:xfrm>
          <a:prstGeom prst="rect">
            <a:avLst/>
          </a:prstGeom>
        </p:spPr>
      </p:pic>
      <p:sp>
        <p:nvSpPr>
          <p:cNvPr id="30" name="TextBox 29">
            <a:extLst>
              <a:ext uri="{FF2B5EF4-FFF2-40B4-BE49-F238E27FC236}">
                <a16:creationId xmlns:a16="http://schemas.microsoft.com/office/drawing/2014/main" id="{EFA84D35-5BE7-D577-BBA3-1F906E088DFC}"/>
              </a:ext>
            </a:extLst>
          </p:cNvPr>
          <p:cNvSpPr txBox="1"/>
          <p:nvPr/>
        </p:nvSpPr>
        <p:spPr>
          <a:xfrm>
            <a:off x="4896419" y="5471960"/>
            <a:ext cx="655188" cy="276999"/>
          </a:xfrm>
          <a:prstGeom prst="rect">
            <a:avLst/>
          </a:prstGeom>
          <a:noFill/>
          <a:ln>
            <a:noFill/>
          </a:ln>
        </p:spPr>
        <p:txBody>
          <a:bodyPr wrap="square">
            <a:spAutoFit/>
          </a:bodyPr>
          <a:lstStyle>
            <a:defPPr>
              <a:defRPr lang="en-US"/>
            </a:defPPr>
            <a:lvl1pPr algn="ctr">
              <a:defRPr sz="1200">
                <a:solidFill>
                  <a:srgbClr val="FF0000"/>
                </a:solidFill>
              </a:defRPr>
            </a:lvl1pPr>
          </a:lstStyle>
          <a:p>
            <a:r>
              <a:rPr lang="en-US" dirty="0"/>
              <a:t>12 inch</a:t>
            </a:r>
          </a:p>
        </p:txBody>
      </p:sp>
      <p:sp>
        <p:nvSpPr>
          <p:cNvPr id="31" name="TextBox 30">
            <a:extLst>
              <a:ext uri="{FF2B5EF4-FFF2-40B4-BE49-F238E27FC236}">
                <a16:creationId xmlns:a16="http://schemas.microsoft.com/office/drawing/2014/main" id="{E2B8F79D-69FB-22F2-7E6F-A32EFCA0C337}"/>
              </a:ext>
            </a:extLst>
          </p:cNvPr>
          <p:cNvSpPr txBox="1"/>
          <p:nvPr/>
        </p:nvSpPr>
        <p:spPr>
          <a:xfrm>
            <a:off x="5105400" y="5631234"/>
            <a:ext cx="655188" cy="276999"/>
          </a:xfrm>
          <a:prstGeom prst="rect">
            <a:avLst/>
          </a:prstGeom>
          <a:noFill/>
        </p:spPr>
        <p:txBody>
          <a:bodyPr wrap="square">
            <a:spAutoFit/>
          </a:bodyPr>
          <a:lstStyle>
            <a:defPPr>
              <a:defRPr lang="en-US"/>
            </a:defPPr>
            <a:lvl1pPr algn="ctr">
              <a:defRPr sz="1200">
                <a:solidFill>
                  <a:srgbClr val="FF0000"/>
                </a:solidFill>
              </a:defRPr>
            </a:lvl1pPr>
          </a:lstStyle>
          <a:p>
            <a:r>
              <a:rPr lang="en-US" dirty="0"/>
              <a:t>20 inch</a:t>
            </a:r>
          </a:p>
        </p:txBody>
      </p:sp>
      <p:cxnSp>
        <p:nvCxnSpPr>
          <p:cNvPr id="32" name="Straight Arrow Connector 31">
            <a:extLst>
              <a:ext uri="{FF2B5EF4-FFF2-40B4-BE49-F238E27FC236}">
                <a16:creationId xmlns:a16="http://schemas.microsoft.com/office/drawing/2014/main" id="{D513170C-61BD-AC8B-9939-8F9F4201540B}"/>
              </a:ext>
            </a:extLst>
          </p:cNvPr>
          <p:cNvCxnSpPr>
            <a:cxnSpLocks/>
          </p:cNvCxnSpPr>
          <p:nvPr/>
        </p:nvCxnSpPr>
        <p:spPr>
          <a:xfrm>
            <a:off x="5026819" y="5908233"/>
            <a:ext cx="0" cy="40757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2B331D6-D9C7-43FC-6322-C1BF8BC9835C}"/>
              </a:ext>
            </a:extLst>
          </p:cNvPr>
          <p:cNvCxnSpPr>
            <a:cxnSpLocks/>
          </p:cNvCxnSpPr>
          <p:nvPr/>
        </p:nvCxnSpPr>
        <p:spPr>
          <a:xfrm>
            <a:off x="5551607" y="5914763"/>
            <a:ext cx="0" cy="19725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AE5D4B8-2DC0-3A48-702D-6FB86E69820B}"/>
              </a:ext>
            </a:extLst>
          </p:cNvPr>
          <p:cNvSpPr txBox="1"/>
          <p:nvPr/>
        </p:nvSpPr>
        <p:spPr>
          <a:xfrm>
            <a:off x="5739651" y="5945601"/>
            <a:ext cx="734382" cy="276999"/>
          </a:xfrm>
          <a:prstGeom prst="rect">
            <a:avLst/>
          </a:prstGeom>
          <a:noFill/>
        </p:spPr>
        <p:txBody>
          <a:bodyPr wrap="square">
            <a:spAutoFit/>
          </a:bodyPr>
          <a:lstStyle/>
          <a:p>
            <a:pPr algn="ctr"/>
            <a:r>
              <a:rPr lang="en-US" sz="1200" dirty="0">
                <a:solidFill>
                  <a:srgbClr val="FF0000"/>
                </a:solidFill>
              </a:rPr>
              <a:t>2 ¼  inch</a:t>
            </a:r>
          </a:p>
        </p:txBody>
      </p:sp>
      <p:sp>
        <p:nvSpPr>
          <p:cNvPr id="42" name="TextBox 41">
            <a:extLst>
              <a:ext uri="{FF2B5EF4-FFF2-40B4-BE49-F238E27FC236}">
                <a16:creationId xmlns:a16="http://schemas.microsoft.com/office/drawing/2014/main" id="{3797C5AC-2625-C183-704B-B0658B7CF209}"/>
              </a:ext>
            </a:extLst>
          </p:cNvPr>
          <p:cNvSpPr txBox="1"/>
          <p:nvPr/>
        </p:nvSpPr>
        <p:spPr>
          <a:xfrm>
            <a:off x="5713580" y="6450096"/>
            <a:ext cx="848034" cy="276999"/>
          </a:xfrm>
          <a:prstGeom prst="rect">
            <a:avLst/>
          </a:prstGeom>
          <a:noFill/>
        </p:spPr>
        <p:txBody>
          <a:bodyPr wrap="square">
            <a:spAutoFit/>
          </a:bodyPr>
          <a:lstStyle>
            <a:defPPr>
              <a:defRPr lang="en-US"/>
            </a:defPPr>
            <a:lvl1pPr algn="ctr">
              <a:defRPr sz="1200">
                <a:solidFill>
                  <a:srgbClr val="FF0000"/>
                </a:solidFill>
              </a:defRPr>
            </a:lvl1pPr>
          </a:lstStyle>
          <a:p>
            <a:r>
              <a:rPr lang="en-US" dirty="0"/>
              <a:t>11 ¼  inch</a:t>
            </a:r>
          </a:p>
        </p:txBody>
      </p:sp>
      <p:sp>
        <p:nvSpPr>
          <p:cNvPr id="46" name="TextBox 45">
            <a:extLst>
              <a:ext uri="{FF2B5EF4-FFF2-40B4-BE49-F238E27FC236}">
                <a16:creationId xmlns:a16="http://schemas.microsoft.com/office/drawing/2014/main" id="{A45B677F-F837-6118-73E5-97213A9056DC}"/>
              </a:ext>
            </a:extLst>
          </p:cNvPr>
          <p:cNvSpPr txBox="1"/>
          <p:nvPr/>
        </p:nvSpPr>
        <p:spPr>
          <a:xfrm>
            <a:off x="5137699" y="6172822"/>
            <a:ext cx="924565" cy="276999"/>
          </a:xfrm>
          <a:prstGeom prst="rect">
            <a:avLst/>
          </a:prstGeom>
          <a:noFill/>
        </p:spPr>
        <p:txBody>
          <a:bodyPr wrap="square">
            <a:spAutoFit/>
          </a:bodyPr>
          <a:lstStyle/>
          <a:p>
            <a:pPr algn="ctr"/>
            <a:r>
              <a:rPr lang="en-US" sz="1200" dirty="0">
                <a:solidFill>
                  <a:srgbClr val="FF0000"/>
                </a:solidFill>
              </a:rPr>
              <a:t>6 ¾   inch</a:t>
            </a:r>
          </a:p>
        </p:txBody>
      </p:sp>
      <p:sp>
        <p:nvSpPr>
          <p:cNvPr id="47" name="TextBox 46">
            <a:extLst>
              <a:ext uri="{FF2B5EF4-FFF2-40B4-BE49-F238E27FC236}">
                <a16:creationId xmlns:a16="http://schemas.microsoft.com/office/drawing/2014/main" id="{A9F4DE0A-7C6D-4ADE-36C6-F002824E5143}"/>
              </a:ext>
            </a:extLst>
          </p:cNvPr>
          <p:cNvSpPr txBox="1"/>
          <p:nvPr/>
        </p:nvSpPr>
        <p:spPr>
          <a:xfrm>
            <a:off x="5182277" y="6737243"/>
            <a:ext cx="924565" cy="276999"/>
          </a:xfrm>
          <a:prstGeom prst="rect">
            <a:avLst/>
          </a:prstGeom>
          <a:noFill/>
        </p:spPr>
        <p:txBody>
          <a:bodyPr wrap="square">
            <a:spAutoFit/>
          </a:bodyPr>
          <a:lstStyle/>
          <a:p>
            <a:pPr algn="ctr"/>
            <a:r>
              <a:rPr lang="en-US" sz="1200" dirty="0">
                <a:solidFill>
                  <a:srgbClr val="FF0000"/>
                </a:solidFill>
              </a:rPr>
              <a:t>15 ¾   inch</a:t>
            </a:r>
          </a:p>
        </p:txBody>
      </p:sp>
      <p:sp>
        <p:nvSpPr>
          <p:cNvPr id="48" name="TextBox 47">
            <a:extLst>
              <a:ext uri="{FF2B5EF4-FFF2-40B4-BE49-F238E27FC236}">
                <a16:creationId xmlns:a16="http://schemas.microsoft.com/office/drawing/2014/main" id="{570A59B1-7B49-8441-316F-9EF6928290ED}"/>
              </a:ext>
            </a:extLst>
          </p:cNvPr>
          <p:cNvSpPr txBox="1"/>
          <p:nvPr/>
        </p:nvSpPr>
        <p:spPr>
          <a:xfrm>
            <a:off x="5137700" y="7336930"/>
            <a:ext cx="924565" cy="276999"/>
          </a:xfrm>
          <a:prstGeom prst="rect">
            <a:avLst/>
          </a:prstGeom>
          <a:noFill/>
        </p:spPr>
        <p:txBody>
          <a:bodyPr wrap="square">
            <a:spAutoFit/>
          </a:bodyPr>
          <a:lstStyle/>
          <a:p>
            <a:pPr algn="ctr"/>
            <a:r>
              <a:rPr lang="en-US" sz="1200" dirty="0">
                <a:solidFill>
                  <a:srgbClr val="FF0000"/>
                </a:solidFill>
              </a:rPr>
              <a:t>24 ¾   inch</a:t>
            </a:r>
          </a:p>
        </p:txBody>
      </p:sp>
      <p:sp>
        <p:nvSpPr>
          <p:cNvPr id="49" name="TextBox 48">
            <a:extLst>
              <a:ext uri="{FF2B5EF4-FFF2-40B4-BE49-F238E27FC236}">
                <a16:creationId xmlns:a16="http://schemas.microsoft.com/office/drawing/2014/main" id="{13E2921F-F07F-3DA1-3BA7-4CFF48236802}"/>
              </a:ext>
            </a:extLst>
          </p:cNvPr>
          <p:cNvSpPr txBox="1"/>
          <p:nvPr/>
        </p:nvSpPr>
        <p:spPr>
          <a:xfrm>
            <a:off x="5137699" y="8110230"/>
            <a:ext cx="924565" cy="276999"/>
          </a:xfrm>
          <a:prstGeom prst="rect">
            <a:avLst/>
          </a:prstGeom>
          <a:noFill/>
        </p:spPr>
        <p:txBody>
          <a:bodyPr wrap="square">
            <a:spAutoFit/>
          </a:bodyPr>
          <a:lstStyle/>
          <a:p>
            <a:pPr algn="ctr"/>
            <a:r>
              <a:rPr lang="en-US" sz="1200" dirty="0">
                <a:solidFill>
                  <a:srgbClr val="FF0000"/>
                </a:solidFill>
              </a:rPr>
              <a:t>33 ¾   inch</a:t>
            </a:r>
          </a:p>
        </p:txBody>
      </p:sp>
      <p:sp>
        <p:nvSpPr>
          <p:cNvPr id="50" name="TextBox 49">
            <a:extLst>
              <a:ext uri="{FF2B5EF4-FFF2-40B4-BE49-F238E27FC236}">
                <a16:creationId xmlns:a16="http://schemas.microsoft.com/office/drawing/2014/main" id="{18C35869-EBBE-5F0D-31B7-4D6E868BF004}"/>
              </a:ext>
            </a:extLst>
          </p:cNvPr>
          <p:cNvSpPr txBox="1"/>
          <p:nvPr/>
        </p:nvSpPr>
        <p:spPr>
          <a:xfrm>
            <a:off x="5713580" y="7022563"/>
            <a:ext cx="848034" cy="276999"/>
          </a:xfrm>
          <a:prstGeom prst="rect">
            <a:avLst/>
          </a:prstGeom>
          <a:noFill/>
        </p:spPr>
        <p:txBody>
          <a:bodyPr wrap="square">
            <a:spAutoFit/>
          </a:bodyPr>
          <a:lstStyle>
            <a:defPPr>
              <a:defRPr lang="en-US"/>
            </a:defPPr>
            <a:lvl1pPr algn="ctr">
              <a:defRPr sz="1200">
                <a:solidFill>
                  <a:srgbClr val="FF0000"/>
                </a:solidFill>
              </a:defRPr>
            </a:lvl1pPr>
          </a:lstStyle>
          <a:p>
            <a:r>
              <a:rPr lang="en-US" dirty="0"/>
              <a:t>20 ¼  inch</a:t>
            </a:r>
          </a:p>
        </p:txBody>
      </p:sp>
      <p:sp>
        <p:nvSpPr>
          <p:cNvPr id="51" name="TextBox 50">
            <a:extLst>
              <a:ext uri="{FF2B5EF4-FFF2-40B4-BE49-F238E27FC236}">
                <a16:creationId xmlns:a16="http://schemas.microsoft.com/office/drawing/2014/main" id="{399F02E5-5BC0-4518-46EC-603CD676A77F}"/>
              </a:ext>
            </a:extLst>
          </p:cNvPr>
          <p:cNvSpPr txBox="1"/>
          <p:nvPr/>
        </p:nvSpPr>
        <p:spPr>
          <a:xfrm>
            <a:off x="5784830" y="7683063"/>
            <a:ext cx="848034" cy="276999"/>
          </a:xfrm>
          <a:prstGeom prst="rect">
            <a:avLst/>
          </a:prstGeom>
          <a:noFill/>
        </p:spPr>
        <p:txBody>
          <a:bodyPr wrap="square">
            <a:spAutoFit/>
          </a:bodyPr>
          <a:lstStyle>
            <a:defPPr>
              <a:defRPr lang="en-US"/>
            </a:defPPr>
            <a:lvl1pPr algn="ctr">
              <a:defRPr sz="1200">
                <a:solidFill>
                  <a:srgbClr val="FF0000"/>
                </a:solidFill>
              </a:defRPr>
            </a:lvl1pPr>
          </a:lstStyle>
          <a:p>
            <a:r>
              <a:rPr lang="en-US" dirty="0"/>
              <a:t>29 ¼  inch</a:t>
            </a:r>
          </a:p>
        </p:txBody>
      </p:sp>
      <p:sp>
        <p:nvSpPr>
          <p:cNvPr id="52" name="Subtitle 2">
            <a:extLst>
              <a:ext uri="{FF2B5EF4-FFF2-40B4-BE49-F238E27FC236}">
                <a16:creationId xmlns:a16="http://schemas.microsoft.com/office/drawing/2014/main" id="{1EB7B7C5-3522-FA91-E6D3-6705116A6FA9}"/>
              </a:ext>
            </a:extLst>
          </p:cNvPr>
          <p:cNvSpPr txBox="1">
            <a:spLocks/>
          </p:cNvSpPr>
          <p:nvPr/>
        </p:nvSpPr>
        <p:spPr>
          <a:xfrm>
            <a:off x="3834" y="5140853"/>
            <a:ext cx="4702380" cy="103909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70000"/>
              </a:lnSpc>
            </a:pPr>
            <a:r>
              <a:rPr lang="en-US" sz="1200" b="1" dirty="0"/>
              <a:t>6 – Optional. </a:t>
            </a:r>
            <a:r>
              <a:rPr lang="en-US" sz="1200" dirty="0"/>
              <a:t>If you find mosquito larvae in your tub, you can put a Mosquito Dunk or add some </a:t>
            </a:r>
            <a:r>
              <a:rPr lang="en-US" sz="1200" dirty="0" err="1"/>
              <a:t>Bt</a:t>
            </a:r>
            <a:r>
              <a:rPr lang="en-US" sz="1200" dirty="0"/>
              <a:t> mosquito control liquid. You can grow with organic fertilizer by using 20 </a:t>
            </a:r>
            <a:r>
              <a:rPr lang="en-US" sz="1200" dirty="0" err="1"/>
              <a:t>fl</a:t>
            </a:r>
            <a:r>
              <a:rPr lang="en-US" sz="1200" dirty="0"/>
              <a:t> oz of </a:t>
            </a:r>
            <a:r>
              <a:rPr lang="en-US" sz="1200" dirty="0" err="1"/>
              <a:t>Hort</a:t>
            </a:r>
            <a:r>
              <a:rPr lang="en-US" sz="1200" dirty="0"/>
              <a:t> Americas Pre-Empt liquid fertilizer per 20 gal tub. Yields will be reduced compared to conventional fertilizer. If you set up 6 tubs staggered by one week, you will have a continuous production of leafy greens. Looper and aphids are common pests. I prefer eating them than insecticides.</a:t>
            </a:r>
          </a:p>
          <a:p>
            <a:pPr algn="just">
              <a:lnSpc>
                <a:spcPct val="70000"/>
              </a:lnSpc>
            </a:pPr>
            <a:r>
              <a:rPr lang="en-US" sz="1200" dirty="0"/>
              <a:t> </a:t>
            </a:r>
          </a:p>
        </p:txBody>
      </p:sp>
      <p:pic>
        <p:nvPicPr>
          <p:cNvPr id="54" name="Picture 53" descr="A group of plants on a metal surface&#10;&#10;Description automatically generated">
            <a:extLst>
              <a:ext uri="{FF2B5EF4-FFF2-40B4-BE49-F238E27FC236}">
                <a16:creationId xmlns:a16="http://schemas.microsoft.com/office/drawing/2014/main" id="{E77C8227-45E6-18BC-48CD-5013DD2077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7972" y="7217042"/>
            <a:ext cx="1752712" cy="1314860"/>
          </a:xfrm>
          <a:prstGeom prst="rect">
            <a:avLst/>
          </a:prstGeom>
        </p:spPr>
      </p:pic>
      <p:pic>
        <p:nvPicPr>
          <p:cNvPr id="56" name="Picture 55" descr="A person holding a plant&#10;&#10;Description automatically generated">
            <a:extLst>
              <a:ext uri="{FF2B5EF4-FFF2-40B4-BE49-F238E27FC236}">
                <a16:creationId xmlns:a16="http://schemas.microsoft.com/office/drawing/2014/main" id="{CC5E798B-81AA-DEF2-EE47-A1B97A512D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2957668" y="7222479"/>
            <a:ext cx="1752712" cy="1314534"/>
          </a:xfrm>
          <a:prstGeom prst="rect">
            <a:avLst/>
          </a:prstGeom>
        </p:spPr>
      </p:pic>
      <p:sp>
        <p:nvSpPr>
          <p:cNvPr id="57" name="Subtitle 2">
            <a:extLst>
              <a:ext uri="{FF2B5EF4-FFF2-40B4-BE49-F238E27FC236}">
                <a16:creationId xmlns:a16="http://schemas.microsoft.com/office/drawing/2014/main" id="{EC044082-D6E7-1D5E-92E9-63DF94FEB4A9}"/>
              </a:ext>
            </a:extLst>
          </p:cNvPr>
          <p:cNvSpPr txBox="1">
            <a:spLocks/>
          </p:cNvSpPr>
          <p:nvPr/>
        </p:nvSpPr>
        <p:spPr>
          <a:xfrm>
            <a:off x="-8792" y="977316"/>
            <a:ext cx="5472478" cy="361878"/>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70000"/>
              </a:lnSpc>
            </a:pPr>
            <a:r>
              <a:rPr lang="en-US" sz="1500" i="1" dirty="0"/>
              <a:t>An affordable small-scale method to grow lettuce, spinach, chard, </a:t>
            </a:r>
            <a:r>
              <a:rPr lang="en-US" sz="1500" i="1" dirty="0" err="1"/>
              <a:t>bok</a:t>
            </a:r>
            <a:r>
              <a:rPr lang="en-US" sz="1500" i="1" dirty="0"/>
              <a:t> choy, kale, basil, mint, cilantro, mustard greens, arugula…</a:t>
            </a:r>
          </a:p>
        </p:txBody>
      </p:sp>
      <p:sp>
        <p:nvSpPr>
          <p:cNvPr id="11" name="TextBox 10">
            <a:extLst>
              <a:ext uri="{FF2B5EF4-FFF2-40B4-BE49-F238E27FC236}">
                <a16:creationId xmlns:a16="http://schemas.microsoft.com/office/drawing/2014/main" id="{B29E6710-7606-3E40-4C32-7A42883EB10F}"/>
              </a:ext>
            </a:extLst>
          </p:cNvPr>
          <p:cNvSpPr txBox="1"/>
          <p:nvPr/>
        </p:nvSpPr>
        <p:spPr>
          <a:xfrm>
            <a:off x="2094" y="6074012"/>
            <a:ext cx="2338264" cy="1264064"/>
          </a:xfrm>
          <a:prstGeom prst="rect">
            <a:avLst/>
          </a:prstGeom>
          <a:noFill/>
        </p:spPr>
        <p:txBody>
          <a:bodyPr wrap="square">
            <a:spAutoFit/>
          </a:bodyPr>
          <a:lstStyle/>
          <a:p>
            <a:pPr algn="just">
              <a:lnSpc>
                <a:spcPct val="70000"/>
              </a:lnSpc>
            </a:pPr>
            <a:r>
              <a:rPr lang="en-US" sz="1200" dirty="0"/>
              <a:t>With the Kratky method you never need to add water or fertilizer to the tub, it’s enough until harvest. This method works well for any leafy greens but  does not work for fruiting vegetables (tomatoes, cucumber, pepper etc.). Those need more water and a deeper tub. </a:t>
            </a:r>
          </a:p>
        </p:txBody>
      </p:sp>
    </p:spTree>
    <p:extLst>
      <p:ext uri="{BB962C8B-B14F-4D97-AF65-F5344CB8AC3E}">
        <p14:creationId xmlns:p14="http://schemas.microsoft.com/office/powerpoint/2010/main" val="2482733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113</TotalTime>
  <Words>751</Words>
  <Application>Microsoft Office PowerPoint</Application>
  <PresentationFormat>Letter Paper (8.5x11 in)</PresentationFormat>
  <Paragraphs>27</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How to grow leafy greens in a 20-gal tub with the Kratky method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grow leafy greens in a 20-gal tub with the Kratky method</dc:title>
  <dc:creator>Gerardo Spinelli</dc:creator>
  <cp:lastModifiedBy>Gerardo Spinelli</cp:lastModifiedBy>
  <cp:revision>11</cp:revision>
  <dcterms:created xsi:type="dcterms:W3CDTF">2024-05-17T00:21:30Z</dcterms:created>
  <dcterms:modified xsi:type="dcterms:W3CDTF">2024-05-17T18:18:10Z</dcterms:modified>
</cp:coreProperties>
</file>