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80" r:id="rId2"/>
    <p:sldId id="281" r:id="rId3"/>
    <p:sldId id="257" r:id="rId4"/>
    <p:sldId id="282" r:id="rId5"/>
    <p:sldId id="284" r:id="rId6"/>
    <p:sldId id="363" r:id="rId7"/>
    <p:sldId id="285" r:id="rId8"/>
    <p:sldId id="288" r:id="rId9"/>
    <p:sldId id="290" r:id="rId10"/>
    <p:sldId id="291" r:id="rId11"/>
    <p:sldId id="292" r:id="rId12"/>
    <p:sldId id="289" r:id="rId13"/>
    <p:sldId id="286" r:id="rId14"/>
    <p:sldId id="293" r:id="rId15"/>
    <p:sldId id="294" r:id="rId16"/>
    <p:sldId id="295" r:id="rId17"/>
    <p:sldId id="296" r:id="rId18"/>
    <p:sldId id="297" r:id="rId19"/>
    <p:sldId id="298" r:id="rId20"/>
    <p:sldId id="299" r:id="rId21"/>
    <p:sldId id="300" r:id="rId22"/>
    <p:sldId id="301" r:id="rId23"/>
    <p:sldId id="302" r:id="rId24"/>
    <p:sldId id="303" r:id="rId25"/>
    <p:sldId id="256" r:id="rId26"/>
    <p:sldId id="370" r:id="rId27"/>
    <p:sldId id="371" r:id="rId28"/>
    <p:sldId id="259" r:id="rId29"/>
    <p:sldId id="260" r:id="rId30"/>
    <p:sldId id="261" r:id="rId31"/>
    <p:sldId id="262" r:id="rId32"/>
    <p:sldId id="263" r:id="rId33"/>
    <p:sldId id="264" r:id="rId34"/>
    <p:sldId id="265" r:id="rId35"/>
    <p:sldId id="266" r:id="rId36"/>
    <p:sldId id="267" r:id="rId37"/>
    <p:sldId id="268" r:id="rId38"/>
    <p:sldId id="269" r:id="rId39"/>
    <p:sldId id="270" r:id="rId40"/>
    <p:sldId id="271" r:id="rId41"/>
    <p:sldId id="272" r:id="rId42"/>
    <p:sldId id="273" r:id="rId43"/>
    <p:sldId id="274" r:id="rId44"/>
    <p:sldId id="275" r:id="rId45"/>
    <p:sldId id="306" r:id="rId46"/>
    <p:sldId id="304" r:id="rId47"/>
    <p:sldId id="330" r:id="rId48"/>
    <p:sldId id="373" r:id="rId49"/>
    <p:sldId id="374" r:id="rId50"/>
    <p:sldId id="376" r:id="rId51"/>
    <p:sldId id="379" r:id="rId52"/>
    <p:sldId id="378" r:id="rId53"/>
    <p:sldId id="381" r:id="rId54"/>
    <p:sldId id="380" r:id="rId55"/>
    <p:sldId id="519" r:id="rId56"/>
    <p:sldId id="501" r:id="rId57"/>
    <p:sldId id="502" r:id="rId58"/>
    <p:sldId id="503" r:id="rId59"/>
    <p:sldId id="504" r:id="rId60"/>
    <p:sldId id="505" r:id="rId61"/>
    <p:sldId id="506" r:id="rId62"/>
    <p:sldId id="507" r:id="rId63"/>
    <p:sldId id="518" r:id="rId64"/>
    <p:sldId id="377" r:id="rId65"/>
    <p:sldId id="372" r:id="rId66"/>
    <p:sldId id="351" r:id="rId67"/>
    <p:sldId id="307" r:id="rId68"/>
    <p:sldId id="332" r:id="rId69"/>
    <p:sldId id="334" r:id="rId70"/>
    <p:sldId id="338" r:id="rId71"/>
    <p:sldId id="340" r:id="rId72"/>
    <p:sldId id="341" r:id="rId73"/>
    <p:sldId id="342" r:id="rId74"/>
    <p:sldId id="343" r:id="rId75"/>
    <p:sldId id="276" r:id="rId76"/>
    <p:sldId id="279" r:id="rId77"/>
    <p:sldId id="352" r:id="rId78"/>
    <p:sldId id="353" r:id="rId79"/>
    <p:sldId id="364" r:id="rId80"/>
    <p:sldId id="345" r:id="rId81"/>
    <p:sldId id="349" r:id="rId82"/>
    <p:sldId id="407" r:id="rId83"/>
    <p:sldId id="354" r:id="rId84"/>
    <p:sldId id="355" r:id="rId85"/>
    <p:sldId id="403" r:id="rId86"/>
    <p:sldId id="491" r:id="rId87"/>
    <p:sldId id="358" r:id="rId88"/>
    <p:sldId id="359" r:id="rId89"/>
    <p:sldId id="360" r:id="rId90"/>
    <p:sldId id="474" r:id="rId91"/>
    <p:sldId id="382" r:id="rId92"/>
    <p:sldId id="258" r:id="rId93"/>
    <p:sldId id="362"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A00A3AB-C0B8-4128-BED5-49D09E3B0B9A}">
          <p14:sldIdLst>
            <p14:sldId id="280"/>
            <p14:sldId id="281"/>
          </p14:sldIdLst>
        </p14:section>
        <p14:section name="Food Safety" id="{C87BEFCF-60F8-4951-A155-3CFA9F347F92}">
          <p14:sldIdLst>
            <p14:sldId id="257"/>
            <p14:sldId id="282"/>
            <p14:sldId id="284"/>
            <p14:sldId id="363"/>
            <p14:sldId id="285"/>
            <p14:sldId id="288"/>
            <p14:sldId id="290"/>
            <p14:sldId id="291"/>
            <p14:sldId id="292"/>
            <p14:sldId id="289"/>
          </p14:sldIdLst>
        </p14:section>
        <p14:section name="How Canning Preserves" id="{76DB0C16-8BE3-44ED-8C1D-6746E22EE114}">
          <p14:sldIdLst>
            <p14:sldId id="286"/>
            <p14:sldId id="293"/>
            <p14:sldId id="294"/>
            <p14:sldId id="295"/>
            <p14:sldId id="296"/>
            <p14:sldId id="297"/>
            <p14:sldId id="298"/>
          </p14:sldIdLst>
        </p14:section>
        <p14:section name="Approved Home Canning Methods" id="{ADD6DEAD-9CD2-46DE-AC66-5D04D890E68F}">
          <p14:sldIdLst>
            <p14:sldId id="299"/>
            <p14:sldId id="300"/>
            <p14:sldId id="301"/>
            <p14:sldId id="302"/>
            <p14:sldId id="303"/>
          </p14:sldIdLst>
        </p14:section>
        <p14:section name="How Does it CAN? GAME" id="{68AB4309-9C41-40E9-9F00-0A52ADFA4BD5}">
          <p14:sldIdLst>
            <p14:sldId id="256"/>
            <p14:sldId id="370"/>
            <p14:sldId id="371"/>
            <p14:sldId id="259"/>
            <p14:sldId id="260"/>
            <p14:sldId id="261"/>
            <p14:sldId id="262"/>
            <p14:sldId id="263"/>
            <p14:sldId id="264"/>
            <p14:sldId id="265"/>
            <p14:sldId id="266"/>
            <p14:sldId id="267"/>
            <p14:sldId id="268"/>
            <p14:sldId id="269"/>
            <p14:sldId id="270"/>
            <p14:sldId id="271"/>
            <p14:sldId id="272"/>
            <p14:sldId id="273"/>
            <p14:sldId id="274"/>
            <p14:sldId id="275"/>
          </p14:sldIdLst>
        </p14:section>
        <p14:section name="Basic Ingredients" id="{F214E217-08F0-4E77-A5A3-1D95E712EF3F}">
          <p14:sldIdLst>
            <p14:sldId id="306"/>
            <p14:sldId id="304"/>
          </p14:sldIdLst>
        </p14:section>
        <p14:section name="Equipment &amp; Tools" id="{7A051E1F-3EC7-4AE2-B4CC-11196ED916C4}">
          <p14:sldIdLst>
            <p14:sldId id="330"/>
            <p14:sldId id="373"/>
            <p14:sldId id="374"/>
            <p14:sldId id="376"/>
            <p14:sldId id="379"/>
            <p14:sldId id="378"/>
            <p14:sldId id="381"/>
            <p14:sldId id="380"/>
            <p14:sldId id="519"/>
            <p14:sldId id="501"/>
            <p14:sldId id="502"/>
            <p14:sldId id="503"/>
            <p14:sldId id="504"/>
            <p14:sldId id="505"/>
            <p14:sldId id="506"/>
            <p14:sldId id="507"/>
            <p14:sldId id="518"/>
            <p14:sldId id="377"/>
            <p14:sldId id="372"/>
            <p14:sldId id="351"/>
            <p14:sldId id="307"/>
            <p14:sldId id="332"/>
            <p14:sldId id="334"/>
            <p14:sldId id="338"/>
            <p14:sldId id="340"/>
            <p14:sldId id="341"/>
            <p14:sldId id="342"/>
            <p14:sldId id="343"/>
            <p14:sldId id="276"/>
            <p14:sldId id="279"/>
            <p14:sldId id="352"/>
            <p14:sldId id="353"/>
            <p14:sldId id="364"/>
          </p14:sldIdLst>
        </p14:section>
        <p14:section name="Processing" id="{D88346F6-50CB-46FF-9659-7FBE4A91CCA4}">
          <p14:sldIdLst>
            <p14:sldId id="345"/>
            <p14:sldId id="349"/>
            <p14:sldId id="407"/>
            <p14:sldId id="354"/>
            <p14:sldId id="355"/>
            <p14:sldId id="403"/>
            <p14:sldId id="491"/>
            <p14:sldId id="358"/>
            <p14:sldId id="359"/>
            <p14:sldId id="360"/>
            <p14:sldId id="474"/>
            <p14:sldId id="382"/>
          </p14:sldIdLst>
        </p14:section>
        <p14:section name="End" id="{14950CF2-6608-47D6-BF0A-E269FD62170A}">
          <p14:sldIdLst>
            <p14:sldId id="258"/>
            <p14:sldId id="3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005A9E"/>
    <a:srgbClr val="FBB131"/>
    <a:srgbClr val="91C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20" autoAdjust="0"/>
    <p:restoredTop sz="82662" autoAdjust="0"/>
  </p:normalViewPr>
  <p:slideViewPr>
    <p:cSldViewPr snapToGrid="0">
      <p:cViewPr varScale="1">
        <p:scale>
          <a:sx n="94" d="100"/>
          <a:sy n="94" d="100"/>
        </p:scale>
        <p:origin x="1716" y="78"/>
      </p:cViewPr>
      <p:guideLst/>
    </p:cSldViewPr>
  </p:slideViewPr>
  <p:notesTextViewPr>
    <p:cViewPr>
      <p:scale>
        <a:sx n="1" d="1"/>
        <a:sy n="1" d="1"/>
      </p:scale>
      <p:origin x="0" y="0"/>
    </p:cViewPr>
  </p:notesTextViewPr>
  <p:sorterViewPr>
    <p:cViewPr>
      <p:scale>
        <a:sx n="100" d="100"/>
        <a:sy n="100" d="100"/>
      </p:scale>
      <p:origin x="0" y="-221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E98AD-7B51-4DC6-82E1-521A52F6A235}" type="datetimeFigureOut">
              <a:rPr lang="en-US" smtClean="0"/>
              <a:t>2/22/2024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C40387-D8E8-4747-B676-98ED036C8F01}" type="slidenum">
              <a:rPr lang="en-US" smtClean="0"/>
              <a:t>‹#›</a:t>
            </a:fld>
            <a:endParaRPr lang="en-US" dirty="0"/>
          </a:p>
        </p:txBody>
      </p:sp>
    </p:spTree>
    <p:extLst>
      <p:ext uri="{BB962C8B-B14F-4D97-AF65-F5344CB8AC3E}">
        <p14:creationId xmlns:p14="http://schemas.microsoft.com/office/powerpoint/2010/main" val="1031257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chfp.uga.edu/how/can_05/chicken_rabbit.html"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nchfp.uga.edu/how/can_05/stock_broth.html"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nchfp.uga.edu/how/can_05/oysters.html" TargetMode="External"/><Relationship Id="rId3" Type="http://schemas.openxmlformats.org/officeDocument/2006/relationships/hyperlink" Target="https://nchfp.uga.edu/how/can_05/clams.html" TargetMode="External"/><Relationship Id="rId7" Type="http://schemas.openxmlformats.org/officeDocument/2006/relationships/hyperlink" Target="https://nchfp.uga.edu/how/can_05/smoked_fish.html"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nchfp.uga.edu/how/can_05/alaska_can_fish_qtjars.pdf" TargetMode="External"/><Relationship Id="rId5" Type="http://schemas.openxmlformats.org/officeDocument/2006/relationships/hyperlink" Target="https://nchfp.uga.edu/how/can_05/fish.html" TargetMode="External"/><Relationship Id="rId4" Type="http://schemas.openxmlformats.org/officeDocument/2006/relationships/hyperlink" Target="https://nchfp.uga.edu/how/can_05/crab.html" TargetMode="External"/><Relationship Id="rId9" Type="http://schemas.openxmlformats.org/officeDocument/2006/relationships/hyperlink" Target="https://nchfp.uga.edu/how/can_05/tuna.html"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nchfp.uga.edu/how/can_05/mincemeat_filling.html" TargetMode="External"/><Relationship Id="rId3" Type="http://schemas.openxmlformats.org/officeDocument/2006/relationships/hyperlink" Target="https://nchfp.uga.edu/how/can_05/chili_con_carne.html" TargetMode="External"/><Relationship Id="rId7" Type="http://schemas.openxmlformats.org/officeDocument/2006/relationships/hyperlink" Target="https://nchfp.uga.edu/how/can_04/soups.html"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nchfp.uga.edu/how/can_05/stock_broth.html" TargetMode="External"/><Relationship Id="rId5" Type="http://schemas.openxmlformats.org/officeDocument/2006/relationships/hyperlink" Target="https://nchfp.uga.edu/how/can_05/strips_cubes_chunks.html" TargetMode="External"/><Relationship Id="rId4" Type="http://schemas.openxmlformats.org/officeDocument/2006/relationships/hyperlink" Target="https://nchfp.uga.edu/how/can_05/ground_chopped.htm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youtube.com/watch?v=xUIdWvtiVrc"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PF8xJSejRvE"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ucanr.edu/pcb"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Guests (promptly at 6:00 p.m.)  </a:t>
            </a:r>
          </a:p>
          <a:p>
            <a:endParaRPr lang="en-US" dirty="0"/>
          </a:p>
          <a:p>
            <a:r>
              <a:rPr lang="en-US" dirty="0"/>
              <a:t>Welcome! Quick housekeeping </a:t>
            </a:r>
          </a:p>
          <a:p>
            <a:r>
              <a:rPr lang="en-US" dirty="0"/>
              <a:t>You have been muted upon entry, please keep yourself muted unless I ask for audience participation. If you have a question at any time during the presentation, please put it in the chat pod and Robin will let me know. </a:t>
            </a:r>
          </a:p>
          <a:p>
            <a:r>
              <a:rPr lang="en-US" dirty="0"/>
              <a:t>Although, I would love to see all your faces, please keep your video off to ensure we have enough bandwidth to provide a quality presentation. The bathrooms are down the hall. Good luck and don’t get lost. </a:t>
            </a:r>
          </a:p>
          <a:p>
            <a:endParaRPr lang="en-US" dirty="0"/>
          </a:p>
          <a:p>
            <a:r>
              <a:rPr lang="en-US" b="1" i="1" dirty="0"/>
              <a:t>Food Preservation Basics Pressure Canning</a:t>
            </a:r>
          </a:p>
          <a:p>
            <a:r>
              <a:rPr lang="en-US" dirty="0"/>
              <a:t>Today you will learn about Food Safety in canning, the tools and equipment needed, and the step-by-steps process on how to can in a pressure canner. Along the way you will learning the safest practices in canning and why canning preserves food.</a:t>
            </a:r>
          </a:p>
          <a:p>
            <a:endParaRPr lang="en-US" dirty="0"/>
          </a:p>
          <a:p>
            <a:r>
              <a:rPr lang="en-US" dirty="0"/>
              <a:t>This is brought to you today by the University of California Agriculture and Natural Resources, through the Master Food Preservers of Amador/Calaveras Counties. The UC Master Food Preserver Program is purpose is  to teach research-based home food preservation to the residents of California.  We are a volunteer organization within University of California Cooperative Extension, trained and certified by the University of California, guided by a statewide UC Master Food Preserver Program. </a:t>
            </a:r>
          </a:p>
          <a:p>
            <a:endParaRPr lang="en-US" dirty="0"/>
          </a:p>
          <a:p>
            <a:r>
              <a:rPr lang="en-US" dirty="0"/>
              <a:t>We mention various products and brands throughout the class as examples, none of these are endorsements</a:t>
            </a:r>
          </a:p>
          <a:p>
            <a:endParaRPr lang="en-US" dirty="0"/>
          </a:p>
          <a:p>
            <a:r>
              <a:rPr lang="en-US" dirty="0"/>
              <a:t>My name is Vera M. Bullard, and I have been a Master Food Preserver since 2014 and I am your hostess with the most-</a:t>
            </a:r>
            <a:r>
              <a:rPr lang="en-US" dirty="0" err="1"/>
              <a:t>est</a:t>
            </a:r>
            <a:r>
              <a:rPr lang="en-US" dirty="0"/>
              <a:t> for the night.  </a:t>
            </a:r>
          </a:p>
          <a:p>
            <a:r>
              <a:rPr lang="en-US" dirty="0"/>
              <a:t>With me is the extraordinary Robin Cleveland, who will be funneling your questions for us tonight. Also with us is the illustrious Sue Mosbacher who will be demoing pickled garlic for us, and showing a quick video on canning pickles.  </a:t>
            </a:r>
          </a:p>
          <a:p>
            <a:endParaRPr lang="en-US" dirty="0"/>
          </a:p>
          <a:p>
            <a:r>
              <a:rPr lang="en-US" dirty="0"/>
              <a:t>Make sure everyone has current handouts (Core Canning Techniques, Copy of the </a:t>
            </a:r>
            <a:r>
              <a:rPr lang="en-US" dirty="0" err="1"/>
              <a:t>powerpoint</a:t>
            </a:r>
            <a:r>
              <a:rPr lang="en-US" dirty="0"/>
              <a:t>, which is copyrighted, and the processes handout) and towards the end of the of our presentation we will be giving you a link to a class evaluation in the chat pod, and it will be included in a follow-up email. </a:t>
            </a:r>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1</a:t>
            </a:fld>
            <a:endParaRPr lang="en-US" dirty="0"/>
          </a:p>
        </p:txBody>
      </p:sp>
    </p:spTree>
    <p:extLst>
      <p:ext uri="{BB962C8B-B14F-4D97-AF65-F5344CB8AC3E}">
        <p14:creationId xmlns:p14="http://schemas.microsoft.com/office/powerpoint/2010/main" val="3930673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Baa-</a:t>
            </a:r>
            <a:r>
              <a:rPr lang="en-US" dirty="0" err="1"/>
              <a:t>chuh</a:t>
            </a:r>
            <a:r>
              <a:rPr lang="en-US" dirty="0"/>
              <a:t>-</a:t>
            </a:r>
            <a:r>
              <a:rPr lang="en-US" dirty="0" err="1"/>
              <a:t>lai-nuhm</a:t>
            </a: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22</a:t>
            </a:fld>
            <a:endParaRPr lang="en-US" dirty="0"/>
          </a:p>
        </p:txBody>
      </p:sp>
    </p:spTree>
    <p:extLst>
      <p:ext uri="{BB962C8B-B14F-4D97-AF65-F5344CB8AC3E}">
        <p14:creationId xmlns:p14="http://schemas.microsoft.com/office/powerpoint/2010/main" val="2464131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23</a:t>
            </a:fld>
            <a:endParaRPr lang="en-US" dirty="0"/>
          </a:p>
        </p:txBody>
      </p:sp>
    </p:spTree>
    <p:extLst>
      <p:ext uri="{BB962C8B-B14F-4D97-AF65-F5344CB8AC3E}">
        <p14:creationId xmlns:p14="http://schemas.microsoft.com/office/powerpoint/2010/main" val="1401249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Pressure Canner</a:t>
            </a:r>
          </a:p>
          <a:p>
            <a:endParaRPr lang="en-US" dirty="0"/>
          </a:p>
          <a:p>
            <a:r>
              <a:rPr lang="en-US" b="1" dirty="0"/>
              <a:t>Poultry</a:t>
            </a:r>
          </a:p>
          <a:p>
            <a:r>
              <a:rPr lang="en-US" dirty="0">
                <a:hlinkClick r:id="rId3"/>
              </a:rPr>
              <a:t>Chicken or Rabbit</a:t>
            </a:r>
            <a:endParaRPr lang="en-US" dirty="0"/>
          </a:p>
          <a:p>
            <a:r>
              <a:rPr lang="en-US" dirty="0">
                <a:hlinkClick r:id="rId4"/>
              </a:rPr>
              <a:t>Chicken or Turkey Stock</a:t>
            </a:r>
            <a:endParaRPr lang="en-US" dirty="0"/>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28</a:t>
            </a:fld>
            <a:endParaRPr lang="en-US" dirty="0"/>
          </a:p>
        </p:txBody>
      </p:sp>
    </p:spTree>
    <p:extLst>
      <p:ext uri="{BB962C8B-B14F-4D97-AF65-F5344CB8AC3E}">
        <p14:creationId xmlns:p14="http://schemas.microsoft.com/office/powerpoint/2010/main" val="1027640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Pressure Canner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Seafoods</a:t>
            </a:r>
            <a:r>
              <a:rPr lang="en-US" dirty="0"/>
              <a:t> </a:t>
            </a:r>
            <a:br>
              <a:rPr lang="en-US" dirty="0"/>
            </a:br>
            <a:r>
              <a:rPr lang="en-US" dirty="0">
                <a:hlinkClick r:id="rId3"/>
              </a:rPr>
              <a:t>Clams</a:t>
            </a:r>
            <a:endParaRPr lang="en-US" dirty="0"/>
          </a:p>
          <a:p>
            <a:r>
              <a:rPr lang="en-US" dirty="0">
                <a:hlinkClick r:id="rId4"/>
              </a:rPr>
              <a:t>Crab Meat, King and Dungeness </a:t>
            </a:r>
            <a:endParaRPr lang="en-US" dirty="0"/>
          </a:p>
          <a:p>
            <a:r>
              <a:rPr lang="en-US" dirty="0">
                <a:hlinkClick r:id="rId5"/>
              </a:rPr>
              <a:t>Fish (pint jars, USDA)</a:t>
            </a:r>
            <a:endParaRPr lang="en-US" dirty="0"/>
          </a:p>
          <a:p>
            <a:r>
              <a:rPr lang="en-US" dirty="0">
                <a:hlinkClick r:id="rId6"/>
              </a:rPr>
              <a:t>Fish (quart jars, University of Alaska Cooperative Extension Service)</a:t>
            </a:r>
            <a:r>
              <a:rPr lang="en-US" dirty="0"/>
              <a:t> </a:t>
            </a:r>
          </a:p>
          <a:p>
            <a:r>
              <a:rPr lang="en-US" dirty="0">
                <a:hlinkClick r:id="rId7"/>
              </a:rPr>
              <a:t>Fish, Smoked</a:t>
            </a:r>
            <a:endParaRPr lang="en-US" dirty="0"/>
          </a:p>
          <a:p>
            <a:r>
              <a:rPr lang="en-US" dirty="0">
                <a:hlinkClick r:id="rId8"/>
              </a:rPr>
              <a:t>Oysters</a:t>
            </a:r>
            <a:endParaRPr lang="en-US" dirty="0"/>
          </a:p>
          <a:p>
            <a:r>
              <a:rPr lang="en-US" dirty="0">
                <a:hlinkClick r:id="rId9"/>
              </a:rPr>
              <a:t>Tuna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29</a:t>
            </a:fld>
            <a:endParaRPr lang="en-US" dirty="0"/>
          </a:p>
        </p:txBody>
      </p:sp>
    </p:spTree>
    <p:extLst>
      <p:ext uri="{BB962C8B-B14F-4D97-AF65-F5344CB8AC3E}">
        <p14:creationId xmlns:p14="http://schemas.microsoft.com/office/powerpoint/2010/main" val="2576371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Pressure Canner</a:t>
            </a:r>
          </a:p>
          <a:p>
            <a:endParaRPr lang="en-US" dirty="0"/>
          </a:p>
          <a:p>
            <a:r>
              <a:rPr lang="en-US" b="1" dirty="0"/>
              <a:t>Meat Products</a:t>
            </a:r>
            <a:r>
              <a:rPr lang="en-US" dirty="0"/>
              <a:t> </a:t>
            </a:r>
          </a:p>
          <a:p>
            <a:r>
              <a:rPr lang="en-US" dirty="0">
                <a:hlinkClick r:id="rId3"/>
              </a:rPr>
              <a:t>Chili Con Carne</a:t>
            </a:r>
            <a:endParaRPr lang="en-US" dirty="0"/>
          </a:p>
          <a:p>
            <a:r>
              <a:rPr lang="en-US" dirty="0">
                <a:hlinkClick r:id="rId4"/>
              </a:rPr>
              <a:t>Meat, Ground or Chopped</a:t>
            </a:r>
            <a:endParaRPr lang="en-US" dirty="0"/>
          </a:p>
          <a:p>
            <a:r>
              <a:rPr lang="en-US" dirty="0">
                <a:hlinkClick r:id="rId5"/>
              </a:rPr>
              <a:t>Meat, Strips, Cubes or Chunks</a:t>
            </a:r>
            <a:endParaRPr lang="en-US" dirty="0"/>
          </a:p>
          <a:p>
            <a:r>
              <a:rPr lang="en-US" dirty="0">
                <a:hlinkClick r:id="rId6"/>
              </a:rPr>
              <a:t>Meat Stock</a:t>
            </a:r>
            <a:endParaRPr lang="en-US" dirty="0"/>
          </a:p>
          <a:p>
            <a:r>
              <a:rPr lang="en-US" dirty="0">
                <a:hlinkClick r:id="rId7"/>
              </a:rPr>
              <a:t>Meat and Vegetable Soup</a:t>
            </a:r>
            <a:endParaRPr lang="en-US" dirty="0"/>
          </a:p>
          <a:p>
            <a:r>
              <a:rPr lang="en-US" dirty="0">
                <a:hlinkClick r:id="rId8"/>
              </a:rPr>
              <a:t>Mincemeat Pie Filling</a:t>
            </a:r>
            <a:br>
              <a:rPr lang="en-US" dirty="0"/>
            </a:b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30</a:t>
            </a:fld>
            <a:endParaRPr lang="en-US" dirty="0"/>
          </a:p>
        </p:txBody>
      </p:sp>
    </p:spTree>
    <p:extLst>
      <p:ext uri="{BB962C8B-B14F-4D97-AF65-F5344CB8AC3E}">
        <p14:creationId xmlns:p14="http://schemas.microsoft.com/office/powerpoint/2010/main" val="4186896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Boiling water/atmospheric steam canner</a:t>
            </a:r>
          </a:p>
        </p:txBody>
      </p:sp>
      <p:sp>
        <p:nvSpPr>
          <p:cNvPr id="4" name="Slide Number Placeholder 3"/>
          <p:cNvSpPr>
            <a:spLocks noGrp="1"/>
          </p:cNvSpPr>
          <p:nvPr>
            <p:ph type="sldNum" sz="quarter" idx="5"/>
          </p:nvPr>
        </p:nvSpPr>
        <p:spPr/>
        <p:txBody>
          <a:bodyPr/>
          <a:lstStyle/>
          <a:p>
            <a:fld id="{E2C40387-D8E8-4747-B676-98ED036C8F01}" type="slidenum">
              <a:rPr lang="en-US" smtClean="0"/>
              <a:t>32</a:t>
            </a:fld>
            <a:endParaRPr lang="en-US" dirty="0"/>
          </a:p>
        </p:txBody>
      </p:sp>
    </p:spTree>
    <p:extLst>
      <p:ext uri="{BB962C8B-B14F-4D97-AF65-F5344CB8AC3E}">
        <p14:creationId xmlns:p14="http://schemas.microsoft.com/office/powerpoint/2010/main" val="4221142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Pressure Canner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UNLESS: Pickled, then Boiling water/atmospheric steam canner</a:t>
            </a:r>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33</a:t>
            </a:fld>
            <a:endParaRPr lang="en-US" dirty="0"/>
          </a:p>
        </p:txBody>
      </p:sp>
    </p:spTree>
    <p:extLst>
      <p:ext uri="{BB962C8B-B14F-4D97-AF65-F5344CB8AC3E}">
        <p14:creationId xmlns:p14="http://schemas.microsoft.com/office/powerpoint/2010/main" val="427849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Pressure Canner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UNLESS: Pickled, then Boiling water/atmospheric steam canner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35</a:t>
            </a:fld>
            <a:endParaRPr lang="en-US" dirty="0"/>
          </a:p>
        </p:txBody>
      </p:sp>
    </p:spTree>
    <p:extLst>
      <p:ext uri="{BB962C8B-B14F-4D97-AF65-F5344CB8AC3E}">
        <p14:creationId xmlns:p14="http://schemas.microsoft.com/office/powerpoint/2010/main" val="3609418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Pressure Canner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UNLESS: Pickled, then Boiling water/atmospheric steam canner</a:t>
            </a:r>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36</a:t>
            </a:fld>
            <a:endParaRPr lang="en-US" dirty="0"/>
          </a:p>
        </p:txBody>
      </p:sp>
    </p:spTree>
    <p:extLst>
      <p:ext uri="{BB962C8B-B14F-4D97-AF65-F5344CB8AC3E}">
        <p14:creationId xmlns:p14="http://schemas.microsoft.com/office/powerpoint/2010/main" val="3356421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Pressure Canner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UNLESS: Pickled, then Boiling water/atmospheric steam canner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38</a:t>
            </a:fld>
            <a:endParaRPr lang="en-US" dirty="0"/>
          </a:p>
        </p:txBody>
      </p:sp>
    </p:spTree>
    <p:extLst>
      <p:ext uri="{BB962C8B-B14F-4D97-AF65-F5344CB8AC3E}">
        <p14:creationId xmlns:p14="http://schemas.microsoft.com/office/powerpoint/2010/main" val="3428842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them all then go through them </a:t>
            </a:r>
          </a:p>
        </p:txBody>
      </p:sp>
      <p:sp>
        <p:nvSpPr>
          <p:cNvPr id="4" name="Slide Number Placeholder 3"/>
          <p:cNvSpPr>
            <a:spLocks noGrp="1"/>
          </p:cNvSpPr>
          <p:nvPr>
            <p:ph type="sldNum" sz="quarter" idx="5"/>
          </p:nvPr>
        </p:nvSpPr>
        <p:spPr/>
        <p:txBody>
          <a:bodyPr/>
          <a:lstStyle/>
          <a:p>
            <a:fld id="{E2C40387-D8E8-4747-B676-98ED036C8F01}" type="slidenum">
              <a:rPr lang="en-US" smtClean="0"/>
              <a:t>4</a:t>
            </a:fld>
            <a:endParaRPr lang="en-US" dirty="0"/>
          </a:p>
        </p:txBody>
      </p:sp>
    </p:spTree>
    <p:extLst>
      <p:ext uri="{BB962C8B-B14F-4D97-AF65-F5344CB8AC3E}">
        <p14:creationId xmlns:p14="http://schemas.microsoft.com/office/powerpoint/2010/main" val="3943847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Pressure Canner or ACIDIFIED, then Boiling water/atmospheric steam canner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Tomato Juice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Tomato and Vegetable Juice Blend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Crushed Tomatoes (with no added liquid)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Standard Tomato Sauce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Whole or Halved Tomatoes (packed in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Whole or Halved Tomatoes (packed in tomato juice)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Whole or Halved Tomatoes (packed raw without added liquid)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Tomatoes with Okra or Zucchini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Spaghetti Sauce without Meat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Spaghetti Sauce with Meat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Tomato Ketchup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Tomato Paste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Country Western Ketchup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Blender Ketchup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Easy Hot Sauce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Barbecue Sauce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39</a:t>
            </a:fld>
            <a:endParaRPr lang="en-US" dirty="0"/>
          </a:p>
        </p:txBody>
      </p:sp>
    </p:spTree>
    <p:extLst>
      <p:ext uri="{BB962C8B-B14F-4D97-AF65-F5344CB8AC3E}">
        <p14:creationId xmlns:p14="http://schemas.microsoft.com/office/powerpoint/2010/main" val="4041727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Boiling water/atmospheric steam canner</a:t>
            </a:r>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40</a:t>
            </a:fld>
            <a:endParaRPr lang="en-US" dirty="0"/>
          </a:p>
        </p:txBody>
      </p:sp>
    </p:spTree>
    <p:extLst>
      <p:ext uri="{BB962C8B-B14F-4D97-AF65-F5344CB8AC3E}">
        <p14:creationId xmlns:p14="http://schemas.microsoft.com/office/powerpoint/2010/main" val="4195024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MUST be ACIDIFIED, then Boiling water/atmospheric steam canner</a:t>
            </a:r>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41</a:t>
            </a:fld>
            <a:endParaRPr lang="en-US" dirty="0"/>
          </a:p>
        </p:txBody>
      </p:sp>
    </p:spTree>
    <p:extLst>
      <p:ext uri="{BB962C8B-B14F-4D97-AF65-F5344CB8AC3E}">
        <p14:creationId xmlns:p14="http://schemas.microsoft.com/office/powerpoint/2010/main" val="3959944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Boiling water/atmospheric steam canner</a:t>
            </a:r>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42</a:t>
            </a:fld>
            <a:endParaRPr lang="en-US" dirty="0"/>
          </a:p>
        </p:txBody>
      </p:sp>
    </p:spTree>
    <p:extLst>
      <p:ext uri="{BB962C8B-B14F-4D97-AF65-F5344CB8AC3E}">
        <p14:creationId xmlns:p14="http://schemas.microsoft.com/office/powerpoint/2010/main" val="808531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t>
            </a:r>
          </a:p>
          <a:p>
            <a:endParaRPr lang="en-US" dirty="0"/>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43</a:t>
            </a:fld>
            <a:endParaRPr lang="en-US" dirty="0"/>
          </a:p>
        </p:txBody>
      </p:sp>
    </p:spTree>
    <p:extLst>
      <p:ext uri="{BB962C8B-B14F-4D97-AF65-F5344CB8AC3E}">
        <p14:creationId xmlns:p14="http://schemas.microsoft.com/office/powerpoint/2010/main" val="2860375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Green Peanuts in the Shell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Salsa/Taco Sauce </a:t>
            </a:r>
            <a:r>
              <a:rPr lang="en-US" b="0" dirty="0"/>
              <a:t>- </a:t>
            </a:r>
            <a:r>
              <a:rPr lang="en-US" dirty="0"/>
              <a:t>Salsas typically are mixtures of acid and low-acid ingredients; they are an example of an acidified food and appropriate for boiling water canning if the final pH of all components is less than 4.6.  If the mixture has less acidity, it would need to be treated as a low-acid canned food and require sufficient research to eliminate a botulism risk as a canned food. </a:t>
            </a:r>
            <a:endParaRPr lang="en-US" b="1" dirty="0"/>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44</a:t>
            </a:fld>
            <a:endParaRPr lang="en-US" dirty="0"/>
          </a:p>
        </p:txBody>
      </p:sp>
    </p:spTree>
    <p:extLst>
      <p:ext uri="{BB962C8B-B14F-4D97-AF65-F5344CB8AC3E}">
        <p14:creationId xmlns:p14="http://schemas.microsoft.com/office/powerpoint/2010/main" val="2656984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Select produce that is fresh and of high quality. Discard any produce that is moldy or shows signs of decay or insect damage. Cut away bruises and blemishes from fruits and vegetables. </a:t>
            </a:r>
          </a:p>
          <a:p>
            <a:r>
              <a:rPr lang="en-US" sz="1200" kern="1200" dirty="0">
                <a:solidFill>
                  <a:schemeClr val="tx1"/>
                </a:solidFill>
                <a:effectLst/>
                <a:latin typeface="+mn-lt"/>
                <a:ea typeface="+mn-ea"/>
                <a:cs typeface="+mn-cs"/>
              </a:rPr>
              <a:t>Young and tender vegetables, processed within several hours of harvesting, produce the best results when canned. </a:t>
            </a:r>
          </a:p>
          <a:p>
            <a:r>
              <a:rPr lang="en-US" sz="1200" kern="1200" dirty="0">
                <a:solidFill>
                  <a:schemeClr val="tx1"/>
                </a:solidFill>
                <a:effectLst/>
                <a:latin typeface="+mn-lt"/>
                <a:ea typeface="+mn-ea"/>
                <a:cs typeface="+mn-cs"/>
              </a:rPr>
              <a:t>Fruit should be firm and ripe; Do not can overripe fruit as an unsafe product may result.</a:t>
            </a:r>
          </a:p>
          <a:p>
            <a:endParaRPr lang="en-US" sz="1200" kern="1200" dirty="0">
              <a:solidFill>
                <a:schemeClr val="tx1"/>
              </a:solidFill>
              <a:effectLst/>
              <a:latin typeface="+mn-lt"/>
              <a:ea typeface="+mn-ea"/>
              <a:cs typeface="+mn-cs"/>
            </a:endParaRPr>
          </a:p>
          <a:p>
            <a:r>
              <a:rPr lang="en-US" dirty="0"/>
              <a:t>It does NOT allow you to include noodles or other pasta, rice, flour, cream, milk or other thickening or dairy ingredients. We will talk a little more about that later.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2C40387-D8E8-4747-B676-98ED036C8F01}" type="slidenum">
              <a:rPr lang="en-US" smtClean="0"/>
              <a:t>46</a:t>
            </a:fld>
            <a:endParaRPr lang="en-US" dirty="0"/>
          </a:p>
        </p:txBody>
      </p:sp>
    </p:spTree>
    <p:extLst>
      <p:ext uri="{BB962C8B-B14F-4D97-AF65-F5344CB8AC3E}">
        <p14:creationId xmlns:p14="http://schemas.microsoft.com/office/powerpoint/2010/main" val="1612298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One of the confusing things about pressure canners is there are a lot of options out there! </a:t>
            </a:r>
          </a:p>
          <a:p>
            <a:endParaRPr lang="en-US" altLang="en-US" dirty="0"/>
          </a:p>
          <a:p>
            <a:r>
              <a:rPr lang="en-US" altLang="en-US" dirty="0"/>
              <a:t>While they all look different, they have the same functionality. The analogy I use is</a:t>
            </a:r>
          </a:p>
          <a:p>
            <a:r>
              <a:rPr lang="en-US" altLang="en-US" dirty="0"/>
              <a:t>&lt;click&gt; comparing rental cars.  &lt;give analogy&gt;</a:t>
            </a:r>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48</a:t>
            </a:fld>
            <a:endParaRPr lang="en-US" dirty="0"/>
          </a:p>
        </p:txBody>
      </p:sp>
    </p:spTree>
    <p:extLst>
      <p:ext uri="{BB962C8B-B14F-4D97-AF65-F5344CB8AC3E}">
        <p14:creationId xmlns:p14="http://schemas.microsoft.com/office/powerpoint/2010/main" val="686772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a:p>
            <a:r>
              <a:rPr lang="en-US" altLang="en-US" dirty="0"/>
              <a:t>So let’s put a brand name to each of the canners shown earlier.</a:t>
            </a:r>
          </a:p>
          <a:p>
            <a:endParaRPr lang="en-US" altLang="en-US" dirty="0"/>
          </a:p>
          <a:p>
            <a:r>
              <a:rPr lang="en-US" altLang="en-US" dirty="0"/>
              <a:t>&lt;click&gt; to bring up each brand name.</a:t>
            </a:r>
          </a:p>
          <a:p>
            <a:endParaRPr lang="en-US" altLang="en-US" dirty="0"/>
          </a:p>
          <a:p>
            <a:r>
              <a:rPr lang="en-US" altLang="en-US" dirty="0"/>
              <a:t>Granite ware has a non-stick interior and comes with a steaming rack for cooking.</a:t>
            </a:r>
          </a:p>
          <a:p>
            <a:endParaRPr lang="en-US" altLang="en-US" dirty="0"/>
          </a:p>
          <a:p>
            <a:r>
              <a:rPr lang="en-US" altLang="en-US" dirty="0"/>
              <a:t>T-</a:t>
            </a:r>
            <a:r>
              <a:rPr lang="en-US" altLang="en-US" dirty="0" err="1"/>
              <a:t>fal’s</a:t>
            </a:r>
            <a:r>
              <a:rPr lang="en-US" altLang="en-US" dirty="0"/>
              <a:t> over pressure plug is in the top handle; less mess if it is forced out.</a:t>
            </a:r>
          </a:p>
          <a:p>
            <a:endParaRPr lang="en-US" altLang="en-US" dirty="0"/>
          </a:p>
          <a:p>
            <a:r>
              <a:rPr lang="en-US" altLang="en-US" dirty="0"/>
              <a:t>Note that </a:t>
            </a:r>
            <a:r>
              <a:rPr lang="en-US" altLang="en-US" dirty="0" err="1"/>
              <a:t>Fagor</a:t>
            </a:r>
            <a:r>
              <a:rPr lang="en-US" altLang="en-US" dirty="0"/>
              <a:t> isn’t sold or supported in the US anymore and can only be canned at the highest pressure setting. More on that in another module.  There’s a similar model available called a </a:t>
            </a:r>
            <a:r>
              <a:rPr lang="en-US" altLang="en-US" dirty="0" err="1"/>
              <a:t>Zavor</a:t>
            </a:r>
            <a:r>
              <a:rPr lang="en-US" altLang="en-US" dirty="0"/>
              <a:t>. Both can work on induction burners.  And both have a spring loaded pressure adjuster, so you need to be careful with storage so you don’t bang it around and impact the accuracy.</a:t>
            </a:r>
          </a:p>
          <a:p>
            <a:endParaRPr lang="en-US" altLang="en-US" dirty="0"/>
          </a:p>
          <a:p>
            <a:r>
              <a:rPr lang="en-US" altLang="en-US" dirty="0"/>
              <a:t>Remember, these canners look different from each other, but they have the same core components, they’re just different models.</a:t>
            </a:r>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49</a:t>
            </a:fld>
            <a:endParaRPr lang="en-US" dirty="0"/>
          </a:p>
        </p:txBody>
      </p:sp>
    </p:spTree>
    <p:extLst>
      <p:ext uri="{BB962C8B-B14F-4D97-AF65-F5344CB8AC3E}">
        <p14:creationId xmlns:p14="http://schemas.microsoft.com/office/powerpoint/2010/main" val="3510987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50</a:t>
            </a:fld>
            <a:endParaRPr lang="en-US" dirty="0"/>
          </a:p>
        </p:txBody>
      </p:sp>
    </p:spTree>
    <p:extLst>
      <p:ext uri="{BB962C8B-B14F-4D97-AF65-F5344CB8AC3E}">
        <p14:creationId xmlns:p14="http://schemas.microsoft.com/office/powerpoint/2010/main" val="3079234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Foodborne pathogens grow best under the same conditions that allow people to thrive. </a:t>
            </a:r>
          </a:p>
          <a:p>
            <a:r>
              <a:rPr lang="en-US" sz="1200" kern="1200" dirty="0">
                <a:solidFill>
                  <a:schemeClr val="tx1"/>
                </a:solidFill>
                <a:effectLst/>
                <a:latin typeface="+mn-lt"/>
                <a:ea typeface="+mn-ea"/>
                <a:cs typeface="+mn-cs"/>
              </a:rPr>
              <a:t>Most foodborne bacteria grow fastest at temperatures from 90° to 110° F. </a:t>
            </a:r>
          </a:p>
          <a:p>
            <a:r>
              <a:rPr lang="en-US" sz="1200" kern="1200" dirty="0">
                <a:solidFill>
                  <a:schemeClr val="tx1"/>
                </a:solidFill>
                <a:effectLst/>
                <a:latin typeface="+mn-lt"/>
                <a:ea typeface="+mn-ea"/>
                <a:cs typeface="+mn-cs"/>
              </a:rPr>
              <a:t>However, foodborne bacteria will grow in the temperature range known as…… dun </a:t>
            </a:r>
            <a:r>
              <a:rPr lang="en-US" sz="1200" kern="1200" dirty="0" err="1">
                <a:solidFill>
                  <a:schemeClr val="tx1"/>
                </a:solidFill>
                <a:effectLst/>
                <a:latin typeface="+mn-lt"/>
                <a:ea typeface="+mn-ea"/>
                <a:cs typeface="+mn-cs"/>
              </a:rPr>
              <a:t>dun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dun</a:t>
            </a:r>
            <a:r>
              <a:rPr lang="en-US" sz="1200" kern="1200" dirty="0">
                <a:solidFill>
                  <a:schemeClr val="tx1"/>
                </a:solidFill>
                <a:effectLst/>
                <a:latin typeface="+mn-lt"/>
                <a:ea typeface="+mn-ea"/>
                <a:cs typeface="+mn-cs"/>
              </a:rPr>
              <a:t>… the </a:t>
            </a:r>
            <a:r>
              <a:rPr lang="en-US" sz="1200" b="1" i="1" kern="1200" dirty="0">
                <a:solidFill>
                  <a:schemeClr val="tx1"/>
                </a:solidFill>
                <a:effectLst/>
                <a:latin typeface="+mn-lt"/>
                <a:ea typeface="+mn-ea"/>
                <a:cs typeface="+mn-cs"/>
              </a:rPr>
              <a:t>Danger Zone</a:t>
            </a:r>
            <a:r>
              <a:rPr lang="en-US" sz="1200" kern="1200" dirty="0">
                <a:solidFill>
                  <a:schemeClr val="tx1"/>
                </a:solidFill>
                <a:effectLst/>
                <a:latin typeface="+mn-lt"/>
                <a:ea typeface="+mn-ea"/>
                <a:cs typeface="+mn-cs"/>
              </a:rPr>
              <a:t>, 40° to 140°F; some grow at temperatures below this range.</a:t>
            </a:r>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5</a:t>
            </a:fld>
            <a:endParaRPr lang="en-US" dirty="0"/>
          </a:p>
        </p:txBody>
      </p:sp>
    </p:spTree>
    <p:extLst>
      <p:ext uri="{BB962C8B-B14F-4D97-AF65-F5344CB8AC3E}">
        <p14:creationId xmlns:p14="http://schemas.microsoft.com/office/powerpoint/2010/main" val="3189506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We’ve seen this collection before. Which canners are dial gauge canners?</a:t>
            </a:r>
          </a:p>
          <a:p>
            <a:endParaRPr lang="en-US" altLang="en-US" dirty="0"/>
          </a:p>
          <a:p>
            <a:r>
              <a:rPr lang="en-US" altLang="en-US" dirty="0"/>
              <a:t>&lt;click&gt; only the Presto.</a:t>
            </a:r>
          </a:p>
        </p:txBody>
      </p:sp>
      <p:sp>
        <p:nvSpPr>
          <p:cNvPr id="4" name="Slide Number Placeholder 3"/>
          <p:cNvSpPr>
            <a:spLocks noGrp="1"/>
          </p:cNvSpPr>
          <p:nvPr>
            <p:ph type="sldNum" sz="quarter" idx="5"/>
          </p:nvPr>
        </p:nvSpPr>
        <p:spPr/>
        <p:txBody>
          <a:bodyPr/>
          <a:lstStyle/>
          <a:p>
            <a:fld id="{E2C40387-D8E8-4747-B676-98ED036C8F01}" type="slidenum">
              <a:rPr lang="en-US" smtClean="0"/>
              <a:t>51</a:t>
            </a:fld>
            <a:endParaRPr lang="en-US" dirty="0"/>
          </a:p>
        </p:txBody>
      </p:sp>
    </p:spTree>
    <p:extLst>
      <p:ext uri="{BB962C8B-B14F-4D97-AF65-F5344CB8AC3E}">
        <p14:creationId xmlns:p14="http://schemas.microsoft.com/office/powerpoint/2010/main" val="2459348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Gives you signs of where it’s going but it’s up to you to control it by adjusting the heat.</a:t>
            </a:r>
          </a:p>
          <a:p>
            <a:endParaRPr lang="en-US" altLang="en-US" dirty="0"/>
          </a:p>
          <a:p>
            <a:r>
              <a:rPr lang="en-US" altLang="en-US" dirty="0"/>
              <a:t>Recommendation: when the gauge is getting close to the desired pressure, start to turn the heat down a little so you don’t swing far above the desired psi, then drop below, and continue back and forth.  It doesn’t take a high temperature setting on your stove to maintain the pressure once you reach it.  </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53</a:t>
            </a:fld>
            <a:endParaRPr lang="en-US" dirty="0"/>
          </a:p>
        </p:txBody>
      </p:sp>
    </p:spTree>
    <p:extLst>
      <p:ext uri="{BB962C8B-B14F-4D97-AF65-F5344CB8AC3E}">
        <p14:creationId xmlns:p14="http://schemas.microsoft.com/office/powerpoint/2010/main" val="2645923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During the pandemic we had people calling the office concerned about not being able to test their dial gauge. What could they do? They were responsible canners and knew they needed to verify the accuracy of their dial gauge.</a:t>
            </a:r>
          </a:p>
          <a:p>
            <a:endParaRPr lang="en-US" altLang="en-US" dirty="0"/>
          </a:p>
          <a:p>
            <a:r>
              <a:rPr lang="en-US" altLang="en-US" dirty="0"/>
              <a:t>There were a couple of easy solutions. </a:t>
            </a:r>
          </a:p>
          <a:p>
            <a:endParaRPr lang="en-US" altLang="en-US" dirty="0"/>
          </a:p>
          <a:p>
            <a:r>
              <a:rPr lang="en-US" altLang="en-US" dirty="0"/>
              <a:t>&lt;click&gt; &lt;click&gt; The first is the easiest and cheapest. Just use the one piece 15 psi weight and can your food at a higher pressure. The weight will rock gently when it reaches 15 psi and will release pressure to keep the internal pressure at 15psi. </a:t>
            </a:r>
          </a:p>
          <a:p>
            <a:endParaRPr lang="en-US" altLang="en-US" dirty="0"/>
          </a:p>
          <a:p>
            <a:r>
              <a:rPr lang="en-US" altLang="en-US" dirty="0"/>
              <a:t>You may worry that you’re over cooking your food at this higher pressure, but the incremental temperature of each 1 lb. of pressure is only 2°F. So, the temperature difference of canning at 11 psi to 15 psi is only 8°F. So you’d be cooking the food at 248°F instead of 240°F, which isn’t going to make a difference in the food quality.</a:t>
            </a:r>
          </a:p>
          <a:p>
            <a:endParaRPr lang="en-US" altLang="en-US" dirty="0"/>
          </a:p>
          <a:p>
            <a:r>
              <a:rPr lang="en-US" altLang="en-US" dirty="0"/>
              <a:t>&lt;click&gt; If you normally can at a lower pressure, you can buy a three-piece weighted gauge designed specifically for Presto and just treat the canner like a weighted gauge  canner instead of a dial gauge canner.</a:t>
            </a:r>
          </a:p>
          <a:p>
            <a:endParaRPr lang="en-US" altLang="en-US" dirty="0"/>
          </a:p>
          <a:p>
            <a:endParaRPr lang="en-US" altLang="en-US" dirty="0"/>
          </a:p>
          <a:p>
            <a:endParaRPr lang="en-US" alt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54</a:t>
            </a:fld>
            <a:endParaRPr lang="en-US" dirty="0"/>
          </a:p>
        </p:txBody>
      </p:sp>
    </p:spTree>
    <p:extLst>
      <p:ext uri="{BB962C8B-B14F-4D97-AF65-F5344CB8AC3E}">
        <p14:creationId xmlns:p14="http://schemas.microsoft.com/office/powerpoint/2010/main" val="3629365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We’ve seen this collection before. Which canners are weighted gauge canners?</a:t>
            </a:r>
          </a:p>
          <a:p>
            <a:endParaRPr lang="en-US" altLang="en-US" dirty="0"/>
          </a:p>
          <a:p>
            <a:r>
              <a:rPr lang="en-US" altLang="en-US" dirty="0"/>
              <a:t>&lt;click&gt;ALL but the Presto.</a:t>
            </a:r>
          </a:p>
        </p:txBody>
      </p:sp>
      <p:sp>
        <p:nvSpPr>
          <p:cNvPr id="4" name="Slide Number Placeholder 3"/>
          <p:cNvSpPr>
            <a:spLocks noGrp="1"/>
          </p:cNvSpPr>
          <p:nvPr>
            <p:ph type="sldNum" sz="quarter" idx="5"/>
          </p:nvPr>
        </p:nvSpPr>
        <p:spPr/>
        <p:txBody>
          <a:bodyPr/>
          <a:lstStyle/>
          <a:p>
            <a:fld id="{E2C40387-D8E8-4747-B676-98ED036C8F01}" type="slidenum">
              <a:rPr lang="en-US" smtClean="0"/>
              <a:t>55</a:t>
            </a:fld>
            <a:endParaRPr lang="en-US" dirty="0"/>
          </a:p>
        </p:txBody>
      </p:sp>
    </p:spTree>
    <p:extLst>
      <p:ext uri="{BB962C8B-B14F-4D97-AF65-F5344CB8AC3E}">
        <p14:creationId xmlns:p14="http://schemas.microsoft.com/office/powerpoint/2010/main" val="3384963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2A341093-AAC3-4BD3-9E43-35565AFFE6CD}"/>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9A97CB72-A609-48C9-A800-2307E14F05B8}"/>
              </a:ext>
            </a:extLst>
          </p:cNvPr>
          <p:cNvSpPr>
            <a:spLocks noGrp="1" noChangeArrowheads="1"/>
          </p:cNvSpPr>
          <p:nvPr>
            <p:ph type="body" idx="1"/>
          </p:nvPr>
        </p:nvSpPr>
        <p:spPr>
          <a:noFill/>
        </p:spPr>
        <p:txBody>
          <a:bodyPr/>
          <a:lstStyle/>
          <a:p>
            <a:endParaRPr lang="en-US" altLang="en-US"/>
          </a:p>
        </p:txBody>
      </p:sp>
      <p:sp>
        <p:nvSpPr>
          <p:cNvPr id="11268" name="Header Placeholder 3">
            <a:extLst>
              <a:ext uri="{FF2B5EF4-FFF2-40B4-BE49-F238E27FC236}">
                <a16:creationId xmlns:a16="http://schemas.microsoft.com/office/drawing/2014/main" id="{499235B8-30AB-4E78-A765-00A99FA6D5E4}"/>
              </a:ext>
            </a:extLst>
          </p:cNvPr>
          <p:cNvSpPr>
            <a:spLocks noGrp="1"/>
          </p:cNvSpPr>
          <p:nvPr>
            <p:ph type="hdr" sz="quarter"/>
          </p:nvPr>
        </p:nvSpPr>
        <p:spPr>
          <a:noFill/>
        </p:spPr>
        <p:txBody>
          <a:bodyPr/>
          <a:lstStyle>
            <a:lvl1pPr>
              <a:defRPr sz="2400">
                <a:solidFill>
                  <a:schemeClr val="tx1"/>
                </a:solidFill>
                <a:latin typeface="Times New Roman" panose="02020603050405020304" pitchFamily="18" charset="0"/>
              </a:defRPr>
            </a:lvl1pPr>
            <a:lvl2pPr marL="681038" indent="-260350">
              <a:defRPr sz="2400">
                <a:solidFill>
                  <a:schemeClr val="tx1"/>
                </a:solidFill>
                <a:latin typeface="Times New Roman" panose="02020603050405020304" pitchFamily="18" charset="0"/>
              </a:defRPr>
            </a:lvl2pPr>
            <a:lvl3pPr marL="1050925" indent="-209550">
              <a:defRPr sz="2400">
                <a:solidFill>
                  <a:schemeClr val="tx1"/>
                </a:solidFill>
                <a:latin typeface="Times New Roman" panose="02020603050405020304" pitchFamily="18" charset="0"/>
              </a:defRPr>
            </a:lvl3pPr>
            <a:lvl4pPr marL="1471613" indent="-209550">
              <a:defRPr sz="2400">
                <a:solidFill>
                  <a:schemeClr val="tx1"/>
                </a:solidFill>
                <a:latin typeface="Times New Roman" panose="02020603050405020304" pitchFamily="18" charset="0"/>
              </a:defRPr>
            </a:lvl4pPr>
            <a:lvl5pPr marL="1892300" indent="-209550">
              <a:defRPr sz="2400">
                <a:solidFill>
                  <a:schemeClr val="tx1"/>
                </a:solidFill>
                <a:latin typeface="Times New Roman" panose="02020603050405020304" pitchFamily="18" charset="0"/>
              </a:defRPr>
            </a:lvl5pPr>
            <a:lvl6pPr marL="2349500" indent="-209550" eaLnBrk="0" fontAlgn="base" hangingPunct="0">
              <a:spcBef>
                <a:spcPct val="0"/>
              </a:spcBef>
              <a:spcAft>
                <a:spcPct val="0"/>
              </a:spcAft>
              <a:defRPr sz="2400">
                <a:solidFill>
                  <a:schemeClr val="tx1"/>
                </a:solidFill>
                <a:latin typeface="Times New Roman" panose="02020603050405020304" pitchFamily="18" charset="0"/>
              </a:defRPr>
            </a:lvl6pPr>
            <a:lvl7pPr marL="2806700" indent="-209550" eaLnBrk="0" fontAlgn="base" hangingPunct="0">
              <a:spcBef>
                <a:spcPct val="0"/>
              </a:spcBef>
              <a:spcAft>
                <a:spcPct val="0"/>
              </a:spcAft>
              <a:defRPr sz="2400">
                <a:solidFill>
                  <a:schemeClr val="tx1"/>
                </a:solidFill>
                <a:latin typeface="Times New Roman" panose="02020603050405020304" pitchFamily="18" charset="0"/>
              </a:defRPr>
            </a:lvl7pPr>
            <a:lvl8pPr marL="3263900" indent="-209550" eaLnBrk="0" fontAlgn="base" hangingPunct="0">
              <a:spcBef>
                <a:spcPct val="0"/>
              </a:spcBef>
              <a:spcAft>
                <a:spcPct val="0"/>
              </a:spcAft>
              <a:defRPr sz="2400">
                <a:solidFill>
                  <a:schemeClr val="tx1"/>
                </a:solidFill>
                <a:latin typeface="Times New Roman" panose="02020603050405020304" pitchFamily="18" charset="0"/>
              </a:defRPr>
            </a:lvl8pPr>
            <a:lvl9pPr marL="3721100" indent="-2095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Canning Low Acid Foods - presented by Sue Mosbacher</a:t>
            </a:r>
          </a:p>
        </p:txBody>
      </p:sp>
      <p:sp>
        <p:nvSpPr>
          <p:cNvPr id="11269" name="Date Placeholder 4">
            <a:extLst>
              <a:ext uri="{FF2B5EF4-FFF2-40B4-BE49-F238E27FC236}">
                <a16:creationId xmlns:a16="http://schemas.microsoft.com/office/drawing/2014/main" id="{CFEB722E-6472-4F83-8320-E0FEB4167D7D}"/>
              </a:ext>
            </a:extLst>
          </p:cNvPr>
          <p:cNvSpPr>
            <a:spLocks noGrp="1"/>
          </p:cNvSpPr>
          <p:nvPr>
            <p:ph type="dt" sz="quarter" idx="1"/>
          </p:nvPr>
        </p:nvSpPr>
        <p:spPr>
          <a:noFill/>
        </p:spPr>
        <p:txBody>
          <a:bodyPr/>
          <a:lstStyle>
            <a:lvl1pPr>
              <a:defRPr sz="2400">
                <a:solidFill>
                  <a:schemeClr val="tx1"/>
                </a:solidFill>
                <a:latin typeface="Times New Roman" panose="02020603050405020304" pitchFamily="18" charset="0"/>
              </a:defRPr>
            </a:lvl1pPr>
            <a:lvl2pPr marL="681038" indent="-260350">
              <a:defRPr sz="2400">
                <a:solidFill>
                  <a:schemeClr val="tx1"/>
                </a:solidFill>
                <a:latin typeface="Times New Roman" panose="02020603050405020304" pitchFamily="18" charset="0"/>
              </a:defRPr>
            </a:lvl2pPr>
            <a:lvl3pPr marL="1050925" indent="-209550">
              <a:defRPr sz="2400">
                <a:solidFill>
                  <a:schemeClr val="tx1"/>
                </a:solidFill>
                <a:latin typeface="Times New Roman" panose="02020603050405020304" pitchFamily="18" charset="0"/>
              </a:defRPr>
            </a:lvl3pPr>
            <a:lvl4pPr marL="1471613" indent="-209550">
              <a:defRPr sz="2400">
                <a:solidFill>
                  <a:schemeClr val="tx1"/>
                </a:solidFill>
                <a:latin typeface="Times New Roman" panose="02020603050405020304" pitchFamily="18" charset="0"/>
              </a:defRPr>
            </a:lvl4pPr>
            <a:lvl5pPr marL="1892300" indent="-209550">
              <a:defRPr sz="2400">
                <a:solidFill>
                  <a:schemeClr val="tx1"/>
                </a:solidFill>
                <a:latin typeface="Times New Roman" panose="02020603050405020304" pitchFamily="18" charset="0"/>
              </a:defRPr>
            </a:lvl5pPr>
            <a:lvl6pPr marL="2349500" indent="-209550" eaLnBrk="0" fontAlgn="base" hangingPunct="0">
              <a:spcBef>
                <a:spcPct val="0"/>
              </a:spcBef>
              <a:spcAft>
                <a:spcPct val="0"/>
              </a:spcAft>
              <a:defRPr sz="2400">
                <a:solidFill>
                  <a:schemeClr val="tx1"/>
                </a:solidFill>
                <a:latin typeface="Times New Roman" panose="02020603050405020304" pitchFamily="18" charset="0"/>
              </a:defRPr>
            </a:lvl6pPr>
            <a:lvl7pPr marL="2806700" indent="-209550" eaLnBrk="0" fontAlgn="base" hangingPunct="0">
              <a:spcBef>
                <a:spcPct val="0"/>
              </a:spcBef>
              <a:spcAft>
                <a:spcPct val="0"/>
              </a:spcAft>
              <a:defRPr sz="2400">
                <a:solidFill>
                  <a:schemeClr val="tx1"/>
                </a:solidFill>
                <a:latin typeface="Times New Roman" panose="02020603050405020304" pitchFamily="18" charset="0"/>
              </a:defRPr>
            </a:lvl7pPr>
            <a:lvl8pPr marL="3263900" indent="-209550" eaLnBrk="0" fontAlgn="base" hangingPunct="0">
              <a:spcBef>
                <a:spcPct val="0"/>
              </a:spcBef>
              <a:spcAft>
                <a:spcPct val="0"/>
              </a:spcAft>
              <a:defRPr sz="2400">
                <a:solidFill>
                  <a:schemeClr val="tx1"/>
                </a:solidFill>
                <a:latin typeface="Times New Roman" panose="02020603050405020304" pitchFamily="18" charset="0"/>
              </a:defRPr>
            </a:lvl8pPr>
            <a:lvl9pPr marL="3721100" indent="-2095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2/10/13</a:t>
            </a:r>
          </a:p>
        </p:txBody>
      </p:sp>
      <p:sp>
        <p:nvSpPr>
          <p:cNvPr id="11270" name="Footer Placeholder 5">
            <a:extLst>
              <a:ext uri="{FF2B5EF4-FFF2-40B4-BE49-F238E27FC236}">
                <a16:creationId xmlns:a16="http://schemas.microsoft.com/office/drawing/2014/main" id="{C46D98E5-1939-4942-AAFC-775E13836840}"/>
              </a:ext>
            </a:extLst>
          </p:cNvPr>
          <p:cNvSpPr>
            <a:spLocks noGrp="1"/>
          </p:cNvSpPr>
          <p:nvPr>
            <p:ph type="ftr" sz="quarter" idx="4"/>
          </p:nvPr>
        </p:nvSpPr>
        <p:spPr>
          <a:noFill/>
        </p:spPr>
        <p:txBody>
          <a:bodyPr/>
          <a:lstStyle>
            <a:lvl1pPr>
              <a:defRPr sz="2400">
                <a:solidFill>
                  <a:schemeClr val="tx1"/>
                </a:solidFill>
                <a:latin typeface="Times New Roman" panose="02020603050405020304" pitchFamily="18" charset="0"/>
              </a:defRPr>
            </a:lvl1pPr>
            <a:lvl2pPr marL="681038" indent="-260350">
              <a:defRPr sz="2400">
                <a:solidFill>
                  <a:schemeClr val="tx1"/>
                </a:solidFill>
                <a:latin typeface="Times New Roman" panose="02020603050405020304" pitchFamily="18" charset="0"/>
              </a:defRPr>
            </a:lvl2pPr>
            <a:lvl3pPr marL="1050925" indent="-209550">
              <a:defRPr sz="2400">
                <a:solidFill>
                  <a:schemeClr val="tx1"/>
                </a:solidFill>
                <a:latin typeface="Times New Roman" panose="02020603050405020304" pitchFamily="18" charset="0"/>
              </a:defRPr>
            </a:lvl3pPr>
            <a:lvl4pPr marL="1471613" indent="-209550">
              <a:defRPr sz="2400">
                <a:solidFill>
                  <a:schemeClr val="tx1"/>
                </a:solidFill>
                <a:latin typeface="Times New Roman" panose="02020603050405020304" pitchFamily="18" charset="0"/>
              </a:defRPr>
            </a:lvl4pPr>
            <a:lvl5pPr marL="1892300" indent="-209550">
              <a:defRPr sz="2400">
                <a:solidFill>
                  <a:schemeClr val="tx1"/>
                </a:solidFill>
                <a:latin typeface="Times New Roman" panose="02020603050405020304" pitchFamily="18" charset="0"/>
              </a:defRPr>
            </a:lvl5pPr>
            <a:lvl6pPr marL="2349500" indent="-209550" eaLnBrk="0" fontAlgn="base" hangingPunct="0">
              <a:spcBef>
                <a:spcPct val="0"/>
              </a:spcBef>
              <a:spcAft>
                <a:spcPct val="0"/>
              </a:spcAft>
              <a:defRPr sz="2400">
                <a:solidFill>
                  <a:schemeClr val="tx1"/>
                </a:solidFill>
                <a:latin typeface="Times New Roman" panose="02020603050405020304" pitchFamily="18" charset="0"/>
              </a:defRPr>
            </a:lvl6pPr>
            <a:lvl7pPr marL="2806700" indent="-209550" eaLnBrk="0" fontAlgn="base" hangingPunct="0">
              <a:spcBef>
                <a:spcPct val="0"/>
              </a:spcBef>
              <a:spcAft>
                <a:spcPct val="0"/>
              </a:spcAft>
              <a:defRPr sz="2400">
                <a:solidFill>
                  <a:schemeClr val="tx1"/>
                </a:solidFill>
                <a:latin typeface="Times New Roman" panose="02020603050405020304" pitchFamily="18" charset="0"/>
              </a:defRPr>
            </a:lvl7pPr>
            <a:lvl8pPr marL="3263900" indent="-209550" eaLnBrk="0" fontAlgn="base" hangingPunct="0">
              <a:spcBef>
                <a:spcPct val="0"/>
              </a:spcBef>
              <a:spcAft>
                <a:spcPct val="0"/>
              </a:spcAft>
              <a:defRPr sz="2400">
                <a:solidFill>
                  <a:schemeClr val="tx1"/>
                </a:solidFill>
                <a:latin typeface="Times New Roman" panose="02020603050405020304" pitchFamily="18" charset="0"/>
              </a:defRPr>
            </a:lvl8pPr>
            <a:lvl9pPr marL="3721100" indent="-2095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Amador/Calaveras MFP Training - 2013</a:t>
            </a:r>
          </a:p>
        </p:txBody>
      </p:sp>
      <p:sp>
        <p:nvSpPr>
          <p:cNvPr id="11271" name="Slide Number Placeholder 6">
            <a:extLst>
              <a:ext uri="{FF2B5EF4-FFF2-40B4-BE49-F238E27FC236}">
                <a16:creationId xmlns:a16="http://schemas.microsoft.com/office/drawing/2014/main" id="{BEBC7A52-E856-4C07-8707-8BB3762BB49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681038" indent="-260350">
              <a:defRPr sz="2400">
                <a:solidFill>
                  <a:schemeClr val="tx1"/>
                </a:solidFill>
                <a:latin typeface="Times New Roman" panose="02020603050405020304" pitchFamily="18" charset="0"/>
              </a:defRPr>
            </a:lvl2pPr>
            <a:lvl3pPr marL="1050925" indent="-209550">
              <a:defRPr sz="2400">
                <a:solidFill>
                  <a:schemeClr val="tx1"/>
                </a:solidFill>
                <a:latin typeface="Times New Roman" panose="02020603050405020304" pitchFamily="18" charset="0"/>
              </a:defRPr>
            </a:lvl3pPr>
            <a:lvl4pPr marL="1471613" indent="-209550">
              <a:defRPr sz="2400">
                <a:solidFill>
                  <a:schemeClr val="tx1"/>
                </a:solidFill>
                <a:latin typeface="Times New Roman" panose="02020603050405020304" pitchFamily="18" charset="0"/>
              </a:defRPr>
            </a:lvl4pPr>
            <a:lvl5pPr marL="1892300" indent="-209550">
              <a:defRPr sz="2400">
                <a:solidFill>
                  <a:schemeClr val="tx1"/>
                </a:solidFill>
                <a:latin typeface="Times New Roman" panose="02020603050405020304" pitchFamily="18" charset="0"/>
              </a:defRPr>
            </a:lvl5pPr>
            <a:lvl6pPr marL="2349500" indent="-209550" eaLnBrk="0" fontAlgn="base" hangingPunct="0">
              <a:spcBef>
                <a:spcPct val="0"/>
              </a:spcBef>
              <a:spcAft>
                <a:spcPct val="0"/>
              </a:spcAft>
              <a:defRPr sz="2400">
                <a:solidFill>
                  <a:schemeClr val="tx1"/>
                </a:solidFill>
                <a:latin typeface="Times New Roman" panose="02020603050405020304" pitchFamily="18" charset="0"/>
              </a:defRPr>
            </a:lvl6pPr>
            <a:lvl7pPr marL="2806700" indent="-209550" eaLnBrk="0" fontAlgn="base" hangingPunct="0">
              <a:spcBef>
                <a:spcPct val="0"/>
              </a:spcBef>
              <a:spcAft>
                <a:spcPct val="0"/>
              </a:spcAft>
              <a:defRPr sz="2400">
                <a:solidFill>
                  <a:schemeClr val="tx1"/>
                </a:solidFill>
                <a:latin typeface="Times New Roman" panose="02020603050405020304" pitchFamily="18" charset="0"/>
              </a:defRPr>
            </a:lvl7pPr>
            <a:lvl8pPr marL="3263900" indent="-209550" eaLnBrk="0" fontAlgn="base" hangingPunct="0">
              <a:spcBef>
                <a:spcPct val="0"/>
              </a:spcBef>
              <a:spcAft>
                <a:spcPct val="0"/>
              </a:spcAft>
              <a:defRPr sz="2400">
                <a:solidFill>
                  <a:schemeClr val="tx1"/>
                </a:solidFill>
                <a:latin typeface="Times New Roman" panose="02020603050405020304" pitchFamily="18" charset="0"/>
              </a:defRPr>
            </a:lvl8pPr>
            <a:lvl9pPr marL="3721100" indent="-209550" eaLnBrk="0" fontAlgn="base" hangingPunct="0">
              <a:spcBef>
                <a:spcPct val="0"/>
              </a:spcBef>
              <a:spcAft>
                <a:spcPct val="0"/>
              </a:spcAft>
              <a:defRPr sz="2400">
                <a:solidFill>
                  <a:schemeClr val="tx1"/>
                </a:solidFill>
                <a:latin typeface="Times New Roman" panose="02020603050405020304" pitchFamily="18" charset="0"/>
              </a:defRPr>
            </a:lvl9pPr>
          </a:lstStyle>
          <a:p>
            <a:fld id="{FBD1DDDF-0029-42F1-A5C2-9D36373A2FF4}" type="slidenum">
              <a:rPr lang="en-US" altLang="en-US" sz="1200" smtClean="0"/>
              <a:pPr/>
              <a:t>57</a:t>
            </a:fld>
            <a:endParaRPr lang="en-US"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7557A0D-42DD-449F-AB4A-0480E1FA372F}"/>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40E14B5F-A15C-4EF2-9961-405954F32BC6}"/>
              </a:ext>
            </a:extLst>
          </p:cNvPr>
          <p:cNvSpPr>
            <a:spLocks noGrp="1" noChangeArrowheads="1"/>
          </p:cNvSpPr>
          <p:nvPr>
            <p:ph type="body" idx="1"/>
          </p:nvPr>
        </p:nvSpPr>
        <p:spPr>
          <a:noFill/>
        </p:spPr>
        <p:txBody>
          <a:bodyPr/>
          <a:lstStyle/>
          <a:p>
            <a:r>
              <a:rPr lang="en-US" altLang="en-US"/>
              <a:t>The regulator is what keeps the pressure at the correct setting</a:t>
            </a:r>
          </a:p>
          <a:p>
            <a:endParaRPr lang="en-US" altLang="en-US"/>
          </a:p>
          <a:p>
            <a:r>
              <a:rPr lang="en-US" altLang="en-US"/>
              <a:t>Wide variety; will look at each style.</a:t>
            </a:r>
          </a:p>
        </p:txBody>
      </p:sp>
      <p:sp>
        <p:nvSpPr>
          <p:cNvPr id="13316" name="Header Placeholder 3">
            <a:extLst>
              <a:ext uri="{FF2B5EF4-FFF2-40B4-BE49-F238E27FC236}">
                <a16:creationId xmlns:a16="http://schemas.microsoft.com/office/drawing/2014/main" id="{F7E800B2-52E0-446D-AE09-10A6C425954C}"/>
              </a:ext>
            </a:extLst>
          </p:cNvPr>
          <p:cNvSpPr>
            <a:spLocks noGrp="1"/>
          </p:cNvSpPr>
          <p:nvPr>
            <p:ph type="hdr" sz="quarter"/>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300"/>
              <a:t>Canning Low Acid Foods - presented by Sue Mosbacher</a:t>
            </a:r>
          </a:p>
        </p:txBody>
      </p:sp>
      <p:sp>
        <p:nvSpPr>
          <p:cNvPr id="13317" name="Date Placeholder 4">
            <a:extLst>
              <a:ext uri="{FF2B5EF4-FFF2-40B4-BE49-F238E27FC236}">
                <a16:creationId xmlns:a16="http://schemas.microsoft.com/office/drawing/2014/main" id="{110EE77F-073F-45A8-9CA8-657A5648E39E}"/>
              </a:ext>
            </a:extLst>
          </p:cNvPr>
          <p:cNvSpPr>
            <a:spLocks noGrp="1"/>
          </p:cNvSpPr>
          <p:nvPr>
            <p:ph type="dt" sz="quarter" idx="1"/>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300"/>
              <a:t>2/10/13</a:t>
            </a:r>
          </a:p>
        </p:txBody>
      </p:sp>
      <p:sp>
        <p:nvSpPr>
          <p:cNvPr id="13318" name="Footer Placeholder 5">
            <a:extLst>
              <a:ext uri="{FF2B5EF4-FFF2-40B4-BE49-F238E27FC236}">
                <a16:creationId xmlns:a16="http://schemas.microsoft.com/office/drawing/2014/main" id="{63180DAA-AA9B-4FD4-A25B-8048FEDF4DA0}"/>
              </a:ext>
            </a:extLst>
          </p:cNvPr>
          <p:cNvSpPr>
            <a:spLocks noGrp="1"/>
          </p:cNvSpPr>
          <p:nvPr>
            <p:ph type="ftr" sz="quarter" idx="4"/>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300"/>
              <a:t>Amador/Calaveras MFP Training - 2013</a:t>
            </a:r>
          </a:p>
        </p:txBody>
      </p:sp>
      <p:sp>
        <p:nvSpPr>
          <p:cNvPr id="13319" name="Slide Number Placeholder 6">
            <a:extLst>
              <a:ext uri="{FF2B5EF4-FFF2-40B4-BE49-F238E27FC236}">
                <a16:creationId xmlns:a16="http://schemas.microsoft.com/office/drawing/2014/main" id="{7861ED2F-6047-458B-84D2-6BF6AD8687FB}"/>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67A27B3-3EBF-4692-ADCB-22DCFAA274D1}" type="slidenum">
              <a:rPr lang="en-US" altLang="en-US" sz="1300" smtClean="0"/>
              <a:pPr/>
              <a:t>58</a:t>
            </a:fld>
            <a:endParaRPr lang="en-US" altLang="en-US" sz="13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B36F723F-2129-4241-8804-37C2CFC2B5B0}"/>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2D712535-A75B-47CE-99B3-BB9768199C74}"/>
              </a:ext>
            </a:extLst>
          </p:cNvPr>
          <p:cNvSpPr>
            <a:spLocks noGrp="1" noChangeArrowheads="1"/>
          </p:cNvSpPr>
          <p:nvPr>
            <p:ph type="body" idx="1"/>
          </p:nvPr>
        </p:nvSpPr>
        <p:spPr>
          <a:noFill/>
        </p:spPr>
        <p:txBody>
          <a:bodyPr/>
          <a:lstStyle/>
          <a:p>
            <a:r>
              <a:rPr lang="en-US" altLang="en-US"/>
              <a:t>Click on pictures to bring up videos that show the rocking</a:t>
            </a:r>
          </a:p>
          <a:p>
            <a:endParaRPr lang="en-US" altLang="en-US"/>
          </a:p>
          <a:p>
            <a:r>
              <a:rPr lang="en-US" altLang="en-US"/>
              <a:t>Pre-load video to skip the ads: </a:t>
            </a:r>
            <a:r>
              <a:rPr lang="en-US" altLang="en-US">
                <a:hlinkClick r:id="rId3"/>
              </a:rPr>
              <a:t>https://www.youtube.com/watch?v=xUIdWvtiVrc</a:t>
            </a:r>
            <a:endParaRPr lang="en-US" altLang="en-US"/>
          </a:p>
        </p:txBody>
      </p:sp>
      <p:sp>
        <p:nvSpPr>
          <p:cNvPr id="15364" name="Header Placeholder 3">
            <a:extLst>
              <a:ext uri="{FF2B5EF4-FFF2-40B4-BE49-F238E27FC236}">
                <a16:creationId xmlns:a16="http://schemas.microsoft.com/office/drawing/2014/main" id="{C8F9FEE3-F4EB-490C-A62C-1C3AA6A5373D}"/>
              </a:ext>
            </a:extLst>
          </p:cNvPr>
          <p:cNvSpPr>
            <a:spLocks noGrp="1"/>
          </p:cNvSpPr>
          <p:nvPr>
            <p:ph type="hdr" sz="quarter"/>
          </p:nvPr>
        </p:nvSpPr>
        <p:spPr>
          <a:noFill/>
        </p:spPr>
        <p:txBody>
          <a:bodyPr/>
          <a:lstStyle>
            <a:lvl1pPr>
              <a:defRPr sz="2400">
                <a:solidFill>
                  <a:schemeClr val="tx1"/>
                </a:solidFill>
                <a:latin typeface="Times New Roman" panose="02020603050405020304" pitchFamily="18" charset="0"/>
              </a:defRPr>
            </a:lvl1pPr>
            <a:lvl2pPr marL="681038" indent="-260350">
              <a:defRPr sz="2400">
                <a:solidFill>
                  <a:schemeClr val="tx1"/>
                </a:solidFill>
                <a:latin typeface="Times New Roman" panose="02020603050405020304" pitchFamily="18" charset="0"/>
              </a:defRPr>
            </a:lvl2pPr>
            <a:lvl3pPr marL="1050925" indent="-209550">
              <a:defRPr sz="2400">
                <a:solidFill>
                  <a:schemeClr val="tx1"/>
                </a:solidFill>
                <a:latin typeface="Times New Roman" panose="02020603050405020304" pitchFamily="18" charset="0"/>
              </a:defRPr>
            </a:lvl3pPr>
            <a:lvl4pPr marL="1471613" indent="-209550">
              <a:defRPr sz="2400">
                <a:solidFill>
                  <a:schemeClr val="tx1"/>
                </a:solidFill>
                <a:latin typeface="Times New Roman" panose="02020603050405020304" pitchFamily="18" charset="0"/>
              </a:defRPr>
            </a:lvl4pPr>
            <a:lvl5pPr marL="1892300" indent="-209550">
              <a:defRPr sz="2400">
                <a:solidFill>
                  <a:schemeClr val="tx1"/>
                </a:solidFill>
                <a:latin typeface="Times New Roman" panose="02020603050405020304" pitchFamily="18" charset="0"/>
              </a:defRPr>
            </a:lvl5pPr>
            <a:lvl6pPr marL="2349500" indent="-209550" eaLnBrk="0" fontAlgn="base" hangingPunct="0">
              <a:spcBef>
                <a:spcPct val="0"/>
              </a:spcBef>
              <a:spcAft>
                <a:spcPct val="0"/>
              </a:spcAft>
              <a:defRPr sz="2400">
                <a:solidFill>
                  <a:schemeClr val="tx1"/>
                </a:solidFill>
                <a:latin typeface="Times New Roman" panose="02020603050405020304" pitchFamily="18" charset="0"/>
              </a:defRPr>
            </a:lvl6pPr>
            <a:lvl7pPr marL="2806700" indent="-209550" eaLnBrk="0" fontAlgn="base" hangingPunct="0">
              <a:spcBef>
                <a:spcPct val="0"/>
              </a:spcBef>
              <a:spcAft>
                <a:spcPct val="0"/>
              </a:spcAft>
              <a:defRPr sz="2400">
                <a:solidFill>
                  <a:schemeClr val="tx1"/>
                </a:solidFill>
                <a:latin typeface="Times New Roman" panose="02020603050405020304" pitchFamily="18" charset="0"/>
              </a:defRPr>
            </a:lvl7pPr>
            <a:lvl8pPr marL="3263900" indent="-209550" eaLnBrk="0" fontAlgn="base" hangingPunct="0">
              <a:spcBef>
                <a:spcPct val="0"/>
              </a:spcBef>
              <a:spcAft>
                <a:spcPct val="0"/>
              </a:spcAft>
              <a:defRPr sz="2400">
                <a:solidFill>
                  <a:schemeClr val="tx1"/>
                </a:solidFill>
                <a:latin typeface="Times New Roman" panose="02020603050405020304" pitchFamily="18" charset="0"/>
              </a:defRPr>
            </a:lvl8pPr>
            <a:lvl9pPr marL="3721100" indent="-2095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Canning Low Acid Foods - presented by Sue Mosbacher</a:t>
            </a:r>
          </a:p>
        </p:txBody>
      </p:sp>
      <p:sp>
        <p:nvSpPr>
          <p:cNvPr id="15365" name="Date Placeholder 4">
            <a:extLst>
              <a:ext uri="{FF2B5EF4-FFF2-40B4-BE49-F238E27FC236}">
                <a16:creationId xmlns:a16="http://schemas.microsoft.com/office/drawing/2014/main" id="{1A98E388-C82F-4A5F-A5F5-6A1D86929216}"/>
              </a:ext>
            </a:extLst>
          </p:cNvPr>
          <p:cNvSpPr>
            <a:spLocks noGrp="1"/>
          </p:cNvSpPr>
          <p:nvPr>
            <p:ph type="dt" sz="quarter" idx="1"/>
          </p:nvPr>
        </p:nvSpPr>
        <p:spPr>
          <a:noFill/>
        </p:spPr>
        <p:txBody>
          <a:bodyPr/>
          <a:lstStyle>
            <a:lvl1pPr>
              <a:defRPr sz="2400">
                <a:solidFill>
                  <a:schemeClr val="tx1"/>
                </a:solidFill>
                <a:latin typeface="Times New Roman" panose="02020603050405020304" pitchFamily="18" charset="0"/>
              </a:defRPr>
            </a:lvl1pPr>
            <a:lvl2pPr marL="681038" indent="-260350">
              <a:defRPr sz="2400">
                <a:solidFill>
                  <a:schemeClr val="tx1"/>
                </a:solidFill>
                <a:latin typeface="Times New Roman" panose="02020603050405020304" pitchFamily="18" charset="0"/>
              </a:defRPr>
            </a:lvl2pPr>
            <a:lvl3pPr marL="1050925" indent="-209550">
              <a:defRPr sz="2400">
                <a:solidFill>
                  <a:schemeClr val="tx1"/>
                </a:solidFill>
                <a:latin typeface="Times New Roman" panose="02020603050405020304" pitchFamily="18" charset="0"/>
              </a:defRPr>
            </a:lvl3pPr>
            <a:lvl4pPr marL="1471613" indent="-209550">
              <a:defRPr sz="2400">
                <a:solidFill>
                  <a:schemeClr val="tx1"/>
                </a:solidFill>
                <a:latin typeface="Times New Roman" panose="02020603050405020304" pitchFamily="18" charset="0"/>
              </a:defRPr>
            </a:lvl4pPr>
            <a:lvl5pPr marL="1892300" indent="-209550">
              <a:defRPr sz="2400">
                <a:solidFill>
                  <a:schemeClr val="tx1"/>
                </a:solidFill>
                <a:latin typeface="Times New Roman" panose="02020603050405020304" pitchFamily="18" charset="0"/>
              </a:defRPr>
            </a:lvl5pPr>
            <a:lvl6pPr marL="2349500" indent="-209550" eaLnBrk="0" fontAlgn="base" hangingPunct="0">
              <a:spcBef>
                <a:spcPct val="0"/>
              </a:spcBef>
              <a:spcAft>
                <a:spcPct val="0"/>
              </a:spcAft>
              <a:defRPr sz="2400">
                <a:solidFill>
                  <a:schemeClr val="tx1"/>
                </a:solidFill>
                <a:latin typeface="Times New Roman" panose="02020603050405020304" pitchFamily="18" charset="0"/>
              </a:defRPr>
            </a:lvl6pPr>
            <a:lvl7pPr marL="2806700" indent="-209550" eaLnBrk="0" fontAlgn="base" hangingPunct="0">
              <a:spcBef>
                <a:spcPct val="0"/>
              </a:spcBef>
              <a:spcAft>
                <a:spcPct val="0"/>
              </a:spcAft>
              <a:defRPr sz="2400">
                <a:solidFill>
                  <a:schemeClr val="tx1"/>
                </a:solidFill>
                <a:latin typeface="Times New Roman" panose="02020603050405020304" pitchFamily="18" charset="0"/>
              </a:defRPr>
            </a:lvl7pPr>
            <a:lvl8pPr marL="3263900" indent="-209550" eaLnBrk="0" fontAlgn="base" hangingPunct="0">
              <a:spcBef>
                <a:spcPct val="0"/>
              </a:spcBef>
              <a:spcAft>
                <a:spcPct val="0"/>
              </a:spcAft>
              <a:defRPr sz="2400">
                <a:solidFill>
                  <a:schemeClr val="tx1"/>
                </a:solidFill>
                <a:latin typeface="Times New Roman" panose="02020603050405020304" pitchFamily="18" charset="0"/>
              </a:defRPr>
            </a:lvl8pPr>
            <a:lvl9pPr marL="3721100" indent="-2095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2/10/13</a:t>
            </a:r>
          </a:p>
        </p:txBody>
      </p:sp>
      <p:sp>
        <p:nvSpPr>
          <p:cNvPr id="15366" name="Footer Placeholder 5">
            <a:extLst>
              <a:ext uri="{FF2B5EF4-FFF2-40B4-BE49-F238E27FC236}">
                <a16:creationId xmlns:a16="http://schemas.microsoft.com/office/drawing/2014/main" id="{E9A258DC-D364-45C9-8D15-B3ED15C1F832}"/>
              </a:ext>
            </a:extLst>
          </p:cNvPr>
          <p:cNvSpPr>
            <a:spLocks noGrp="1"/>
          </p:cNvSpPr>
          <p:nvPr>
            <p:ph type="ftr" sz="quarter" idx="4"/>
          </p:nvPr>
        </p:nvSpPr>
        <p:spPr>
          <a:noFill/>
        </p:spPr>
        <p:txBody>
          <a:bodyPr/>
          <a:lstStyle>
            <a:lvl1pPr>
              <a:defRPr sz="2400">
                <a:solidFill>
                  <a:schemeClr val="tx1"/>
                </a:solidFill>
                <a:latin typeface="Times New Roman" panose="02020603050405020304" pitchFamily="18" charset="0"/>
              </a:defRPr>
            </a:lvl1pPr>
            <a:lvl2pPr marL="681038" indent="-260350">
              <a:defRPr sz="2400">
                <a:solidFill>
                  <a:schemeClr val="tx1"/>
                </a:solidFill>
                <a:latin typeface="Times New Roman" panose="02020603050405020304" pitchFamily="18" charset="0"/>
              </a:defRPr>
            </a:lvl2pPr>
            <a:lvl3pPr marL="1050925" indent="-209550">
              <a:defRPr sz="2400">
                <a:solidFill>
                  <a:schemeClr val="tx1"/>
                </a:solidFill>
                <a:latin typeface="Times New Roman" panose="02020603050405020304" pitchFamily="18" charset="0"/>
              </a:defRPr>
            </a:lvl3pPr>
            <a:lvl4pPr marL="1471613" indent="-209550">
              <a:defRPr sz="2400">
                <a:solidFill>
                  <a:schemeClr val="tx1"/>
                </a:solidFill>
                <a:latin typeface="Times New Roman" panose="02020603050405020304" pitchFamily="18" charset="0"/>
              </a:defRPr>
            </a:lvl4pPr>
            <a:lvl5pPr marL="1892300" indent="-209550">
              <a:defRPr sz="2400">
                <a:solidFill>
                  <a:schemeClr val="tx1"/>
                </a:solidFill>
                <a:latin typeface="Times New Roman" panose="02020603050405020304" pitchFamily="18" charset="0"/>
              </a:defRPr>
            </a:lvl5pPr>
            <a:lvl6pPr marL="2349500" indent="-209550" eaLnBrk="0" fontAlgn="base" hangingPunct="0">
              <a:spcBef>
                <a:spcPct val="0"/>
              </a:spcBef>
              <a:spcAft>
                <a:spcPct val="0"/>
              </a:spcAft>
              <a:defRPr sz="2400">
                <a:solidFill>
                  <a:schemeClr val="tx1"/>
                </a:solidFill>
                <a:latin typeface="Times New Roman" panose="02020603050405020304" pitchFamily="18" charset="0"/>
              </a:defRPr>
            </a:lvl6pPr>
            <a:lvl7pPr marL="2806700" indent="-209550" eaLnBrk="0" fontAlgn="base" hangingPunct="0">
              <a:spcBef>
                <a:spcPct val="0"/>
              </a:spcBef>
              <a:spcAft>
                <a:spcPct val="0"/>
              </a:spcAft>
              <a:defRPr sz="2400">
                <a:solidFill>
                  <a:schemeClr val="tx1"/>
                </a:solidFill>
                <a:latin typeface="Times New Roman" panose="02020603050405020304" pitchFamily="18" charset="0"/>
              </a:defRPr>
            </a:lvl7pPr>
            <a:lvl8pPr marL="3263900" indent="-209550" eaLnBrk="0" fontAlgn="base" hangingPunct="0">
              <a:spcBef>
                <a:spcPct val="0"/>
              </a:spcBef>
              <a:spcAft>
                <a:spcPct val="0"/>
              </a:spcAft>
              <a:defRPr sz="2400">
                <a:solidFill>
                  <a:schemeClr val="tx1"/>
                </a:solidFill>
                <a:latin typeface="Times New Roman" panose="02020603050405020304" pitchFamily="18" charset="0"/>
              </a:defRPr>
            </a:lvl8pPr>
            <a:lvl9pPr marL="3721100" indent="-2095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Amador/Calaveras MFP Training - 2013</a:t>
            </a:r>
          </a:p>
        </p:txBody>
      </p:sp>
      <p:sp>
        <p:nvSpPr>
          <p:cNvPr id="15367" name="Slide Number Placeholder 6">
            <a:extLst>
              <a:ext uri="{FF2B5EF4-FFF2-40B4-BE49-F238E27FC236}">
                <a16:creationId xmlns:a16="http://schemas.microsoft.com/office/drawing/2014/main" id="{85A34EC6-FF5C-4B18-82E4-5874D87F5B0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681038" indent="-260350">
              <a:defRPr sz="2400">
                <a:solidFill>
                  <a:schemeClr val="tx1"/>
                </a:solidFill>
                <a:latin typeface="Times New Roman" panose="02020603050405020304" pitchFamily="18" charset="0"/>
              </a:defRPr>
            </a:lvl2pPr>
            <a:lvl3pPr marL="1050925" indent="-209550">
              <a:defRPr sz="2400">
                <a:solidFill>
                  <a:schemeClr val="tx1"/>
                </a:solidFill>
                <a:latin typeface="Times New Roman" panose="02020603050405020304" pitchFamily="18" charset="0"/>
              </a:defRPr>
            </a:lvl3pPr>
            <a:lvl4pPr marL="1471613" indent="-209550">
              <a:defRPr sz="2400">
                <a:solidFill>
                  <a:schemeClr val="tx1"/>
                </a:solidFill>
                <a:latin typeface="Times New Roman" panose="02020603050405020304" pitchFamily="18" charset="0"/>
              </a:defRPr>
            </a:lvl4pPr>
            <a:lvl5pPr marL="1892300" indent="-209550">
              <a:defRPr sz="2400">
                <a:solidFill>
                  <a:schemeClr val="tx1"/>
                </a:solidFill>
                <a:latin typeface="Times New Roman" panose="02020603050405020304" pitchFamily="18" charset="0"/>
              </a:defRPr>
            </a:lvl5pPr>
            <a:lvl6pPr marL="2349500" indent="-209550" eaLnBrk="0" fontAlgn="base" hangingPunct="0">
              <a:spcBef>
                <a:spcPct val="0"/>
              </a:spcBef>
              <a:spcAft>
                <a:spcPct val="0"/>
              </a:spcAft>
              <a:defRPr sz="2400">
                <a:solidFill>
                  <a:schemeClr val="tx1"/>
                </a:solidFill>
                <a:latin typeface="Times New Roman" panose="02020603050405020304" pitchFamily="18" charset="0"/>
              </a:defRPr>
            </a:lvl6pPr>
            <a:lvl7pPr marL="2806700" indent="-209550" eaLnBrk="0" fontAlgn="base" hangingPunct="0">
              <a:spcBef>
                <a:spcPct val="0"/>
              </a:spcBef>
              <a:spcAft>
                <a:spcPct val="0"/>
              </a:spcAft>
              <a:defRPr sz="2400">
                <a:solidFill>
                  <a:schemeClr val="tx1"/>
                </a:solidFill>
                <a:latin typeface="Times New Roman" panose="02020603050405020304" pitchFamily="18" charset="0"/>
              </a:defRPr>
            </a:lvl7pPr>
            <a:lvl8pPr marL="3263900" indent="-209550" eaLnBrk="0" fontAlgn="base" hangingPunct="0">
              <a:spcBef>
                <a:spcPct val="0"/>
              </a:spcBef>
              <a:spcAft>
                <a:spcPct val="0"/>
              </a:spcAft>
              <a:defRPr sz="2400">
                <a:solidFill>
                  <a:schemeClr val="tx1"/>
                </a:solidFill>
                <a:latin typeface="Times New Roman" panose="02020603050405020304" pitchFamily="18" charset="0"/>
              </a:defRPr>
            </a:lvl8pPr>
            <a:lvl9pPr marL="3721100" indent="-209550" eaLnBrk="0" fontAlgn="base" hangingPunct="0">
              <a:spcBef>
                <a:spcPct val="0"/>
              </a:spcBef>
              <a:spcAft>
                <a:spcPct val="0"/>
              </a:spcAft>
              <a:defRPr sz="2400">
                <a:solidFill>
                  <a:schemeClr val="tx1"/>
                </a:solidFill>
                <a:latin typeface="Times New Roman" panose="02020603050405020304" pitchFamily="18" charset="0"/>
              </a:defRPr>
            </a:lvl9pPr>
          </a:lstStyle>
          <a:p>
            <a:fld id="{A3EE6A4D-FD94-4FB2-A185-67531CAF0ABC}" type="slidenum">
              <a:rPr lang="en-US" altLang="en-US" sz="1200" smtClean="0"/>
              <a:pPr/>
              <a:t>59</a:t>
            </a:fld>
            <a:endParaRPr lang="en-US"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B47C88DE-2F1C-4E93-8F53-01A4678D37A2}"/>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765A0440-8E06-4D2F-A709-79EBD09A6188}"/>
              </a:ext>
            </a:extLst>
          </p:cNvPr>
          <p:cNvSpPr>
            <a:spLocks noGrp="1" noChangeArrowheads="1"/>
          </p:cNvSpPr>
          <p:nvPr>
            <p:ph type="body" idx="1"/>
          </p:nvPr>
        </p:nvSpPr>
        <p:spPr>
          <a:noFill/>
        </p:spPr>
        <p:txBody>
          <a:bodyPr/>
          <a:lstStyle/>
          <a:p>
            <a:r>
              <a:rPr lang="en-US" altLang="en-US"/>
              <a:t>Click on pictures to bring up videos that show the rocking</a:t>
            </a:r>
          </a:p>
          <a:p>
            <a:endParaRPr lang="en-US" altLang="en-US"/>
          </a:p>
          <a:p>
            <a:r>
              <a:rPr lang="en-US" altLang="en-US"/>
              <a:t>Pre-load granite ware video to skip the ads</a:t>
            </a:r>
          </a:p>
          <a:p>
            <a:endParaRPr lang="en-US" altLang="en-US"/>
          </a:p>
        </p:txBody>
      </p:sp>
      <p:sp>
        <p:nvSpPr>
          <p:cNvPr id="17412" name="Header Placeholder 3">
            <a:extLst>
              <a:ext uri="{FF2B5EF4-FFF2-40B4-BE49-F238E27FC236}">
                <a16:creationId xmlns:a16="http://schemas.microsoft.com/office/drawing/2014/main" id="{A973FB9E-37C8-47E7-8CE0-FE144E3A8BE4}"/>
              </a:ext>
            </a:extLst>
          </p:cNvPr>
          <p:cNvSpPr>
            <a:spLocks noGrp="1"/>
          </p:cNvSpPr>
          <p:nvPr>
            <p:ph type="hdr" sz="quarter"/>
          </p:nvPr>
        </p:nvSpPr>
        <p:spPr>
          <a:noFill/>
        </p:spPr>
        <p:txBody>
          <a:bodyPr/>
          <a:lstStyle>
            <a:lvl1pPr>
              <a:defRPr sz="2400">
                <a:solidFill>
                  <a:schemeClr val="tx1"/>
                </a:solidFill>
                <a:latin typeface="Times New Roman" panose="02020603050405020304" pitchFamily="18" charset="0"/>
              </a:defRPr>
            </a:lvl1pPr>
            <a:lvl2pPr marL="681038" indent="-260350">
              <a:defRPr sz="2400">
                <a:solidFill>
                  <a:schemeClr val="tx1"/>
                </a:solidFill>
                <a:latin typeface="Times New Roman" panose="02020603050405020304" pitchFamily="18" charset="0"/>
              </a:defRPr>
            </a:lvl2pPr>
            <a:lvl3pPr marL="1050925" indent="-209550">
              <a:defRPr sz="2400">
                <a:solidFill>
                  <a:schemeClr val="tx1"/>
                </a:solidFill>
                <a:latin typeface="Times New Roman" panose="02020603050405020304" pitchFamily="18" charset="0"/>
              </a:defRPr>
            </a:lvl3pPr>
            <a:lvl4pPr marL="1471613" indent="-209550">
              <a:defRPr sz="2400">
                <a:solidFill>
                  <a:schemeClr val="tx1"/>
                </a:solidFill>
                <a:latin typeface="Times New Roman" panose="02020603050405020304" pitchFamily="18" charset="0"/>
              </a:defRPr>
            </a:lvl4pPr>
            <a:lvl5pPr marL="1892300" indent="-209550">
              <a:defRPr sz="2400">
                <a:solidFill>
                  <a:schemeClr val="tx1"/>
                </a:solidFill>
                <a:latin typeface="Times New Roman" panose="02020603050405020304" pitchFamily="18" charset="0"/>
              </a:defRPr>
            </a:lvl5pPr>
            <a:lvl6pPr marL="2349500" indent="-209550" eaLnBrk="0" fontAlgn="base" hangingPunct="0">
              <a:spcBef>
                <a:spcPct val="0"/>
              </a:spcBef>
              <a:spcAft>
                <a:spcPct val="0"/>
              </a:spcAft>
              <a:defRPr sz="2400">
                <a:solidFill>
                  <a:schemeClr val="tx1"/>
                </a:solidFill>
                <a:latin typeface="Times New Roman" panose="02020603050405020304" pitchFamily="18" charset="0"/>
              </a:defRPr>
            </a:lvl6pPr>
            <a:lvl7pPr marL="2806700" indent="-209550" eaLnBrk="0" fontAlgn="base" hangingPunct="0">
              <a:spcBef>
                <a:spcPct val="0"/>
              </a:spcBef>
              <a:spcAft>
                <a:spcPct val="0"/>
              </a:spcAft>
              <a:defRPr sz="2400">
                <a:solidFill>
                  <a:schemeClr val="tx1"/>
                </a:solidFill>
                <a:latin typeface="Times New Roman" panose="02020603050405020304" pitchFamily="18" charset="0"/>
              </a:defRPr>
            </a:lvl7pPr>
            <a:lvl8pPr marL="3263900" indent="-209550" eaLnBrk="0" fontAlgn="base" hangingPunct="0">
              <a:spcBef>
                <a:spcPct val="0"/>
              </a:spcBef>
              <a:spcAft>
                <a:spcPct val="0"/>
              </a:spcAft>
              <a:defRPr sz="2400">
                <a:solidFill>
                  <a:schemeClr val="tx1"/>
                </a:solidFill>
                <a:latin typeface="Times New Roman" panose="02020603050405020304" pitchFamily="18" charset="0"/>
              </a:defRPr>
            </a:lvl8pPr>
            <a:lvl9pPr marL="3721100" indent="-2095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Canning Low Acid Foods - presented by Sue Mosbacher</a:t>
            </a:r>
          </a:p>
        </p:txBody>
      </p:sp>
      <p:sp>
        <p:nvSpPr>
          <p:cNvPr id="17413" name="Date Placeholder 4">
            <a:extLst>
              <a:ext uri="{FF2B5EF4-FFF2-40B4-BE49-F238E27FC236}">
                <a16:creationId xmlns:a16="http://schemas.microsoft.com/office/drawing/2014/main" id="{E4FEA256-AEE8-44EF-B327-8C10BA06C4E2}"/>
              </a:ext>
            </a:extLst>
          </p:cNvPr>
          <p:cNvSpPr>
            <a:spLocks noGrp="1"/>
          </p:cNvSpPr>
          <p:nvPr>
            <p:ph type="dt" sz="quarter" idx="1"/>
          </p:nvPr>
        </p:nvSpPr>
        <p:spPr>
          <a:noFill/>
        </p:spPr>
        <p:txBody>
          <a:bodyPr/>
          <a:lstStyle>
            <a:lvl1pPr>
              <a:defRPr sz="2400">
                <a:solidFill>
                  <a:schemeClr val="tx1"/>
                </a:solidFill>
                <a:latin typeface="Times New Roman" panose="02020603050405020304" pitchFamily="18" charset="0"/>
              </a:defRPr>
            </a:lvl1pPr>
            <a:lvl2pPr marL="681038" indent="-260350">
              <a:defRPr sz="2400">
                <a:solidFill>
                  <a:schemeClr val="tx1"/>
                </a:solidFill>
                <a:latin typeface="Times New Roman" panose="02020603050405020304" pitchFamily="18" charset="0"/>
              </a:defRPr>
            </a:lvl2pPr>
            <a:lvl3pPr marL="1050925" indent="-209550">
              <a:defRPr sz="2400">
                <a:solidFill>
                  <a:schemeClr val="tx1"/>
                </a:solidFill>
                <a:latin typeface="Times New Roman" panose="02020603050405020304" pitchFamily="18" charset="0"/>
              </a:defRPr>
            </a:lvl3pPr>
            <a:lvl4pPr marL="1471613" indent="-209550">
              <a:defRPr sz="2400">
                <a:solidFill>
                  <a:schemeClr val="tx1"/>
                </a:solidFill>
                <a:latin typeface="Times New Roman" panose="02020603050405020304" pitchFamily="18" charset="0"/>
              </a:defRPr>
            </a:lvl4pPr>
            <a:lvl5pPr marL="1892300" indent="-209550">
              <a:defRPr sz="2400">
                <a:solidFill>
                  <a:schemeClr val="tx1"/>
                </a:solidFill>
                <a:latin typeface="Times New Roman" panose="02020603050405020304" pitchFamily="18" charset="0"/>
              </a:defRPr>
            </a:lvl5pPr>
            <a:lvl6pPr marL="2349500" indent="-209550" eaLnBrk="0" fontAlgn="base" hangingPunct="0">
              <a:spcBef>
                <a:spcPct val="0"/>
              </a:spcBef>
              <a:spcAft>
                <a:spcPct val="0"/>
              </a:spcAft>
              <a:defRPr sz="2400">
                <a:solidFill>
                  <a:schemeClr val="tx1"/>
                </a:solidFill>
                <a:latin typeface="Times New Roman" panose="02020603050405020304" pitchFamily="18" charset="0"/>
              </a:defRPr>
            </a:lvl6pPr>
            <a:lvl7pPr marL="2806700" indent="-209550" eaLnBrk="0" fontAlgn="base" hangingPunct="0">
              <a:spcBef>
                <a:spcPct val="0"/>
              </a:spcBef>
              <a:spcAft>
                <a:spcPct val="0"/>
              </a:spcAft>
              <a:defRPr sz="2400">
                <a:solidFill>
                  <a:schemeClr val="tx1"/>
                </a:solidFill>
                <a:latin typeface="Times New Roman" panose="02020603050405020304" pitchFamily="18" charset="0"/>
              </a:defRPr>
            </a:lvl7pPr>
            <a:lvl8pPr marL="3263900" indent="-209550" eaLnBrk="0" fontAlgn="base" hangingPunct="0">
              <a:spcBef>
                <a:spcPct val="0"/>
              </a:spcBef>
              <a:spcAft>
                <a:spcPct val="0"/>
              </a:spcAft>
              <a:defRPr sz="2400">
                <a:solidFill>
                  <a:schemeClr val="tx1"/>
                </a:solidFill>
                <a:latin typeface="Times New Roman" panose="02020603050405020304" pitchFamily="18" charset="0"/>
              </a:defRPr>
            </a:lvl8pPr>
            <a:lvl9pPr marL="3721100" indent="-2095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2/10/13</a:t>
            </a:r>
          </a:p>
        </p:txBody>
      </p:sp>
      <p:sp>
        <p:nvSpPr>
          <p:cNvPr id="17414" name="Footer Placeholder 5">
            <a:extLst>
              <a:ext uri="{FF2B5EF4-FFF2-40B4-BE49-F238E27FC236}">
                <a16:creationId xmlns:a16="http://schemas.microsoft.com/office/drawing/2014/main" id="{85EB63DA-F7F2-437D-B53C-39C9C65730ED}"/>
              </a:ext>
            </a:extLst>
          </p:cNvPr>
          <p:cNvSpPr>
            <a:spLocks noGrp="1"/>
          </p:cNvSpPr>
          <p:nvPr>
            <p:ph type="ftr" sz="quarter" idx="4"/>
          </p:nvPr>
        </p:nvSpPr>
        <p:spPr>
          <a:noFill/>
        </p:spPr>
        <p:txBody>
          <a:bodyPr/>
          <a:lstStyle>
            <a:lvl1pPr>
              <a:defRPr sz="2400">
                <a:solidFill>
                  <a:schemeClr val="tx1"/>
                </a:solidFill>
                <a:latin typeface="Times New Roman" panose="02020603050405020304" pitchFamily="18" charset="0"/>
              </a:defRPr>
            </a:lvl1pPr>
            <a:lvl2pPr marL="681038" indent="-260350">
              <a:defRPr sz="2400">
                <a:solidFill>
                  <a:schemeClr val="tx1"/>
                </a:solidFill>
                <a:latin typeface="Times New Roman" panose="02020603050405020304" pitchFamily="18" charset="0"/>
              </a:defRPr>
            </a:lvl2pPr>
            <a:lvl3pPr marL="1050925" indent="-209550">
              <a:defRPr sz="2400">
                <a:solidFill>
                  <a:schemeClr val="tx1"/>
                </a:solidFill>
                <a:latin typeface="Times New Roman" panose="02020603050405020304" pitchFamily="18" charset="0"/>
              </a:defRPr>
            </a:lvl3pPr>
            <a:lvl4pPr marL="1471613" indent="-209550">
              <a:defRPr sz="2400">
                <a:solidFill>
                  <a:schemeClr val="tx1"/>
                </a:solidFill>
                <a:latin typeface="Times New Roman" panose="02020603050405020304" pitchFamily="18" charset="0"/>
              </a:defRPr>
            </a:lvl4pPr>
            <a:lvl5pPr marL="1892300" indent="-209550">
              <a:defRPr sz="2400">
                <a:solidFill>
                  <a:schemeClr val="tx1"/>
                </a:solidFill>
                <a:latin typeface="Times New Roman" panose="02020603050405020304" pitchFamily="18" charset="0"/>
              </a:defRPr>
            </a:lvl5pPr>
            <a:lvl6pPr marL="2349500" indent="-209550" eaLnBrk="0" fontAlgn="base" hangingPunct="0">
              <a:spcBef>
                <a:spcPct val="0"/>
              </a:spcBef>
              <a:spcAft>
                <a:spcPct val="0"/>
              </a:spcAft>
              <a:defRPr sz="2400">
                <a:solidFill>
                  <a:schemeClr val="tx1"/>
                </a:solidFill>
                <a:latin typeface="Times New Roman" panose="02020603050405020304" pitchFamily="18" charset="0"/>
              </a:defRPr>
            </a:lvl6pPr>
            <a:lvl7pPr marL="2806700" indent="-209550" eaLnBrk="0" fontAlgn="base" hangingPunct="0">
              <a:spcBef>
                <a:spcPct val="0"/>
              </a:spcBef>
              <a:spcAft>
                <a:spcPct val="0"/>
              </a:spcAft>
              <a:defRPr sz="2400">
                <a:solidFill>
                  <a:schemeClr val="tx1"/>
                </a:solidFill>
                <a:latin typeface="Times New Roman" panose="02020603050405020304" pitchFamily="18" charset="0"/>
              </a:defRPr>
            </a:lvl7pPr>
            <a:lvl8pPr marL="3263900" indent="-209550" eaLnBrk="0" fontAlgn="base" hangingPunct="0">
              <a:spcBef>
                <a:spcPct val="0"/>
              </a:spcBef>
              <a:spcAft>
                <a:spcPct val="0"/>
              </a:spcAft>
              <a:defRPr sz="2400">
                <a:solidFill>
                  <a:schemeClr val="tx1"/>
                </a:solidFill>
                <a:latin typeface="Times New Roman" panose="02020603050405020304" pitchFamily="18" charset="0"/>
              </a:defRPr>
            </a:lvl8pPr>
            <a:lvl9pPr marL="3721100" indent="-2095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Amador/Calaveras MFP Training - 2013</a:t>
            </a:r>
          </a:p>
        </p:txBody>
      </p:sp>
      <p:sp>
        <p:nvSpPr>
          <p:cNvPr id="17415" name="Slide Number Placeholder 6">
            <a:extLst>
              <a:ext uri="{FF2B5EF4-FFF2-40B4-BE49-F238E27FC236}">
                <a16:creationId xmlns:a16="http://schemas.microsoft.com/office/drawing/2014/main" id="{43D53830-B156-4FD3-921F-C464C6A1A7DD}"/>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681038" indent="-260350">
              <a:defRPr sz="2400">
                <a:solidFill>
                  <a:schemeClr val="tx1"/>
                </a:solidFill>
                <a:latin typeface="Times New Roman" panose="02020603050405020304" pitchFamily="18" charset="0"/>
              </a:defRPr>
            </a:lvl2pPr>
            <a:lvl3pPr marL="1050925" indent="-209550">
              <a:defRPr sz="2400">
                <a:solidFill>
                  <a:schemeClr val="tx1"/>
                </a:solidFill>
                <a:latin typeface="Times New Roman" panose="02020603050405020304" pitchFamily="18" charset="0"/>
              </a:defRPr>
            </a:lvl3pPr>
            <a:lvl4pPr marL="1471613" indent="-209550">
              <a:defRPr sz="2400">
                <a:solidFill>
                  <a:schemeClr val="tx1"/>
                </a:solidFill>
                <a:latin typeface="Times New Roman" panose="02020603050405020304" pitchFamily="18" charset="0"/>
              </a:defRPr>
            </a:lvl4pPr>
            <a:lvl5pPr marL="1892300" indent="-209550">
              <a:defRPr sz="2400">
                <a:solidFill>
                  <a:schemeClr val="tx1"/>
                </a:solidFill>
                <a:latin typeface="Times New Roman" panose="02020603050405020304" pitchFamily="18" charset="0"/>
              </a:defRPr>
            </a:lvl5pPr>
            <a:lvl6pPr marL="2349500" indent="-209550" eaLnBrk="0" fontAlgn="base" hangingPunct="0">
              <a:spcBef>
                <a:spcPct val="0"/>
              </a:spcBef>
              <a:spcAft>
                <a:spcPct val="0"/>
              </a:spcAft>
              <a:defRPr sz="2400">
                <a:solidFill>
                  <a:schemeClr val="tx1"/>
                </a:solidFill>
                <a:latin typeface="Times New Roman" panose="02020603050405020304" pitchFamily="18" charset="0"/>
              </a:defRPr>
            </a:lvl6pPr>
            <a:lvl7pPr marL="2806700" indent="-209550" eaLnBrk="0" fontAlgn="base" hangingPunct="0">
              <a:spcBef>
                <a:spcPct val="0"/>
              </a:spcBef>
              <a:spcAft>
                <a:spcPct val="0"/>
              </a:spcAft>
              <a:defRPr sz="2400">
                <a:solidFill>
                  <a:schemeClr val="tx1"/>
                </a:solidFill>
                <a:latin typeface="Times New Roman" panose="02020603050405020304" pitchFamily="18" charset="0"/>
              </a:defRPr>
            </a:lvl7pPr>
            <a:lvl8pPr marL="3263900" indent="-209550" eaLnBrk="0" fontAlgn="base" hangingPunct="0">
              <a:spcBef>
                <a:spcPct val="0"/>
              </a:spcBef>
              <a:spcAft>
                <a:spcPct val="0"/>
              </a:spcAft>
              <a:defRPr sz="2400">
                <a:solidFill>
                  <a:schemeClr val="tx1"/>
                </a:solidFill>
                <a:latin typeface="Times New Roman" panose="02020603050405020304" pitchFamily="18" charset="0"/>
              </a:defRPr>
            </a:lvl8pPr>
            <a:lvl9pPr marL="3721100" indent="-209550" eaLnBrk="0" fontAlgn="base" hangingPunct="0">
              <a:spcBef>
                <a:spcPct val="0"/>
              </a:spcBef>
              <a:spcAft>
                <a:spcPct val="0"/>
              </a:spcAft>
              <a:defRPr sz="2400">
                <a:solidFill>
                  <a:schemeClr val="tx1"/>
                </a:solidFill>
                <a:latin typeface="Times New Roman" panose="02020603050405020304" pitchFamily="18" charset="0"/>
              </a:defRPr>
            </a:lvl9pPr>
          </a:lstStyle>
          <a:p>
            <a:fld id="{E2450FC7-6AEA-4EF1-B01D-DDC22E2226AE}" type="slidenum">
              <a:rPr lang="en-US" altLang="en-US" sz="1200" smtClean="0"/>
              <a:pPr/>
              <a:t>60</a:t>
            </a:fld>
            <a:endParaRPr lang="en-US"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AD26C6CA-D11A-48B7-859A-3E3DCBC8D8EA}"/>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F3BA40D3-98D9-420E-83A2-050FCC40EAD3}"/>
              </a:ext>
            </a:extLst>
          </p:cNvPr>
          <p:cNvSpPr>
            <a:spLocks noGrp="1" noChangeArrowheads="1"/>
          </p:cNvSpPr>
          <p:nvPr>
            <p:ph type="body" idx="1"/>
          </p:nvPr>
        </p:nvSpPr>
        <p:spPr>
          <a:noFill/>
        </p:spPr>
        <p:txBody>
          <a:bodyPr/>
          <a:lstStyle/>
          <a:p>
            <a:r>
              <a:rPr lang="en-US" altLang="en-US"/>
              <a:t>Click on pictures to bring up videos that show the rocking (on this slide the images are grouped so there’s a clear box over them to click on)</a:t>
            </a:r>
          </a:p>
          <a:p>
            <a:endParaRPr lang="en-US" altLang="en-US"/>
          </a:p>
          <a:p>
            <a:r>
              <a:rPr lang="en-US" altLang="en-US"/>
              <a:t>- Pre-load and skip ad:  </a:t>
            </a:r>
            <a:r>
              <a:rPr lang="en-US" altLang="en-US" u="sng">
                <a:hlinkClick r:id="rId3"/>
              </a:rPr>
              <a:t>Mirro 22 qt Pressure Canner weight jiggling - YouTube</a:t>
            </a:r>
            <a:endParaRPr lang="en-US" altLang="en-US" u="sng"/>
          </a:p>
        </p:txBody>
      </p:sp>
      <p:sp>
        <p:nvSpPr>
          <p:cNvPr id="19460" name="Header Placeholder 3">
            <a:extLst>
              <a:ext uri="{FF2B5EF4-FFF2-40B4-BE49-F238E27FC236}">
                <a16:creationId xmlns:a16="http://schemas.microsoft.com/office/drawing/2014/main" id="{DCF74505-F442-4E03-B49C-1B3C24DA9A26}"/>
              </a:ext>
            </a:extLst>
          </p:cNvPr>
          <p:cNvSpPr>
            <a:spLocks noGrp="1"/>
          </p:cNvSpPr>
          <p:nvPr>
            <p:ph type="hdr" sz="quarter"/>
          </p:nvPr>
        </p:nvSpPr>
        <p:spPr>
          <a:noFill/>
        </p:spPr>
        <p:txBody>
          <a:bodyPr/>
          <a:lstStyle>
            <a:lvl1pPr>
              <a:defRPr sz="2400">
                <a:solidFill>
                  <a:schemeClr val="tx1"/>
                </a:solidFill>
                <a:latin typeface="Times New Roman" panose="02020603050405020304" pitchFamily="18" charset="0"/>
              </a:defRPr>
            </a:lvl1pPr>
            <a:lvl2pPr marL="681038" indent="-260350">
              <a:defRPr sz="2400">
                <a:solidFill>
                  <a:schemeClr val="tx1"/>
                </a:solidFill>
                <a:latin typeface="Times New Roman" panose="02020603050405020304" pitchFamily="18" charset="0"/>
              </a:defRPr>
            </a:lvl2pPr>
            <a:lvl3pPr marL="1050925" indent="-209550">
              <a:defRPr sz="2400">
                <a:solidFill>
                  <a:schemeClr val="tx1"/>
                </a:solidFill>
                <a:latin typeface="Times New Roman" panose="02020603050405020304" pitchFamily="18" charset="0"/>
              </a:defRPr>
            </a:lvl3pPr>
            <a:lvl4pPr marL="1471613" indent="-209550">
              <a:defRPr sz="2400">
                <a:solidFill>
                  <a:schemeClr val="tx1"/>
                </a:solidFill>
                <a:latin typeface="Times New Roman" panose="02020603050405020304" pitchFamily="18" charset="0"/>
              </a:defRPr>
            </a:lvl4pPr>
            <a:lvl5pPr marL="1892300" indent="-209550">
              <a:defRPr sz="2400">
                <a:solidFill>
                  <a:schemeClr val="tx1"/>
                </a:solidFill>
                <a:latin typeface="Times New Roman" panose="02020603050405020304" pitchFamily="18" charset="0"/>
              </a:defRPr>
            </a:lvl5pPr>
            <a:lvl6pPr marL="2349500" indent="-209550" eaLnBrk="0" fontAlgn="base" hangingPunct="0">
              <a:spcBef>
                <a:spcPct val="0"/>
              </a:spcBef>
              <a:spcAft>
                <a:spcPct val="0"/>
              </a:spcAft>
              <a:defRPr sz="2400">
                <a:solidFill>
                  <a:schemeClr val="tx1"/>
                </a:solidFill>
                <a:latin typeface="Times New Roman" panose="02020603050405020304" pitchFamily="18" charset="0"/>
              </a:defRPr>
            </a:lvl6pPr>
            <a:lvl7pPr marL="2806700" indent="-209550" eaLnBrk="0" fontAlgn="base" hangingPunct="0">
              <a:spcBef>
                <a:spcPct val="0"/>
              </a:spcBef>
              <a:spcAft>
                <a:spcPct val="0"/>
              </a:spcAft>
              <a:defRPr sz="2400">
                <a:solidFill>
                  <a:schemeClr val="tx1"/>
                </a:solidFill>
                <a:latin typeface="Times New Roman" panose="02020603050405020304" pitchFamily="18" charset="0"/>
              </a:defRPr>
            </a:lvl7pPr>
            <a:lvl8pPr marL="3263900" indent="-209550" eaLnBrk="0" fontAlgn="base" hangingPunct="0">
              <a:spcBef>
                <a:spcPct val="0"/>
              </a:spcBef>
              <a:spcAft>
                <a:spcPct val="0"/>
              </a:spcAft>
              <a:defRPr sz="2400">
                <a:solidFill>
                  <a:schemeClr val="tx1"/>
                </a:solidFill>
                <a:latin typeface="Times New Roman" panose="02020603050405020304" pitchFamily="18" charset="0"/>
              </a:defRPr>
            </a:lvl8pPr>
            <a:lvl9pPr marL="3721100" indent="-2095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Canning Low Acid Foods - presented by Sue Mosbacher</a:t>
            </a:r>
          </a:p>
        </p:txBody>
      </p:sp>
      <p:sp>
        <p:nvSpPr>
          <p:cNvPr id="19461" name="Date Placeholder 4">
            <a:extLst>
              <a:ext uri="{FF2B5EF4-FFF2-40B4-BE49-F238E27FC236}">
                <a16:creationId xmlns:a16="http://schemas.microsoft.com/office/drawing/2014/main" id="{B6A72B0D-66DD-42B1-93F0-94F54E7BEE9E}"/>
              </a:ext>
            </a:extLst>
          </p:cNvPr>
          <p:cNvSpPr>
            <a:spLocks noGrp="1"/>
          </p:cNvSpPr>
          <p:nvPr>
            <p:ph type="dt" sz="quarter" idx="1"/>
          </p:nvPr>
        </p:nvSpPr>
        <p:spPr>
          <a:noFill/>
        </p:spPr>
        <p:txBody>
          <a:bodyPr/>
          <a:lstStyle>
            <a:lvl1pPr>
              <a:defRPr sz="2400">
                <a:solidFill>
                  <a:schemeClr val="tx1"/>
                </a:solidFill>
                <a:latin typeface="Times New Roman" panose="02020603050405020304" pitchFamily="18" charset="0"/>
              </a:defRPr>
            </a:lvl1pPr>
            <a:lvl2pPr marL="681038" indent="-260350">
              <a:defRPr sz="2400">
                <a:solidFill>
                  <a:schemeClr val="tx1"/>
                </a:solidFill>
                <a:latin typeface="Times New Roman" panose="02020603050405020304" pitchFamily="18" charset="0"/>
              </a:defRPr>
            </a:lvl2pPr>
            <a:lvl3pPr marL="1050925" indent="-209550">
              <a:defRPr sz="2400">
                <a:solidFill>
                  <a:schemeClr val="tx1"/>
                </a:solidFill>
                <a:latin typeface="Times New Roman" panose="02020603050405020304" pitchFamily="18" charset="0"/>
              </a:defRPr>
            </a:lvl3pPr>
            <a:lvl4pPr marL="1471613" indent="-209550">
              <a:defRPr sz="2400">
                <a:solidFill>
                  <a:schemeClr val="tx1"/>
                </a:solidFill>
                <a:latin typeface="Times New Roman" panose="02020603050405020304" pitchFamily="18" charset="0"/>
              </a:defRPr>
            </a:lvl4pPr>
            <a:lvl5pPr marL="1892300" indent="-209550">
              <a:defRPr sz="2400">
                <a:solidFill>
                  <a:schemeClr val="tx1"/>
                </a:solidFill>
                <a:latin typeface="Times New Roman" panose="02020603050405020304" pitchFamily="18" charset="0"/>
              </a:defRPr>
            </a:lvl5pPr>
            <a:lvl6pPr marL="2349500" indent="-209550" eaLnBrk="0" fontAlgn="base" hangingPunct="0">
              <a:spcBef>
                <a:spcPct val="0"/>
              </a:spcBef>
              <a:spcAft>
                <a:spcPct val="0"/>
              </a:spcAft>
              <a:defRPr sz="2400">
                <a:solidFill>
                  <a:schemeClr val="tx1"/>
                </a:solidFill>
                <a:latin typeface="Times New Roman" panose="02020603050405020304" pitchFamily="18" charset="0"/>
              </a:defRPr>
            </a:lvl6pPr>
            <a:lvl7pPr marL="2806700" indent="-209550" eaLnBrk="0" fontAlgn="base" hangingPunct="0">
              <a:spcBef>
                <a:spcPct val="0"/>
              </a:spcBef>
              <a:spcAft>
                <a:spcPct val="0"/>
              </a:spcAft>
              <a:defRPr sz="2400">
                <a:solidFill>
                  <a:schemeClr val="tx1"/>
                </a:solidFill>
                <a:latin typeface="Times New Roman" panose="02020603050405020304" pitchFamily="18" charset="0"/>
              </a:defRPr>
            </a:lvl7pPr>
            <a:lvl8pPr marL="3263900" indent="-209550" eaLnBrk="0" fontAlgn="base" hangingPunct="0">
              <a:spcBef>
                <a:spcPct val="0"/>
              </a:spcBef>
              <a:spcAft>
                <a:spcPct val="0"/>
              </a:spcAft>
              <a:defRPr sz="2400">
                <a:solidFill>
                  <a:schemeClr val="tx1"/>
                </a:solidFill>
                <a:latin typeface="Times New Roman" panose="02020603050405020304" pitchFamily="18" charset="0"/>
              </a:defRPr>
            </a:lvl8pPr>
            <a:lvl9pPr marL="3721100" indent="-2095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2/10/13</a:t>
            </a:r>
          </a:p>
        </p:txBody>
      </p:sp>
      <p:sp>
        <p:nvSpPr>
          <p:cNvPr id="19462" name="Footer Placeholder 5">
            <a:extLst>
              <a:ext uri="{FF2B5EF4-FFF2-40B4-BE49-F238E27FC236}">
                <a16:creationId xmlns:a16="http://schemas.microsoft.com/office/drawing/2014/main" id="{56C1A453-2E00-4D2E-A16F-ECC01E5E6226}"/>
              </a:ext>
            </a:extLst>
          </p:cNvPr>
          <p:cNvSpPr>
            <a:spLocks noGrp="1"/>
          </p:cNvSpPr>
          <p:nvPr>
            <p:ph type="ftr" sz="quarter" idx="4"/>
          </p:nvPr>
        </p:nvSpPr>
        <p:spPr>
          <a:noFill/>
        </p:spPr>
        <p:txBody>
          <a:bodyPr/>
          <a:lstStyle>
            <a:lvl1pPr>
              <a:defRPr sz="2400">
                <a:solidFill>
                  <a:schemeClr val="tx1"/>
                </a:solidFill>
                <a:latin typeface="Times New Roman" panose="02020603050405020304" pitchFamily="18" charset="0"/>
              </a:defRPr>
            </a:lvl1pPr>
            <a:lvl2pPr marL="681038" indent="-260350">
              <a:defRPr sz="2400">
                <a:solidFill>
                  <a:schemeClr val="tx1"/>
                </a:solidFill>
                <a:latin typeface="Times New Roman" panose="02020603050405020304" pitchFamily="18" charset="0"/>
              </a:defRPr>
            </a:lvl2pPr>
            <a:lvl3pPr marL="1050925" indent="-209550">
              <a:defRPr sz="2400">
                <a:solidFill>
                  <a:schemeClr val="tx1"/>
                </a:solidFill>
                <a:latin typeface="Times New Roman" panose="02020603050405020304" pitchFamily="18" charset="0"/>
              </a:defRPr>
            </a:lvl3pPr>
            <a:lvl4pPr marL="1471613" indent="-209550">
              <a:defRPr sz="2400">
                <a:solidFill>
                  <a:schemeClr val="tx1"/>
                </a:solidFill>
                <a:latin typeface="Times New Roman" panose="02020603050405020304" pitchFamily="18" charset="0"/>
              </a:defRPr>
            </a:lvl4pPr>
            <a:lvl5pPr marL="1892300" indent="-209550">
              <a:defRPr sz="2400">
                <a:solidFill>
                  <a:schemeClr val="tx1"/>
                </a:solidFill>
                <a:latin typeface="Times New Roman" panose="02020603050405020304" pitchFamily="18" charset="0"/>
              </a:defRPr>
            </a:lvl5pPr>
            <a:lvl6pPr marL="2349500" indent="-209550" eaLnBrk="0" fontAlgn="base" hangingPunct="0">
              <a:spcBef>
                <a:spcPct val="0"/>
              </a:spcBef>
              <a:spcAft>
                <a:spcPct val="0"/>
              </a:spcAft>
              <a:defRPr sz="2400">
                <a:solidFill>
                  <a:schemeClr val="tx1"/>
                </a:solidFill>
                <a:latin typeface="Times New Roman" panose="02020603050405020304" pitchFamily="18" charset="0"/>
              </a:defRPr>
            </a:lvl6pPr>
            <a:lvl7pPr marL="2806700" indent="-209550" eaLnBrk="0" fontAlgn="base" hangingPunct="0">
              <a:spcBef>
                <a:spcPct val="0"/>
              </a:spcBef>
              <a:spcAft>
                <a:spcPct val="0"/>
              </a:spcAft>
              <a:defRPr sz="2400">
                <a:solidFill>
                  <a:schemeClr val="tx1"/>
                </a:solidFill>
                <a:latin typeface="Times New Roman" panose="02020603050405020304" pitchFamily="18" charset="0"/>
              </a:defRPr>
            </a:lvl7pPr>
            <a:lvl8pPr marL="3263900" indent="-209550" eaLnBrk="0" fontAlgn="base" hangingPunct="0">
              <a:spcBef>
                <a:spcPct val="0"/>
              </a:spcBef>
              <a:spcAft>
                <a:spcPct val="0"/>
              </a:spcAft>
              <a:defRPr sz="2400">
                <a:solidFill>
                  <a:schemeClr val="tx1"/>
                </a:solidFill>
                <a:latin typeface="Times New Roman" panose="02020603050405020304" pitchFamily="18" charset="0"/>
              </a:defRPr>
            </a:lvl8pPr>
            <a:lvl9pPr marL="3721100" indent="-2095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Amador/Calaveras MFP Training - 2013</a:t>
            </a:r>
          </a:p>
        </p:txBody>
      </p:sp>
      <p:sp>
        <p:nvSpPr>
          <p:cNvPr id="19463" name="Slide Number Placeholder 6">
            <a:extLst>
              <a:ext uri="{FF2B5EF4-FFF2-40B4-BE49-F238E27FC236}">
                <a16:creationId xmlns:a16="http://schemas.microsoft.com/office/drawing/2014/main" id="{EC4640EE-EF06-4FFF-9110-3285C48C0536}"/>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681038" indent="-260350">
              <a:defRPr sz="2400">
                <a:solidFill>
                  <a:schemeClr val="tx1"/>
                </a:solidFill>
                <a:latin typeface="Times New Roman" panose="02020603050405020304" pitchFamily="18" charset="0"/>
              </a:defRPr>
            </a:lvl2pPr>
            <a:lvl3pPr marL="1050925" indent="-209550">
              <a:defRPr sz="2400">
                <a:solidFill>
                  <a:schemeClr val="tx1"/>
                </a:solidFill>
                <a:latin typeface="Times New Roman" panose="02020603050405020304" pitchFamily="18" charset="0"/>
              </a:defRPr>
            </a:lvl3pPr>
            <a:lvl4pPr marL="1471613" indent="-209550">
              <a:defRPr sz="2400">
                <a:solidFill>
                  <a:schemeClr val="tx1"/>
                </a:solidFill>
                <a:latin typeface="Times New Roman" panose="02020603050405020304" pitchFamily="18" charset="0"/>
              </a:defRPr>
            </a:lvl4pPr>
            <a:lvl5pPr marL="1892300" indent="-209550">
              <a:defRPr sz="2400">
                <a:solidFill>
                  <a:schemeClr val="tx1"/>
                </a:solidFill>
                <a:latin typeface="Times New Roman" panose="02020603050405020304" pitchFamily="18" charset="0"/>
              </a:defRPr>
            </a:lvl5pPr>
            <a:lvl6pPr marL="2349500" indent="-209550" eaLnBrk="0" fontAlgn="base" hangingPunct="0">
              <a:spcBef>
                <a:spcPct val="0"/>
              </a:spcBef>
              <a:spcAft>
                <a:spcPct val="0"/>
              </a:spcAft>
              <a:defRPr sz="2400">
                <a:solidFill>
                  <a:schemeClr val="tx1"/>
                </a:solidFill>
                <a:latin typeface="Times New Roman" panose="02020603050405020304" pitchFamily="18" charset="0"/>
              </a:defRPr>
            </a:lvl6pPr>
            <a:lvl7pPr marL="2806700" indent="-209550" eaLnBrk="0" fontAlgn="base" hangingPunct="0">
              <a:spcBef>
                <a:spcPct val="0"/>
              </a:spcBef>
              <a:spcAft>
                <a:spcPct val="0"/>
              </a:spcAft>
              <a:defRPr sz="2400">
                <a:solidFill>
                  <a:schemeClr val="tx1"/>
                </a:solidFill>
                <a:latin typeface="Times New Roman" panose="02020603050405020304" pitchFamily="18" charset="0"/>
              </a:defRPr>
            </a:lvl7pPr>
            <a:lvl8pPr marL="3263900" indent="-209550" eaLnBrk="0" fontAlgn="base" hangingPunct="0">
              <a:spcBef>
                <a:spcPct val="0"/>
              </a:spcBef>
              <a:spcAft>
                <a:spcPct val="0"/>
              </a:spcAft>
              <a:defRPr sz="2400">
                <a:solidFill>
                  <a:schemeClr val="tx1"/>
                </a:solidFill>
                <a:latin typeface="Times New Roman" panose="02020603050405020304" pitchFamily="18" charset="0"/>
              </a:defRPr>
            </a:lvl8pPr>
            <a:lvl9pPr marL="3721100" indent="-209550" eaLnBrk="0" fontAlgn="base" hangingPunct="0">
              <a:spcBef>
                <a:spcPct val="0"/>
              </a:spcBef>
              <a:spcAft>
                <a:spcPct val="0"/>
              </a:spcAft>
              <a:defRPr sz="2400">
                <a:solidFill>
                  <a:schemeClr val="tx1"/>
                </a:solidFill>
                <a:latin typeface="Times New Roman" panose="02020603050405020304" pitchFamily="18" charset="0"/>
              </a:defRPr>
            </a:lvl9pPr>
          </a:lstStyle>
          <a:p>
            <a:fld id="{85974B6D-9D71-4A83-B711-F2291ECFD1B8}" type="slidenum">
              <a:rPr lang="en-US" altLang="en-US" sz="1200" smtClean="0"/>
              <a:pPr/>
              <a:t>61</a:t>
            </a:fld>
            <a:endParaRPr lang="en-US"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037697CC-6E8F-4F66-9949-7F21A05859C6}"/>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DE3E7197-92A6-48C4-AA96-3C1709042A38}"/>
              </a:ext>
            </a:extLst>
          </p:cNvPr>
          <p:cNvSpPr>
            <a:spLocks noGrp="1" noChangeArrowheads="1"/>
          </p:cNvSpPr>
          <p:nvPr>
            <p:ph type="body" idx="1"/>
          </p:nvPr>
        </p:nvSpPr>
        <p:spPr>
          <a:noFill/>
        </p:spPr>
        <p:txBody>
          <a:bodyPr/>
          <a:lstStyle/>
          <a:p>
            <a:r>
              <a:rPr lang="en-US" altLang="en-US"/>
              <a:t>This is the T-fal canner. </a:t>
            </a:r>
          </a:p>
          <a:p>
            <a:endParaRPr lang="en-US" altLang="en-US"/>
          </a:p>
          <a:p>
            <a:r>
              <a:rPr lang="en-US" altLang="en-US"/>
              <a:t>Increase / decrease pressure by adjusting burner heat</a:t>
            </a:r>
          </a:p>
          <a:p>
            <a:endParaRPr lang="en-US" altLang="en-US"/>
          </a:p>
          <a:p>
            <a:r>
              <a:rPr lang="en-US" altLang="en-US"/>
              <a:t>Click on picture to bring up videos that show the rocking (start at 47 seconds)</a:t>
            </a:r>
          </a:p>
        </p:txBody>
      </p:sp>
      <p:sp>
        <p:nvSpPr>
          <p:cNvPr id="21508" name="Header Placeholder 3">
            <a:extLst>
              <a:ext uri="{FF2B5EF4-FFF2-40B4-BE49-F238E27FC236}">
                <a16:creationId xmlns:a16="http://schemas.microsoft.com/office/drawing/2014/main" id="{C7424495-7AE0-4723-B729-6A23394337D1}"/>
              </a:ext>
            </a:extLst>
          </p:cNvPr>
          <p:cNvSpPr>
            <a:spLocks noGrp="1"/>
          </p:cNvSpPr>
          <p:nvPr>
            <p:ph type="hdr" sz="quarter"/>
          </p:nvPr>
        </p:nvSpPr>
        <p:spPr>
          <a:noFill/>
        </p:spPr>
        <p:txBody>
          <a:bodyPr/>
          <a:lstStyle>
            <a:lvl1pPr>
              <a:defRPr sz="2400">
                <a:solidFill>
                  <a:schemeClr val="tx1"/>
                </a:solidFill>
                <a:latin typeface="Times New Roman" panose="02020603050405020304" pitchFamily="18" charset="0"/>
              </a:defRPr>
            </a:lvl1pPr>
            <a:lvl2pPr marL="681038" indent="-260350">
              <a:defRPr sz="2400">
                <a:solidFill>
                  <a:schemeClr val="tx1"/>
                </a:solidFill>
                <a:latin typeface="Times New Roman" panose="02020603050405020304" pitchFamily="18" charset="0"/>
              </a:defRPr>
            </a:lvl2pPr>
            <a:lvl3pPr marL="1050925" indent="-209550">
              <a:defRPr sz="2400">
                <a:solidFill>
                  <a:schemeClr val="tx1"/>
                </a:solidFill>
                <a:latin typeface="Times New Roman" panose="02020603050405020304" pitchFamily="18" charset="0"/>
              </a:defRPr>
            </a:lvl3pPr>
            <a:lvl4pPr marL="1471613" indent="-209550">
              <a:defRPr sz="2400">
                <a:solidFill>
                  <a:schemeClr val="tx1"/>
                </a:solidFill>
                <a:latin typeface="Times New Roman" panose="02020603050405020304" pitchFamily="18" charset="0"/>
              </a:defRPr>
            </a:lvl4pPr>
            <a:lvl5pPr marL="1892300" indent="-209550">
              <a:defRPr sz="2400">
                <a:solidFill>
                  <a:schemeClr val="tx1"/>
                </a:solidFill>
                <a:latin typeface="Times New Roman" panose="02020603050405020304" pitchFamily="18" charset="0"/>
              </a:defRPr>
            </a:lvl5pPr>
            <a:lvl6pPr marL="2349500" indent="-209550" eaLnBrk="0" fontAlgn="base" hangingPunct="0">
              <a:spcBef>
                <a:spcPct val="0"/>
              </a:spcBef>
              <a:spcAft>
                <a:spcPct val="0"/>
              </a:spcAft>
              <a:defRPr sz="2400">
                <a:solidFill>
                  <a:schemeClr val="tx1"/>
                </a:solidFill>
                <a:latin typeface="Times New Roman" panose="02020603050405020304" pitchFamily="18" charset="0"/>
              </a:defRPr>
            </a:lvl6pPr>
            <a:lvl7pPr marL="2806700" indent="-209550" eaLnBrk="0" fontAlgn="base" hangingPunct="0">
              <a:spcBef>
                <a:spcPct val="0"/>
              </a:spcBef>
              <a:spcAft>
                <a:spcPct val="0"/>
              </a:spcAft>
              <a:defRPr sz="2400">
                <a:solidFill>
                  <a:schemeClr val="tx1"/>
                </a:solidFill>
                <a:latin typeface="Times New Roman" panose="02020603050405020304" pitchFamily="18" charset="0"/>
              </a:defRPr>
            </a:lvl7pPr>
            <a:lvl8pPr marL="3263900" indent="-209550" eaLnBrk="0" fontAlgn="base" hangingPunct="0">
              <a:spcBef>
                <a:spcPct val="0"/>
              </a:spcBef>
              <a:spcAft>
                <a:spcPct val="0"/>
              </a:spcAft>
              <a:defRPr sz="2400">
                <a:solidFill>
                  <a:schemeClr val="tx1"/>
                </a:solidFill>
                <a:latin typeface="Times New Roman" panose="02020603050405020304" pitchFamily="18" charset="0"/>
              </a:defRPr>
            </a:lvl8pPr>
            <a:lvl9pPr marL="3721100" indent="-2095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Canning Low Acid Foods - presented by Sue Mosbacher</a:t>
            </a:r>
          </a:p>
        </p:txBody>
      </p:sp>
      <p:sp>
        <p:nvSpPr>
          <p:cNvPr id="21509" name="Date Placeholder 4">
            <a:extLst>
              <a:ext uri="{FF2B5EF4-FFF2-40B4-BE49-F238E27FC236}">
                <a16:creationId xmlns:a16="http://schemas.microsoft.com/office/drawing/2014/main" id="{2DE9BC9B-1451-4E48-AB6B-B1A953684BFD}"/>
              </a:ext>
            </a:extLst>
          </p:cNvPr>
          <p:cNvSpPr>
            <a:spLocks noGrp="1"/>
          </p:cNvSpPr>
          <p:nvPr>
            <p:ph type="dt" sz="quarter" idx="1"/>
          </p:nvPr>
        </p:nvSpPr>
        <p:spPr>
          <a:noFill/>
        </p:spPr>
        <p:txBody>
          <a:bodyPr/>
          <a:lstStyle>
            <a:lvl1pPr>
              <a:defRPr sz="2400">
                <a:solidFill>
                  <a:schemeClr val="tx1"/>
                </a:solidFill>
                <a:latin typeface="Times New Roman" panose="02020603050405020304" pitchFamily="18" charset="0"/>
              </a:defRPr>
            </a:lvl1pPr>
            <a:lvl2pPr marL="681038" indent="-260350">
              <a:defRPr sz="2400">
                <a:solidFill>
                  <a:schemeClr val="tx1"/>
                </a:solidFill>
                <a:latin typeface="Times New Roman" panose="02020603050405020304" pitchFamily="18" charset="0"/>
              </a:defRPr>
            </a:lvl2pPr>
            <a:lvl3pPr marL="1050925" indent="-209550">
              <a:defRPr sz="2400">
                <a:solidFill>
                  <a:schemeClr val="tx1"/>
                </a:solidFill>
                <a:latin typeface="Times New Roman" panose="02020603050405020304" pitchFamily="18" charset="0"/>
              </a:defRPr>
            </a:lvl3pPr>
            <a:lvl4pPr marL="1471613" indent="-209550">
              <a:defRPr sz="2400">
                <a:solidFill>
                  <a:schemeClr val="tx1"/>
                </a:solidFill>
                <a:latin typeface="Times New Roman" panose="02020603050405020304" pitchFamily="18" charset="0"/>
              </a:defRPr>
            </a:lvl4pPr>
            <a:lvl5pPr marL="1892300" indent="-209550">
              <a:defRPr sz="2400">
                <a:solidFill>
                  <a:schemeClr val="tx1"/>
                </a:solidFill>
                <a:latin typeface="Times New Roman" panose="02020603050405020304" pitchFamily="18" charset="0"/>
              </a:defRPr>
            </a:lvl5pPr>
            <a:lvl6pPr marL="2349500" indent="-209550" eaLnBrk="0" fontAlgn="base" hangingPunct="0">
              <a:spcBef>
                <a:spcPct val="0"/>
              </a:spcBef>
              <a:spcAft>
                <a:spcPct val="0"/>
              </a:spcAft>
              <a:defRPr sz="2400">
                <a:solidFill>
                  <a:schemeClr val="tx1"/>
                </a:solidFill>
                <a:latin typeface="Times New Roman" panose="02020603050405020304" pitchFamily="18" charset="0"/>
              </a:defRPr>
            </a:lvl6pPr>
            <a:lvl7pPr marL="2806700" indent="-209550" eaLnBrk="0" fontAlgn="base" hangingPunct="0">
              <a:spcBef>
                <a:spcPct val="0"/>
              </a:spcBef>
              <a:spcAft>
                <a:spcPct val="0"/>
              </a:spcAft>
              <a:defRPr sz="2400">
                <a:solidFill>
                  <a:schemeClr val="tx1"/>
                </a:solidFill>
                <a:latin typeface="Times New Roman" panose="02020603050405020304" pitchFamily="18" charset="0"/>
              </a:defRPr>
            </a:lvl7pPr>
            <a:lvl8pPr marL="3263900" indent="-209550" eaLnBrk="0" fontAlgn="base" hangingPunct="0">
              <a:spcBef>
                <a:spcPct val="0"/>
              </a:spcBef>
              <a:spcAft>
                <a:spcPct val="0"/>
              </a:spcAft>
              <a:defRPr sz="2400">
                <a:solidFill>
                  <a:schemeClr val="tx1"/>
                </a:solidFill>
                <a:latin typeface="Times New Roman" panose="02020603050405020304" pitchFamily="18" charset="0"/>
              </a:defRPr>
            </a:lvl8pPr>
            <a:lvl9pPr marL="3721100" indent="-2095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2/10/13</a:t>
            </a:r>
          </a:p>
        </p:txBody>
      </p:sp>
      <p:sp>
        <p:nvSpPr>
          <p:cNvPr id="21510" name="Footer Placeholder 5">
            <a:extLst>
              <a:ext uri="{FF2B5EF4-FFF2-40B4-BE49-F238E27FC236}">
                <a16:creationId xmlns:a16="http://schemas.microsoft.com/office/drawing/2014/main" id="{0EDFCD85-0397-476C-9FCF-359EEA60EC24}"/>
              </a:ext>
            </a:extLst>
          </p:cNvPr>
          <p:cNvSpPr>
            <a:spLocks noGrp="1"/>
          </p:cNvSpPr>
          <p:nvPr>
            <p:ph type="ftr" sz="quarter" idx="4"/>
          </p:nvPr>
        </p:nvSpPr>
        <p:spPr>
          <a:noFill/>
        </p:spPr>
        <p:txBody>
          <a:bodyPr/>
          <a:lstStyle>
            <a:lvl1pPr>
              <a:defRPr sz="2400">
                <a:solidFill>
                  <a:schemeClr val="tx1"/>
                </a:solidFill>
                <a:latin typeface="Times New Roman" panose="02020603050405020304" pitchFamily="18" charset="0"/>
              </a:defRPr>
            </a:lvl1pPr>
            <a:lvl2pPr marL="681038" indent="-260350">
              <a:defRPr sz="2400">
                <a:solidFill>
                  <a:schemeClr val="tx1"/>
                </a:solidFill>
                <a:latin typeface="Times New Roman" panose="02020603050405020304" pitchFamily="18" charset="0"/>
              </a:defRPr>
            </a:lvl2pPr>
            <a:lvl3pPr marL="1050925" indent="-209550">
              <a:defRPr sz="2400">
                <a:solidFill>
                  <a:schemeClr val="tx1"/>
                </a:solidFill>
                <a:latin typeface="Times New Roman" panose="02020603050405020304" pitchFamily="18" charset="0"/>
              </a:defRPr>
            </a:lvl3pPr>
            <a:lvl4pPr marL="1471613" indent="-209550">
              <a:defRPr sz="2400">
                <a:solidFill>
                  <a:schemeClr val="tx1"/>
                </a:solidFill>
                <a:latin typeface="Times New Roman" panose="02020603050405020304" pitchFamily="18" charset="0"/>
              </a:defRPr>
            </a:lvl4pPr>
            <a:lvl5pPr marL="1892300" indent="-209550">
              <a:defRPr sz="2400">
                <a:solidFill>
                  <a:schemeClr val="tx1"/>
                </a:solidFill>
                <a:latin typeface="Times New Roman" panose="02020603050405020304" pitchFamily="18" charset="0"/>
              </a:defRPr>
            </a:lvl5pPr>
            <a:lvl6pPr marL="2349500" indent="-209550" eaLnBrk="0" fontAlgn="base" hangingPunct="0">
              <a:spcBef>
                <a:spcPct val="0"/>
              </a:spcBef>
              <a:spcAft>
                <a:spcPct val="0"/>
              </a:spcAft>
              <a:defRPr sz="2400">
                <a:solidFill>
                  <a:schemeClr val="tx1"/>
                </a:solidFill>
                <a:latin typeface="Times New Roman" panose="02020603050405020304" pitchFamily="18" charset="0"/>
              </a:defRPr>
            </a:lvl6pPr>
            <a:lvl7pPr marL="2806700" indent="-209550" eaLnBrk="0" fontAlgn="base" hangingPunct="0">
              <a:spcBef>
                <a:spcPct val="0"/>
              </a:spcBef>
              <a:spcAft>
                <a:spcPct val="0"/>
              </a:spcAft>
              <a:defRPr sz="2400">
                <a:solidFill>
                  <a:schemeClr val="tx1"/>
                </a:solidFill>
                <a:latin typeface="Times New Roman" panose="02020603050405020304" pitchFamily="18" charset="0"/>
              </a:defRPr>
            </a:lvl7pPr>
            <a:lvl8pPr marL="3263900" indent="-209550" eaLnBrk="0" fontAlgn="base" hangingPunct="0">
              <a:spcBef>
                <a:spcPct val="0"/>
              </a:spcBef>
              <a:spcAft>
                <a:spcPct val="0"/>
              </a:spcAft>
              <a:defRPr sz="2400">
                <a:solidFill>
                  <a:schemeClr val="tx1"/>
                </a:solidFill>
                <a:latin typeface="Times New Roman" panose="02020603050405020304" pitchFamily="18" charset="0"/>
              </a:defRPr>
            </a:lvl8pPr>
            <a:lvl9pPr marL="3721100" indent="-2095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Amador/Calaveras MFP Training - 2013</a:t>
            </a:r>
          </a:p>
        </p:txBody>
      </p:sp>
      <p:sp>
        <p:nvSpPr>
          <p:cNvPr id="21511" name="Slide Number Placeholder 6">
            <a:extLst>
              <a:ext uri="{FF2B5EF4-FFF2-40B4-BE49-F238E27FC236}">
                <a16:creationId xmlns:a16="http://schemas.microsoft.com/office/drawing/2014/main" id="{FBE0463B-AC3B-4916-B14C-1CB0F4A7F480}"/>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681038" indent="-260350">
              <a:defRPr sz="2400">
                <a:solidFill>
                  <a:schemeClr val="tx1"/>
                </a:solidFill>
                <a:latin typeface="Times New Roman" panose="02020603050405020304" pitchFamily="18" charset="0"/>
              </a:defRPr>
            </a:lvl2pPr>
            <a:lvl3pPr marL="1050925" indent="-209550">
              <a:defRPr sz="2400">
                <a:solidFill>
                  <a:schemeClr val="tx1"/>
                </a:solidFill>
                <a:latin typeface="Times New Roman" panose="02020603050405020304" pitchFamily="18" charset="0"/>
              </a:defRPr>
            </a:lvl3pPr>
            <a:lvl4pPr marL="1471613" indent="-209550">
              <a:defRPr sz="2400">
                <a:solidFill>
                  <a:schemeClr val="tx1"/>
                </a:solidFill>
                <a:latin typeface="Times New Roman" panose="02020603050405020304" pitchFamily="18" charset="0"/>
              </a:defRPr>
            </a:lvl4pPr>
            <a:lvl5pPr marL="1892300" indent="-209550">
              <a:defRPr sz="2400">
                <a:solidFill>
                  <a:schemeClr val="tx1"/>
                </a:solidFill>
                <a:latin typeface="Times New Roman" panose="02020603050405020304" pitchFamily="18" charset="0"/>
              </a:defRPr>
            </a:lvl5pPr>
            <a:lvl6pPr marL="2349500" indent="-209550" eaLnBrk="0" fontAlgn="base" hangingPunct="0">
              <a:spcBef>
                <a:spcPct val="0"/>
              </a:spcBef>
              <a:spcAft>
                <a:spcPct val="0"/>
              </a:spcAft>
              <a:defRPr sz="2400">
                <a:solidFill>
                  <a:schemeClr val="tx1"/>
                </a:solidFill>
                <a:latin typeface="Times New Roman" panose="02020603050405020304" pitchFamily="18" charset="0"/>
              </a:defRPr>
            </a:lvl6pPr>
            <a:lvl7pPr marL="2806700" indent="-209550" eaLnBrk="0" fontAlgn="base" hangingPunct="0">
              <a:spcBef>
                <a:spcPct val="0"/>
              </a:spcBef>
              <a:spcAft>
                <a:spcPct val="0"/>
              </a:spcAft>
              <a:defRPr sz="2400">
                <a:solidFill>
                  <a:schemeClr val="tx1"/>
                </a:solidFill>
                <a:latin typeface="Times New Roman" panose="02020603050405020304" pitchFamily="18" charset="0"/>
              </a:defRPr>
            </a:lvl7pPr>
            <a:lvl8pPr marL="3263900" indent="-209550" eaLnBrk="0" fontAlgn="base" hangingPunct="0">
              <a:spcBef>
                <a:spcPct val="0"/>
              </a:spcBef>
              <a:spcAft>
                <a:spcPct val="0"/>
              </a:spcAft>
              <a:defRPr sz="2400">
                <a:solidFill>
                  <a:schemeClr val="tx1"/>
                </a:solidFill>
                <a:latin typeface="Times New Roman" panose="02020603050405020304" pitchFamily="18" charset="0"/>
              </a:defRPr>
            </a:lvl8pPr>
            <a:lvl9pPr marL="3721100" indent="-209550" eaLnBrk="0" fontAlgn="base" hangingPunct="0">
              <a:spcBef>
                <a:spcPct val="0"/>
              </a:spcBef>
              <a:spcAft>
                <a:spcPct val="0"/>
              </a:spcAft>
              <a:defRPr sz="2400">
                <a:solidFill>
                  <a:schemeClr val="tx1"/>
                </a:solidFill>
                <a:latin typeface="Times New Roman" panose="02020603050405020304" pitchFamily="18" charset="0"/>
              </a:defRPr>
            </a:lvl9pPr>
          </a:lstStyle>
          <a:p>
            <a:fld id="{88686F9D-F0EA-47A4-B90B-CB4A75EFAAA9}" type="slidenum">
              <a:rPr lang="en-US" altLang="en-US" sz="1200" smtClean="0"/>
              <a:pPr/>
              <a:t>62</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Acidity or alkalinity (pH): </a:t>
            </a:r>
          </a:p>
          <a:p>
            <a:pPr lvl="0"/>
            <a:r>
              <a:rPr lang="en-US" sz="1200" kern="1200" dirty="0">
                <a:solidFill>
                  <a:schemeClr val="tx1"/>
                </a:solidFill>
                <a:effectLst/>
                <a:latin typeface="+mn-lt"/>
                <a:ea typeface="+mn-ea"/>
                <a:cs typeface="+mn-cs"/>
              </a:rPr>
              <a:t>Most organisms grow best under conditions that are not highly acid or alkaline; that is, a neutral </a:t>
            </a:r>
            <a:r>
              <a:rPr lang="en-US" sz="1200" kern="1200" dirty="0" err="1">
                <a:solidFill>
                  <a:schemeClr val="tx1"/>
                </a:solidFill>
                <a:effectLst/>
                <a:latin typeface="+mn-lt"/>
                <a:ea typeface="+mn-ea"/>
                <a:cs typeface="+mn-cs"/>
              </a:rPr>
              <a:t>pH.</a:t>
            </a:r>
            <a:r>
              <a:rPr lang="en-US" sz="1200" kern="1200" dirty="0">
                <a:solidFill>
                  <a:schemeClr val="tx1"/>
                </a:solidFill>
                <a:effectLst/>
                <a:latin typeface="+mn-lt"/>
                <a:ea typeface="+mn-ea"/>
                <a:cs typeface="+mn-cs"/>
              </a:rPr>
              <a:t> (Very few foods are highly alkaline.) </a:t>
            </a:r>
          </a:p>
          <a:p>
            <a:pPr lvl="0"/>
            <a:r>
              <a:rPr lang="en-US" sz="1200" kern="1200" dirty="0">
                <a:solidFill>
                  <a:schemeClr val="tx1"/>
                </a:solidFill>
                <a:effectLst/>
                <a:latin typeface="+mn-lt"/>
                <a:ea typeface="+mn-ea"/>
                <a:cs typeface="+mn-cs"/>
              </a:rPr>
              <a:t>High acid foods </a:t>
            </a:r>
            <a:r>
              <a:rPr lang="en-US" sz="1200" i="1" kern="1200" dirty="0">
                <a:solidFill>
                  <a:schemeClr val="tx1"/>
                </a:solidFill>
                <a:effectLst/>
                <a:latin typeface="+mn-lt"/>
                <a:ea typeface="+mn-ea"/>
                <a:cs typeface="+mn-cs"/>
              </a:rPr>
              <a:t>generally </a:t>
            </a:r>
            <a:r>
              <a:rPr lang="en-US" sz="1200" kern="1200" dirty="0">
                <a:solidFill>
                  <a:schemeClr val="tx1"/>
                </a:solidFill>
                <a:effectLst/>
                <a:latin typeface="+mn-lt"/>
                <a:ea typeface="+mn-ea"/>
                <a:cs typeface="+mn-cs"/>
              </a:rPr>
              <a:t>do not support bacterial growth.</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Moisture: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Microorganisms require moisture for growth. Dehydration preserves foods by removing moisture.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Oxygen: </a:t>
            </a:r>
          </a:p>
          <a:p>
            <a:pPr lvl="0"/>
            <a:r>
              <a:rPr lang="en-US" sz="1200" kern="1200" dirty="0">
                <a:solidFill>
                  <a:schemeClr val="tx1"/>
                </a:solidFill>
                <a:effectLst/>
                <a:latin typeface="+mn-lt"/>
                <a:ea typeface="+mn-ea"/>
                <a:cs typeface="+mn-cs"/>
              </a:rPr>
              <a:t>Most microorganisms require oxygen to grow; a few pathogens do not, or may require limited oxygen.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However, controlling oxygen content is not useful for controlling bacterial growth for home food preservers.</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It takes time for microorganisms to grow or multiply in foods. </a:t>
            </a:r>
          </a:p>
          <a:p>
            <a:pPr lvl="0"/>
            <a:r>
              <a:rPr lang="en-US" sz="1200" kern="1200" dirty="0">
                <a:solidFill>
                  <a:schemeClr val="tx1"/>
                </a:solidFill>
                <a:effectLst/>
                <a:latin typeface="+mn-lt"/>
                <a:ea typeface="+mn-ea"/>
                <a:cs typeface="+mn-cs"/>
              </a:rPr>
              <a:t>The time required is affected by temperature, acidity, moisture and oxygen levels.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Under ideal conditions bacteria can double in number every 10 to 20 minutes.</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Food:</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Bacteria require nutrients to reproduce.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Foods provide proteins and carbohydrates for growth.</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Inhibitors: </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Some natural compounds/food additives are bacterial inhibitors (sugar, acid).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Now that you know more about what affects growth of Microorganisms, lets look at how we can prevent foodborne illnesses.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2C40387-D8E8-4747-B676-98ED036C8F01}" type="slidenum">
              <a:rPr lang="en-US" smtClean="0"/>
              <a:t>6</a:t>
            </a:fld>
            <a:endParaRPr lang="en-US" dirty="0"/>
          </a:p>
        </p:txBody>
      </p:sp>
    </p:spTree>
    <p:extLst>
      <p:ext uri="{BB962C8B-B14F-4D97-AF65-F5344CB8AC3E}">
        <p14:creationId xmlns:p14="http://schemas.microsoft.com/office/powerpoint/2010/main" val="27032622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you can find a lot of pressure canners at thrift stores and yard sales, however, make sure it is in good working order.</a:t>
            </a:r>
            <a:br>
              <a:rPr lang="en-US" dirty="0"/>
            </a:br>
            <a:r>
              <a:rPr lang="en-US" altLang="en-US" dirty="0"/>
              <a:t>Pitted canners – decoration. Make a great flower planter or garden art.</a:t>
            </a:r>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64</a:t>
            </a:fld>
            <a:endParaRPr lang="en-US" dirty="0"/>
          </a:p>
        </p:txBody>
      </p:sp>
    </p:spTree>
    <p:extLst>
      <p:ext uri="{BB962C8B-B14F-4D97-AF65-F5344CB8AC3E}">
        <p14:creationId xmlns:p14="http://schemas.microsoft.com/office/powerpoint/2010/main" val="10270603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65</a:t>
            </a:fld>
            <a:endParaRPr lang="en-US" dirty="0"/>
          </a:p>
        </p:txBody>
      </p:sp>
    </p:spTree>
    <p:extLst>
      <p:ext uri="{BB962C8B-B14F-4D97-AF65-F5344CB8AC3E}">
        <p14:creationId xmlns:p14="http://schemas.microsoft.com/office/powerpoint/2010/main" val="28259780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66</a:t>
            </a:fld>
            <a:endParaRPr lang="en-US" dirty="0"/>
          </a:p>
        </p:txBody>
      </p:sp>
    </p:spTree>
    <p:extLst>
      <p:ext uri="{BB962C8B-B14F-4D97-AF65-F5344CB8AC3E}">
        <p14:creationId xmlns:p14="http://schemas.microsoft.com/office/powerpoint/2010/main" val="30968645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68</a:t>
            </a:fld>
            <a:endParaRPr lang="en-US" dirty="0"/>
          </a:p>
        </p:txBody>
      </p:sp>
    </p:spTree>
    <p:extLst>
      <p:ext uri="{BB962C8B-B14F-4D97-AF65-F5344CB8AC3E}">
        <p14:creationId xmlns:p14="http://schemas.microsoft.com/office/powerpoint/2010/main" val="160630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69</a:t>
            </a:fld>
            <a:endParaRPr lang="en-US" dirty="0"/>
          </a:p>
        </p:txBody>
      </p:sp>
    </p:spTree>
    <p:extLst>
      <p:ext uri="{BB962C8B-B14F-4D97-AF65-F5344CB8AC3E}">
        <p14:creationId xmlns:p14="http://schemas.microsoft.com/office/powerpoint/2010/main" val="30076543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floating</a:t>
            </a:r>
          </a:p>
        </p:txBody>
      </p:sp>
      <p:sp>
        <p:nvSpPr>
          <p:cNvPr id="4" name="Slide Number Placeholder 3"/>
          <p:cNvSpPr>
            <a:spLocks noGrp="1"/>
          </p:cNvSpPr>
          <p:nvPr>
            <p:ph type="sldNum" sz="quarter" idx="10"/>
          </p:nvPr>
        </p:nvSpPr>
        <p:spPr/>
        <p:txBody>
          <a:bodyPr/>
          <a:lstStyle/>
          <a:p>
            <a:fld id="{E2C40387-D8E8-4747-B676-98ED036C8F01}" type="slidenum">
              <a:rPr lang="en-US" smtClean="0"/>
              <a:t>72</a:t>
            </a:fld>
            <a:endParaRPr lang="en-US" dirty="0"/>
          </a:p>
        </p:txBody>
      </p:sp>
    </p:spTree>
    <p:extLst>
      <p:ext uri="{BB962C8B-B14F-4D97-AF65-F5344CB8AC3E}">
        <p14:creationId xmlns:p14="http://schemas.microsoft.com/office/powerpoint/2010/main" val="9421004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76</a:t>
            </a:fld>
            <a:endParaRPr lang="en-US" dirty="0"/>
          </a:p>
        </p:txBody>
      </p:sp>
    </p:spTree>
    <p:extLst>
      <p:ext uri="{BB962C8B-B14F-4D97-AF65-F5344CB8AC3E}">
        <p14:creationId xmlns:p14="http://schemas.microsoft.com/office/powerpoint/2010/main" val="38802978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Pressure Canner Processing</a:t>
            </a:r>
          </a:p>
          <a:p>
            <a:r>
              <a:rPr lang="en-US" dirty="0"/>
              <a:t>1. Clean lid gaskets and other parts according to the manufacturer’s directions. Make sure all vent pipes are clear.</a:t>
            </a:r>
          </a:p>
          <a:p>
            <a:r>
              <a:rPr lang="en-US" dirty="0"/>
              <a:t>2. Add 2-3 inches of water to the canner (follow the manufacturer’s specific recommendations).</a:t>
            </a:r>
          </a:p>
          <a:p>
            <a:r>
              <a:rPr lang="en-US" dirty="0"/>
              <a:t>3. Heat water in canner to 140F for raw pack or 180F for hot pack.</a:t>
            </a:r>
          </a:p>
          <a:p>
            <a:r>
              <a:rPr lang="en-US" dirty="0"/>
              <a:t>4. Placed filled jars on the canner rack.</a:t>
            </a:r>
          </a:p>
          <a:p>
            <a:r>
              <a:rPr lang="en-US" dirty="0"/>
              <a:t>5. Place lid on the canner and fasten securely. Leave the weight off the vent pipe or open the petcock.</a:t>
            </a:r>
          </a:p>
          <a:p>
            <a:r>
              <a:rPr lang="en-US" dirty="0"/>
              <a:t>6. Turn heat to high until steam flows in a steady stream from the open vent pipe or petcock.</a:t>
            </a:r>
          </a:p>
          <a:p>
            <a:r>
              <a:rPr lang="en-US" dirty="0"/>
              <a:t>7. Allow the canner to vent for 10 minutes. Always vent for 10 minutes, regardless of the manufacturer’s instructions.</a:t>
            </a:r>
          </a:p>
          <a:p>
            <a:r>
              <a:rPr lang="en-US" dirty="0"/>
              <a:t>8. Place the counterweight or weighted gauge on the vent pipe, or close the petcock.</a:t>
            </a:r>
          </a:p>
          <a:p>
            <a:r>
              <a:rPr lang="en-US" dirty="0"/>
              <a:t>9. Begin to count processing time when the pressure on the dial gauge indicates that the recommended pressure has been reached, or for canners without dial gauges, when the weighted gauge begins to jiggle or rock as the manufacturer describes.</a:t>
            </a:r>
          </a:p>
          <a:p>
            <a:r>
              <a:rPr lang="en-US" dirty="0"/>
              <a:t>10. Regulate the heat to maintain a steady pressure at or slightly above the correct gauge pressure or weighted gauge rocking motion.</a:t>
            </a:r>
          </a:p>
          <a:p>
            <a:r>
              <a:rPr lang="en-US" dirty="0"/>
              <a:t>➢ If at any time during processing the pressure goes below the recommended amount, bring the canner back to pressure and restart the timing process from the beginning.</a:t>
            </a:r>
          </a:p>
          <a:p>
            <a:r>
              <a:rPr lang="en-US" dirty="0"/>
              <a:t>11. When the time is up, turn off the heat, remove the canner from the heat element (electric burner) if possible, and allow the canner to cool down naturally and the pressure to drop to 0. Do not force cool the canner.</a:t>
            </a:r>
          </a:p>
          <a:p>
            <a:r>
              <a:rPr lang="en-US" dirty="0"/>
              <a:t>12. After the canner has completely depressurized, remove the weight from the vent pipe or open the petcock. Wait 10 minutes, then unfasten the lid and remove it, carefully lifting it away from you.</a:t>
            </a:r>
          </a:p>
          <a:p>
            <a:r>
              <a:rPr lang="en-US" dirty="0"/>
              <a:t>13. Carefully remove the jars to a cooling rack or heavy cloth towel.</a:t>
            </a:r>
          </a:p>
          <a:p>
            <a:r>
              <a:rPr lang="en-US" dirty="0"/>
              <a:t>➢ Straight up – Straight Over – Straight Down</a:t>
            </a:r>
          </a:p>
          <a:p>
            <a:r>
              <a:rPr lang="en-US" dirty="0"/>
              <a:t>➢ Do not invert jars!</a:t>
            </a:r>
          </a:p>
          <a:p>
            <a:r>
              <a:rPr lang="en-US" dirty="0"/>
              <a:t>14. Dry the canner, lid and gasket. Take off removable petcocks and safety valves and wash and dry them thoroughly. Follow the maintenance and storage instructions that come from your canner manufacturer.</a:t>
            </a:r>
          </a:p>
          <a:p>
            <a:r>
              <a:rPr lang="en-US" dirty="0"/>
              <a:t>15. Allow jars to cool in still, ambient air away from drafts for 12-24 hours.</a:t>
            </a:r>
          </a:p>
          <a:p>
            <a:r>
              <a:rPr lang="en-US" dirty="0"/>
              <a:t>16. Test jars for seals.</a:t>
            </a:r>
          </a:p>
          <a:p>
            <a:r>
              <a:rPr lang="en-US" dirty="0"/>
              <a:t>➢ If a jar did not seal, refrigerate it and use within a few days, or reprocess it within 24 hours using a new lid.</a:t>
            </a:r>
          </a:p>
          <a:p>
            <a:r>
              <a:rPr lang="en-US" dirty="0"/>
              <a:t>17. Clean and dry jars and screw bands.</a:t>
            </a:r>
          </a:p>
          <a:p>
            <a:r>
              <a:rPr lang="en-US" dirty="0"/>
              <a:t>18. Label jars and store in a cool, dry, dark place.</a:t>
            </a:r>
          </a:p>
        </p:txBody>
      </p:sp>
      <p:sp>
        <p:nvSpPr>
          <p:cNvPr id="4" name="Slide Number Placeholder 3"/>
          <p:cNvSpPr>
            <a:spLocks noGrp="1"/>
          </p:cNvSpPr>
          <p:nvPr>
            <p:ph type="sldNum" sz="quarter" idx="5"/>
          </p:nvPr>
        </p:nvSpPr>
        <p:spPr/>
        <p:txBody>
          <a:bodyPr/>
          <a:lstStyle/>
          <a:p>
            <a:fld id="{E2C40387-D8E8-4747-B676-98ED036C8F01}" type="slidenum">
              <a:rPr lang="en-US" smtClean="0"/>
              <a:t>81</a:t>
            </a:fld>
            <a:endParaRPr lang="en-US" dirty="0"/>
          </a:p>
        </p:txBody>
      </p:sp>
    </p:spTree>
    <p:extLst>
      <p:ext uri="{BB962C8B-B14F-4D97-AF65-F5344CB8AC3E}">
        <p14:creationId xmlns:p14="http://schemas.microsoft.com/office/powerpoint/2010/main" val="37530512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B5F5D842-D3A1-4A3F-BF67-112D5FF66F3A}"/>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45FBF83A-7D33-4783-A31A-7036E3E52627}"/>
              </a:ext>
            </a:extLst>
          </p:cNvPr>
          <p:cNvSpPr>
            <a:spLocks noGrp="1" noChangeArrowheads="1"/>
          </p:cNvSpPr>
          <p:nvPr>
            <p:ph type="body" idx="1"/>
          </p:nvPr>
        </p:nvSpPr>
        <p:spPr>
          <a:noFill/>
        </p:spPr>
        <p:txBody>
          <a:bodyPr/>
          <a:lstStyle/>
          <a:p>
            <a:r>
              <a:rPr lang="en-US" altLang="en-US" dirty="0"/>
              <a:t>&lt;click&gt; Pretty much anything you’re going to pressure can has a tested recipe on the NCHFP or Ball.  I had someone in a public class tell me they just canned all of their leftovers using the same time. Please don’t take chances. We want people to be aware of the safety of pressure canned food made using reputable, tested recipes– while still respecting the risks if done improperly.  </a:t>
            </a:r>
          </a:p>
          <a:p>
            <a:endParaRPr lang="en-US" altLang="en-US" dirty="0"/>
          </a:p>
          <a:p>
            <a:r>
              <a:rPr lang="en-US" altLang="en-US" dirty="0"/>
              <a:t>&lt;click&gt; Clean and sanitize your work area. Remember, Your work area includes you.</a:t>
            </a:r>
          </a:p>
          <a:p>
            <a:endParaRPr lang="en-US" altLang="en-US" dirty="0"/>
          </a:p>
          <a:p>
            <a:r>
              <a:rPr lang="en-US" altLang="en-US" dirty="0"/>
              <a:t>&lt;click&gt; Pay extra attention to jars, checking for cracks and bubbles. These imperfections can cause jars to break under pressure. The most common place I’ve seen jars break is at the bottom, where we plop jars on the counter.</a:t>
            </a:r>
          </a:p>
          <a:p>
            <a:endParaRPr lang="en-US" altLang="en-US" dirty="0"/>
          </a:p>
          <a:p>
            <a:r>
              <a:rPr lang="en-US" altLang="en-US" dirty="0"/>
              <a:t>&lt;click&gt; headspace is usually 1 inch – </a:t>
            </a:r>
          </a:p>
          <a:p>
            <a:r>
              <a:rPr lang="en-US" altLang="en-US" dirty="0"/>
              <a:t>&lt;click&gt; tomatoes is ½ inch. Read the recipe!</a:t>
            </a:r>
          </a:p>
          <a:p>
            <a:endParaRPr lang="en-US" altLang="en-US" dirty="0"/>
          </a:p>
          <a:p>
            <a:r>
              <a:rPr lang="en-US" altLang="en-US" dirty="0"/>
              <a:t>&lt;click&gt; If using a product with oil or natural fat,</a:t>
            </a:r>
          </a:p>
          <a:p>
            <a:r>
              <a:rPr lang="en-US" altLang="en-US" dirty="0"/>
              <a:t>&lt;click&gt; wipe the rim with white vinegar to cut the grease. If unlike me, you are capable of filling jars and adjusting headspace without making a mess, water is fine.</a:t>
            </a:r>
          </a:p>
        </p:txBody>
      </p:sp>
      <p:sp>
        <p:nvSpPr>
          <p:cNvPr id="10244" name="Header Placeholder 3">
            <a:extLst>
              <a:ext uri="{FF2B5EF4-FFF2-40B4-BE49-F238E27FC236}">
                <a16:creationId xmlns:a16="http://schemas.microsoft.com/office/drawing/2014/main" id="{A436E840-8E83-4D83-A708-80F4B9445DF3}"/>
              </a:ext>
            </a:extLst>
          </p:cNvPr>
          <p:cNvSpPr>
            <a:spLocks noGrp="1"/>
          </p:cNvSpPr>
          <p:nvPr>
            <p:ph type="hdr" sz="quarter"/>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300"/>
              <a:t>Canning Low Acid Foods - presented by Sue Mosbacher</a:t>
            </a:r>
          </a:p>
        </p:txBody>
      </p:sp>
      <p:sp>
        <p:nvSpPr>
          <p:cNvPr id="10245" name="Date Placeholder 4">
            <a:extLst>
              <a:ext uri="{FF2B5EF4-FFF2-40B4-BE49-F238E27FC236}">
                <a16:creationId xmlns:a16="http://schemas.microsoft.com/office/drawing/2014/main" id="{163BBDF8-7A45-4BFA-BC18-753ED723FAFE}"/>
              </a:ext>
            </a:extLst>
          </p:cNvPr>
          <p:cNvSpPr>
            <a:spLocks noGrp="1"/>
          </p:cNvSpPr>
          <p:nvPr>
            <p:ph type="dt" sz="quarter" idx="1"/>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300"/>
              <a:t>2/10/13</a:t>
            </a:r>
          </a:p>
        </p:txBody>
      </p:sp>
      <p:sp>
        <p:nvSpPr>
          <p:cNvPr id="10246" name="Footer Placeholder 5">
            <a:extLst>
              <a:ext uri="{FF2B5EF4-FFF2-40B4-BE49-F238E27FC236}">
                <a16:creationId xmlns:a16="http://schemas.microsoft.com/office/drawing/2014/main" id="{E40AE380-9C5F-4D66-A452-1D2FD647B7F2}"/>
              </a:ext>
            </a:extLst>
          </p:cNvPr>
          <p:cNvSpPr>
            <a:spLocks noGrp="1"/>
          </p:cNvSpPr>
          <p:nvPr>
            <p:ph type="ftr" sz="quarter" idx="4"/>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300"/>
              <a:t>Amador/Calaveras MFP Training - 2013</a:t>
            </a:r>
          </a:p>
        </p:txBody>
      </p:sp>
      <p:sp>
        <p:nvSpPr>
          <p:cNvPr id="10247" name="Slide Number Placeholder 6">
            <a:extLst>
              <a:ext uri="{FF2B5EF4-FFF2-40B4-BE49-F238E27FC236}">
                <a16:creationId xmlns:a16="http://schemas.microsoft.com/office/drawing/2014/main" id="{677E346F-17EC-4812-BDE7-B884A42471AF}"/>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CBADA85-DBC2-4858-91A1-D8F298BE0DEB}" type="slidenum">
              <a:rPr lang="en-US" altLang="en-US" sz="1300" smtClean="0"/>
              <a:pPr/>
              <a:t>82</a:t>
            </a:fld>
            <a:endParaRPr lang="en-US" altLang="en-US" sz="13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DDBB8B64-4689-40B3-A935-0CE5A8B8392B}"/>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83EFEFF5-0DEC-4FF5-B8A9-9ED02E36FBDD}"/>
              </a:ext>
            </a:extLst>
          </p:cNvPr>
          <p:cNvSpPr>
            <a:spLocks noGrp="1" noChangeArrowheads="1"/>
          </p:cNvSpPr>
          <p:nvPr>
            <p:ph type="body" idx="1"/>
          </p:nvPr>
        </p:nvSpPr>
        <p:spPr>
          <a:noFill/>
        </p:spPr>
        <p:txBody>
          <a:bodyPr/>
          <a:lstStyle/>
          <a:p>
            <a:r>
              <a:rPr lang="en-US" altLang="en-US"/>
              <a:t>Venting kind of looks like the steam that comes from a steam canner, but on the top of the canner instead of the side.</a:t>
            </a:r>
          </a:p>
          <a:p>
            <a:endParaRPr lang="en-US" altLang="en-US"/>
          </a:p>
          <a:p>
            <a:r>
              <a:rPr lang="en-US" altLang="en-US"/>
              <a:t>When teaching a class, it’s sometimes hard to see the steam. If you hold up something dark behind the canner it’s easier to see.  Or shine a flashlight into the steam to make it more visible.</a:t>
            </a:r>
          </a:p>
        </p:txBody>
      </p:sp>
      <p:sp>
        <p:nvSpPr>
          <p:cNvPr id="14340" name="Header Placeholder 3">
            <a:extLst>
              <a:ext uri="{FF2B5EF4-FFF2-40B4-BE49-F238E27FC236}">
                <a16:creationId xmlns:a16="http://schemas.microsoft.com/office/drawing/2014/main" id="{C64561F1-20B1-4A80-96DF-34728026C625}"/>
              </a:ext>
            </a:extLst>
          </p:cNvPr>
          <p:cNvSpPr>
            <a:spLocks noGrp="1"/>
          </p:cNvSpPr>
          <p:nvPr>
            <p:ph type="hdr" sz="quarter"/>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300"/>
              <a:t>Canning Low Acid Foods - presented by Sue Mosbacher</a:t>
            </a:r>
          </a:p>
        </p:txBody>
      </p:sp>
      <p:sp>
        <p:nvSpPr>
          <p:cNvPr id="14341" name="Date Placeholder 4">
            <a:extLst>
              <a:ext uri="{FF2B5EF4-FFF2-40B4-BE49-F238E27FC236}">
                <a16:creationId xmlns:a16="http://schemas.microsoft.com/office/drawing/2014/main" id="{49DC67F3-0AFB-4162-81F4-C6D8DD3E9F34}"/>
              </a:ext>
            </a:extLst>
          </p:cNvPr>
          <p:cNvSpPr>
            <a:spLocks noGrp="1"/>
          </p:cNvSpPr>
          <p:nvPr>
            <p:ph type="dt" sz="quarter" idx="1"/>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300"/>
              <a:t>2/10/13</a:t>
            </a:r>
          </a:p>
        </p:txBody>
      </p:sp>
      <p:sp>
        <p:nvSpPr>
          <p:cNvPr id="14342" name="Footer Placeholder 5">
            <a:extLst>
              <a:ext uri="{FF2B5EF4-FFF2-40B4-BE49-F238E27FC236}">
                <a16:creationId xmlns:a16="http://schemas.microsoft.com/office/drawing/2014/main" id="{B056A427-19E9-4CAA-8B82-D69AAF39DFFC}"/>
              </a:ext>
            </a:extLst>
          </p:cNvPr>
          <p:cNvSpPr>
            <a:spLocks noGrp="1"/>
          </p:cNvSpPr>
          <p:nvPr>
            <p:ph type="ftr" sz="quarter" idx="4"/>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300"/>
              <a:t>Amador/Calaveras MFP Training - 2013</a:t>
            </a:r>
          </a:p>
        </p:txBody>
      </p:sp>
      <p:sp>
        <p:nvSpPr>
          <p:cNvPr id="14343" name="Slide Number Placeholder 6">
            <a:extLst>
              <a:ext uri="{FF2B5EF4-FFF2-40B4-BE49-F238E27FC236}">
                <a16:creationId xmlns:a16="http://schemas.microsoft.com/office/drawing/2014/main" id="{3250C090-DE9D-473D-B36E-3D3864620E89}"/>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3A68F99-1DCA-4DDD-B0B9-C9629DEF42DA}" type="slidenum">
              <a:rPr lang="en-US" altLang="en-US" sz="1300" smtClean="0"/>
              <a:pPr/>
              <a:t>85</a:t>
            </a:fld>
            <a:endParaRPr lang="en-US" alt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Personal hygiene</a:t>
            </a:r>
          </a:p>
          <a:p>
            <a:pPr lvl="1"/>
            <a:r>
              <a:rPr lang="en-US" sz="1200" kern="1200" dirty="0">
                <a:solidFill>
                  <a:schemeClr val="tx1"/>
                </a:solidFill>
                <a:effectLst/>
                <a:latin typeface="+mn-lt"/>
                <a:ea typeface="+mn-ea"/>
                <a:cs typeface="+mn-cs"/>
              </a:rPr>
              <a:t>Wash hands frequently with soap</a:t>
            </a:r>
          </a:p>
          <a:p>
            <a:pPr lvl="1"/>
            <a:r>
              <a:rPr lang="en-US" sz="1200" kern="1200" dirty="0">
                <a:solidFill>
                  <a:schemeClr val="tx1"/>
                </a:solidFill>
                <a:effectLst/>
                <a:latin typeface="+mn-lt"/>
                <a:ea typeface="+mn-ea"/>
                <a:cs typeface="+mn-cs"/>
              </a:rPr>
              <a:t>Clean clothing (apron)</a:t>
            </a:r>
          </a:p>
          <a:p>
            <a:pPr lvl="1"/>
            <a:r>
              <a:rPr lang="en-US" sz="1200" kern="1200" dirty="0">
                <a:solidFill>
                  <a:schemeClr val="tx1"/>
                </a:solidFill>
                <a:effectLst/>
                <a:latin typeface="+mn-lt"/>
                <a:ea typeface="+mn-ea"/>
                <a:cs typeface="+mn-cs"/>
              </a:rPr>
              <a:t>Bandage any cuts or burns on hands before handling food</a:t>
            </a:r>
          </a:p>
          <a:p>
            <a:pPr lvl="1"/>
            <a:r>
              <a:rPr lang="en-US" sz="1200" kern="1200" dirty="0">
                <a:solidFill>
                  <a:schemeClr val="tx1"/>
                </a:solidFill>
                <a:effectLst/>
                <a:latin typeface="+mn-lt"/>
                <a:ea typeface="+mn-ea"/>
                <a:cs typeface="+mn-cs"/>
              </a:rPr>
              <a:t>Secure hair</a:t>
            </a:r>
          </a:p>
          <a:p>
            <a:pPr lvl="0"/>
            <a:r>
              <a:rPr lang="en-US" sz="1200" kern="1200" dirty="0">
                <a:solidFill>
                  <a:schemeClr val="tx1"/>
                </a:solidFill>
                <a:effectLst/>
                <a:latin typeface="+mn-lt"/>
                <a:ea typeface="+mn-ea"/>
                <a:cs typeface="+mn-cs"/>
              </a:rPr>
              <a:t>Keep kitchen clean</a:t>
            </a:r>
          </a:p>
          <a:p>
            <a:pPr lvl="1"/>
            <a:r>
              <a:rPr lang="en-US" sz="1200" kern="1200" dirty="0">
                <a:solidFill>
                  <a:schemeClr val="tx1"/>
                </a:solidFill>
                <a:effectLst/>
                <a:latin typeface="+mn-lt"/>
                <a:ea typeface="+mn-ea"/>
                <a:cs typeface="+mn-cs"/>
              </a:rPr>
              <a:t> Wash with soapy water and/or sanitize counters and food preparation areas</a:t>
            </a:r>
          </a:p>
          <a:p>
            <a:pPr lvl="1"/>
            <a:endParaRPr lang="en-US" sz="12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Rinse all fresh fruits and vegetables well under running water before preparing or eating </a:t>
            </a:r>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8</a:t>
            </a:fld>
            <a:endParaRPr lang="en-US" dirty="0"/>
          </a:p>
        </p:txBody>
      </p:sp>
    </p:spTree>
    <p:extLst>
      <p:ext uri="{BB962C8B-B14F-4D97-AF65-F5344CB8AC3E}">
        <p14:creationId xmlns:p14="http://schemas.microsoft.com/office/powerpoint/2010/main" val="3847640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9D29628E-7C13-4E16-9990-E9C3C041ECF4}"/>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68EAF7D3-AF4E-4E24-893B-22CDCC697DD1}"/>
              </a:ext>
            </a:extLst>
          </p:cNvPr>
          <p:cNvSpPr>
            <a:spLocks noGrp="1" noChangeArrowheads="1"/>
          </p:cNvSpPr>
          <p:nvPr>
            <p:ph type="body" idx="1"/>
          </p:nvPr>
        </p:nvSpPr>
        <p:spPr>
          <a:noFill/>
        </p:spPr>
        <p:txBody>
          <a:bodyPr/>
          <a:lstStyle/>
          <a:p>
            <a:r>
              <a:rPr lang="en-US" altLang="en-US" dirty="0"/>
              <a:t>When the timer goes off after the canner being at pressure for the entire processing time, just turn the heat off and walk away.</a:t>
            </a:r>
          </a:p>
          <a:p>
            <a:endParaRPr lang="en-US" altLang="en-US" dirty="0"/>
          </a:p>
          <a:p>
            <a:r>
              <a:rPr lang="en-US" altLang="en-US" dirty="0"/>
              <a:t>How long it takes the pressure to drop to 0 depends on the size of the jars in the canner.</a:t>
            </a:r>
          </a:p>
          <a:p>
            <a:endParaRPr lang="en-US" altLang="en-US" dirty="0"/>
          </a:p>
          <a:p>
            <a:r>
              <a:rPr lang="en-US" altLang="en-US" dirty="0"/>
              <a:t>&lt;click&gt; pints</a:t>
            </a:r>
          </a:p>
          <a:p>
            <a:r>
              <a:rPr lang="en-US" altLang="en-US" dirty="0"/>
              <a:t>&lt;click&gt; quarts</a:t>
            </a:r>
          </a:p>
          <a:p>
            <a:endParaRPr lang="en-US" altLang="en-US" dirty="0"/>
          </a:p>
          <a:p>
            <a:r>
              <a:rPr lang="en-US" altLang="en-US" dirty="0"/>
              <a:t>&lt;click&gt; (next steps)</a:t>
            </a:r>
          </a:p>
          <a:p>
            <a:r>
              <a:rPr lang="en-US" altLang="en-US" dirty="0"/>
              <a:t>&lt;Click&gt; Dennis’ canner story</a:t>
            </a:r>
          </a:p>
        </p:txBody>
      </p:sp>
      <p:sp>
        <p:nvSpPr>
          <p:cNvPr id="18436" name="Header Placeholder 3">
            <a:extLst>
              <a:ext uri="{FF2B5EF4-FFF2-40B4-BE49-F238E27FC236}">
                <a16:creationId xmlns:a16="http://schemas.microsoft.com/office/drawing/2014/main" id="{CE23240C-36E9-40C5-8A43-2B8D7CD3C9E8}"/>
              </a:ext>
            </a:extLst>
          </p:cNvPr>
          <p:cNvSpPr>
            <a:spLocks noGrp="1"/>
          </p:cNvSpPr>
          <p:nvPr>
            <p:ph type="hdr" sz="quarter"/>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300"/>
              <a:t>Canning Low Acid Foods - presented by Sue Mosbacher</a:t>
            </a:r>
          </a:p>
        </p:txBody>
      </p:sp>
      <p:sp>
        <p:nvSpPr>
          <p:cNvPr id="18437" name="Date Placeholder 4">
            <a:extLst>
              <a:ext uri="{FF2B5EF4-FFF2-40B4-BE49-F238E27FC236}">
                <a16:creationId xmlns:a16="http://schemas.microsoft.com/office/drawing/2014/main" id="{438BEAC7-682D-4F9B-B42E-E91A4C49206A}"/>
              </a:ext>
            </a:extLst>
          </p:cNvPr>
          <p:cNvSpPr>
            <a:spLocks noGrp="1"/>
          </p:cNvSpPr>
          <p:nvPr>
            <p:ph type="dt" sz="quarter" idx="1"/>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300"/>
              <a:t>2/10/13</a:t>
            </a:r>
          </a:p>
        </p:txBody>
      </p:sp>
      <p:sp>
        <p:nvSpPr>
          <p:cNvPr id="18438" name="Footer Placeholder 5">
            <a:extLst>
              <a:ext uri="{FF2B5EF4-FFF2-40B4-BE49-F238E27FC236}">
                <a16:creationId xmlns:a16="http://schemas.microsoft.com/office/drawing/2014/main" id="{1912037D-B006-47A0-9B1E-CEBDBD4833E6}"/>
              </a:ext>
            </a:extLst>
          </p:cNvPr>
          <p:cNvSpPr>
            <a:spLocks noGrp="1"/>
          </p:cNvSpPr>
          <p:nvPr>
            <p:ph type="ftr" sz="quarter" idx="4"/>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300"/>
              <a:t>Amador/Calaveras MFP Training - 2013</a:t>
            </a:r>
          </a:p>
        </p:txBody>
      </p:sp>
      <p:sp>
        <p:nvSpPr>
          <p:cNvPr id="18439" name="Slide Number Placeholder 6">
            <a:extLst>
              <a:ext uri="{FF2B5EF4-FFF2-40B4-BE49-F238E27FC236}">
                <a16:creationId xmlns:a16="http://schemas.microsoft.com/office/drawing/2014/main" id="{962FAE46-0832-44E4-B835-C68A13B22DA6}"/>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2A5B736-AA4B-47F7-9DE9-AAD7EC4800E6}" type="slidenum">
              <a:rPr lang="en-US" altLang="en-US" sz="1300" smtClean="0"/>
              <a:pPr/>
              <a:t>86</a:t>
            </a:fld>
            <a:endParaRPr lang="en-US" altLang="en-US" sz="13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69A3CE00-C0FA-4C58-BDDA-384DDB52C939}"/>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48FFD59C-6AC7-44EE-99CF-ECB320E23B4E}"/>
              </a:ext>
            </a:extLst>
          </p:cNvPr>
          <p:cNvSpPr>
            <a:spLocks noGrp="1" noChangeArrowheads="1"/>
          </p:cNvSpPr>
          <p:nvPr>
            <p:ph type="body" idx="1"/>
          </p:nvPr>
        </p:nvSpPr>
        <p:spPr/>
        <p:txBody>
          <a:bodyPr/>
          <a:lstStyle/>
          <a:p>
            <a:pPr>
              <a:defRPr/>
            </a:pPr>
            <a:r>
              <a:rPr lang="en-US" altLang="en-US" dirty="0"/>
              <a:t>Pay attention to your canner so the pressure doesn’t drop</a:t>
            </a:r>
          </a:p>
          <a:p>
            <a:pPr>
              <a:defRPr/>
            </a:pPr>
            <a:endParaRPr lang="en-US" altLang="en-US" dirty="0"/>
          </a:p>
          <a:p>
            <a:pPr>
              <a:defRPr/>
            </a:pPr>
            <a:r>
              <a:rPr lang="en-US" altLang="en-US" dirty="0"/>
              <a:t>Tip: </a:t>
            </a:r>
          </a:p>
          <a:p>
            <a:pPr marL="171450" indent="-171450">
              <a:buFont typeface="Arial" panose="020B0604020202020204" pitchFamily="34" charset="0"/>
              <a:buChar char="•"/>
              <a:defRPr/>
            </a:pPr>
            <a:r>
              <a:rPr lang="en-US" altLang="en-US" dirty="0"/>
              <a:t>As the pressure gets closer to where you want it, start to turn the heat down a little bit. Pressure will still build but you can keep it from going too high, and then dropping too low. Control the pressure.</a:t>
            </a:r>
          </a:p>
          <a:p>
            <a:pPr marL="171450" indent="-171450">
              <a:buFont typeface="Arial" panose="020B0604020202020204" pitchFamily="34" charset="0"/>
              <a:buChar char="•"/>
              <a:defRPr/>
            </a:pPr>
            <a:endParaRPr lang="en-US" altLang="en-US" dirty="0"/>
          </a:p>
          <a:p>
            <a:pPr>
              <a:buFont typeface="Arial" panose="020B0604020202020204" pitchFamily="34" charset="0"/>
              <a:buNone/>
              <a:defRPr/>
            </a:pPr>
            <a:r>
              <a:rPr lang="en-US" altLang="en-US" dirty="0"/>
              <a:t>&lt;click&gt; How can you tell if your jars siphoned, which is when liquid from the jar squirts out under the lid and into the canner?</a:t>
            </a:r>
          </a:p>
          <a:p>
            <a:pPr>
              <a:buFont typeface="Arial" panose="020B0604020202020204" pitchFamily="34" charset="0"/>
              <a:buNone/>
              <a:defRPr/>
            </a:pPr>
            <a:endParaRPr lang="en-US" altLang="en-US" dirty="0"/>
          </a:p>
          <a:p>
            <a:pPr>
              <a:buFont typeface="Arial" panose="020B0604020202020204" pitchFamily="34" charset="0"/>
              <a:buNone/>
              <a:defRPr/>
            </a:pPr>
            <a:r>
              <a:rPr lang="en-US" altLang="en-US" dirty="0"/>
              <a:t>&lt;click&gt; you can smell it.  Don’t panic, wait to see if the jars sealed. If it’s just liquid it will probably still seal</a:t>
            </a:r>
          </a:p>
          <a:p>
            <a:pPr>
              <a:buFont typeface="Arial" panose="020B0604020202020204" pitchFamily="34" charset="0"/>
              <a:buNone/>
              <a:defRPr/>
            </a:pPr>
            <a:endParaRPr lang="en-US" altLang="en-US" dirty="0"/>
          </a:p>
          <a:p>
            <a:pPr>
              <a:buFont typeface="Arial" panose="020B0604020202020204" pitchFamily="34" charset="0"/>
              <a:buNone/>
              <a:defRPr/>
            </a:pPr>
            <a:r>
              <a:rPr lang="en-US" altLang="en-US" dirty="0"/>
              <a:t>&lt;click&gt; finding the sweet spot. My stove’s sweet spot is around 2.</a:t>
            </a:r>
          </a:p>
          <a:p>
            <a:pPr>
              <a:buFont typeface="Arial" panose="020B0604020202020204" pitchFamily="34" charset="0"/>
              <a:buNone/>
              <a:defRPr/>
            </a:pPr>
            <a:r>
              <a:rPr lang="en-US" altLang="en-US" dirty="0"/>
              <a:t>&lt;click&gt; practice canning water</a:t>
            </a:r>
          </a:p>
          <a:p>
            <a:pPr marL="171450" indent="-171450">
              <a:buFont typeface="Arial" panose="020B0604020202020204" pitchFamily="34" charset="0"/>
              <a:buChar char="•"/>
              <a:defRPr/>
            </a:pPr>
            <a:endParaRPr lang="en-US" altLang="en-US" dirty="0"/>
          </a:p>
          <a:p>
            <a:pPr marL="171450" indent="-171450">
              <a:buFont typeface="Arial" panose="020B0604020202020204" pitchFamily="34" charset="0"/>
              <a:buChar char="•"/>
              <a:defRPr/>
            </a:pPr>
            <a:r>
              <a:rPr lang="en-US" altLang="en-US" dirty="0"/>
              <a:t>&lt;click&gt; what happens if pressure drops too low? </a:t>
            </a:r>
          </a:p>
          <a:p>
            <a:pPr marL="171450" indent="-171450">
              <a:buFont typeface="Arial" panose="020B0604020202020204" pitchFamily="34" charset="0"/>
              <a:buChar char="•"/>
              <a:defRPr/>
            </a:pPr>
            <a:r>
              <a:rPr lang="en-US" altLang="en-US" dirty="0"/>
              <a:t>&lt;click&gt; return to pressure, restart</a:t>
            </a:r>
          </a:p>
          <a:p>
            <a:pPr marL="171450" indent="-171450">
              <a:buFont typeface="Arial" panose="020B0604020202020204" pitchFamily="34" charset="0"/>
              <a:buChar char="•"/>
              <a:defRPr/>
            </a:pPr>
            <a:endParaRPr lang="en-US" altLang="en-US" dirty="0"/>
          </a:p>
        </p:txBody>
      </p:sp>
      <p:sp>
        <p:nvSpPr>
          <p:cNvPr id="16388" name="Header Placeholder 3">
            <a:extLst>
              <a:ext uri="{FF2B5EF4-FFF2-40B4-BE49-F238E27FC236}">
                <a16:creationId xmlns:a16="http://schemas.microsoft.com/office/drawing/2014/main" id="{E1F7F73C-95BA-490F-895E-7DF634E4AE03}"/>
              </a:ext>
            </a:extLst>
          </p:cNvPr>
          <p:cNvSpPr>
            <a:spLocks noGrp="1"/>
          </p:cNvSpPr>
          <p:nvPr>
            <p:ph type="hdr" sz="quarter"/>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300"/>
              <a:t>Canning Low Acid Foods - presented by Sue Mosbacher</a:t>
            </a:r>
          </a:p>
        </p:txBody>
      </p:sp>
      <p:sp>
        <p:nvSpPr>
          <p:cNvPr id="16389" name="Date Placeholder 4">
            <a:extLst>
              <a:ext uri="{FF2B5EF4-FFF2-40B4-BE49-F238E27FC236}">
                <a16:creationId xmlns:a16="http://schemas.microsoft.com/office/drawing/2014/main" id="{22B9D91A-545B-48E4-A13F-81FDEB6C315B}"/>
              </a:ext>
            </a:extLst>
          </p:cNvPr>
          <p:cNvSpPr>
            <a:spLocks noGrp="1"/>
          </p:cNvSpPr>
          <p:nvPr>
            <p:ph type="dt" sz="quarter" idx="1"/>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300"/>
              <a:t>2/10/13</a:t>
            </a:r>
          </a:p>
        </p:txBody>
      </p:sp>
      <p:sp>
        <p:nvSpPr>
          <p:cNvPr id="16390" name="Footer Placeholder 5">
            <a:extLst>
              <a:ext uri="{FF2B5EF4-FFF2-40B4-BE49-F238E27FC236}">
                <a16:creationId xmlns:a16="http://schemas.microsoft.com/office/drawing/2014/main" id="{95F767B1-75F6-4D03-9A04-8052BD09D8EF}"/>
              </a:ext>
            </a:extLst>
          </p:cNvPr>
          <p:cNvSpPr>
            <a:spLocks noGrp="1"/>
          </p:cNvSpPr>
          <p:nvPr>
            <p:ph type="ftr" sz="quarter" idx="4"/>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300"/>
              <a:t>Amador/Calaveras MFP Training - 2013</a:t>
            </a:r>
          </a:p>
        </p:txBody>
      </p:sp>
      <p:sp>
        <p:nvSpPr>
          <p:cNvPr id="16391" name="Slide Number Placeholder 6">
            <a:extLst>
              <a:ext uri="{FF2B5EF4-FFF2-40B4-BE49-F238E27FC236}">
                <a16:creationId xmlns:a16="http://schemas.microsoft.com/office/drawing/2014/main" id="{4D6228A0-E857-4178-9A87-B57B247310D0}"/>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97C7702-BCCC-45C5-AFC1-B777A666230B}" type="slidenum">
              <a:rPr lang="en-US" altLang="en-US" sz="1300" smtClean="0"/>
              <a:pPr/>
              <a:t>90</a:t>
            </a:fld>
            <a:endParaRPr lang="en-US" altLang="en-US" sz="13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Total processing time includes more than just the time listed in the recipe. It also includes the time spent heating up the canner, venting, pressurizing, and depressurizing.</a:t>
            </a: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91</a:t>
            </a:fld>
            <a:endParaRPr lang="en-US" dirty="0"/>
          </a:p>
        </p:txBody>
      </p:sp>
    </p:spTree>
    <p:extLst>
      <p:ext uri="{BB962C8B-B14F-4D97-AF65-F5344CB8AC3E}">
        <p14:creationId xmlns:p14="http://schemas.microsoft.com/office/powerpoint/2010/main" val="32110357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hlinkClick r:id="rId3"/>
              </a:rPr>
              <a:t>https://ucanr.edu/pcb</a:t>
            </a: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93</a:t>
            </a:fld>
            <a:endParaRPr lang="en-US" dirty="0"/>
          </a:p>
        </p:txBody>
      </p:sp>
    </p:spTree>
    <p:extLst>
      <p:ext uri="{BB962C8B-B14F-4D97-AF65-F5344CB8AC3E}">
        <p14:creationId xmlns:p14="http://schemas.microsoft.com/office/powerpoint/2010/main" val="1790162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Avoid cross-contamination</a:t>
            </a:r>
          </a:p>
          <a:p>
            <a:pPr lvl="1"/>
            <a:r>
              <a:rPr lang="en-US" sz="1200" kern="1200" dirty="0">
                <a:solidFill>
                  <a:schemeClr val="tx1"/>
                </a:solidFill>
                <a:effectLst/>
                <a:latin typeface="+mn-lt"/>
                <a:ea typeface="+mn-ea"/>
                <a:cs typeface="+mn-cs"/>
              </a:rPr>
              <a:t>Wash knives and utensils in hot soapy water</a:t>
            </a:r>
          </a:p>
          <a:p>
            <a:pPr lvl="1"/>
            <a:r>
              <a:rPr lang="en-US" sz="1200" kern="1200" dirty="0">
                <a:solidFill>
                  <a:schemeClr val="tx1"/>
                </a:solidFill>
                <a:effectLst/>
                <a:latin typeface="+mn-lt"/>
                <a:ea typeface="+mn-ea"/>
                <a:cs typeface="+mn-cs"/>
              </a:rPr>
              <a:t>Sanitize cutting boards/mats</a:t>
            </a:r>
          </a:p>
          <a:p>
            <a:pPr lvl="1"/>
            <a:r>
              <a:rPr lang="en-US" sz="1200" kern="1200" dirty="0">
                <a:solidFill>
                  <a:schemeClr val="tx1"/>
                </a:solidFill>
                <a:effectLst/>
                <a:latin typeface="+mn-lt"/>
                <a:ea typeface="+mn-ea"/>
                <a:cs typeface="+mn-cs"/>
              </a:rPr>
              <a:t>Use paper towels or clean kitchen towels</a:t>
            </a:r>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9</a:t>
            </a:fld>
            <a:endParaRPr lang="en-US" dirty="0"/>
          </a:p>
        </p:txBody>
      </p:sp>
    </p:spTree>
    <p:extLst>
      <p:ext uri="{BB962C8B-B14F-4D97-AF65-F5344CB8AC3E}">
        <p14:creationId xmlns:p14="http://schemas.microsoft.com/office/powerpoint/2010/main" val="3672586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11</a:t>
            </a:fld>
            <a:endParaRPr lang="en-US" dirty="0"/>
          </a:p>
        </p:txBody>
      </p:sp>
    </p:spTree>
    <p:extLst>
      <p:ext uri="{BB962C8B-B14F-4D97-AF65-F5344CB8AC3E}">
        <p14:creationId xmlns:p14="http://schemas.microsoft.com/office/powerpoint/2010/main" val="3328429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refer to the resources on page 3 of Core Canning Techniques for more information.</a:t>
            </a:r>
          </a:p>
        </p:txBody>
      </p:sp>
      <p:sp>
        <p:nvSpPr>
          <p:cNvPr id="4" name="Slide Number Placeholder 3"/>
          <p:cNvSpPr>
            <a:spLocks noGrp="1"/>
          </p:cNvSpPr>
          <p:nvPr>
            <p:ph type="sldNum" sz="quarter" idx="5"/>
          </p:nvPr>
        </p:nvSpPr>
        <p:spPr/>
        <p:txBody>
          <a:bodyPr/>
          <a:lstStyle/>
          <a:p>
            <a:fld id="{E2C40387-D8E8-4747-B676-98ED036C8F01}" type="slidenum">
              <a:rPr lang="en-US" smtClean="0"/>
              <a:t>12</a:t>
            </a:fld>
            <a:endParaRPr lang="en-US" dirty="0"/>
          </a:p>
        </p:txBody>
      </p:sp>
    </p:spTree>
    <p:extLst>
      <p:ext uri="{BB962C8B-B14F-4D97-AF65-F5344CB8AC3E}">
        <p14:creationId xmlns:p14="http://schemas.microsoft.com/office/powerpoint/2010/main" val="2814419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19</a:t>
            </a:fld>
            <a:endParaRPr lang="en-US" dirty="0"/>
          </a:p>
        </p:txBody>
      </p:sp>
    </p:spTree>
    <p:extLst>
      <p:ext uri="{BB962C8B-B14F-4D97-AF65-F5344CB8AC3E}">
        <p14:creationId xmlns:p14="http://schemas.microsoft.com/office/powerpoint/2010/main" val="2681391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0CA8BD-0DB8-644A-9282-E9F3E48811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7097485"/>
          </a:xfrm>
          <a:prstGeom prst="rect">
            <a:avLst/>
          </a:prstGeom>
        </p:spPr>
      </p:pic>
      <p:sp>
        <p:nvSpPr>
          <p:cNvPr id="7" name="Title Placeholder 1">
            <a:extLst>
              <a:ext uri="{FF2B5EF4-FFF2-40B4-BE49-F238E27FC236}">
                <a16:creationId xmlns:a16="http://schemas.microsoft.com/office/drawing/2014/main" id="{6E88C916-3666-9740-89F0-549B7BA79015}"/>
              </a:ext>
            </a:extLst>
          </p:cNvPr>
          <p:cNvSpPr>
            <a:spLocks noGrp="1"/>
          </p:cNvSpPr>
          <p:nvPr>
            <p:ph type="title"/>
          </p:nvPr>
        </p:nvSpPr>
        <p:spPr>
          <a:xfrm>
            <a:off x="838200" y="1057321"/>
            <a:ext cx="10515600" cy="1325563"/>
          </a:xfrm>
          <a:prstGeom prst="rect">
            <a:avLst/>
          </a:prstGeom>
          <a:ln>
            <a:noFill/>
          </a:ln>
        </p:spPr>
        <p:txBody>
          <a:bodyPr vert="horz" lIns="91440" tIns="45720" rIns="91440" bIns="45720" rtlCol="0" anchor="ctr">
            <a:normAutofit/>
          </a:bodyPr>
          <a:lstStyle>
            <a:lvl1pPr algn="l">
              <a:defRPr sz="600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6F8CCC4-58F0-AE4A-83B2-DFB6FD6EAF36}"/>
              </a:ext>
            </a:extLst>
          </p:cNvPr>
          <p:cNvSpPr>
            <a:spLocks noGrp="1"/>
          </p:cNvSpPr>
          <p:nvPr>
            <p:ph type="body" sz="quarter" idx="10" hasCustomPrompt="1"/>
          </p:nvPr>
        </p:nvSpPr>
        <p:spPr>
          <a:xfrm>
            <a:off x="838200" y="4361380"/>
            <a:ext cx="3414109" cy="660400"/>
          </a:xfrm>
        </p:spPr>
        <p:txBody>
          <a:bodyPr>
            <a:normAutofit/>
          </a:bodyPr>
          <a:lstStyle>
            <a:lvl1pPr marL="0" indent="0" algn="l">
              <a:lnSpc>
                <a:spcPct val="100000"/>
              </a:lnSpc>
              <a:buNone/>
              <a:defRPr sz="1800">
                <a:solidFill>
                  <a:schemeClr val="bg1"/>
                </a:solidFill>
              </a:defRPr>
            </a:lvl1pPr>
          </a:lstStyle>
          <a:p>
            <a:pPr lvl="0"/>
            <a:r>
              <a:rPr lang="en-US" dirty="0"/>
              <a:t>Presented by</a:t>
            </a:r>
          </a:p>
        </p:txBody>
      </p:sp>
      <p:sp>
        <p:nvSpPr>
          <p:cNvPr id="19" name="Text Placeholder 18">
            <a:extLst>
              <a:ext uri="{FF2B5EF4-FFF2-40B4-BE49-F238E27FC236}">
                <a16:creationId xmlns:a16="http://schemas.microsoft.com/office/drawing/2014/main" id="{743F913D-44F0-6943-AF7B-1B5EDA4EA863}"/>
              </a:ext>
            </a:extLst>
          </p:cNvPr>
          <p:cNvSpPr>
            <a:spLocks noGrp="1"/>
          </p:cNvSpPr>
          <p:nvPr>
            <p:ph type="body" sz="quarter" idx="11" hasCustomPrompt="1"/>
          </p:nvPr>
        </p:nvSpPr>
        <p:spPr>
          <a:xfrm>
            <a:off x="838200" y="5057207"/>
            <a:ext cx="2859088" cy="531813"/>
          </a:xfrm>
        </p:spPr>
        <p:txBody>
          <a:bodyPr>
            <a:normAutofit/>
          </a:bodyPr>
          <a:lstStyle>
            <a:lvl1pPr marL="0" indent="0" algn="l">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sp>
        <p:nvSpPr>
          <p:cNvPr id="4" name="Text Placeholder 3">
            <a:extLst>
              <a:ext uri="{FF2B5EF4-FFF2-40B4-BE49-F238E27FC236}">
                <a16:creationId xmlns:a16="http://schemas.microsoft.com/office/drawing/2014/main" id="{E907FFB7-E6B7-604F-AB8A-3636592F9D47}"/>
              </a:ext>
            </a:extLst>
          </p:cNvPr>
          <p:cNvSpPr>
            <a:spLocks noGrp="1"/>
          </p:cNvSpPr>
          <p:nvPr>
            <p:ph type="body" sz="quarter" idx="12" hasCustomPrompt="1"/>
          </p:nvPr>
        </p:nvSpPr>
        <p:spPr>
          <a:xfrm>
            <a:off x="838200" y="2750550"/>
            <a:ext cx="8265886" cy="798192"/>
          </a:xfrm>
        </p:spPr>
        <p:txBody>
          <a:bodyPr>
            <a:noAutofit/>
          </a:bodyPr>
          <a:lstStyle>
            <a:lvl1pPr marL="0" indent="0" algn="l">
              <a:buNone/>
              <a:defRPr sz="3600">
                <a:solidFill>
                  <a:schemeClr val="bg1"/>
                </a:solidFill>
                <a:effectLst>
                  <a:outerShdw blurRad="50800" dist="38100" dir="2700000" algn="tl" rotWithShape="0">
                    <a:prstClr val="black">
                      <a:alpha val="40000"/>
                    </a:prstClr>
                  </a:outerShdw>
                </a:effectLst>
              </a:defRPr>
            </a:lvl1pPr>
          </a:lstStyle>
          <a:p>
            <a:pPr lvl="0"/>
            <a:r>
              <a:rPr lang="en-US" dirty="0"/>
              <a:t>Subtitle here</a:t>
            </a:r>
          </a:p>
        </p:txBody>
      </p:sp>
    </p:spTree>
    <p:extLst>
      <p:ext uri="{BB962C8B-B14F-4D97-AF65-F5344CB8AC3E}">
        <p14:creationId xmlns:p14="http://schemas.microsoft.com/office/powerpoint/2010/main" val="200018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1598278"/>
          </a:xfrm>
          <a:prstGeom prst="rect">
            <a:avLst/>
          </a:prstGeom>
        </p:spPr>
      </p:pic>
      <p:sp>
        <p:nvSpPr>
          <p:cNvPr id="2" name="Title 1"/>
          <p:cNvSpPr>
            <a:spLocks noGrp="1"/>
          </p:cNvSpPr>
          <p:nvPr>
            <p:ph type="title"/>
          </p:nvPr>
        </p:nvSpPr>
        <p:spPr>
          <a:xfrm>
            <a:off x="684734" y="313786"/>
            <a:ext cx="10817838" cy="767528"/>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2/22/2024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97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2657" y="0"/>
            <a:ext cx="12257314" cy="1617141"/>
          </a:xfrm>
          <a:prstGeom prst="rect">
            <a:avLst/>
          </a:prstGeom>
        </p:spPr>
      </p:pic>
      <p:sp>
        <p:nvSpPr>
          <p:cNvPr id="2" name="Title 1"/>
          <p:cNvSpPr>
            <a:spLocks noGrp="1"/>
          </p:cNvSpPr>
          <p:nvPr>
            <p:ph type="title"/>
          </p:nvPr>
        </p:nvSpPr>
        <p:spPr>
          <a:xfrm>
            <a:off x="684733" y="55078"/>
            <a:ext cx="10970237" cy="1257014"/>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2/22/2024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2276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2655" y="0"/>
            <a:ext cx="12257310" cy="1617141"/>
          </a:xfrm>
          <a:prstGeom prst="rect">
            <a:avLst/>
          </a:prstGeom>
        </p:spPr>
      </p:pic>
      <p:sp>
        <p:nvSpPr>
          <p:cNvPr id="2" name="Title 1"/>
          <p:cNvSpPr>
            <a:spLocks noGrp="1"/>
          </p:cNvSpPr>
          <p:nvPr>
            <p:ph type="title"/>
          </p:nvPr>
        </p:nvSpPr>
        <p:spPr>
          <a:xfrm>
            <a:off x="684734" y="14437"/>
            <a:ext cx="10515600" cy="1325563"/>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2/22/2024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7758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AF34E-9A6B-4D28-A7B9-972D816465A9}" type="datetimeFigureOut">
              <a:rPr lang="en-US" smtClean="0"/>
              <a:t>2/22/2024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5AB6C3-3666-4A99-912F-5AB9870711E1}" type="slidenum">
              <a:rPr lang="en-US" smtClean="0"/>
              <a:t>‹#›</a:t>
            </a:fld>
            <a:endParaRPr lang="en-US" dirty="0"/>
          </a:p>
        </p:txBody>
      </p:sp>
      <p:sp>
        <p:nvSpPr>
          <p:cNvPr id="5" name="Rectangle 4">
            <a:extLst>
              <a:ext uri="{FF2B5EF4-FFF2-40B4-BE49-F238E27FC236}">
                <a16:creationId xmlns:a16="http://schemas.microsoft.com/office/drawing/2014/main" id="{32071C8D-2A51-D246-AA94-E9CB910FBB98}"/>
              </a:ext>
            </a:extLst>
          </p:cNvPr>
          <p:cNvSpPr/>
          <p:nvPr userDrawn="1"/>
        </p:nvSpPr>
        <p:spPr>
          <a:xfrm>
            <a:off x="6390640" y="6085840"/>
            <a:ext cx="5516880" cy="77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794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hasCustomPrompt="1"/>
          </p:nvPr>
        </p:nvSpPr>
        <p:spPr>
          <a:xfrm>
            <a:off x="5183188" y="987425"/>
            <a:ext cx="6172200" cy="4873625"/>
          </a:xfrm>
        </p:spPr>
        <p:txBody>
          <a:bodyPr/>
          <a:lstStyle>
            <a:lvl1pPr>
              <a:defRPr sz="2800"/>
            </a:lvl1pPr>
            <a:lvl2pPr>
              <a:defRPr sz="25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CAF34E-9A6B-4D28-A7B9-972D816465A9}" type="datetimeFigureOut">
              <a:rPr lang="en-US" smtClean="0"/>
              <a:t>2/22/2024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4241054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PictureRigh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4" y="130630"/>
            <a:ext cx="5178239" cy="6590846"/>
          </a:xfrm>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2/22/2024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2" name="Rectangle 1">
            <a:extLst>
              <a:ext uri="{FF2B5EF4-FFF2-40B4-BE49-F238E27FC236}">
                <a16:creationId xmlns:a16="http://schemas.microsoft.com/office/drawing/2014/main" id="{48765EA4-6984-5848-8818-2A8FAE52ED87}"/>
              </a:ext>
            </a:extLst>
          </p:cNvPr>
          <p:cNvSpPr/>
          <p:nvPr userDrawn="1"/>
        </p:nvSpPr>
        <p:spPr>
          <a:xfrm>
            <a:off x="6634480" y="6176962"/>
            <a:ext cx="133096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B5A84DAB-EC3E-0B44-B20D-4056EC3F0125}"/>
              </a:ext>
            </a:extLst>
          </p:cNvPr>
          <p:cNvSpPr>
            <a:spLocks noGrp="1"/>
          </p:cNvSpPr>
          <p:nvPr>
            <p:ph type="pic" idx="16"/>
          </p:nvPr>
        </p:nvSpPr>
        <p:spPr>
          <a:xfrm>
            <a:off x="6875874" y="133577"/>
            <a:ext cx="5178239" cy="659084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6758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0" y="152400"/>
            <a:ext cx="5137806" cy="656907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4E688AFC-0F3C-934F-ACB2-4EF128FCF622}"/>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294EB706-0D78-4B4D-9752-B222D4B427D2}"/>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2/22/2024</a:t>
            </a:fld>
            <a:endParaRPr lang="en-US" dirty="0"/>
          </a:p>
        </p:txBody>
      </p:sp>
      <p:sp>
        <p:nvSpPr>
          <p:cNvPr id="10" name="Slide Number Placeholder 4">
            <a:extLst>
              <a:ext uri="{FF2B5EF4-FFF2-40B4-BE49-F238E27FC236}">
                <a16:creationId xmlns:a16="http://schemas.microsoft.com/office/drawing/2014/main" id="{E93944E4-DF33-4C41-8E07-6F86F4A7CA5C}"/>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4B7F958F-69A1-D94A-976F-4605308CC028}"/>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7" name="Rectangle 6">
            <a:extLst>
              <a:ext uri="{FF2B5EF4-FFF2-40B4-BE49-F238E27FC236}">
                <a16:creationId xmlns:a16="http://schemas.microsoft.com/office/drawing/2014/main" id="{58FE2F57-8BC4-4C49-9F97-4B6098A8A6BB}"/>
              </a:ext>
            </a:extLst>
          </p:cNvPr>
          <p:cNvSpPr/>
          <p:nvPr userDrawn="1"/>
        </p:nvSpPr>
        <p:spPr>
          <a:xfrm>
            <a:off x="6492240" y="6176962"/>
            <a:ext cx="538480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476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PictureRight with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88EBAB-B081-694E-9499-A18ACD006188}"/>
              </a:ext>
            </a:extLst>
          </p:cNvPr>
          <p:cNvSpPr/>
          <p:nvPr userDrawn="1"/>
        </p:nvSpPr>
        <p:spPr>
          <a:xfrm>
            <a:off x="6634480" y="6176962"/>
            <a:ext cx="133096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130628"/>
            <a:ext cx="5185496" cy="327850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4" y="3448870"/>
            <a:ext cx="5185497" cy="325863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2/22/2024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2464971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1" y="217714"/>
            <a:ext cx="5160666" cy="321128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152400" y="3429000"/>
            <a:ext cx="5160666" cy="329247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80B5C06A-4695-D04A-B4EC-9611DA53EE00}"/>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A7C7B9C6-41DC-8E4C-AC0C-BF219311D4ED}"/>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2/22/2024</a:t>
            </a:fld>
            <a:endParaRPr lang="en-US" dirty="0"/>
          </a:p>
        </p:txBody>
      </p:sp>
      <p:sp>
        <p:nvSpPr>
          <p:cNvPr id="10" name="Slide Number Placeholder 4">
            <a:extLst>
              <a:ext uri="{FF2B5EF4-FFF2-40B4-BE49-F238E27FC236}">
                <a16:creationId xmlns:a16="http://schemas.microsoft.com/office/drawing/2014/main" id="{B1982A7A-1223-C34E-B84C-91F804438A36}"/>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8B182AA3-5BE9-FB41-8469-AA22466C00A3}"/>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12BA4694-FB48-6F4A-8A5C-D1D81285C306}"/>
              </a:ext>
            </a:extLst>
          </p:cNvPr>
          <p:cNvSpPr/>
          <p:nvPr userDrawn="1"/>
        </p:nvSpPr>
        <p:spPr>
          <a:xfrm>
            <a:off x="6471920" y="6176962"/>
            <a:ext cx="5394346"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902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PictureRight with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350BD6-B391-2240-B22E-E25C7A02B6EC}"/>
              </a:ext>
            </a:extLst>
          </p:cNvPr>
          <p:cNvSpPr/>
          <p:nvPr userDrawn="1"/>
        </p:nvSpPr>
        <p:spPr>
          <a:xfrm>
            <a:off x="6634480" y="6176962"/>
            <a:ext cx="133096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9308203" y="190499"/>
            <a:ext cx="2731397" cy="320980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918729" y="190500"/>
            <a:ext cx="2389474" cy="3215772"/>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918729" y="3419595"/>
            <a:ext cx="5120871" cy="3301879"/>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2/22/2024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16896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32077"/>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524000" y="3473872"/>
            <a:ext cx="9144000" cy="1655762"/>
          </a:xfrm>
        </p:spPr>
        <p:txBody>
          <a:bodyPr>
            <a:normAutofit/>
          </a:bodyPr>
          <a:lstStyle>
            <a:lvl1pPr marL="0" indent="0" algn="ctr">
              <a:buNone/>
              <a:defRPr sz="26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
        <p:nvSpPr>
          <p:cNvPr id="7" name="Rectangle 6">
            <a:extLst>
              <a:ext uri="{FF2B5EF4-FFF2-40B4-BE49-F238E27FC236}">
                <a16:creationId xmlns:a16="http://schemas.microsoft.com/office/drawing/2014/main" id="{C5FAC313-4F1F-2A45-AB18-3446BB9C1FC8}"/>
              </a:ext>
            </a:extLst>
          </p:cNvPr>
          <p:cNvSpPr/>
          <p:nvPr userDrawn="1"/>
        </p:nvSpPr>
        <p:spPr>
          <a:xfrm>
            <a:off x="6624320" y="6127827"/>
            <a:ext cx="5262880" cy="677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95DB12B-3AB0-B14A-95E8-50F5D33B7B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58" y="-114196"/>
            <a:ext cx="12348905" cy="985837"/>
          </a:xfrm>
          <a:prstGeom prst="rect">
            <a:avLst/>
          </a:prstGeom>
        </p:spPr>
      </p:pic>
      <p:pic>
        <p:nvPicPr>
          <p:cNvPr id="15" name="Picture 14">
            <a:extLst>
              <a:ext uri="{FF2B5EF4-FFF2-40B4-BE49-F238E27FC236}">
                <a16:creationId xmlns:a16="http://schemas.microsoft.com/office/drawing/2014/main" id="{33130DE3-AC00-864A-ADFE-9CA427BB8A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68298" y="5932545"/>
            <a:ext cx="12348905" cy="933675"/>
          </a:xfrm>
          <a:prstGeom prst="rect">
            <a:avLst/>
          </a:prstGeom>
        </p:spPr>
      </p:pic>
      <p:pic>
        <p:nvPicPr>
          <p:cNvPr id="12" name="Picture 11">
            <a:extLst>
              <a:ext uri="{FF2B5EF4-FFF2-40B4-BE49-F238E27FC236}">
                <a16:creationId xmlns:a16="http://schemas.microsoft.com/office/drawing/2014/main" id="{879B26FE-356E-8C42-ACF7-4AD5B643D16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60954" y="5182344"/>
            <a:ext cx="6070080" cy="615101"/>
          </a:xfrm>
          <a:prstGeom prst="rect">
            <a:avLst/>
          </a:prstGeom>
        </p:spPr>
      </p:pic>
    </p:spTree>
    <p:extLst>
      <p:ext uri="{BB962C8B-B14F-4D97-AF65-F5344CB8AC3E}">
        <p14:creationId xmlns:p14="http://schemas.microsoft.com/office/powerpoint/2010/main" val="2841402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PictureRight with Tex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CD2842-FF27-3D4F-930E-CDE39F13101D}"/>
              </a:ext>
            </a:extLst>
          </p:cNvPr>
          <p:cNvSpPr/>
          <p:nvPr userDrawn="1"/>
        </p:nvSpPr>
        <p:spPr>
          <a:xfrm>
            <a:off x="6634480" y="6176962"/>
            <a:ext cx="133096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FCAF34E-9A6B-4D28-A7B9-972D816465A9}" type="datetimeFigureOut">
              <a:rPr lang="en-US" smtClean="0"/>
              <a:t>2/22/2024</a:t>
            </a:fld>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7" name="Picture Placeholder 2">
            <a:extLst>
              <a:ext uri="{FF2B5EF4-FFF2-40B4-BE49-F238E27FC236}">
                <a16:creationId xmlns:a16="http://schemas.microsoft.com/office/drawing/2014/main" id="{B344ADF4-4A34-FF4B-B28E-F0DA464C7613}"/>
              </a:ext>
            </a:extLst>
          </p:cNvPr>
          <p:cNvSpPr>
            <a:spLocks noGrp="1"/>
          </p:cNvSpPr>
          <p:nvPr>
            <p:ph type="pic" idx="1"/>
          </p:nvPr>
        </p:nvSpPr>
        <p:spPr>
          <a:xfrm>
            <a:off x="6865986" y="3562350"/>
            <a:ext cx="2849513" cy="315912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8" name="Picture Placeholder 2">
            <a:extLst>
              <a:ext uri="{FF2B5EF4-FFF2-40B4-BE49-F238E27FC236}">
                <a16:creationId xmlns:a16="http://schemas.microsoft.com/office/drawing/2014/main" id="{94C6B3AA-21EE-4D48-B66A-5607DDB3A8F5}"/>
              </a:ext>
            </a:extLst>
          </p:cNvPr>
          <p:cNvSpPr>
            <a:spLocks noGrp="1"/>
          </p:cNvSpPr>
          <p:nvPr>
            <p:ph type="pic" idx="13"/>
          </p:nvPr>
        </p:nvSpPr>
        <p:spPr>
          <a:xfrm>
            <a:off x="9715500" y="3562351"/>
            <a:ext cx="2333626" cy="3159124"/>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9" name="Picture Placeholder 2">
            <a:extLst>
              <a:ext uri="{FF2B5EF4-FFF2-40B4-BE49-F238E27FC236}">
                <a16:creationId xmlns:a16="http://schemas.microsoft.com/office/drawing/2014/main" id="{1EBB1F3C-E931-3844-833F-B99E12BCA602}"/>
              </a:ext>
            </a:extLst>
          </p:cNvPr>
          <p:cNvSpPr>
            <a:spLocks noGrp="1"/>
          </p:cNvSpPr>
          <p:nvPr>
            <p:ph type="pic" idx="14"/>
          </p:nvPr>
        </p:nvSpPr>
        <p:spPr>
          <a:xfrm>
            <a:off x="6848924" y="150581"/>
            <a:ext cx="5200201" cy="3411769"/>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0" name="Text Placeholder 2">
            <a:extLst>
              <a:ext uri="{FF2B5EF4-FFF2-40B4-BE49-F238E27FC236}">
                <a16:creationId xmlns:a16="http://schemas.microsoft.com/office/drawing/2014/main" id="{52D27C7D-F2B9-8F43-8A9D-7FB590B10F56}"/>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Placeholder 1">
            <a:extLst>
              <a:ext uri="{FF2B5EF4-FFF2-40B4-BE49-F238E27FC236}">
                <a16:creationId xmlns:a16="http://schemas.microsoft.com/office/drawing/2014/main" id="{486FD241-EACA-E94A-BED0-4225E29BA7F8}"/>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4003630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PictureLeft with Text">
    <p:spTree>
      <p:nvGrpSpPr>
        <p:cNvPr id="1" name=""/>
        <p:cNvGrpSpPr/>
        <p:nvPr/>
      </p:nvGrpSpPr>
      <p:grpSpPr>
        <a:xfrm>
          <a:off x="0" y="0"/>
          <a:ext cx="0" cy="0"/>
          <a:chOff x="0" y="0"/>
          <a:chExt cx="0" cy="0"/>
        </a:xfrm>
      </p:grpSpPr>
      <p:sp>
        <p:nvSpPr>
          <p:cNvPr id="25" name="Text Placeholder 2">
            <a:extLst>
              <a:ext uri="{FF2B5EF4-FFF2-40B4-BE49-F238E27FC236}">
                <a16:creationId xmlns:a16="http://schemas.microsoft.com/office/drawing/2014/main" id="{DA79FB5E-8D60-F34A-BDAC-7D2C449BB5B5}"/>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677989" y="6356350"/>
            <a:ext cx="2743200" cy="365125"/>
          </a:xfrm>
        </p:spPr>
        <p:txBody>
          <a:bodyPr/>
          <a:lstStyle/>
          <a:p>
            <a:fld id="{2FCAF34E-9A6B-4D28-A7B9-972D816465A9}" type="datetimeFigureOut">
              <a:rPr lang="en-US" smtClean="0"/>
              <a:t>2/22/2024</a:t>
            </a:fld>
            <a:endParaRPr lang="en-US" dirty="0"/>
          </a:p>
        </p:txBody>
      </p:sp>
      <p:sp>
        <p:nvSpPr>
          <p:cNvPr id="21" name="Slide Number Placeholder 4">
            <a:extLst>
              <a:ext uri="{FF2B5EF4-FFF2-40B4-BE49-F238E27FC236}">
                <a16:creationId xmlns:a16="http://schemas.microsoft.com/office/drawing/2014/main" id="{54992B99-9973-4F4A-A703-2D8443A08E0E}"/>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22" name="Picture Placeholder 2">
            <a:extLst>
              <a:ext uri="{FF2B5EF4-FFF2-40B4-BE49-F238E27FC236}">
                <a16:creationId xmlns:a16="http://schemas.microsoft.com/office/drawing/2014/main" id="{AC298B6B-BF39-3843-8902-AF9A00E8C91D}"/>
              </a:ext>
            </a:extLst>
          </p:cNvPr>
          <p:cNvSpPr>
            <a:spLocks noGrp="1"/>
          </p:cNvSpPr>
          <p:nvPr>
            <p:ph type="pic" idx="1"/>
          </p:nvPr>
        </p:nvSpPr>
        <p:spPr>
          <a:xfrm>
            <a:off x="237393" y="237391"/>
            <a:ext cx="2461846" cy="2779543"/>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D100450A-C4B4-C445-AD3C-2E402A21C265}"/>
              </a:ext>
            </a:extLst>
          </p:cNvPr>
          <p:cNvSpPr>
            <a:spLocks noGrp="1"/>
          </p:cNvSpPr>
          <p:nvPr>
            <p:ph type="pic" idx="13"/>
          </p:nvPr>
        </p:nvSpPr>
        <p:spPr>
          <a:xfrm>
            <a:off x="2927838" y="237391"/>
            <a:ext cx="2385061" cy="2779544"/>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Picture Placeholder 2">
            <a:extLst>
              <a:ext uri="{FF2B5EF4-FFF2-40B4-BE49-F238E27FC236}">
                <a16:creationId xmlns:a16="http://schemas.microsoft.com/office/drawing/2014/main" id="{BF57ABBD-43FE-3444-A52E-AEE5B2C4D5BA}"/>
              </a:ext>
            </a:extLst>
          </p:cNvPr>
          <p:cNvSpPr>
            <a:spLocks noGrp="1"/>
          </p:cNvSpPr>
          <p:nvPr>
            <p:ph type="pic" idx="14"/>
          </p:nvPr>
        </p:nvSpPr>
        <p:spPr>
          <a:xfrm>
            <a:off x="237392" y="3235568"/>
            <a:ext cx="5075508" cy="3385041"/>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itle Placeholder 1">
            <a:extLst>
              <a:ext uri="{FF2B5EF4-FFF2-40B4-BE49-F238E27FC236}">
                <a16:creationId xmlns:a16="http://schemas.microsoft.com/office/drawing/2014/main" id="{C8765529-376F-D74F-B0E8-FAF8CDCBBC7F}"/>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9" name="Rectangle 8">
            <a:extLst>
              <a:ext uri="{FF2B5EF4-FFF2-40B4-BE49-F238E27FC236}">
                <a16:creationId xmlns:a16="http://schemas.microsoft.com/office/drawing/2014/main" id="{FD378A8D-9A34-FB4D-A95C-22FDADEBF2DA}"/>
              </a:ext>
            </a:extLst>
          </p:cNvPr>
          <p:cNvSpPr/>
          <p:nvPr userDrawn="1"/>
        </p:nvSpPr>
        <p:spPr>
          <a:xfrm>
            <a:off x="6583680" y="6176962"/>
            <a:ext cx="524256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045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PictureLeft with Text 2">
    <p:spTree>
      <p:nvGrpSpPr>
        <p:cNvPr id="1" name=""/>
        <p:cNvGrpSpPr/>
        <p:nvPr/>
      </p:nvGrpSpPr>
      <p:grpSpPr>
        <a:xfrm>
          <a:off x="0" y="0"/>
          <a:ext cx="0" cy="0"/>
          <a:chOff x="0" y="0"/>
          <a:chExt cx="0" cy="0"/>
        </a:xfrm>
      </p:grpSpPr>
      <p:sp>
        <p:nvSpPr>
          <p:cNvPr id="17" name="Date Placeholder 4">
            <a:extLst>
              <a:ext uri="{FF2B5EF4-FFF2-40B4-BE49-F238E27FC236}">
                <a16:creationId xmlns:a16="http://schemas.microsoft.com/office/drawing/2014/main" id="{FC1475E7-C14F-E446-8414-83DF64418F5B}"/>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2/22/2024</a:t>
            </a:fld>
            <a:endParaRPr lang="en-US" dirty="0"/>
          </a:p>
        </p:txBody>
      </p:sp>
      <p:sp>
        <p:nvSpPr>
          <p:cNvPr id="20" name="Slide Number Placeholder 4">
            <a:extLst>
              <a:ext uri="{FF2B5EF4-FFF2-40B4-BE49-F238E27FC236}">
                <a16:creationId xmlns:a16="http://schemas.microsoft.com/office/drawing/2014/main" id="{765ABCE9-2F11-F34E-B0DB-AA9F09637B5A}"/>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21" name="Picture Placeholder 2">
            <a:extLst>
              <a:ext uri="{FF2B5EF4-FFF2-40B4-BE49-F238E27FC236}">
                <a16:creationId xmlns:a16="http://schemas.microsoft.com/office/drawing/2014/main" id="{836FE405-E176-BB45-9B4B-1F865C9F76E4}"/>
              </a:ext>
            </a:extLst>
          </p:cNvPr>
          <p:cNvSpPr>
            <a:spLocks noGrp="1"/>
          </p:cNvSpPr>
          <p:nvPr>
            <p:ph type="pic" idx="1"/>
          </p:nvPr>
        </p:nvSpPr>
        <p:spPr>
          <a:xfrm>
            <a:off x="180974" y="3807935"/>
            <a:ext cx="2753145" cy="282146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2" name="Picture Placeholder 2">
            <a:extLst>
              <a:ext uri="{FF2B5EF4-FFF2-40B4-BE49-F238E27FC236}">
                <a16:creationId xmlns:a16="http://schemas.microsoft.com/office/drawing/2014/main" id="{96633653-4F6F-5241-9C3E-088CD2932487}"/>
              </a:ext>
            </a:extLst>
          </p:cNvPr>
          <p:cNvSpPr>
            <a:spLocks noGrp="1"/>
          </p:cNvSpPr>
          <p:nvPr>
            <p:ph type="pic" idx="13"/>
          </p:nvPr>
        </p:nvSpPr>
        <p:spPr>
          <a:xfrm>
            <a:off x="2935430" y="3814573"/>
            <a:ext cx="2377469" cy="2814828"/>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07E68BAB-DEDD-C848-9DE4-0062DD19E028}"/>
              </a:ext>
            </a:extLst>
          </p:cNvPr>
          <p:cNvSpPr>
            <a:spLocks noGrp="1"/>
          </p:cNvSpPr>
          <p:nvPr>
            <p:ph type="pic" idx="14"/>
          </p:nvPr>
        </p:nvSpPr>
        <p:spPr>
          <a:xfrm>
            <a:off x="180974" y="228600"/>
            <a:ext cx="5131925" cy="357479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Text Placeholder 2">
            <a:extLst>
              <a:ext uri="{FF2B5EF4-FFF2-40B4-BE49-F238E27FC236}">
                <a16:creationId xmlns:a16="http://schemas.microsoft.com/office/drawing/2014/main" id="{BAC95668-9F03-824A-9DD6-E490F6522A84}"/>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a:extLst>
              <a:ext uri="{FF2B5EF4-FFF2-40B4-BE49-F238E27FC236}">
                <a16:creationId xmlns:a16="http://schemas.microsoft.com/office/drawing/2014/main" id="{81FD3FA0-56F1-A142-9AD7-B40B89BCC5D4}"/>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0" name="Rectangle 9">
            <a:extLst>
              <a:ext uri="{FF2B5EF4-FFF2-40B4-BE49-F238E27FC236}">
                <a16:creationId xmlns:a16="http://schemas.microsoft.com/office/drawing/2014/main" id="{9283562B-E6B3-4F45-B377-5EB770C60F95}"/>
              </a:ext>
            </a:extLst>
          </p:cNvPr>
          <p:cNvSpPr/>
          <p:nvPr userDrawn="1"/>
        </p:nvSpPr>
        <p:spPr>
          <a:xfrm>
            <a:off x="6654800" y="6176962"/>
            <a:ext cx="521208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8504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PictureRight with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B51572-2361-F04D-A576-F95D7FBC9E5B}"/>
              </a:ext>
            </a:extLst>
          </p:cNvPr>
          <p:cNvSpPr/>
          <p:nvPr userDrawn="1"/>
        </p:nvSpPr>
        <p:spPr>
          <a:xfrm>
            <a:off x="6634480" y="6176962"/>
            <a:ext cx="133096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9481103" y="3265362"/>
            <a:ext cx="2520397" cy="3435792"/>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3265361"/>
            <a:ext cx="2592690" cy="343579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6" y="198754"/>
            <a:ext cx="2592690" cy="306660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2/22/2024</a:t>
            </a:fld>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26" name="Picture Placeholder 2">
            <a:extLst>
              <a:ext uri="{FF2B5EF4-FFF2-40B4-BE49-F238E27FC236}">
                <a16:creationId xmlns:a16="http://schemas.microsoft.com/office/drawing/2014/main" id="{8FA893B7-81D2-9A4B-B847-562AF6A61997}"/>
              </a:ext>
            </a:extLst>
          </p:cNvPr>
          <p:cNvSpPr>
            <a:spLocks noGrp="1"/>
          </p:cNvSpPr>
          <p:nvPr>
            <p:ph type="pic" idx="16"/>
          </p:nvPr>
        </p:nvSpPr>
        <p:spPr>
          <a:xfrm>
            <a:off x="9480603" y="198753"/>
            <a:ext cx="2520897" cy="3066607"/>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7" name="Text Placeholder 2">
            <a:extLst>
              <a:ext uri="{FF2B5EF4-FFF2-40B4-BE49-F238E27FC236}">
                <a16:creationId xmlns:a16="http://schemas.microsoft.com/office/drawing/2014/main" id="{4B63FE48-61DA-6245-8958-8284086BB561}"/>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Placeholder 1">
            <a:extLst>
              <a:ext uri="{FF2B5EF4-FFF2-40B4-BE49-F238E27FC236}">
                <a16:creationId xmlns:a16="http://schemas.microsoft.com/office/drawing/2014/main" id="{6472E66B-5FF6-7F47-995B-C928AB6A1CA0}"/>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4249527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35495"/>
            <a:ext cx="10515600" cy="1090129"/>
          </a:xfrm>
        </p:spPr>
        <p:txBody>
          <a:bodyPr anchor="t" anchorCtr="0"/>
          <a:lstStyle/>
          <a:p>
            <a:r>
              <a:rPr lang="en-US"/>
              <a:t>Click to edit Master title style</a:t>
            </a:r>
            <a:endParaRPr lang="en-US" dirty="0"/>
          </a:p>
        </p:txBody>
      </p:sp>
      <p:sp>
        <p:nvSpPr>
          <p:cNvPr id="3" name="Content Placeholder 2"/>
          <p:cNvSpPr>
            <a:spLocks noGrp="1"/>
          </p:cNvSpPr>
          <p:nvPr>
            <p:ph idx="1"/>
          </p:nvPr>
        </p:nvSpPr>
        <p:spPr/>
        <p:txBody>
          <a:bodyPr/>
          <a:lstStyle>
            <a:lvl1pPr>
              <a:defRPr sz="2600" baseline="0"/>
            </a:lvl1pPr>
            <a:lvl2pPr>
              <a:defRPr sz="2200" baseline="0"/>
            </a:lvl2pPr>
            <a:lvl3pPr>
              <a:defRPr sz="1800" baseline="0"/>
            </a:lvl3pPr>
            <a:lvl4pPr>
              <a:defRPr sz="1600" baseline="0"/>
            </a:lvl4pPr>
            <a:lvl5pPr>
              <a:defRPr sz="16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732094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141"/>
          <a:stretch/>
        </p:blipFill>
        <p:spPr>
          <a:xfrm>
            <a:off x="-45117" y="-197441"/>
            <a:ext cx="12282233" cy="6415361"/>
          </a:xfrm>
          <a:prstGeom prst="rect">
            <a:avLst/>
          </a:prstGeom>
        </p:spPr>
      </p:pic>
      <p:sp>
        <p:nvSpPr>
          <p:cNvPr id="2" name="Title 1"/>
          <p:cNvSpPr>
            <a:spLocks noGrp="1"/>
          </p:cNvSpPr>
          <p:nvPr>
            <p:ph type="title"/>
          </p:nvPr>
        </p:nvSpPr>
        <p:spPr>
          <a:xfrm>
            <a:off x="831850" y="1396412"/>
            <a:ext cx="10515600" cy="2852737"/>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49" y="4249149"/>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2486278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116" y="-50756"/>
            <a:ext cx="12282232" cy="6772231"/>
          </a:xfrm>
          <a:prstGeom prst="rect">
            <a:avLst/>
          </a:prstGeom>
        </p:spPr>
      </p:pic>
      <p:sp>
        <p:nvSpPr>
          <p:cNvPr id="2" name="Title 1"/>
          <p:cNvSpPr>
            <a:spLocks noGrp="1"/>
          </p:cNvSpPr>
          <p:nvPr>
            <p:ph type="title"/>
          </p:nvPr>
        </p:nvSpPr>
        <p:spPr>
          <a:xfrm>
            <a:off x="831850" y="1396412"/>
            <a:ext cx="10515600" cy="2852737"/>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49" y="4249149"/>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3793031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CAF34E-9A6B-4D28-A7B9-972D816465A9}" type="datetimeFigureOut">
              <a:rPr lang="en-US" smtClean="0"/>
              <a:t>2/22/2024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92049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CAF34E-9A6B-4D28-A7B9-972D816465A9}" type="datetimeFigureOut">
              <a:rPr lang="en-US" smtClean="0"/>
              <a:t>2/22/2024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2195945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7"/>
            <a:ext cx="10515600" cy="889855"/>
          </a:xfrm>
        </p:spPr>
        <p:txBody>
          <a:bodyPr anchor="t" anchorCtr="0"/>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2/22/2024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167900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0"/>
            <a:ext cx="12191992" cy="1598278"/>
          </a:xfrm>
          <a:prstGeom prst="rect">
            <a:avLst/>
          </a:prstGeom>
        </p:spPr>
      </p:pic>
      <p:sp>
        <p:nvSpPr>
          <p:cNvPr id="2" name="Title 1"/>
          <p:cNvSpPr>
            <a:spLocks noGrp="1"/>
          </p:cNvSpPr>
          <p:nvPr>
            <p:ph type="title"/>
          </p:nvPr>
        </p:nvSpPr>
        <p:spPr>
          <a:xfrm>
            <a:off x="684734" y="24597"/>
            <a:ext cx="10515600" cy="1325563"/>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2/22/2024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312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2B9B452-FEEB-1F43-BD77-0BCCC5EED5E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060868" y="6214284"/>
            <a:ext cx="4762500" cy="4826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AF34E-9A6B-4D28-A7B9-972D816465A9}" type="datetimeFigureOut">
              <a:rPr lang="en-US" smtClean="0"/>
              <a:t>2/22/2024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AB6C3-3666-4A99-912F-5AB9870711E1}" type="slidenum">
              <a:rPr lang="en-US" smtClean="0"/>
              <a:t>‹#›</a:t>
            </a:fld>
            <a:endParaRPr lang="en-US" dirty="0"/>
          </a:p>
        </p:txBody>
      </p:sp>
    </p:spTree>
    <p:extLst>
      <p:ext uri="{BB962C8B-B14F-4D97-AF65-F5344CB8AC3E}">
        <p14:creationId xmlns:p14="http://schemas.microsoft.com/office/powerpoint/2010/main" val="930085637"/>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50" r:id="rId3"/>
    <p:sldLayoutId id="2147483651" r:id="rId4"/>
    <p:sldLayoutId id="2147483679" r:id="rId5"/>
    <p:sldLayoutId id="2147483652" r:id="rId6"/>
    <p:sldLayoutId id="2147483653" r:id="rId7"/>
    <p:sldLayoutId id="2147483654" r:id="rId8"/>
    <p:sldLayoutId id="2147483676" r:id="rId9"/>
    <p:sldLayoutId id="2147483675" r:id="rId10"/>
    <p:sldLayoutId id="2147483677" r:id="rId11"/>
    <p:sldLayoutId id="2147483678" r:id="rId12"/>
    <p:sldLayoutId id="2147483655" r:id="rId13"/>
    <p:sldLayoutId id="2147483656" r:id="rId14"/>
    <p:sldLayoutId id="2147483669" r:id="rId15"/>
    <p:sldLayoutId id="2147483670" r:id="rId16"/>
    <p:sldLayoutId id="2147483668" r:id="rId17"/>
    <p:sldLayoutId id="2147483671" r:id="rId18"/>
    <p:sldLayoutId id="2147483657" r:id="rId19"/>
    <p:sldLayoutId id="2147483663" r:id="rId20"/>
    <p:sldLayoutId id="2147483664" r:id="rId21"/>
    <p:sldLayoutId id="2147483665" r:id="rId22"/>
    <p:sldLayoutId id="2147483666" r:id="rId23"/>
  </p:sldLayoutIdLst>
  <p:txStyles>
    <p:titleStyle>
      <a:lvl1pPr algn="l" defTabSz="914400" rtl="0" eaLnBrk="1" latinLnBrk="0" hangingPunct="1">
        <a:lnSpc>
          <a:spcPct val="90000"/>
        </a:lnSpc>
        <a:spcBef>
          <a:spcPct val="0"/>
        </a:spcBef>
        <a:buNone/>
        <a:defRPr sz="3700" b="1" i="0" kern="1200" baseline="0">
          <a:solidFill>
            <a:srgbClr val="005A9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31.sv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1.sv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37.sv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image" Target="../media/image28.png"/><Relationship Id="rId7" Type="http://schemas.openxmlformats.org/officeDocument/2006/relationships/image" Target="../media/image24.png"/><Relationship Id="rId12"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31.svg"/><Relationship Id="rId15" Type="http://schemas.openxmlformats.org/officeDocument/2006/relationships/image" Target="../media/image55.png"/><Relationship Id="rId10" Type="http://schemas.openxmlformats.org/officeDocument/2006/relationships/image" Target="../media/image27.png"/><Relationship Id="rId4" Type="http://schemas.openxmlformats.org/officeDocument/2006/relationships/image" Target="../media/image30.png"/><Relationship Id="rId9" Type="http://schemas.openxmlformats.org/officeDocument/2006/relationships/image" Target="../media/image51.png"/><Relationship Id="rId14"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4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time_continue=3&amp;v=e-QTS4Ric74&amp;feature=emb_logo"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8" Type="http://schemas.openxmlformats.org/officeDocument/2006/relationships/hyperlink" Target="https://www.youtube.com/watch?v=PF8xJSejRvE" TargetMode="External"/><Relationship Id="rId3" Type="http://schemas.openxmlformats.org/officeDocument/2006/relationships/hyperlink" Target="https://www.youtube.com/watch?v=xUIdWvtiVrc" TargetMode="External"/><Relationship Id="rId7" Type="http://schemas.openxmlformats.org/officeDocument/2006/relationships/image" Target="../media/image71.png"/><Relationship Id="rId12"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70.jpeg"/><Relationship Id="rId11" Type="http://schemas.openxmlformats.org/officeDocument/2006/relationships/hyperlink" Target="https://www.youtube.com/watch?v=_tKnf_TLfVU" TargetMode="External"/><Relationship Id="rId5" Type="http://schemas.openxmlformats.org/officeDocument/2006/relationships/hyperlink" Target="https://www.youtube.com/watch?v=MXNIojGg8IE&amp;fbclid=IwAR0z0_wqycBUGxPwS-iTqktp_4SWO_rNjAhAjsNBQrpsgU18B8Qka5hCdvQ" TargetMode="External"/><Relationship Id="rId10" Type="http://schemas.openxmlformats.org/officeDocument/2006/relationships/image" Target="../media/image73.png"/><Relationship Id="rId4" Type="http://schemas.openxmlformats.org/officeDocument/2006/relationships/image" Target="../media/image69.png"/><Relationship Id="rId9" Type="http://schemas.openxmlformats.org/officeDocument/2006/relationships/image" Target="../media/image72.jpeg"/></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xUIdWvtiVrc"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MXNIojGg8IE&amp;fbclid=IwAR0z0_wqycBUGxPwS-iTqktp_4SWO_rNjAhAjsNBQrpsgU18B8Qka5hCdvQ"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hyperlink" Target="https://www.youtube.com/watch?v=nDPRMbyUe6U" TargetMode="Externa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hyperlink" Target="https://www.youtube.com/watch?v=PF8xJSejRvE"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file:///C:\Users\Sue%20Mosbacher\Documents\01_MFP\MFP%20Video%20clips\Pressure%20canning\T-Fal%20Pressure%20Canner%20at%20Pressure.MOV"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79.jpeg"/><Relationship Id="rId4" Type="http://schemas.openxmlformats.org/officeDocument/2006/relationships/image" Target="../media/image78.jpe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85.png"/></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2" Type="http://schemas.openxmlformats.org/officeDocument/2006/relationships/hyperlink" Target="http://www.nchfp.uga.edu/"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2B5609-A61A-4A11-9E71-DE19C7D5A27D}"/>
              </a:ext>
            </a:extLst>
          </p:cNvPr>
          <p:cNvSpPr>
            <a:spLocks noGrp="1"/>
          </p:cNvSpPr>
          <p:nvPr>
            <p:ph type="ctrTitle"/>
          </p:nvPr>
        </p:nvSpPr>
        <p:spPr>
          <a:xfrm>
            <a:off x="569496" y="1147974"/>
            <a:ext cx="11269578" cy="1539079"/>
          </a:xfrm>
        </p:spPr>
        <p:txBody>
          <a:bodyPr>
            <a:normAutofit fontScale="90000"/>
          </a:bodyPr>
          <a:lstStyle/>
          <a:p>
            <a:r>
              <a:rPr lang="en-US" dirty="0"/>
              <a:t>Food Preservation Basics </a:t>
            </a:r>
            <a:br>
              <a:rPr lang="en-US" dirty="0"/>
            </a:br>
            <a:r>
              <a:rPr lang="en-US" dirty="0"/>
              <a:t>Pressure Canning</a:t>
            </a:r>
          </a:p>
        </p:txBody>
      </p:sp>
      <p:sp>
        <p:nvSpPr>
          <p:cNvPr id="6" name="Title 1">
            <a:extLst>
              <a:ext uri="{FF2B5EF4-FFF2-40B4-BE49-F238E27FC236}">
                <a16:creationId xmlns:a16="http://schemas.microsoft.com/office/drawing/2014/main" id="{DC54BE33-DED1-4C54-B809-E6CF5EF636F8}"/>
              </a:ext>
            </a:extLst>
          </p:cNvPr>
          <p:cNvSpPr txBox="1">
            <a:spLocks/>
          </p:cNvSpPr>
          <p:nvPr/>
        </p:nvSpPr>
        <p:spPr>
          <a:xfrm>
            <a:off x="2141620" y="2453274"/>
            <a:ext cx="7908758" cy="11527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b="1" i="0" kern="1200" baseline="0">
                <a:solidFill>
                  <a:srgbClr val="005A9E"/>
                </a:solidFill>
                <a:latin typeface="Arial" panose="020B0604020202020204" pitchFamily="34" charset="0"/>
                <a:ea typeface="+mj-ea"/>
                <a:cs typeface="Arial" panose="020B0604020202020204" pitchFamily="34" charset="0"/>
              </a:defRPr>
            </a:lvl1pPr>
          </a:lstStyle>
          <a:p>
            <a:r>
              <a:rPr lang="en-US" sz="6000" dirty="0">
                <a:solidFill>
                  <a:srgbClr val="00A65E"/>
                </a:solidFill>
              </a:rPr>
              <a:t>Welcome! </a:t>
            </a:r>
          </a:p>
        </p:txBody>
      </p:sp>
      <p:sp>
        <p:nvSpPr>
          <p:cNvPr id="7" name="Rectangle 6">
            <a:extLst>
              <a:ext uri="{FF2B5EF4-FFF2-40B4-BE49-F238E27FC236}">
                <a16:creationId xmlns:a16="http://schemas.microsoft.com/office/drawing/2014/main" id="{F3B45637-E217-4D1B-9C71-7A860BD3575E}"/>
              </a:ext>
            </a:extLst>
          </p:cNvPr>
          <p:cNvSpPr/>
          <p:nvPr/>
        </p:nvSpPr>
        <p:spPr>
          <a:xfrm>
            <a:off x="3069562" y="686309"/>
            <a:ext cx="7239418" cy="461665"/>
          </a:xfrm>
          <a:prstGeom prst="rect">
            <a:avLst/>
          </a:prstGeom>
        </p:spPr>
        <p:txBody>
          <a:bodyPr wrap="none">
            <a:spAutoFit/>
          </a:bodyPr>
          <a:lstStyle/>
          <a:p>
            <a:r>
              <a:rPr lang="en-US" sz="2400" b="1" dirty="0">
                <a:solidFill>
                  <a:srgbClr val="005A9E"/>
                </a:solidFill>
              </a:rPr>
              <a:t>Master Food Preservers of Amador/Calaveras Counties </a:t>
            </a:r>
          </a:p>
        </p:txBody>
      </p:sp>
      <p:sp>
        <p:nvSpPr>
          <p:cNvPr id="8" name="TextBox 7">
            <a:extLst>
              <a:ext uri="{FF2B5EF4-FFF2-40B4-BE49-F238E27FC236}">
                <a16:creationId xmlns:a16="http://schemas.microsoft.com/office/drawing/2014/main" id="{EEDB76AD-56DB-47CC-A43B-8E15941652A0}"/>
              </a:ext>
            </a:extLst>
          </p:cNvPr>
          <p:cNvSpPr txBox="1"/>
          <p:nvPr/>
        </p:nvSpPr>
        <p:spPr>
          <a:xfrm>
            <a:off x="3570804" y="3729335"/>
            <a:ext cx="6006110" cy="400110"/>
          </a:xfrm>
          <a:prstGeom prst="rect">
            <a:avLst/>
          </a:prstGeom>
          <a:noFill/>
        </p:spPr>
        <p:txBody>
          <a:bodyPr wrap="square" rtlCol="0">
            <a:spAutoFit/>
          </a:bodyPr>
          <a:lstStyle/>
          <a:p>
            <a:pPr algn="ctr"/>
            <a:r>
              <a:rPr lang="en-US" sz="2000" dirty="0"/>
              <a:t>Enjoy the music while you wait, we start at 6:00 p.m.</a:t>
            </a:r>
          </a:p>
        </p:txBody>
      </p:sp>
    </p:spTree>
    <p:extLst>
      <p:ext uri="{BB962C8B-B14F-4D97-AF65-F5344CB8AC3E}">
        <p14:creationId xmlns:p14="http://schemas.microsoft.com/office/powerpoint/2010/main" val="272496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ACCFF-978E-4340-8116-5C81FF189706}"/>
              </a:ext>
            </a:extLst>
          </p:cNvPr>
          <p:cNvSpPr>
            <a:spLocks noGrp="1"/>
          </p:cNvSpPr>
          <p:nvPr>
            <p:ph type="title"/>
          </p:nvPr>
        </p:nvSpPr>
        <p:spPr/>
        <p:txBody>
          <a:bodyPr/>
          <a:lstStyle/>
          <a:p>
            <a:r>
              <a:rPr lang="en-US" dirty="0"/>
              <a:t>Preventing Foodborne Illness: Cook</a:t>
            </a:r>
          </a:p>
        </p:txBody>
      </p:sp>
      <p:pic>
        <p:nvPicPr>
          <p:cNvPr id="8" name="Picture 7" descr="A drawing of a face&#10;&#10;Description automatically generated">
            <a:extLst>
              <a:ext uri="{FF2B5EF4-FFF2-40B4-BE49-F238E27FC236}">
                <a16:creationId xmlns:a16="http://schemas.microsoft.com/office/drawing/2014/main" id="{E773286C-18B1-450C-B286-4D521E1C80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962" y="1934082"/>
            <a:ext cx="3682242" cy="3682242"/>
          </a:xfrm>
          <a:prstGeom prst="rect">
            <a:avLst/>
          </a:prstGeom>
          <a:ln>
            <a:noFill/>
          </a:ln>
          <a:effectLst>
            <a:outerShdw blurRad="292100" dist="139700" dir="2700000" algn="tl" rotWithShape="0">
              <a:srgbClr val="333333">
                <a:alpha val="65000"/>
              </a:srgbClr>
            </a:outerShdw>
          </a:effectLst>
        </p:spPr>
      </p:pic>
      <p:sp>
        <p:nvSpPr>
          <p:cNvPr id="12" name="Content Placeholder 2">
            <a:extLst>
              <a:ext uri="{FF2B5EF4-FFF2-40B4-BE49-F238E27FC236}">
                <a16:creationId xmlns:a16="http://schemas.microsoft.com/office/drawing/2014/main" id="{DD194EE2-7257-46CF-99B9-81F1A62E5176}"/>
              </a:ext>
            </a:extLst>
          </p:cNvPr>
          <p:cNvSpPr>
            <a:spLocks noGrp="1"/>
          </p:cNvSpPr>
          <p:nvPr>
            <p:ph idx="1"/>
          </p:nvPr>
        </p:nvSpPr>
        <p:spPr>
          <a:xfrm>
            <a:off x="6096000" y="2061082"/>
            <a:ext cx="5257038" cy="3907918"/>
          </a:xfrm>
        </p:spPr>
        <p:txBody>
          <a:bodyPr/>
          <a:lstStyle/>
          <a:p>
            <a:r>
              <a:rPr lang="en-US" dirty="0"/>
              <a:t>Internal Temperature</a:t>
            </a:r>
          </a:p>
          <a:p>
            <a:r>
              <a:rPr lang="en-US" dirty="0"/>
              <a:t>Use Thermometer</a:t>
            </a:r>
          </a:p>
          <a:p>
            <a:r>
              <a:rPr lang="en-US" dirty="0"/>
              <a:t>Use Reputable Recipe</a:t>
            </a:r>
          </a:p>
        </p:txBody>
      </p:sp>
    </p:spTree>
    <p:extLst>
      <p:ext uri="{BB962C8B-B14F-4D97-AF65-F5344CB8AC3E}">
        <p14:creationId xmlns:p14="http://schemas.microsoft.com/office/powerpoint/2010/main" val="2830889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ACCFF-978E-4340-8116-5C81FF189706}"/>
              </a:ext>
            </a:extLst>
          </p:cNvPr>
          <p:cNvSpPr>
            <a:spLocks noGrp="1"/>
          </p:cNvSpPr>
          <p:nvPr>
            <p:ph type="title"/>
          </p:nvPr>
        </p:nvSpPr>
        <p:spPr/>
        <p:txBody>
          <a:bodyPr/>
          <a:lstStyle/>
          <a:p>
            <a:r>
              <a:rPr lang="en-US" dirty="0"/>
              <a:t>Preventing Foodborne Illness: Chill</a:t>
            </a:r>
          </a:p>
        </p:txBody>
      </p:sp>
      <p:pic>
        <p:nvPicPr>
          <p:cNvPr id="10" name="Picture 9" descr="A picture containing building, player, table, window&#10;&#10;Description automatically generated">
            <a:extLst>
              <a:ext uri="{FF2B5EF4-FFF2-40B4-BE49-F238E27FC236}">
                <a16:creationId xmlns:a16="http://schemas.microsoft.com/office/drawing/2014/main" id="{7A9EDE25-0828-45C7-A11F-624ED1B88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958" y="1934082"/>
            <a:ext cx="3682242" cy="3723616"/>
          </a:xfrm>
          <a:prstGeom prst="rect">
            <a:avLst/>
          </a:prstGeom>
          <a:ln>
            <a:noFill/>
          </a:ln>
          <a:effectLst>
            <a:outerShdw blurRad="292100" dist="139700" dir="2700000" algn="tl" rotWithShape="0">
              <a:srgbClr val="333333">
                <a:alpha val="65000"/>
              </a:srgbClr>
            </a:outerShdw>
          </a:effectLst>
        </p:spPr>
      </p:pic>
      <p:sp>
        <p:nvSpPr>
          <p:cNvPr id="12" name="Content Placeholder 2">
            <a:extLst>
              <a:ext uri="{FF2B5EF4-FFF2-40B4-BE49-F238E27FC236}">
                <a16:creationId xmlns:a16="http://schemas.microsoft.com/office/drawing/2014/main" id="{DD194EE2-7257-46CF-99B9-81F1A62E5176}"/>
              </a:ext>
            </a:extLst>
          </p:cNvPr>
          <p:cNvSpPr>
            <a:spLocks noGrp="1"/>
          </p:cNvSpPr>
          <p:nvPr>
            <p:ph idx="1"/>
          </p:nvPr>
        </p:nvSpPr>
        <p:spPr>
          <a:xfrm>
            <a:off x="6096000" y="2061082"/>
            <a:ext cx="5461000" cy="3907918"/>
          </a:xfrm>
        </p:spPr>
        <p:txBody>
          <a:bodyPr/>
          <a:lstStyle/>
          <a:p>
            <a:r>
              <a:rPr lang="en-US" dirty="0"/>
              <a:t>Refrigerator 40°F or below</a:t>
            </a:r>
          </a:p>
          <a:p>
            <a:r>
              <a:rPr lang="en-US" dirty="0"/>
              <a:t>Refrigerate Perishable Foods</a:t>
            </a:r>
          </a:p>
          <a:p>
            <a:r>
              <a:rPr lang="en-US" dirty="0"/>
              <a:t>Thaw in Refrigerator/Microwave</a:t>
            </a:r>
            <a:br>
              <a:rPr lang="en-US" dirty="0"/>
            </a:br>
            <a:r>
              <a:rPr lang="en-US" dirty="0"/>
              <a:t>or under running </a:t>
            </a:r>
            <a:r>
              <a:rPr lang="en-US" b="1" i="1" dirty="0"/>
              <a:t>COLD</a:t>
            </a:r>
            <a:r>
              <a:rPr lang="en-US" dirty="0"/>
              <a:t> water </a:t>
            </a:r>
          </a:p>
          <a:p>
            <a:r>
              <a:rPr lang="en-US" dirty="0"/>
              <a:t>Refrigerator After 2-Hours</a:t>
            </a:r>
          </a:p>
          <a:p>
            <a:r>
              <a:rPr lang="en-US" dirty="0"/>
              <a:t>Divide Leftovers</a:t>
            </a:r>
          </a:p>
          <a:p>
            <a:r>
              <a:rPr lang="en-US" dirty="0"/>
              <a:t>Temperature Affect Spoilage</a:t>
            </a:r>
          </a:p>
        </p:txBody>
      </p:sp>
    </p:spTree>
    <p:extLst>
      <p:ext uri="{BB962C8B-B14F-4D97-AF65-F5344CB8AC3E}">
        <p14:creationId xmlns:p14="http://schemas.microsoft.com/office/powerpoint/2010/main" val="1481122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5BBF5-A877-4372-AA2B-97C845C30C84}"/>
              </a:ext>
            </a:extLst>
          </p:cNvPr>
          <p:cNvSpPr>
            <a:spLocks noGrp="1"/>
          </p:cNvSpPr>
          <p:nvPr>
            <p:ph type="title"/>
          </p:nvPr>
        </p:nvSpPr>
        <p:spPr/>
        <p:txBody>
          <a:bodyPr/>
          <a:lstStyle/>
          <a:p>
            <a:r>
              <a:rPr lang="en-US" dirty="0"/>
              <a:t>Food Safety Golden Rule</a:t>
            </a:r>
          </a:p>
        </p:txBody>
      </p:sp>
      <p:sp>
        <p:nvSpPr>
          <p:cNvPr id="3" name="Content Placeholder 2">
            <a:extLst>
              <a:ext uri="{FF2B5EF4-FFF2-40B4-BE49-F238E27FC236}">
                <a16:creationId xmlns:a16="http://schemas.microsoft.com/office/drawing/2014/main" id="{1AC9F0B9-E7D3-439F-B23C-9836C9B20C02}"/>
              </a:ext>
            </a:extLst>
          </p:cNvPr>
          <p:cNvSpPr>
            <a:spLocks noGrp="1"/>
          </p:cNvSpPr>
          <p:nvPr>
            <p:ph idx="1"/>
          </p:nvPr>
        </p:nvSpPr>
        <p:spPr>
          <a:xfrm>
            <a:off x="1460500" y="1825625"/>
            <a:ext cx="9739834" cy="4351338"/>
          </a:xfrm>
        </p:spPr>
        <p:txBody>
          <a:bodyPr/>
          <a:lstStyle/>
          <a:p>
            <a:pPr marL="0" indent="0" algn="ctr">
              <a:buNone/>
            </a:pPr>
            <a:r>
              <a:rPr lang="en-US" sz="3600" b="1" i="1" dirty="0">
                <a:solidFill>
                  <a:srgbClr val="0070C0"/>
                </a:solidFill>
              </a:rPr>
              <a:t>When In Doubt - Throw It Out! </a:t>
            </a:r>
          </a:p>
          <a:p>
            <a:pPr marL="0" indent="0" algn="ctr">
              <a:buNone/>
            </a:pPr>
            <a:r>
              <a:rPr lang="en-US" dirty="0"/>
              <a:t>Never taste food that looks or smells strange. </a:t>
            </a:r>
            <a:br>
              <a:rPr lang="en-US" dirty="0"/>
            </a:br>
            <a:endParaRPr lang="en-US" dirty="0"/>
          </a:p>
          <a:p>
            <a:pPr marL="0" indent="0" algn="ctr">
              <a:buNone/>
            </a:pPr>
            <a:r>
              <a:rPr lang="en-US" b="1" dirty="0"/>
              <a:t>Just discard it. </a:t>
            </a:r>
          </a:p>
          <a:p>
            <a:pPr marL="0" indent="0" algn="ctr">
              <a:buNone/>
            </a:pPr>
            <a:r>
              <a:rPr lang="en-US" dirty="0"/>
              <a:t>Foods containing bacteria will look, smell, and taste normal. </a:t>
            </a:r>
          </a:p>
          <a:p>
            <a:pPr marL="0" indent="0" algn="ctr">
              <a:buNone/>
            </a:pPr>
            <a:r>
              <a:rPr lang="en-US" dirty="0"/>
              <a:t>Most bacteria that cause foodborne illness are </a:t>
            </a:r>
            <a:br>
              <a:rPr lang="en-US" dirty="0"/>
            </a:br>
            <a:r>
              <a:rPr lang="en-US" dirty="0"/>
              <a:t>odorless, colorless and tasteless.</a:t>
            </a:r>
          </a:p>
          <a:p>
            <a:pPr marL="0" indent="0">
              <a:buNone/>
            </a:pPr>
            <a:endParaRPr lang="en-US" dirty="0"/>
          </a:p>
        </p:txBody>
      </p:sp>
    </p:spTree>
    <p:extLst>
      <p:ext uri="{BB962C8B-B14F-4D97-AF65-F5344CB8AC3E}">
        <p14:creationId xmlns:p14="http://schemas.microsoft.com/office/powerpoint/2010/main" val="2780655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9B40-7D27-694C-847A-EAC37A22D61F}"/>
              </a:ext>
            </a:extLst>
          </p:cNvPr>
          <p:cNvSpPr>
            <a:spLocks noGrp="1"/>
          </p:cNvSpPr>
          <p:nvPr>
            <p:ph type="ctrTitle"/>
          </p:nvPr>
        </p:nvSpPr>
        <p:spPr/>
        <p:txBody>
          <a:bodyPr/>
          <a:lstStyle/>
          <a:p>
            <a:r>
              <a:rPr lang="en-US" dirty="0"/>
              <a:t>How Canning Preserves</a:t>
            </a:r>
          </a:p>
        </p:txBody>
      </p:sp>
      <p:sp>
        <p:nvSpPr>
          <p:cNvPr id="3" name="Subtitle 2">
            <a:extLst>
              <a:ext uri="{FF2B5EF4-FFF2-40B4-BE49-F238E27FC236}">
                <a16:creationId xmlns:a16="http://schemas.microsoft.com/office/drawing/2014/main" id="{857B7EF0-B776-44BB-A5CC-7EE37D823601}"/>
              </a:ext>
            </a:extLst>
          </p:cNvPr>
          <p:cNvSpPr>
            <a:spLocks noGrp="1"/>
          </p:cNvSpPr>
          <p:nvPr>
            <p:ph type="subTitle" idx="1"/>
          </p:nvPr>
        </p:nvSpPr>
        <p:spPr>
          <a:xfrm>
            <a:off x="1701800" y="3219677"/>
            <a:ext cx="9144000" cy="506834"/>
          </a:xfrm>
        </p:spPr>
        <p:txBody>
          <a:bodyPr>
            <a:normAutofit/>
          </a:bodyPr>
          <a:lstStyle/>
          <a:p>
            <a:r>
              <a:rPr lang="en-US" sz="2400" dirty="0"/>
              <a:t>Core Canning Techniques, Page 4</a:t>
            </a:r>
          </a:p>
        </p:txBody>
      </p:sp>
    </p:spTree>
    <p:extLst>
      <p:ext uri="{BB962C8B-B14F-4D97-AF65-F5344CB8AC3E}">
        <p14:creationId xmlns:p14="http://schemas.microsoft.com/office/powerpoint/2010/main" val="3314158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9BF6EF-19F9-4C70-BA15-1D9F0AC75FAA}"/>
              </a:ext>
            </a:extLst>
          </p:cNvPr>
          <p:cNvSpPr>
            <a:spLocks noGrp="1"/>
          </p:cNvSpPr>
          <p:nvPr>
            <p:ph type="title"/>
          </p:nvPr>
        </p:nvSpPr>
        <p:spPr/>
        <p:txBody>
          <a:bodyPr/>
          <a:lstStyle/>
          <a:p>
            <a:r>
              <a:rPr lang="en-US" dirty="0"/>
              <a:t>How Canning Preserves: Vacuum Seal</a:t>
            </a:r>
          </a:p>
        </p:txBody>
      </p:sp>
      <p:sp>
        <p:nvSpPr>
          <p:cNvPr id="5" name="Content Placeholder 4">
            <a:extLst>
              <a:ext uri="{FF2B5EF4-FFF2-40B4-BE49-F238E27FC236}">
                <a16:creationId xmlns:a16="http://schemas.microsoft.com/office/drawing/2014/main" id="{3A582A07-50FF-43C9-95AC-17E9F9193694}"/>
              </a:ext>
            </a:extLst>
          </p:cNvPr>
          <p:cNvSpPr>
            <a:spLocks noGrp="1"/>
          </p:cNvSpPr>
          <p:nvPr>
            <p:ph idx="1"/>
          </p:nvPr>
        </p:nvSpPr>
        <p:spPr>
          <a:xfrm>
            <a:off x="838200" y="1825625"/>
            <a:ext cx="7217229" cy="4351338"/>
          </a:xfrm>
        </p:spPr>
        <p:txBody>
          <a:bodyPr/>
          <a:lstStyle/>
          <a:p>
            <a:pPr marL="0" indent="0">
              <a:buNone/>
            </a:pPr>
            <a:r>
              <a:rPr lang="en-US" b="1" dirty="0"/>
              <a:t>Vacuum Seal:</a:t>
            </a:r>
          </a:p>
          <a:p>
            <a:r>
              <a:rPr lang="en-US" dirty="0"/>
              <a:t>Air is driven from the jar during heating.  As the jar cools, a vacuum seal is formed.</a:t>
            </a:r>
          </a:p>
          <a:p>
            <a:r>
              <a:rPr lang="en-US" dirty="0"/>
              <a:t>Holds the lid on the jar.</a:t>
            </a:r>
          </a:p>
          <a:p>
            <a:r>
              <a:rPr lang="en-US" dirty="0"/>
              <a:t>Prevents recontamination of the food. </a:t>
            </a:r>
          </a:p>
          <a:p>
            <a:r>
              <a:rPr lang="en-US" dirty="0"/>
              <a:t>Prevents air from drying out the food.</a:t>
            </a:r>
          </a:p>
          <a:p>
            <a:endParaRPr lang="en-US" dirty="0"/>
          </a:p>
          <a:p>
            <a:pPr marL="0" indent="0">
              <a:buNone/>
            </a:pPr>
            <a:r>
              <a:rPr lang="en-US" dirty="0"/>
              <a:t>A vacuum seal doesn't guarantee safe food. </a:t>
            </a:r>
          </a:p>
          <a:p>
            <a:pPr marL="0" indent="0">
              <a:buNone/>
            </a:pPr>
            <a:endParaRPr lang="en-US" dirty="0"/>
          </a:p>
        </p:txBody>
      </p:sp>
      <p:sp>
        <p:nvSpPr>
          <p:cNvPr id="6" name="TextBox 5">
            <a:extLst>
              <a:ext uri="{FF2B5EF4-FFF2-40B4-BE49-F238E27FC236}">
                <a16:creationId xmlns:a16="http://schemas.microsoft.com/office/drawing/2014/main" id="{AE3149CA-D6C4-497F-B627-6013E7F97C84}"/>
              </a:ext>
            </a:extLst>
          </p:cNvPr>
          <p:cNvSpPr txBox="1"/>
          <p:nvPr/>
        </p:nvSpPr>
        <p:spPr>
          <a:xfrm>
            <a:off x="838200" y="6212274"/>
            <a:ext cx="5257800" cy="338554"/>
          </a:xfrm>
          <a:prstGeom prst="rect">
            <a:avLst/>
          </a:prstGeom>
          <a:noFill/>
        </p:spPr>
        <p:txBody>
          <a:bodyPr wrap="square" rtlCol="0">
            <a:spAutoFit/>
          </a:bodyPr>
          <a:lstStyle/>
          <a:p>
            <a:r>
              <a:rPr lang="en-US" sz="1600" dirty="0"/>
              <a:t>Core Canning Techniques, page  4</a:t>
            </a:r>
          </a:p>
        </p:txBody>
      </p:sp>
    </p:spTree>
    <p:extLst>
      <p:ext uri="{BB962C8B-B14F-4D97-AF65-F5344CB8AC3E}">
        <p14:creationId xmlns:p14="http://schemas.microsoft.com/office/powerpoint/2010/main" val="802331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9BF6EF-19F9-4C70-BA15-1D9F0AC75FAA}"/>
              </a:ext>
            </a:extLst>
          </p:cNvPr>
          <p:cNvSpPr>
            <a:spLocks noGrp="1"/>
          </p:cNvSpPr>
          <p:nvPr>
            <p:ph type="title"/>
          </p:nvPr>
        </p:nvSpPr>
        <p:spPr/>
        <p:txBody>
          <a:bodyPr/>
          <a:lstStyle/>
          <a:p>
            <a:r>
              <a:rPr lang="en-US" dirty="0"/>
              <a:t>How Canning Preserves: Heat</a:t>
            </a:r>
          </a:p>
        </p:txBody>
      </p:sp>
      <p:sp>
        <p:nvSpPr>
          <p:cNvPr id="5" name="Content Placeholder 4">
            <a:extLst>
              <a:ext uri="{FF2B5EF4-FFF2-40B4-BE49-F238E27FC236}">
                <a16:creationId xmlns:a16="http://schemas.microsoft.com/office/drawing/2014/main" id="{3A582A07-50FF-43C9-95AC-17E9F9193694}"/>
              </a:ext>
            </a:extLst>
          </p:cNvPr>
          <p:cNvSpPr>
            <a:spLocks noGrp="1"/>
          </p:cNvSpPr>
          <p:nvPr>
            <p:ph idx="1"/>
          </p:nvPr>
        </p:nvSpPr>
        <p:spPr/>
        <p:txBody>
          <a:bodyPr/>
          <a:lstStyle/>
          <a:p>
            <a:pPr marL="0" indent="0">
              <a:buNone/>
            </a:pPr>
            <a:r>
              <a:rPr lang="en-US" b="1" dirty="0"/>
              <a:t>Heat:</a:t>
            </a:r>
          </a:p>
          <a:p>
            <a:r>
              <a:rPr lang="en-US" dirty="0"/>
              <a:t>Heat destroys most heat-resistant microorganisms capable of growing in food stored at room temperature. </a:t>
            </a:r>
          </a:p>
          <a:p>
            <a:pPr marL="0" indent="0">
              <a:buNone/>
            </a:pPr>
            <a:endParaRPr lang="en-US" dirty="0"/>
          </a:p>
        </p:txBody>
      </p:sp>
    </p:spTree>
    <p:extLst>
      <p:ext uri="{BB962C8B-B14F-4D97-AF65-F5344CB8AC3E}">
        <p14:creationId xmlns:p14="http://schemas.microsoft.com/office/powerpoint/2010/main" val="1937474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9BF6EF-19F9-4C70-BA15-1D9F0AC75FAA}"/>
              </a:ext>
            </a:extLst>
          </p:cNvPr>
          <p:cNvSpPr>
            <a:spLocks noGrp="1"/>
          </p:cNvSpPr>
          <p:nvPr>
            <p:ph type="title"/>
          </p:nvPr>
        </p:nvSpPr>
        <p:spPr/>
        <p:txBody>
          <a:bodyPr/>
          <a:lstStyle/>
          <a:p>
            <a:r>
              <a:rPr lang="en-US" dirty="0"/>
              <a:t>How Canning Preserves: Acid</a:t>
            </a:r>
          </a:p>
        </p:txBody>
      </p:sp>
      <p:sp>
        <p:nvSpPr>
          <p:cNvPr id="5" name="Content Placeholder 4">
            <a:extLst>
              <a:ext uri="{FF2B5EF4-FFF2-40B4-BE49-F238E27FC236}">
                <a16:creationId xmlns:a16="http://schemas.microsoft.com/office/drawing/2014/main" id="{3A582A07-50FF-43C9-95AC-17E9F9193694}"/>
              </a:ext>
            </a:extLst>
          </p:cNvPr>
          <p:cNvSpPr>
            <a:spLocks noGrp="1"/>
          </p:cNvSpPr>
          <p:nvPr>
            <p:ph idx="1"/>
          </p:nvPr>
        </p:nvSpPr>
        <p:spPr>
          <a:xfrm>
            <a:off x="838200" y="1825625"/>
            <a:ext cx="7188200" cy="4351338"/>
          </a:xfrm>
        </p:spPr>
        <p:txBody>
          <a:bodyPr/>
          <a:lstStyle/>
          <a:p>
            <a:pPr marL="0" indent="0">
              <a:buNone/>
            </a:pPr>
            <a:r>
              <a:rPr lang="en-US" b="1" dirty="0"/>
              <a:t>Food is divided into two main categories:</a:t>
            </a:r>
          </a:p>
          <a:p>
            <a:r>
              <a:rPr lang="en-US" dirty="0"/>
              <a:t>High Acid Foods </a:t>
            </a:r>
            <a:br>
              <a:rPr lang="en-US" dirty="0"/>
            </a:br>
            <a:r>
              <a:rPr lang="en-US" dirty="0"/>
              <a:t>(contain acid)</a:t>
            </a:r>
          </a:p>
          <a:p>
            <a:r>
              <a:rPr lang="en-US" dirty="0"/>
              <a:t>Low Acid Foods</a:t>
            </a:r>
            <a:br>
              <a:rPr lang="en-US" dirty="0"/>
            </a:br>
            <a:r>
              <a:rPr lang="en-US" dirty="0"/>
              <a:t>(contain little or no acid)</a:t>
            </a:r>
          </a:p>
          <a:p>
            <a:endParaRPr lang="en-US" dirty="0"/>
          </a:p>
          <a:p>
            <a:pPr marL="0" indent="0">
              <a:buNone/>
            </a:pPr>
            <a:r>
              <a:rPr lang="en-US" dirty="0"/>
              <a:t>pH: The measure of acidity/alkalinity </a:t>
            </a:r>
          </a:p>
          <a:p>
            <a:pPr marL="0" indent="0">
              <a:buNone/>
            </a:pPr>
            <a:endParaRPr lang="en-US" dirty="0"/>
          </a:p>
        </p:txBody>
      </p:sp>
      <p:pic>
        <p:nvPicPr>
          <p:cNvPr id="6" name="Picture 5">
            <a:extLst>
              <a:ext uri="{FF2B5EF4-FFF2-40B4-BE49-F238E27FC236}">
                <a16:creationId xmlns:a16="http://schemas.microsoft.com/office/drawing/2014/main" id="{05937D96-EA31-4007-BE6C-0F0CBD5E74D3}"/>
              </a:ext>
            </a:extLst>
          </p:cNvPr>
          <p:cNvPicPr>
            <a:picLocks noChangeAspect="1"/>
          </p:cNvPicPr>
          <p:nvPr/>
        </p:nvPicPr>
        <p:blipFill>
          <a:blip r:embed="rId2"/>
          <a:stretch>
            <a:fillRect/>
          </a:stretch>
        </p:blipFill>
        <p:spPr>
          <a:xfrm>
            <a:off x="8590512" y="1512616"/>
            <a:ext cx="3182388" cy="4797968"/>
          </a:xfrm>
          <a:prstGeom prst="rect">
            <a:avLst/>
          </a:prstGeom>
        </p:spPr>
      </p:pic>
    </p:spTree>
    <p:extLst>
      <p:ext uri="{BB962C8B-B14F-4D97-AF65-F5344CB8AC3E}">
        <p14:creationId xmlns:p14="http://schemas.microsoft.com/office/powerpoint/2010/main" val="3574533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8F3E8D-2646-4F83-A837-D66848F414A0}"/>
              </a:ext>
            </a:extLst>
          </p:cNvPr>
          <p:cNvPicPr>
            <a:picLocks noChangeAspect="1"/>
          </p:cNvPicPr>
          <p:nvPr/>
        </p:nvPicPr>
        <p:blipFill rotWithShape="1">
          <a:blip r:embed="rId2"/>
          <a:srcRect t="4812"/>
          <a:stretch/>
        </p:blipFill>
        <p:spPr>
          <a:xfrm>
            <a:off x="3657600" y="175675"/>
            <a:ext cx="4533900" cy="6506650"/>
          </a:xfrm>
          <a:prstGeom prst="rect">
            <a:avLst/>
          </a:prstGeom>
        </p:spPr>
      </p:pic>
    </p:spTree>
    <p:extLst>
      <p:ext uri="{BB962C8B-B14F-4D97-AF65-F5344CB8AC3E}">
        <p14:creationId xmlns:p14="http://schemas.microsoft.com/office/powerpoint/2010/main" val="1208740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9BF6EF-19F9-4C70-BA15-1D9F0AC75FAA}"/>
              </a:ext>
            </a:extLst>
          </p:cNvPr>
          <p:cNvSpPr>
            <a:spLocks noGrp="1"/>
          </p:cNvSpPr>
          <p:nvPr>
            <p:ph type="title"/>
          </p:nvPr>
        </p:nvSpPr>
        <p:spPr>
          <a:xfrm>
            <a:off x="684734" y="24597"/>
            <a:ext cx="10948466" cy="1325563"/>
          </a:xfrm>
        </p:spPr>
        <p:txBody>
          <a:bodyPr>
            <a:normAutofit/>
          </a:bodyPr>
          <a:lstStyle/>
          <a:p>
            <a:r>
              <a:rPr lang="en-US" sz="3400" dirty="0"/>
              <a:t>How Canning Preserves: High Acid Foods (pH &lt;4.6)</a:t>
            </a:r>
          </a:p>
        </p:txBody>
      </p:sp>
      <p:sp>
        <p:nvSpPr>
          <p:cNvPr id="5" name="Content Placeholder 4">
            <a:extLst>
              <a:ext uri="{FF2B5EF4-FFF2-40B4-BE49-F238E27FC236}">
                <a16:creationId xmlns:a16="http://schemas.microsoft.com/office/drawing/2014/main" id="{3A582A07-50FF-43C9-95AC-17E9F9193694}"/>
              </a:ext>
            </a:extLst>
          </p:cNvPr>
          <p:cNvSpPr>
            <a:spLocks noGrp="1"/>
          </p:cNvSpPr>
          <p:nvPr>
            <p:ph idx="1"/>
          </p:nvPr>
        </p:nvSpPr>
        <p:spPr>
          <a:xfrm>
            <a:off x="838200" y="1825625"/>
            <a:ext cx="6337300" cy="4351338"/>
          </a:xfrm>
        </p:spPr>
        <p:txBody>
          <a:bodyPr/>
          <a:lstStyle/>
          <a:p>
            <a:r>
              <a:rPr lang="en-US" dirty="0"/>
              <a:t>Generally all fruits</a:t>
            </a:r>
          </a:p>
          <a:p>
            <a:r>
              <a:rPr lang="en-US" dirty="0"/>
              <a:t>Tomatoes and figs are borderline </a:t>
            </a:r>
          </a:p>
          <a:p>
            <a:pPr lvl="1"/>
            <a:r>
              <a:rPr lang="en-US" dirty="0"/>
              <a:t>specific amounts of citric acid or lemon juice must be added to acidy for canning. </a:t>
            </a:r>
          </a:p>
          <a:p>
            <a:r>
              <a:rPr lang="en-US" dirty="0"/>
              <a:t>Sauerkraut</a:t>
            </a:r>
          </a:p>
          <a:p>
            <a:r>
              <a:rPr lang="en-US" dirty="0"/>
              <a:t>Foods with large amount of added acid (pickles)</a:t>
            </a:r>
          </a:p>
          <a:p>
            <a:pPr marL="0" indent="0">
              <a:buNone/>
            </a:pPr>
            <a:endParaRPr lang="en-US" dirty="0"/>
          </a:p>
        </p:txBody>
      </p:sp>
      <p:pic>
        <p:nvPicPr>
          <p:cNvPr id="7" name="Content Placeholder 5">
            <a:extLst>
              <a:ext uri="{FF2B5EF4-FFF2-40B4-BE49-F238E27FC236}">
                <a16:creationId xmlns:a16="http://schemas.microsoft.com/office/drawing/2014/main" id="{25585E65-71DC-43AF-BF8C-B422653870AF}"/>
              </a:ext>
            </a:extLst>
          </p:cNvPr>
          <p:cNvPicPr>
            <a:picLocks noChangeAspect="1"/>
          </p:cNvPicPr>
          <p:nvPr/>
        </p:nvPicPr>
        <p:blipFill rotWithShape="1">
          <a:blip r:embed="rId2"/>
          <a:srcRect l="4439" t="4921" r="2880" b="53384"/>
          <a:stretch/>
        </p:blipFill>
        <p:spPr>
          <a:xfrm>
            <a:off x="7509718" y="2262361"/>
            <a:ext cx="4517182" cy="3061587"/>
          </a:xfrm>
          <a:prstGeom prst="rect">
            <a:avLst/>
          </a:prstGeom>
        </p:spPr>
      </p:pic>
    </p:spTree>
    <p:extLst>
      <p:ext uri="{BB962C8B-B14F-4D97-AF65-F5344CB8AC3E}">
        <p14:creationId xmlns:p14="http://schemas.microsoft.com/office/powerpoint/2010/main" val="3425072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9BF6EF-19F9-4C70-BA15-1D9F0AC75FAA}"/>
              </a:ext>
            </a:extLst>
          </p:cNvPr>
          <p:cNvSpPr>
            <a:spLocks noGrp="1"/>
          </p:cNvSpPr>
          <p:nvPr>
            <p:ph type="title"/>
          </p:nvPr>
        </p:nvSpPr>
        <p:spPr>
          <a:xfrm>
            <a:off x="684734" y="24597"/>
            <a:ext cx="10948466" cy="1325563"/>
          </a:xfrm>
        </p:spPr>
        <p:txBody>
          <a:bodyPr>
            <a:normAutofit/>
          </a:bodyPr>
          <a:lstStyle/>
          <a:p>
            <a:r>
              <a:rPr lang="en-US" sz="3400" dirty="0"/>
              <a:t>How Canning Preserves: Low Acid Foods: pH &gt;4.6</a:t>
            </a:r>
          </a:p>
        </p:txBody>
      </p:sp>
      <p:sp>
        <p:nvSpPr>
          <p:cNvPr id="5" name="Content Placeholder 4">
            <a:extLst>
              <a:ext uri="{FF2B5EF4-FFF2-40B4-BE49-F238E27FC236}">
                <a16:creationId xmlns:a16="http://schemas.microsoft.com/office/drawing/2014/main" id="{3A582A07-50FF-43C9-95AC-17E9F9193694}"/>
              </a:ext>
            </a:extLst>
          </p:cNvPr>
          <p:cNvSpPr>
            <a:spLocks noGrp="1"/>
          </p:cNvSpPr>
          <p:nvPr>
            <p:ph idx="1"/>
          </p:nvPr>
        </p:nvSpPr>
        <p:spPr>
          <a:xfrm>
            <a:off x="838200" y="1825625"/>
            <a:ext cx="6337300" cy="4351338"/>
          </a:xfrm>
        </p:spPr>
        <p:txBody>
          <a:bodyPr/>
          <a:lstStyle/>
          <a:p>
            <a:r>
              <a:rPr lang="en-US" dirty="0"/>
              <a:t>Generally all vegetables</a:t>
            </a:r>
          </a:p>
          <a:p>
            <a:r>
              <a:rPr lang="en-US" dirty="0"/>
              <a:t>Meats </a:t>
            </a:r>
            <a:r>
              <a:rPr lang="en-US" sz="2400" dirty="0"/>
              <a:t>(including poultry)</a:t>
            </a:r>
          </a:p>
          <a:p>
            <a:r>
              <a:rPr lang="en-US" dirty="0"/>
              <a:t>Seafood</a:t>
            </a:r>
          </a:p>
          <a:p>
            <a:r>
              <a:rPr lang="en-US" dirty="0"/>
              <a:t>Fish</a:t>
            </a:r>
          </a:p>
          <a:p>
            <a:r>
              <a:rPr lang="en-US" dirty="0"/>
              <a:t>Soup</a:t>
            </a:r>
          </a:p>
          <a:p>
            <a:r>
              <a:rPr lang="en-US" dirty="0"/>
              <a:t>Mixtures of acid and low acid foods </a:t>
            </a:r>
            <a:r>
              <a:rPr lang="en-US" sz="2400" dirty="0"/>
              <a:t>(spaghetti sauce – meat, vegetables, tomatoes)</a:t>
            </a:r>
          </a:p>
        </p:txBody>
      </p:sp>
      <p:pic>
        <p:nvPicPr>
          <p:cNvPr id="6" name="Content Placeholder 5">
            <a:extLst>
              <a:ext uri="{FF2B5EF4-FFF2-40B4-BE49-F238E27FC236}">
                <a16:creationId xmlns:a16="http://schemas.microsoft.com/office/drawing/2014/main" id="{00565134-C3ED-4F85-BB2F-2888FCC68AC3}"/>
              </a:ext>
            </a:extLst>
          </p:cNvPr>
          <p:cNvPicPr>
            <a:picLocks noChangeAspect="1"/>
          </p:cNvPicPr>
          <p:nvPr/>
        </p:nvPicPr>
        <p:blipFill rotWithShape="1">
          <a:blip r:embed="rId3"/>
          <a:srcRect l="4053" t="43621" r="3739"/>
          <a:stretch/>
        </p:blipFill>
        <p:spPr>
          <a:xfrm>
            <a:off x="7233379" y="1699260"/>
            <a:ext cx="4399821" cy="4052860"/>
          </a:xfrm>
          <a:prstGeom prst="rect">
            <a:avLst/>
          </a:prstGeom>
        </p:spPr>
      </p:pic>
    </p:spTree>
    <p:extLst>
      <p:ext uri="{BB962C8B-B14F-4D97-AF65-F5344CB8AC3E}">
        <p14:creationId xmlns:p14="http://schemas.microsoft.com/office/powerpoint/2010/main" val="216917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ABDF-4E81-4A76-BFF0-76C55912C4E5}"/>
              </a:ext>
            </a:extLst>
          </p:cNvPr>
          <p:cNvSpPr>
            <a:spLocks noGrp="1"/>
          </p:cNvSpPr>
          <p:nvPr>
            <p:ph type="ctrTitle"/>
          </p:nvPr>
        </p:nvSpPr>
        <p:spPr>
          <a:xfrm>
            <a:off x="1524000" y="832077"/>
            <a:ext cx="9144000" cy="924534"/>
          </a:xfrm>
        </p:spPr>
        <p:txBody>
          <a:bodyPr/>
          <a:lstStyle/>
          <a:p>
            <a:r>
              <a:rPr lang="en-US" dirty="0"/>
              <a:t>Agenda</a:t>
            </a:r>
          </a:p>
        </p:txBody>
      </p:sp>
      <p:sp>
        <p:nvSpPr>
          <p:cNvPr id="3" name="Subtitle 2">
            <a:extLst>
              <a:ext uri="{FF2B5EF4-FFF2-40B4-BE49-F238E27FC236}">
                <a16:creationId xmlns:a16="http://schemas.microsoft.com/office/drawing/2014/main" id="{CE703373-6E0F-4DC0-AB87-6CE589FE7D94}"/>
              </a:ext>
            </a:extLst>
          </p:cNvPr>
          <p:cNvSpPr>
            <a:spLocks noGrp="1"/>
          </p:cNvSpPr>
          <p:nvPr>
            <p:ph type="subTitle" idx="1"/>
          </p:nvPr>
        </p:nvSpPr>
        <p:spPr>
          <a:xfrm>
            <a:off x="1524000" y="1756611"/>
            <a:ext cx="9144000" cy="3373023"/>
          </a:xfrm>
        </p:spPr>
        <p:txBody>
          <a:bodyPr/>
          <a:lstStyle/>
          <a:p>
            <a:pPr>
              <a:lnSpc>
                <a:spcPct val="100000"/>
              </a:lnSpc>
              <a:spcBef>
                <a:spcPts val="600"/>
              </a:spcBef>
            </a:pPr>
            <a:r>
              <a:rPr lang="en-US" dirty="0"/>
              <a:t>Basic Food Safety </a:t>
            </a:r>
          </a:p>
          <a:p>
            <a:pPr>
              <a:lnSpc>
                <a:spcPct val="100000"/>
              </a:lnSpc>
              <a:spcBef>
                <a:spcPts val="600"/>
              </a:spcBef>
            </a:pPr>
            <a:r>
              <a:rPr lang="en-US" dirty="0"/>
              <a:t>How Canning Preserves</a:t>
            </a:r>
          </a:p>
          <a:p>
            <a:pPr>
              <a:lnSpc>
                <a:spcPct val="100000"/>
              </a:lnSpc>
              <a:spcBef>
                <a:spcPts val="600"/>
              </a:spcBef>
            </a:pPr>
            <a:r>
              <a:rPr lang="en-US" dirty="0"/>
              <a:t>USDA Recommended Canning Methods</a:t>
            </a:r>
          </a:p>
          <a:p>
            <a:pPr>
              <a:lnSpc>
                <a:spcPct val="100000"/>
              </a:lnSpc>
              <a:spcBef>
                <a:spcPts val="600"/>
              </a:spcBef>
            </a:pPr>
            <a:r>
              <a:rPr lang="en-US" dirty="0"/>
              <a:t>Basic Ingredients</a:t>
            </a:r>
          </a:p>
          <a:p>
            <a:pPr>
              <a:lnSpc>
                <a:spcPct val="100000"/>
              </a:lnSpc>
              <a:spcBef>
                <a:spcPts val="600"/>
              </a:spcBef>
            </a:pPr>
            <a:r>
              <a:rPr lang="en-US" dirty="0"/>
              <a:t>Equipment &amp; Tools</a:t>
            </a:r>
          </a:p>
          <a:p>
            <a:pPr>
              <a:lnSpc>
                <a:spcPct val="100000"/>
              </a:lnSpc>
              <a:spcBef>
                <a:spcPts val="600"/>
              </a:spcBef>
            </a:pPr>
            <a:r>
              <a:rPr lang="en-US" dirty="0"/>
              <a:t>Basic Information</a:t>
            </a:r>
          </a:p>
          <a:p>
            <a:pPr>
              <a:lnSpc>
                <a:spcPct val="100000"/>
              </a:lnSpc>
              <a:spcBef>
                <a:spcPts val="600"/>
              </a:spcBef>
            </a:pPr>
            <a:r>
              <a:rPr lang="en-US" dirty="0"/>
              <a:t>Processes</a:t>
            </a:r>
          </a:p>
        </p:txBody>
      </p:sp>
    </p:spTree>
    <p:extLst>
      <p:ext uri="{BB962C8B-B14F-4D97-AF65-F5344CB8AC3E}">
        <p14:creationId xmlns:p14="http://schemas.microsoft.com/office/powerpoint/2010/main" val="2910350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9B40-7D27-694C-847A-EAC37A22D61F}"/>
              </a:ext>
            </a:extLst>
          </p:cNvPr>
          <p:cNvSpPr>
            <a:spLocks noGrp="1"/>
          </p:cNvSpPr>
          <p:nvPr>
            <p:ph type="ctrTitle"/>
          </p:nvPr>
        </p:nvSpPr>
        <p:spPr>
          <a:xfrm>
            <a:off x="457200" y="1602889"/>
            <a:ext cx="11391900" cy="1616787"/>
          </a:xfrm>
        </p:spPr>
        <p:txBody>
          <a:bodyPr>
            <a:normAutofit/>
          </a:bodyPr>
          <a:lstStyle/>
          <a:p>
            <a:r>
              <a:rPr lang="en-US" sz="5300" dirty="0"/>
              <a:t>USDA Recommended </a:t>
            </a:r>
            <a:br>
              <a:rPr lang="en-US" sz="5300" dirty="0"/>
            </a:br>
            <a:r>
              <a:rPr lang="en-US" sz="5300" dirty="0"/>
              <a:t>Home Canning Methods</a:t>
            </a:r>
          </a:p>
        </p:txBody>
      </p:sp>
      <p:sp>
        <p:nvSpPr>
          <p:cNvPr id="3" name="Subtitle 2">
            <a:extLst>
              <a:ext uri="{FF2B5EF4-FFF2-40B4-BE49-F238E27FC236}">
                <a16:creationId xmlns:a16="http://schemas.microsoft.com/office/drawing/2014/main" id="{857B7EF0-B776-44BB-A5CC-7EE37D823601}"/>
              </a:ext>
            </a:extLst>
          </p:cNvPr>
          <p:cNvSpPr>
            <a:spLocks noGrp="1"/>
          </p:cNvSpPr>
          <p:nvPr>
            <p:ph type="subTitle" idx="1"/>
          </p:nvPr>
        </p:nvSpPr>
        <p:spPr>
          <a:xfrm>
            <a:off x="1701800" y="3219677"/>
            <a:ext cx="9144000" cy="506834"/>
          </a:xfrm>
        </p:spPr>
        <p:txBody>
          <a:bodyPr>
            <a:normAutofit/>
          </a:bodyPr>
          <a:lstStyle/>
          <a:p>
            <a:r>
              <a:rPr lang="en-US" sz="2400" dirty="0"/>
              <a:t>Core Canning Techniques, Pages 4-5</a:t>
            </a:r>
          </a:p>
        </p:txBody>
      </p:sp>
    </p:spTree>
    <p:extLst>
      <p:ext uri="{BB962C8B-B14F-4D97-AF65-F5344CB8AC3E}">
        <p14:creationId xmlns:p14="http://schemas.microsoft.com/office/powerpoint/2010/main" val="3627512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3055AD-72E5-43DD-B941-EAA053D4AA90}"/>
              </a:ext>
            </a:extLst>
          </p:cNvPr>
          <p:cNvSpPr>
            <a:spLocks noGrp="1"/>
          </p:cNvSpPr>
          <p:nvPr>
            <p:ph type="title"/>
          </p:nvPr>
        </p:nvSpPr>
        <p:spPr/>
        <p:txBody>
          <a:bodyPr/>
          <a:lstStyle/>
          <a:p>
            <a:r>
              <a:rPr lang="en-US" sz="3600" dirty="0"/>
              <a:t>USDA Recommended</a:t>
            </a:r>
            <a:r>
              <a:rPr lang="en-US" dirty="0"/>
              <a:t> Home Canning Methods</a:t>
            </a:r>
          </a:p>
        </p:txBody>
      </p:sp>
      <p:sp>
        <p:nvSpPr>
          <p:cNvPr id="6" name="Content Placeholder 2">
            <a:extLst>
              <a:ext uri="{FF2B5EF4-FFF2-40B4-BE49-F238E27FC236}">
                <a16:creationId xmlns:a16="http://schemas.microsoft.com/office/drawing/2014/main" id="{6C2AE803-4C62-419B-AA2F-46721BF28CB3}"/>
              </a:ext>
            </a:extLst>
          </p:cNvPr>
          <p:cNvSpPr>
            <a:spLocks noGrp="1"/>
          </p:cNvSpPr>
          <p:nvPr>
            <p:ph sz="half" idx="1"/>
          </p:nvPr>
        </p:nvSpPr>
        <p:spPr>
          <a:xfrm>
            <a:off x="684733" y="1596796"/>
            <a:ext cx="4979467" cy="4154392"/>
          </a:xfrm>
          <a:ln>
            <a:solidFill>
              <a:schemeClr val="tx1"/>
            </a:solidFill>
          </a:ln>
        </p:spPr>
        <p:txBody>
          <a:bodyPr>
            <a:normAutofit lnSpcReduction="10000"/>
          </a:bodyPr>
          <a:lstStyle/>
          <a:p>
            <a:pPr marL="0" indent="0">
              <a:buNone/>
            </a:pPr>
            <a:r>
              <a:rPr lang="en-US" b="1" dirty="0">
                <a:solidFill>
                  <a:srgbClr val="FFC000"/>
                </a:solidFill>
              </a:rPr>
              <a:t>High Acid Canning: </a:t>
            </a:r>
          </a:p>
          <a:p>
            <a:r>
              <a:rPr lang="en-US" dirty="0"/>
              <a:t>Boiling Water Canning</a:t>
            </a:r>
          </a:p>
          <a:p>
            <a:r>
              <a:rPr lang="en-US" dirty="0"/>
              <a:t>Atmospheric Steam Canning</a:t>
            </a:r>
          </a:p>
          <a:p>
            <a:pPr marL="0" indent="0">
              <a:buNone/>
            </a:pPr>
            <a:endParaRPr lang="en-US" dirty="0"/>
          </a:p>
          <a:p>
            <a:pPr marL="0" indent="0">
              <a:buNone/>
            </a:pPr>
            <a:r>
              <a:rPr lang="en-US" sz="2600" b="1" dirty="0"/>
              <a:t>212˚F at sea level</a:t>
            </a:r>
          </a:p>
          <a:p>
            <a:pPr marL="0" indent="0">
              <a:buNone/>
            </a:pPr>
            <a:endParaRPr lang="en-US" dirty="0"/>
          </a:p>
          <a:p>
            <a:pPr marL="0" indent="0">
              <a:buNone/>
            </a:pPr>
            <a:r>
              <a:rPr lang="en-US" dirty="0"/>
              <a:t>Used for: fruits, pickles, fermented products, and jams and jellies.</a:t>
            </a:r>
          </a:p>
        </p:txBody>
      </p:sp>
      <p:sp>
        <p:nvSpPr>
          <p:cNvPr id="7" name="Content Placeholder 3">
            <a:extLst>
              <a:ext uri="{FF2B5EF4-FFF2-40B4-BE49-F238E27FC236}">
                <a16:creationId xmlns:a16="http://schemas.microsoft.com/office/drawing/2014/main" id="{FD191A8B-E7CE-4D10-AE79-0673B178C4C7}"/>
              </a:ext>
            </a:extLst>
          </p:cNvPr>
          <p:cNvSpPr txBox="1">
            <a:spLocks/>
          </p:cNvSpPr>
          <p:nvPr/>
        </p:nvSpPr>
        <p:spPr>
          <a:xfrm>
            <a:off x="6235700" y="1596798"/>
            <a:ext cx="5511800" cy="4154393"/>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92D050"/>
                </a:solidFill>
              </a:rPr>
              <a:t>Low Acid Canning: </a:t>
            </a:r>
          </a:p>
          <a:p>
            <a:pPr>
              <a:lnSpc>
                <a:spcPct val="80000"/>
              </a:lnSpc>
            </a:pPr>
            <a:r>
              <a:rPr lang="en-US" sz="2600" dirty="0"/>
              <a:t>Pressure Canning</a:t>
            </a:r>
          </a:p>
          <a:p>
            <a:pPr marL="0" indent="0">
              <a:lnSpc>
                <a:spcPct val="80000"/>
              </a:lnSpc>
              <a:buNone/>
            </a:pPr>
            <a:endParaRPr lang="en-US" sz="2600" dirty="0"/>
          </a:p>
          <a:p>
            <a:pPr marL="0" indent="0">
              <a:lnSpc>
                <a:spcPct val="80000"/>
              </a:lnSpc>
              <a:buNone/>
            </a:pPr>
            <a:endParaRPr lang="en-US" sz="2600" dirty="0"/>
          </a:p>
          <a:p>
            <a:pPr marL="0" indent="0">
              <a:buFont typeface="Arial" panose="020B0604020202020204" pitchFamily="34" charset="0"/>
              <a:buNone/>
            </a:pPr>
            <a:r>
              <a:rPr lang="en-US" sz="2600" b="1" dirty="0"/>
              <a:t>240˚F at sea level</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Used for: meats, vegetables, and mixtures of high and low acid foods.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81095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8CEC-D10A-43B8-B47B-71461AD0C6BB}"/>
              </a:ext>
            </a:extLst>
          </p:cNvPr>
          <p:cNvSpPr>
            <a:spLocks noGrp="1"/>
          </p:cNvSpPr>
          <p:nvPr>
            <p:ph type="title"/>
          </p:nvPr>
        </p:nvSpPr>
        <p:spPr>
          <a:xfrm>
            <a:off x="684732" y="55078"/>
            <a:ext cx="11751108" cy="1257014"/>
          </a:xfrm>
        </p:spPr>
        <p:txBody>
          <a:bodyPr/>
          <a:lstStyle/>
          <a:p>
            <a:r>
              <a:rPr lang="en-US" sz="3600" dirty="0"/>
              <a:t>USDA Recommended</a:t>
            </a:r>
            <a:r>
              <a:rPr lang="en-US" dirty="0"/>
              <a:t> Home Canning Methods: Why?</a:t>
            </a:r>
          </a:p>
        </p:txBody>
      </p:sp>
      <p:sp>
        <p:nvSpPr>
          <p:cNvPr id="3" name="Content Placeholder 2">
            <a:extLst>
              <a:ext uri="{FF2B5EF4-FFF2-40B4-BE49-F238E27FC236}">
                <a16:creationId xmlns:a16="http://schemas.microsoft.com/office/drawing/2014/main" id="{9ED8877B-9909-468D-A5D1-5D3FB40AF0D4}"/>
              </a:ext>
            </a:extLst>
          </p:cNvPr>
          <p:cNvSpPr>
            <a:spLocks noGrp="1"/>
          </p:cNvSpPr>
          <p:nvPr>
            <p:ph idx="1"/>
          </p:nvPr>
        </p:nvSpPr>
        <p:spPr/>
        <p:txBody>
          <a:bodyPr/>
          <a:lstStyle/>
          <a:p>
            <a:pPr marL="0" indent="0" algn="ctr">
              <a:buNone/>
            </a:pPr>
            <a:r>
              <a:rPr lang="en-US" b="1" i="1" dirty="0">
                <a:solidFill>
                  <a:srgbClr val="C00000"/>
                </a:solidFill>
              </a:rPr>
              <a:t>Clostridium Botulinum!!!</a:t>
            </a:r>
            <a:br>
              <a:rPr lang="en-US" b="1" i="1" dirty="0"/>
            </a:br>
            <a:r>
              <a:rPr lang="en-US" i="1" dirty="0"/>
              <a:t>C. Botulinum </a:t>
            </a:r>
            <a:r>
              <a:rPr lang="en-US" dirty="0"/>
              <a:t>forms protective spores that are heat-resistant.</a:t>
            </a:r>
          </a:p>
          <a:p>
            <a:pPr marL="0" indent="0">
              <a:buNone/>
            </a:pPr>
            <a:endParaRPr lang="en-US" dirty="0"/>
          </a:p>
          <a:p>
            <a:pPr marL="0" indent="0">
              <a:buNone/>
            </a:pPr>
            <a:r>
              <a:rPr lang="en-US" b="1" i="1" dirty="0"/>
              <a:t>C. Botulinum </a:t>
            </a:r>
            <a:r>
              <a:rPr lang="en-US" b="1" dirty="0"/>
              <a:t>Spores:</a:t>
            </a:r>
          </a:p>
          <a:p>
            <a:pPr lvl="1"/>
            <a:r>
              <a:rPr lang="en-US" sz="2800" dirty="0"/>
              <a:t>Won’t germinate in acid environments.</a:t>
            </a:r>
          </a:p>
          <a:p>
            <a:pPr lvl="1"/>
            <a:r>
              <a:rPr lang="en-US" sz="2800" dirty="0"/>
              <a:t>Are destroyed at 240˚F or above at sea level.</a:t>
            </a:r>
          </a:p>
          <a:p>
            <a:pPr lvl="2"/>
            <a:r>
              <a:rPr lang="en-US" sz="2400" dirty="0"/>
              <a:t>Boiling water &amp; steam canners reach no higher than 212F˚.</a:t>
            </a:r>
          </a:p>
          <a:p>
            <a:pPr lvl="2"/>
            <a:r>
              <a:rPr lang="en-US" sz="2400" dirty="0"/>
              <a:t>Pressure canners reaches 240˚F and higher.</a:t>
            </a:r>
          </a:p>
        </p:txBody>
      </p:sp>
    </p:spTree>
    <p:extLst>
      <p:ext uri="{BB962C8B-B14F-4D97-AF65-F5344CB8AC3E}">
        <p14:creationId xmlns:p14="http://schemas.microsoft.com/office/powerpoint/2010/main" val="3636264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32B635E-34B5-4B25-83F4-60918836404F}"/>
              </a:ext>
            </a:extLst>
          </p:cNvPr>
          <p:cNvSpPr>
            <a:spLocks noGrp="1"/>
          </p:cNvSpPr>
          <p:nvPr>
            <p:ph sz="half" idx="1"/>
          </p:nvPr>
        </p:nvSpPr>
        <p:spPr>
          <a:xfrm>
            <a:off x="678153" y="2853730"/>
            <a:ext cx="3906547" cy="2319756"/>
          </a:xfrm>
        </p:spPr>
        <p:txBody>
          <a:bodyPr/>
          <a:lstStyle/>
          <a:p>
            <a:r>
              <a:rPr lang="en-US" dirty="0"/>
              <a:t>40˚F-140˚F</a:t>
            </a:r>
          </a:p>
          <a:p>
            <a:r>
              <a:rPr lang="en-US" dirty="0"/>
              <a:t>High moisture</a:t>
            </a:r>
          </a:p>
          <a:p>
            <a:r>
              <a:rPr lang="en-US" dirty="0"/>
              <a:t>No/very little air</a:t>
            </a:r>
          </a:p>
          <a:p>
            <a:r>
              <a:rPr lang="en-US" dirty="0"/>
              <a:t>Low acid environment</a:t>
            </a:r>
          </a:p>
        </p:txBody>
      </p:sp>
      <p:sp>
        <p:nvSpPr>
          <p:cNvPr id="5" name="Content Placeholder 4">
            <a:extLst>
              <a:ext uri="{FF2B5EF4-FFF2-40B4-BE49-F238E27FC236}">
                <a16:creationId xmlns:a16="http://schemas.microsoft.com/office/drawing/2014/main" id="{75EF2E8B-8A13-4AA4-9BCB-2AE4B25FDF51}"/>
              </a:ext>
            </a:extLst>
          </p:cNvPr>
          <p:cNvSpPr txBox="1">
            <a:spLocks/>
          </p:cNvSpPr>
          <p:nvPr/>
        </p:nvSpPr>
        <p:spPr>
          <a:xfrm>
            <a:off x="6648795" y="3043106"/>
            <a:ext cx="4865051" cy="7717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i="1" dirty="0"/>
              <a:t>C. Botulinum </a:t>
            </a:r>
            <a:r>
              <a:rPr lang="en-US" sz="2400" dirty="0"/>
              <a:t>Spores germinate and form toxin producing cells.</a:t>
            </a:r>
          </a:p>
        </p:txBody>
      </p:sp>
      <p:sp>
        <p:nvSpPr>
          <p:cNvPr id="6" name="Striped Right Arrow 5">
            <a:extLst>
              <a:ext uri="{FF2B5EF4-FFF2-40B4-BE49-F238E27FC236}">
                <a16:creationId xmlns:a16="http://schemas.microsoft.com/office/drawing/2014/main" id="{34602290-C5BA-4CAC-AA6E-5EAED543C3E3}"/>
              </a:ext>
            </a:extLst>
          </p:cNvPr>
          <p:cNvSpPr/>
          <p:nvPr/>
        </p:nvSpPr>
        <p:spPr>
          <a:xfrm>
            <a:off x="4584700" y="3076662"/>
            <a:ext cx="1886455" cy="704676"/>
          </a:xfrm>
          <a:prstGeom prst="strip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D17356E2-D307-41F7-BBA6-9D90B96FA220}"/>
              </a:ext>
            </a:extLst>
          </p:cNvPr>
          <p:cNvSpPr txBox="1">
            <a:spLocks/>
          </p:cNvSpPr>
          <p:nvPr/>
        </p:nvSpPr>
        <p:spPr bwMode="auto">
          <a:xfrm>
            <a:off x="609600" y="1609275"/>
            <a:ext cx="11036300" cy="94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S PGothic"/>
              </a:defRPr>
            </a:lvl1pPr>
            <a:lvl2pPr marL="557213" indent="-214313" algn="l" defTabSz="342900"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S PGothic"/>
              </a:defRPr>
            </a:lvl2pPr>
            <a:lvl3pPr marL="8572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S PGothic"/>
              </a:defRPr>
            </a:lvl3pPr>
            <a:lvl4pPr marL="1200150" indent="-171450" algn="l" defTabSz="342900" rtl="0" eaLnBrk="1" fontAlgn="base" hangingPunct="1">
              <a:spcBef>
                <a:spcPct val="20000"/>
              </a:spcBef>
              <a:spcAft>
                <a:spcPct val="0"/>
              </a:spcAft>
              <a:buFont typeface="Arial" panose="020B0604020202020204" pitchFamily="34" charset="0"/>
              <a:buChar char="–"/>
              <a:defRPr sz="1350" kern="1200">
                <a:solidFill>
                  <a:schemeClr val="tx1"/>
                </a:solidFill>
                <a:latin typeface="+mn-lt"/>
                <a:ea typeface="MS PGothic" panose="020B0600070205080204" pitchFamily="34" charset="-128"/>
                <a:cs typeface="MS PGothic"/>
              </a:defRPr>
            </a:lvl4pPr>
            <a:lvl5pPr marL="1543050" indent="-171450" algn="l" defTabSz="342900" rtl="0" eaLnBrk="1" fontAlgn="base" hangingPunct="1">
              <a:spcBef>
                <a:spcPct val="20000"/>
              </a:spcBef>
              <a:spcAft>
                <a:spcPct val="0"/>
              </a:spcAft>
              <a:buFont typeface="Arial" panose="020B0604020202020204" pitchFamily="34" charset="0"/>
              <a:buChar char="»"/>
              <a:defRPr sz="1350" kern="1200">
                <a:solidFill>
                  <a:schemeClr val="tx1"/>
                </a:solidFill>
                <a:latin typeface="+mn-lt"/>
                <a:ea typeface="MS PGothic" panose="020B0600070205080204" pitchFamily="34" charset="-128"/>
                <a:cs typeface="MS PGothic"/>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800" dirty="0"/>
              <a:t>When low acid foods are not pressure canned conditions become favorable for </a:t>
            </a:r>
            <a:r>
              <a:rPr lang="en-US" sz="2800" i="1" dirty="0"/>
              <a:t>C. Botulinum </a:t>
            </a:r>
            <a:r>
              <a:rPr lang="en-US" sz="2800" dirty="0"/>
              <a:t>Spores.</a:t>
            </a:r>
          </a:p>
        </p:txBody>
      </p:sp>
      <p:pic>
        <p:nvPicPr>
          <p:cNvPr id="8" name="Picture 7">
            <a:extLst>
              <a:ext uri="{FF2B5EF4-FFF2-40B4-BE49-F238E27FC236}">
                <a16:creationId xmlns:a16="http://schemas.microsoft.com/office/drawing/2014/main" id="{FE157585-E01A-4811-9BE9-84F81C1D84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4311" y="4037825"/>
            <a:ext cx="2049652" cy="1967666"/>
          </a:xfrm>
          <a:prstGeom prst="rect">
            <a:avLst/>
          </a:prstGeom>
        </p:spPr>
      </p:pic>
      <p:sp>
        <p:nvSpPr>
          <p:cNvPr id="9" name="Bent Arrow 12">
            <a:extLst>
              <a:ext uri="{FF2B5EF4-FFF2-40B4-BE49-F238E27FC236}">
                <a16:creationId xmlns:a16="http://schemas.microsoft.com/office/drawing/2014/main" id="{B7A717B4-9151-42DB-BEA6-655AE769FD26}"/>
              </a:ext>
            </a:extLst>
          </p:cNvPr>
          <p:cNvSpPr/>
          <p:nvPr/>
        </p:nvSpPr>
        <p:spPr>
          <a:xfrm rot="10800000">
            <a:off x="9966641" y="3781338"/>
            <a:ext cx="822121" cy="1308822"/>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9D2B95F7-00ED-423E-88B5-23F6283C81F6}"/>
              </a:ext>
            </a:extLst>
          </p:cNvPr>
          <p:cNvSpPr txBox="1"/>
          <p:nvPr/>
        </p:nvSpPr>
        <p:spPr>
          <a:xfrm>
            <a:off x="7303727" y="4301453"/>
            <a:ext cx="2843767" cy="923330"/>
          </a:xfrm>
          <a:prstGeom prst="rect">
            <a:avLst/>
          </a:prstGeom>
          <a:noFill/>
        </p:spPr>
        <p:txBody>
          <a:bodyPr wrap="square" rtlCol="0">
            <a:spAutoFit/>
          </a:bodyPr>
          <a:lstStyle/>
          <a:p>
            <a:r>
              <a:rPr lang="en-US" sz="5400" dirty="0">
                <a:ln w="0"/>
                <a:solidFill>
                  <a:schemeClr val="accent1">
                    <a:lumMod val="50000"/>
                  </a:schemeClr>
                </a:solidFill>
                <a:effectLst>
                  <a:reflection blurRad="6350" stA="53000" endA="300" endPos="35500" dir="5400000" sy="-90000" algn="bl" rotWithShape="0"/>
                </a:effectLst>
              </a:rPr>
              <a:t>Botulism</a:t>
            </a:r>
          </a:p>
        </p:txBody>
      </p:sp>
      <p:sp>
        <p:nvSpPr>
          <p:cNvPr id="12" name="Title 11">
            <a:extLst>
              <a:ext uri="{FF2B5EF4-FFF2-40B4-BE49-F238E27FC236}">
                <a16:creationId xmlns:a16="http://schemas.microsoft.com/office/drawing/2014/main" id="{3DD75447-C0A9-4C45-8788-C29B274031A5}"/>
              </a:ext>
            </a:extLst>
          </p:cNvPr>
          <p:cNvSpPr>
            <a:spLocks noGrp="1"/>
          </p:cNvSpPr>
          <p:nvPr>
            <p:ph type="title"/>
          </p:nvPr>
        </p:nvSpPr>
        <p:spPr>
          <a:xfrm>
            <a:off x="812800" y="55078"/>
            <a:ext cx="10842170" cy="1257014"/>
          </a:xfrm>
        </p:spPr>
        <p:txBody>
          <a:bodyPr/>
          <a:lstStyle/>
          <a:p>
            <a:r>
              <a:rPr lang="en-US" dirty="0"/>
              <a:t>What CAN Happen!</a:t>
            </a:r>
          </a:p>
        </p:txBody>
      </p:sp>
    </p:spTree>
    <p:extLst>
      <p:ext uri="{BB962C8B-B14F-4D97-AF65-F5344CB8AC3E}">
        <p14:creationId xmlns:p14="http://schemas.microsoft.com/office/powerpoint/2010/main" val="307035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100"/>
                                        <p:tgtEl>
                                          <p:spTgt spid="6"/>
                                        </p:tgtEl>
                                      </p:cBhvr>
                                    </p:animEffect>
                                  </p:childTnLst>
                                </p:cTn>
                              </p:par>
                            </p:childTnLst>
                          </p:cTn>
                        </p:par>
                        <p:par>
                          <p:cTn id="8" fill="hold">
                            <p:stCondLst>
                              <p:cond delay="1100"/>
                            </p:stCondLst>
                            <p:childTnLst>
                              <p:par>
                                <p:cTn id="9" presetID="10" presetClass="entr" presetSubtype="0" fill="hold" nodeType="afterEffect">
                                  <p:stCondLst>
                                    <p:cond delay="25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250"/>
                                        <p:tgtEl>
                                          <p:spTgt spid="5">
                                            <p:txEl>
                                              <p:pRg st="0" end="0"/>
                                            </p:txEl>
                                          </p:spTgt>
                                        </p:tgtEl>
                                      </p:cBhvr>
                                    </p:animEffect>
                                  </p:childTnLst>
                                </p:cTn>
                              </p:par>
                            </p:childTnLst>
                          </p:cTn>
                        </p:par>
                        <p:par>
                          <p:cTn id="12" fill="hold">
                            <p:stCondLst>
                              <p:cond delay="2600"/>
                            </p:stCondLst>
                            <p:childTnLst>
                              <p:par>
                                <p:cTn id="13" presetID="21" presetClass="entr" presetSubtype="1" fill="hold" grpId="0" nodeType="afterEffect">
                                  <p:stCondLst>
                                    <p:cond delay="45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childTnLst>
                          </p:cTn>
                        </p:par>
                        <p:par>
                          <p:cTn id="16" fill="hold">
                            <p:stCondLst>
                              <p:cond delay="5050"/>
                            </p:stCondLst>
                            <p:childTnLst>
                              <p:par>
                                <p:cTn id="17" presetID="22"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1900"/>
                                        <p:tgtEl>
                                          <p:spTgt spid="10"/>
                                        </p:tgtEl>
                                      </p:cBhvr>
                                    </p:animEffect>
                                  </p:childTnLst>
                                </p:cTn>
                              </p:par>
                            </p:childTnLst>
                          </p:cTn>
                        </p:par>
                        <p:par>
                          <p:cTn id="20" fill="hold">
                            <p:stCondLst>
                              <p:cond delay="6950"/>
                            </p:stCondLst>
                            <p:childTnLst>
                              <p:par>
                                <p:cTn id="21" presetID="53" presetClass="entr" presetSubtype="16" fill="hold" nodeType="afterEffect">
                                  <p:stCondLst>
                                    <p:cond delay="150"/>
                                  </p:stCondLst>
                                  <p:childTnLst>
                                    <p:set>
                                      <p:cBhvr>
                                        <p:cTn id="22" dur="1" fill="hold">
                                          <p:stCondLst>
                                            <p:cond delay="0"/>
                                          </p:stCondLst>
                                        </p:cTn>
                                        <p:tgtEl>
                                          <p:spTgt spid="8"/>
                                        </p:tgtEl>
                                        <p:attrNameLst>
                                          <p:attrName>style.visibility</p:attrName>
                                        </p:attrNameLst>
                                      </p:cBhvr>
                                      <p:to>
                                        <p:strVal val="visible"/>
                                      </p:to>
                                    </p:set>
                                    <p:anim calcmode="lin" valueType="num">
                                      <p:cBhvr>
                                        <p:cTn id="23" dur="1250" fill="hold"/>
                                        <p:tgtEl>
                                          <p:spTgt spid="8"/>
                                        </p:tgtEl>
                                        <p:attrNameLst>
                                          <p:attrName>ppt_w</p:attrName>
                                        </p:attrNameLst>
                                      </p:cBhvr>
                                      <p:tavLst>
                                        <p:tav tm="0">
                                          <p:val>
                                            <p:fltVal val="0"/>
                                          </p:val>
                                        </p:tav>
                                        <p:tav tm="100000">
                                          <p:val>
                                            <p:strVal val="#ppt_w"/>
                                          </p:val>
                                        </p:tav>
                                      </p:tavLst>
                                    </p:anim>
                                    <p:anim calcmode="lin" valueType="num">
                                      <p:cBhvr>
                                        <p:cTn id="24" dur="1250" fill="hold"/>
                                        <p:tgtEl>
                                          <p:spTgt spid="8"/>
                                        </p:tgtEl>
                                        <p:attrNameLst>
                                          <p:attrName>ppt_h</p:attrName>
                                        </p:attrNameLst>
                                      </p:cBhvr>
                                      <p:tavLst>
                                        <p:tav tm="0">
                                          <p:val>
                                            <p:fltVal val="0"/>
                                          </p:val>
                                        </p:tav>
                                        <p:tav tm="100000">
                                          <p:val>
                                            <p:strVal val="#ppt_h"/>
                                          </p:val>
                                        </p:tav>
                                      </p:tavLst>
                                    </p:anim>
                                    <p:animEffect transition="in" filter="fade">
                                      <p:cBhvr>
                                        <p:cTn id="25" dur="1250"/>
                                        <p:tgtEl>
                                          <p:spTgt spid="8"/>
                                        </p:tgtEl>
                                      </p:cBhvr>
                                    </p:animEffect>
                                  </p:childTnLst>
                                </p:cTn>
                              </p:par>
                            </p:childTnLst>
                          </p:cTn>
                        </p:par>
                        <p:par>
                          <p:cTn id="26" fill="hold">
                            <p:stCondLst>
                              <p:cond delay="8350"/>
                            </p:stCondLst>
                            <p:childTnLst>
                              <p:par>
                                <p:cTn id="27" presetID="32" presetClass="emph" presetSubtype="0" fill="hold" nodeType="afterEffect">
                                  <p:stCondLst>
                                    <p:cond delay="0"/>
                                  </p:stCondLst>
                                  <p:childTnLst>
                                    <p:animRot by="120000">
                                      <p:cBhvr>
                                        <p:cTn id="28" dur="100" fill="hold">
                                          <p:stCondLst>
                                            <p:cond delay="0"/>
                                          </p:stCondLst>
                                        </p:cTn>
                                        <p:tgtEl>
                                          <p:spTgt spid="8"/>
                                        </p:tgtEl>
                                        <p:attrNameLst>
                                          <p:attrName>r</p:attrName>
                                        </p:attrNameLst>
                                      </p:cBhvr>
                                    </p:animRot>
                                    <p:animRot by="-240000">
                                      <p:cBhvr>
                                        <p:cTn id="29" dur="200" fill="hold">
                                          <p:stCondLst>
                                            <p:cond delay="200"/>
                                          </p:stCondLst>
                                        </p:cTn>
                                        <p:tgtEl>
                                          <p:spTgt spid="8"/>
                                        </p:tgtEl>
                                        <p:attrNameLst>
                                          <p:attrName>r</p:attrName>
                                        </p:attrNameLst>
                                      </p:cBhvr>
                                    </p:animRot>
                                    <p:animRot by="240000">
                                      <p:cBhvr>
                                        <p:cTn id="30" dur="200" fill="hold">
                                          <p:stCondLst>
                                            <p:cond delay="400"/>
                                          </p:stCondLst>
                                        </p:cTn>
                                        <p:tgtEl>
                                          <p:spTgt spid="8"/>
                                        </p:tgtEl>
                                        <p:attrNameLst>
                                          <p:attrName>r</p:attrName>
                                        </p:attrNameLst>
                                      </p:cBhvr>
                                    </p:animRot>
                                    <p:animRot by="-240000">
                                      <p:cBhvr>
                                        <p:cTn id="31" dur="200" fill="hold">
                                          <p:stCondLst>
                                            <p:cond delay="600"/>
                                          </p:stCondLst>
                                        </p:cTn>
                                        <p:tgtEl>
                                          <p:spTgt spid="8"/>
                                        </p:tgtEl>
                                        <p:attrNameLst>
                                          <p:attrName>r</p:attrName>
                                        </p:attrNameLst>
                                      </p:cBhvr>
                                    </p:animRot>
                                    <p:animRot by="120000">
                                      <p:cBhvr>
                                        <p:cTn id="32"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A1207-6271-415F-9819-A8C394B94A1C}"/>
              </a:ext>
            </a:extLst>
          </p:cNvPr>
          <p:cNvSpPr>
            <a:spLocks noGrp="1"/>
          </p:cNvSpPr>
          <p:nvPr>
            <p:ph type="title"/>
          </p:nvPr>
        </p:nvSpPr>
        <p:spPr/>
        <p:txBody>
          <a:bodyPr/>
          <a:lstStyle/>
          <a:p>
            <a:r>
              <a:rPr lang="en-US" dirty="0"/>
              <a:t>What CAN Happen: Botulism</a:t>
            </a:r>
          </a:p>
        </p:txBody>
      </p:sp>
      <p:sp>
        <p:nvSpPr>
          <p:cNvPr id="3" name="Content Placeholder 2">
            <a:extLst>
              <a:ext uri="{FF2B5EF4-FFF2-40B4-BE49-F238E27FC236}">
                <a16:creationId xmlns:a16="http://schemas.microsoft.com/office/drawing/2014/main" id="{D6F95EA2-1B47-44FF-9F54-58BFE3DFBC29}"/>
              </a:ext>
            </a:extLst>
          </p:cNvPr>
          <p:cNvSpPr>
            <a:spLocks noGrp="1"/>
          </p:cNvSpPr>
          <p:nvPr>
            <p:ph idx="1"/>
          </p:nvPr>
        </p:nvSpPr>
        <p:spPr/>
        <p:txBody>
          <a:bodyPr/>
          <a:lstStyle/>
          <a:p>
            <a:r>
              <a:rPr lang="en-US" dirty="0"/>
              <a:t>Food can contain toxin without showing signs.</a:t>
            </a:r>
          </a:p>
          <a:p>
            <a:r>
              <a:rPr lang="en-US" dirty="0"/>
              <a:t>Symptoms usually appear within 12-72 hours:</a:t>
            </a:r>
          </a:p>
          <a:p>
            <a:pPr lvl="1"/>
            <a:r>
              <a:rPr lang="en-US" dirty="0"/>
              <a:t>Digestive upset (in some cases)</a:t>
            </a:r>
          </a:p>
          <a:p>
            <a:pPr lvl="1"/>
            <a:r>
              <a:rPr lang="en-US" dirty="0"/>
              <a:t>Blurred, double vision</a:t>
            </a:r>
          </a:p>
          <a:p>
            <a:pPr lvl="1"/>
            <a:r>
              <a:rPr lang="en-US" dirty="0"/>
              <a:t>Difficulty swallowing, speaking, and breathing</a:t>
            </a:r>
          </a:p>
          <a:p>
            <a:pPr lvl="1"/>
            <a:r>
              <a:rPr lang="en-US" dirty="0"/>
              <a:t>Death</a:t>
            </a:r>
          </a:p>
          <a:p>
            <a:pPr marL="42862" indent="0">
              <a:buNone/>
            </a:pPr>
            <a:endParaRPr lang="en-US" dirty="0"/>
          </a:p>
          <a:p>
            <a:pPr marL="42862" indent="0">
              <a:buNone/>
            </a:pPr>
            <a:endParaRPr lang="en-US" dirty="0"/>
          </a:p>
          <a:p>
            <a:pPr marL="42862" indent="0">
              <a:buNone/>
            </a:pPr>
            <a:r>
              <a:rPr lang="en-US" sz="3200" b="1" dirty="0">
                <a:solidFill>
                  <a:srgbClr val="92D050"/>
                </a:solidFill>
              </a:rPr>
              <a:t>USE and FOLLOW the PROPER PROCEDURE!!!</a:t>
            </a:r>
          </a:p>
          <a:p>
            <a:endParaRPr lang="en-US" dirty="0"/>
          </a:p>
        </p:txBody>
      </p:sp>
    </p:spTree>
    <p:extLst>
      <p:ext uri="{BB962C8B-B14F-4D97-AF65-F5344CB8AC3E}">
        <p14:creationId xmlns:p14="http://schemas.microsoft.com/office/powerpoint/2010/main" val="696682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3"/>
            <a:stretch>
              <a:fillRect/>
            </a:stretch>
          </a:blipFill>
        </p:spPr>
      </p:sp>
      <p:sp>
        <p:nvSpPr>
          <p:cNvPr id="4" name="Freeform 4"/>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5" name="Freeform 5"/>
          <p:cNvSpPr/>
          <p:nvPr/>
        </p:nvSpPr>
        <p:spPr>
          <a:xfrm>
            <a:off x="7192047" y="1905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5"/>
            <a:stretch>
              <a:fillRect b="-7409"/>
            </a:stretch>
          </a:blipFill>
        </p:spPr>
      </p:sp>
      <p:sp>
        <p:nvSpPr>
          <p:cNvPr id="7" name="Freeform 7"/>
          <p:cNvSpPr/>
          <p:nvPr/>
        </p:nvSpPr>
        <p:spPr>
          <a:xfrm rot="-287278">
            <a:off x="7382231" y="2527970"/>
            <a:ext cx="2186631" cy="2388031"/>
          </a:xfrm>
          <a:custGeom>
            <a:avLst/>
            <a:gdLst/>
            <a:ahLst/>
            <a:cxnLst/>
            <a:rect l="l" t="t" r="r" b="b"/>
            <a:pathLst>
              <a:path w="3279946" h="3582047">
                <a:moveTo>
                  <a:pt x="0" y="0"/>
                </a:moveTo>
                <a:lnTo>
                  <a:pt x="3279946" y="0"/>
                </a:lnTo>
                <a:lnTo>
                  <a:pt x="3279946" y="3582046"/>
                </a:lnTo>
                <a:lnTo>
                  <a:pt x="0" y="3582046"/>
                </a:lnTo>
                <a:lnTo>
                  <a:pt x="0" y="0"/>
                </a:lnTo>
                <a:close/>
              </a:path>
            </a:pathLst>
          </a:custGeom>
          <a:blipFill>
            <a:blip r:embed="rId6"/>
            <a:stretch>
              <a:fillRect/>
            </a:stretch>
          </a:blipFill>
        </p:spPr>
      </p:sp>
      <p:grpSp>
        <p:nvGrpSpPr>
          <p:cNvPr id="8" name="Group 8"/>
          <p:cNvGrpSpPr/>
          <p:nvPr/>
        </p:nvGrpSpPr>
        <p:grpSpPr>
          <a:xfrm>
            <a:off x="1700795" y="1359581"/>
            <a:ext cx="6824299" cy="3933838"/>
            <a:chOff x="-748140" y="-772607"/>
            <a:chExt cx="13648599" cy="7867675"/>
          </a:xfrm>
        </p:grpSpPr>
        <p:sp>
          <p:nvSpPr>
            <p:cNvPr id="9" name="Freeform 9"/>
            <p:cNvSpPr/>
            <p:nvPr/>
          </p:nvSpPr>
          <p:spPr>
            <a:xfrm rot="-287278">
              <a:off x="1906515" y="2344180"/>
              <a:ext cx="4281020" cy="4750888"/>
            </a:xfrm>
            <a:custGeom>
              <a:avLst/>
              <a:gdLst/>
              <a:ahLst/>
              <a:cxnLst/>
              <a:rect l="l" t="t" r="r" b="b"/>
              <a:pathLst>
                <a:path w="4281020" h="4750888">
                  <a:moveTo>
                    <a:pt x="0" y="0"/>
                  </a:moveTo>
                  <a:lnTo>
                    <a:pt x="4281020" y="0"/>
                  </a:lnTo>
                  <a:lnTo>
                    <a:pt x="4281020" y="4750889"/>
                  </a:lnTo>
                  <a:lnTo>
                    <a:pt x="0" y="4750889"/>
                  </a:lnTo>
                  <a:lnTo>
                    <a:pt x="0" y="0"/>
                  </a:lnTo>
                  <a:close/>
                </a:path>
              </a:pathLst>
            </a:custGeom>
            <a:blipFill>
              <a:blip r:embed="rId7"/>
              <a:stretch>
                <a:fillRect/>
              </a:stretch>
            </a:blipFill>
          </p:spPr>
        </p:sp>
        <p:sp>
          <p:nvSpPr>
            <p:cNvPr id="10" name="Freeform 10"/>
            <p:cNvSpPr/>
            <p:nvPr/>
          </p:nvSpPr>
          <p:spPr>
            <a:xfrm rot="-287278">
              <a:off x="5761040" y="1940154"/>
              <a:ext cx="5102573" cy="4763318"/>
            </a:xfrm>
            <a:custGeom>
              <a:avLst/>
              <a:gdLst/>
              <a:ahLst/>
              <a:cxnLst/>
              <a:rect l="l" t="t" r="r" b="b"/>
              <a:pathLst>
                <a:path w="5102573" h="4763318">
                  <a:moveTo>
                    <a:pt x="0" y="0"/>
                  </a:moveTo>
                  <a:lnTo>
                    <a:pt x="5102573" y="0"/>
                  </a:lnTo>
                  <a:lnTo>
                    <a:pt x="5102573" y="4763318"/>
                  </a:lnTo>
                  <a:lnTo>
                    <a:pt x="0" y="4763318"/>
                  </a:lnTo>
                  <a:lnTo>
                    <a:pt x="0" y="0"/>
                  </a:lnTo>
                  <a:close/>
                </a:path>
              </a:pathLst>
            </a:custGeom>
            <a:blipFill>
              <a:blip r:embed="rId8"/>
              <a:stretch>
                <a:fillRect/>
              </a:stretch>
            </a:blipFill>
          </p:spPr>
        </p:sp>
        <p:sp>
          <p:nvSpPr>
            <p:cNvPr id="11" name="TextBox 11"/>
            <p:cNvSpPr txBox="1"/>
            <p:nvPr/>
          </p:nvSpPr>
          <p:spPr>
            <a:xfrm>
              <a:off x="-748140" y="-772607"/>
              <a:ext cx="13648599" cy="3103158"/>
            </a:xfrm>
            <a:prstGeom prst="rect">
              <a:avLst/>
            </a:prstGeom>
          </p:spPr>
          <p:txBody>
            <a:bodyPr lIns="0" tIns="0" rIns="0" bIns="0" rtlCol="0" anchor="t">
              <a:spAutoFit/>
            </a:bodyPr>
            <a:lstStyle/>
            <a:p>
              <a:pPr algn="ctr">
                <a:lnSpc>
                  <a:spcPts val="13441"/>
                </a:lnSpc>
                <a:spcBef>
                  <a:spcPct val="0"/>
                </a:spcBef>
              </a:pPr>
              <a:r>
                <a:rPr lang="en-US" sz="7200" dirty="0">
                  <a:ln w="38100">
                    <a:solidFill>
                      <a:srgbClr val="FFCC66"/>
                    </a:solidFill>
                  </a:ln>
                  <a:solidFill>
                    <a:srgbClr val="931E09"/>
                  </a:solidFill>
                  <a:latin typeface="Broadway" panose="04040905080B02020502" pitchFamily="82" charset="0"/>
                </a:rPr>
                <a:t>How Does it</a:t>
              </a:r>
            </a:p>
          </p:txBody>
        </p:sp>
      </p:grpSp>
      <p:sp>
        <p:nvSpPr>
          <p:cNvPr id="12" name="TextBox 12"/>
          <p:cNvSpPr txBox="1"/>
          <p:nvPr/>
        </p:nvSpPr>
        <p:spPr>
          <a:xfrm rot="313341">
            <a:off x="3299747" y="762847"/>
            <a:ext cx="5596383" cy="397160"/>
          </a:xfrm>
          <a:prstGeom prst="rect">
            <a:avLst/>
          </a:prstGeom>
        </p:spPr>
        <p:txBody>
          <a:bodyPr lIns="0" tIns="0" rIns="0" bIns="0" rtlCol="0" anchor="t">
            <a:spAutoFit/>
          </a:bodyPr>
          <a:lstStyle/>
          <a:p>
            <a:pPr algn="ctr">
              <a:lnSpc>
                <a:spcPts val="3360"/>
              </a:lnSpc>
              <a:spcBef>
                <a:spcPct val="0"/>
              </a:spcBef>
            </a:pPr>
            <a:r>
              <a:rPr lang="en-US" sz="2400">
                <a:solidFill>
                  <a:srgbClr val="FEFAD3"/>
                </a:solidFill>
                <a:latin typeface="Glacial Indifference"/>
              </a:rPr>
              <a:t>UC Master Food Perservers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543626" y="768384"/>
            <a:ext cx="8788264" cy="2409634"/>
          </a:xfrm>
          <a:prstGeom prst="rect">
            <a:avLst/>
          </a:prstGeom>
        </p:spPr>
        <p:txBody>
          <a:bodyPr wrap="square" lIns="0" tIns="0" rIns="0" bIns="0" rtlCol="0" anchor="t">
            <a:spAutoFit/>
          </a:bodyPr>
          <a:lstStyle/>
          <a:p>
            <a:pPr algn="ctr">
              <a:lnSpc>
                <a:spcPts val="20534"/>
              </a:lnSpc>
              <a:spcBef>
                <a:spcPct val="0"/>
              </a:spcBef>
            </a:pPr>
            <a:r>
              <a:rPr lang="en-US" sz="14667" dirty="0">
                <a:ln w="57150">
                  <a:solidFill>
                    <a:srgbClr val="FFCC66"/>
                  </a:solidFill>
                </a:ln>
                <a:solidFill>
                  <a:srgbClr val="931E09"/>
                </a:solidFill>
                <a:latin typeface="Broadway" panose="04040905080B02020502" pitchFamily="82" charset="0"/>
              </a:rPr>
              <a:t>Are you</a:t>
            </a:r>
          </a:p>
        </p:txBody>
      </p:sp>
      <p:sp>
        <p:nvSpPr>
          <p:cNvPr id="4" name="TextBox 4"/>
          <p:cNvSpPr txBox="1"/>
          <p:nvPr/>
        </p:nvSpPr>
        <p:spPr>
          <a:xfrm>
            <a:off x="4334006" y="2335080"/>
            <a:ext cx="7776352" cy="2409634"/>
          </a:xfrm>
          <a:prstGeom prst="rect">
            <a:avLst/>
          </a:prstGeom>
        </p:spPr>
        <p:txBody>
          <a:bodyPr wrap="square" lIns="0" tIns="0" rIns="0" bIns="0" rtlCol="0" anchor="t">
            <a:spAutoFit/>
          </a:bodyPr>
          <a:lstStyle/>
          <a:p>
            <a:pPr algn="ctr">
              <a:lnSpc>
                <a:spcPts val="20534"/>
              </a:lnSpc>
              <a:spcBef>
                <a:spcPct val="0"/>
              </a:spcBef>
            </a:pPr>
            <a:r>
              <a:rPr lang="en-US" sz="14667" dirty="0">
                <a:ln w="57150">
                  <a:solidFill>
                    <a:srgbClr val="FFCC66"/>
                  </a:solidFill>
                </a:ln>
                <a:solidFill>
                  <a:srgbClr val="931E09"/>
                </a:solidFill>
                <a:latin typeface="Broadway" panose="04040905080B02020502" pitchFamily="82" charset="0"/>
              </a:rPr>
              <a:t>ready?!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1867561" y="685800"/>
            <a:ext cx="8456879" cy="5486400"/>
          </a:xfrm>
          <a:custGeom>
            <a:avLst/>
            <a:gdLst/>
            <a:ahLst/>
            <a:cxnLst/>
            <a:rect l="l" t="t" r="r" b="b"/>
            <a:pathLst>
              <a:path w="12685318" h="8229600">
                <a:moveTo>
                  <a:pt x="0" y="0"/>
                </a:moveTo>
                <a:lnTo>
                  <a:pt x="12685318" y="0"/>
                </a:lnTo>
                <a:lnTo>
                  <a:pt x="12685318" y="8229600"/>
                </a:lnTo>
                <a:lnTo>
                  <a:pt x="0" y="8229600"/>
                </a:lnTo>
                <a:lnTo>
                  <a:pt x="0" y="0"/>
                </a:lnTo>
                <a:close/>
              </a:path>
            </a:pathLst>
          </a:custGeom>
          <a:blipFill>
            <a:blip r:embed="rId3"/>
            <a:stretch>
              <a:fillRect/>
            </a:stretch>
          </a:blipFill>
        </p:spPr>
      </p:sp>
      <p:sp>
        <p:nvSpPr>
          <p:cNvPr id="4" name="TextBox 4"/>
          <p:cNvSpPr txBox="1"/>
          <p:nvPr/>
        </p:nvSpPr>
        <p:spPr>
          <a:xfrm>
            <a:off x="2120936" y="1608534"/>
            <a:ext cx="7950129" cy="2400081"/>
          </a:xfrm>
          <a:prstGeom prst="rect">
            <a:avLst/>
          </a:prstGeom>
        </p:spPr>
        <p:txBody>
          <a:bodyPr lIns="0" tIns="0" rIns="0" bIns="0" rtlCol="0" anchor="t">
            <a:spAutoFit/>
          </a:bodyPr>
          <a:lstStyle/>
          <a:p>
            <a:pPr algn="ctr">
              <a:lnSpc>
                <a:spcPts val="20534"/>
              </a:lnSpc>
              <a:spcBef>
                <a:spcPct val="0"/>
              </a:spcBef>
            </a:pPr>
            <a:r>
              <a:rPr lang="en-US" sz="14667" dirty="0">
                <a:ln w="57150">
                  <a:solidFill>
                    <a:srgbClr val="FFCC66"/>
                  </a:solidFill>
                </a:ln>
                <a:solidFill>
                  <a:srgbClr val="931E09"/>
                </a:solidFill>
                <a:latin typeface="Harlow Solid"/>
              </a:rPr>
              <a:t>Round 1</a:t>
            </a:r>
          </a:p>
        </p:txBody>
      </p:sp>
      <p:sp>
        <p:nvSpPr>
          <p:cNvPr id="5" name="TextBox 5"/>
          <p:cNvSpPr txBox="1"/>
          <p:nvPr/>
        </p:nvSpPr>
        <p:spPr>
          <a:xfrm>
            <a:off x="4887120" y="3521578"/>
            <a:ext cx="4322121" cy="609206"/>
          </a:xfrm>
          <a:prstGeom prst="rect">
            <a:avLst/>
          </a:prstGeom>
        </p:spPr>
        <p:txBody>
          <a:bodyPr lIns="0" tIns="0" rIns="0" bIns="0" rtlCol="0" anchor="t">
            <a:spAutoFit/>
          </a:bodyPr>
          <a:lstStyle/>
          <a:p>
            <a:pPr algn="ctr">
              <a:lnSpc>
                <a:spcPts val="5227"/>
              </a:lnSpc>
            </a:pPr>
            <a:r>
              <a:rPr lang="en-US" sz="3734">
                <a:solidFill>
                  <a:srgbClr val="FEFAD3"/>
                </a:solidFill>
                <a:latin typeface="Glacial Indifference"/>
              </a:rPr>
              <a:t>Meats</a:t>
            </a:r>
          </a:p>
        </p:txBody>
      </p:sp>
      <p:sp>
        <p:nvSpPr>
          <p:cNvPr id="6" name="Freeform 6"/>
          <p:cNvSpPr/>
          <p:nvPr/>
        </p:nvSpPr>
        <p:spPr>
          <a:xfrm>
            <a:off x="9705258" y="-767075"/>
            <a:ext cx="5202634" cy="8647037"/>
          </a:xfrm>
          <a:custGeom>
            <a:avLst/>
            <a:gdLst/>
            <a:ahLst/>
            <a:cxnLst/>
            <a:rect l="l" t="t" r="r" b="b"/>
            <a:pathLst>
              <a:path w="7803951" h="12970556">
                <a:moveTo>
                  <a:pt x="0" y="0"/>
                </a:moveTo>
                <a:lnTo>
                  <a:pt x="7803951" y="0"/>
                </a:lnTo>
                <a:lnTo>
                  <a:pt x="7803951" y="12970556"/>
                </a:lnTo>
                <a:lnTo>
                  <a:pt x="0" y="12970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2821514" y="-767075"/>
            <a:ext cx="5202634" cy="8647037"/>
          </a:xfrm>
          <a:custGeom>
            <a:avLst/>
            <a:gdLst/>
            <a:ahLst/>
            <a:cxnLst/>
            <a:rect l="l" t="t" r="r" b="b"/>
            <a:pathLst>
              <a:path w="7803951" h="12970556">
                <a:moveTo>
                  <a:pt x="0" y="0"/>
                </a:moveTo>
                <a:lnTo>
                  <a:pt x="7803951" y="0"/>
                </a:lnTo>
                <a:lnTo>
                  <a:pt x="7803951" y="12970556"/>
                </a:lnTo>
                <a:lnTo>
                  <a:pt x="0" y="12970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rot="-3021728">
            <a:off x="-60260" y="-1224881"/>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4" name="Freeform 4"/>
          <p:cNvSpPr/>
          <p:nvPr/>
        </p:nvSpPr>
        <p:spPr>
          <a:xfrm rot="3013506">
            <a:off x="8540639" y="-1211296"/>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5" name="Freeform 5"/>
          <p:cNvSpPr/>
          <p:nvPr/>
        </p:nvSpPr>
        <p:spPr>
          <a:xfrm>
            <a:off x="1596284" y="1885310"/>
            <a:ext cx="7593301" cy="3416985"/>
          </a:xfrm>
          <a:custGeom>
            <a:avLst/>
            <a:gdLst/>
            <a:ahLst/>
            <a:cxnLst/>
            <a:rect l="l" t="t" r="r" b="b"/>
            <a:pathLst>
              <a:path w="11389951" h="5125478">
                <a:moveTo>
                  <a:pt x="0" y="0"/>
                </a:moveTo>
                <a:lnTo>
                  <a:pt x="11389951" y="0"/>
                </a:lnTo>
                <a:lnTo>
                  <a:pt x="11389951" y="5125478"/>
                </a:lnTo>
                <a:lnTo>
                  <a:pt x="0" y="5125478"/>
                </a:lnTo>
                <a:lnTo>
                  <a:pt x="0" y="0"/>
                </a:lnTo>
                <a:close/>
              </a:path>
            </a:pathLst>
          </a:custGeom>
          <a:blipFill>
            <a:blip r:embed="rId5"/>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rot="-3021728">
            <a:off x="-60260" y="-1224881"/>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4" name="Freeform 4"/>
          <p:cNvSpPr/>
          <p:nvPr/>
        </p:nvSpPr>
        <p:spPr>
          <a:xfrm rot="3013506">
            <a:off x="8540639" y="-1211296"/>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5" name="Freeform 5"/>
          <p:cNvSpPr/>
          <p:nvPr/>
        </p:nvSpPr>
        <p:spPr>
          <a:xfrm>
            <a:off x="3551958" y="1992086"/>
            <a:ext cx="4611990" cy="2518262"/>
          </a:xfrm>
          <a:custGeom>
            <a:avLst/>
            <a:gdLst/>
            <a:ahLst/>
            <a:cxnLst/>
            <a:rect l="l" t="t" r="r" b="b"/>
            <a:pathLst>
              <a:path w="6917985" h="3777393">
                <a:moveTo>
                  <a:pt x="0" y="0"/>
                </a:moveTo>
                <a:lnTo>
                  <a:pt x="6917984" y="0"/>
                </a:lnTo>
                <a:lnTo>
                  <a:pt x="6917984" y="3777393"/>
                </a:lnTo>
                <a:lnTo>
                  <a:pt x="0" y="3777393"/>
                </a:lnTo>
                <a:lnTo>
                  <a:pt x="0" y="0"/>
                </a:lnTo>
                <a:close/>
              </a:path>
            </a:pathLst>
          </a:custGeom>
          <a:blipFill>
            <a:blip r:embed="rId5"/>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9B40-7D27-694C-847A-EAC37A22D61F}"/>
              </a:ext>
            </a:extLst>
          </p:cNvPr>
          <p:cNvSpPr>
            <a:spLocks noGrp="1"/>
          </p:cNvSpPr>
          <p:nvPr>
            <p:ph type="ctrTitle"/>
          </p:nvPr>
        </p:nvSpPr>
        <p:spPr/>
        <p:txBody>
          <a:bodyPr/>
          <a:lstStyle/>
          <a:p>
            <a:r>
              <a:rPr lang="en-US" dirty="0"/>
              <a:t>Basic Food Safety</a:t>
            </a:r>
          </a:p>
        </p:txBody>
      </p:sp>
      <p:sp>
        <p:nvSpPr>
          <p:cNvPr id="3" name="Subtitle 2">
            <a:extLst>
              <a:ext uri="{FF2B5EF4-FFF2-40B4-BE49-F238E27FC236}">
                <a16:creationId xmlns:a16="http://schemas.microsoft.com/office/drawing/2014/main" id="{857B7EF0-B776-44BB-A5CC-7EE37D823601}"/>
              </a:ext>
            </a:extLst>
          </p:cNvPr>
          <p:cNvSpPr>
            <a:spLocks noGrp="1"/>
          </p:cNvSpPr>
          <p:nvPr>
            <p:ph type="subTitle" idx="1"/>
          </p:nvPr>
        </p:nvSpPr>
        <p:spPr>
          <a:xfrm>
            <a:off x="1701800" y="3219677"/>
            <a:ext cx="9144000" cy="506834"/>
          </a:xfrm>
        </p:spPr>
        <p:txBody>
          <a:bodyPr>
            <a:normAutofit/>
          </a:bodyPr>
          <a:lstStyle/>
          <a:p>
            <a:r>
              <a:rPr lang="en-US" sz="2400" dirty="0"/>
              <a:t>Core Canning Techniques, Pages 2-3</a:t>
            </a:r>
          </a:p>
        </p:txBody>
      </p:sp>
    </p:spTree>
    <p:extLst>
      <p:ext uri="{BB962C8B-B14F-4D97-AF65-F5344CB8AC3E}">
        <p14:creationId xmlns:p14="http://schemas.microsoft.com/office/powerpoint/2010/main" val="388376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rot="-3021728">
            <a:off x="-60260" y="-1224881"/>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4" name="Freeform 4"/>
          <p:cNvSpPr/>
          <p:nvPr/>
        </p:nvSpPr>
        <p:spPr>
          <a:xfrm rot="3013506">
            <a:off x="8540639" y="-1211296"/>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5" name="Freeform 5"/>
          <p:cNvSpPr/>
          <p:nvPr/>
        </p:nvSpPr>
        <p:spPr>
          <a:xfrm>
            <a:off x="2645229" y="1298121"/>
            <a:ext cx="6465927" cy="3968463"/>
          </a:xfrm>
          <a:custGeom>
            <a:avLst/>
            <a:gdLst/>
            <a:ahLst/>
            <a:cxnLst/>
            <a:rect l="l" t="t" r="r" b="b"/>
            <a:pathLst>
              <a:path w="9698890" h="5952694">
                <a:moveTo>
                  <a:pt x="0" y="0"/>
                </a:moveTo>
                <a:lnTo>
                  <a:pt x="9698890" y="0"/>
                </a:lnTo>
                <a:lnTo>
                  <a:pt x="9698890" y="5952694"/>
                </a:lnTo>
                <a:lnTo>
                  <a:pt x="0" y="5952694"/>
                </a:lnTo>
                <a:lnTo>
                  <a:pt x="0" y="0"/>
                </a:lnTo>
                <a:close/>
              </a:path>
            </a:pathLst>
          </a:custGeom>
          <a:blipFill>
            <a:blip r:embed="rId5"/>
            <a:stretch>
              <a:fillRect/>
            </a:stretch>
          </a:blipFill>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2995473" y="1754716"/>
            <a:ext cx="6201055" cy="1674285"/>
          </a:xfrm>
          <a:custGeom>
            <a:avLst/>
            <a:gdLst/>
            <a:ahLst/>
            <a:cxnLst/>
            <a:rect l="l" t="t" r="r" b="b"/>
            <a:pathLst>
              <a:path w="9301583" h="2511427">
                <a:moveTo>
                  <a:pt x="0" y="0"/>
                </a:moveTo>
                <a:lnTo>
                  <a:pt x="9301584" y="0"/>
                </a:lnTo>
                <a:lnTo>
                  <a:pt x="9301584" y="2511427"/>
                </a:lnTo>
                <a:lnTo>
                  <a:pt x="0" y="2511427"/>
                </a:lnTo>
                <a:lnTo>
                  <a:pt x="0" y="0"/>
                </a:lnTo>
                <a:close/>
              </a:path>
            </a:pathLst>
          </a:custGeom>
          <a:blipFill>
            <a:blip r:embed="rId3"/>
            <a:stretch>
              <a:fillRect/>
            </a:stretch>
          </a:blipFill>
        </p:spPr>
      </p:sp>
      <p:sp>
        <p:nvSpPr>
          <p:cNvPr id="4" name="TextBox 4"/>
          <p:cNvSpPr txBox="1"/>
          <p:nvPr/>
        </p:nvSpPr>
        <p:spPr>
          <a:xfrm>
            <a:off x="2995472" y="1653328"/>
            <a:ext cx="6179172" cy="1569212"/>
          </a:xfrm>
          <a:prstGeom prst="rect">
            <a:avLst/>
          </a:prstGeom>
        </p:spPr>
        <p:txBody>
          <a:bodyPr lIns="0" tIns="0" rIns="0" bIns="0" rtlCol="0" anchor="t">
            <a:spAutoFit/>
          </a:bodyPr>
          <a:lstStyle/>
          <a:p>
            <a:pPr algn="ctr">
              <a:lnSpc>
                <a:spcPts val="13441"/>
              </a:lnSpc>
              <a:spcBef>
                <a:spcPct val="0"/>
              </a:spcBef>
            </a:pPr>
            <a:r>
              <a:rPr lang="en-US" sz="9600" dirty="0">
                <a:ln w="57150">
                  <a:solidFill>
                    <a:srgbClr val="FFCC66"/>
                  </a:solidFill>
                </a:ln>
                <a:solidFill>
                  <a:srgbClr val="870606"/>
                </a:solidFill>
                <a:latin typeface="Harlow Solid"/>
              </a:rPr>
              <a:t>Round 2</a:t>
            </a:r>
          </a:p>
        </p:txBody>
      </p:sp>
      <p:sp>
        <p:nvSpPr>
          <p:cNvPr id="5" name="Freeform 5"/>
          <p:cNvSpPr/>
          <p:nvPr/>
        </p:nvSpPr>
        <p:spPr>
          <a:xfrm>
            <a:off x="0" y="5090546"/>
            <a:ext cx="12192000" cy="3611880"/>
          </a:xfrm>
          <a:custGeom>
            <a:avLst/>
            <a:gdLst/>
            <a:ahLst/>
            <a:cxnLst/>
            <a:rect l="l" t="t" r="r" b="b"/>
            <a:pathLst>
              <a:path w="18288000" h="5417820">
                <a:moveTo>
                  <a:pt x="0" y="0"/>
                </a:moveTo>
                <a:lnTo>
                  <a:pt x="18288000" y="0"/>
                </a:lnTo>
                <a:lnTo>
                  <a:pt x="18288000" y="5417820"/>
                </a:lnTo>
                <a:lnTo>
                  <a:pt x="0" y="54178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9705258" y="-767075"/>
            <a:ext cx="5202634" cy="8647037"/>
          </a:xfrm>
          <a:custGeom>
            <a:avLst/>
            <a:gdLst/>
            <a:ahLst/>
            <a:cxnLst/>
            <a:rect l="l" t="t" r="r" b="b"/>
            <a:pathLst>
              <a:path w="7803951" h="12970556">
                <a:moveTo>
                  <a:pt x="0" y="0"/>
                </a:moveTo>
                <a:lnTo>
                  <a:pt x="7803951" y="0"/>
                </a:lnTo>
                <a:lnTo>
                  <a:pt x="7803951" y="12970556"/>
                </a:lnTo>
                <a:lnTo>
                  <a:pt x="0" y="12970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2821514" y="-767075"/>
            <a:ext cx="5202634" cy="8647037"/>
          </a:xfrm>
          <a:custGeom>
            <a:avLst/>
            <a:gdLst/>
            <a:ahLst/>
            <a:cxnLst/>
            <a:rect l="l" t="t" r="r" b="b"/>
            <a:pathLst>
              <a:path w="7803951" h="12970556">
                <a:moveTo>
                  <a:pt x="0" y="0"/>
                </a:moveTo>
                <a:lnTo>
                  <a:pt x="7803951" y="0"/>
                </a:lnTo>
                <a:lnTo>
                  <a:pt x="7803951" y="12970556"/>
                </a:lnTo>
                <a:lnTo>
                  <a:pt x="0" y="12970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3934940" y="3244638"/>
            <a:ext cx="4322121" cy="609206"/>
          </a:xfrm>
          <a:prstGeom prst="rect">
            <a:avLst/>
          </a:prstGeom>
        </p:spPr>
        <p:txBody>
          <a:bodyPr lIns="0" tIns="0" rIns="0" bIns="0" rtlCol="0" anchor="t">
            <a:spAutoFit/>
          </a:bodyPr>
          <a:lstStyle/>
          <a:p>
            <a:pPr algn="ctr">
              <a:lnSpc>
                <a:spcPts val="5227"/>
              </a:lnSpc>
            </a:pPr>
            <a:r>
              <a:rPr lang="en-US" sz="3734">
                <a:solidFill>
                  <a:srgbClr val="FEFAD3"/>
                </a:solidFill>
                <a:latin typeface="Glacial Indifference"/>
              </a:rPr>
              <a:t>Fruits and Veggies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rot="-3021728">
            <a:off x="-60260" y="-1224881"/>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4" name="Freeform 4"/>
          <p:cNvSpPr/>
          <p:nvPr/>
        </p:nvSpPr>
        <p:spPr>
          <a:xfrm rot="3013506">
            <a:off x="8540639" y="-1211296"/>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5" name="Freeform 5"/>
          <p:cNvSpPr/>
          <p:nvPr/>
        </p:nvSpPr>
        <p:spPr>
          <a:xfrm>
            <a:off x="1571134" y="685800"/>
            <a:ext cx="9049732" cy="5486400"/>
          </a:xfrm>
          <a:custGeom>
            <a:avLst/>
            <a:gdLst/>
            <a:ahLst/>
            <a:cxnLst/>
            <a:rect l="l" t="t" r="r" b="b"/>
            <a:pathLst>
              <a:path w="13574598" h="8229600">
                <a:moveTo>
                  <a:pt x="0" y="0"/>
                </a:moveTo>
                <a:lnTo>
                  <a:pt x="13574598" y="0"/>
                </a:lnTo>
                <a:lnTo>
                  <a:pt x="13574598" y="8229600"/>
                </a:lnTo>
                <a:lnTo>
                  <a:pt x="0" y="8229600"/>
                </a:lnTo>
                <a:lnTo>
                  <a:pt x="0" y="0"/>
                </a:lnTo>
                <a:close/>
              </a:path>
            </a:pathLst>
          </a:custGeom>
          <a:blipFill>
            <a:blip r:embed="rId5"/>
            <a:stretch>
              <a:fillRect/>
            </a:stretch>
          </a:blipFill>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rot="-3021728">
            <a:off x="-60260" y="-1224881"/>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4" name="Freeform 4"/>
          <p:cNvSpPr/>
          <p:nvPr/>
        </p:nvSpPr>
        <p:spPr>
          <a:xfrm rot="3013506">
            <a:off x="8540639" y="-1211296"/>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5" name="Freeform 5"/>
          <p:cNvSpPr/>
          <p:nvPr/>
        </p:nvSpPr>
        <p:spPr>
          <a:xfrm>
            <a:off x="1524440" y="97476"/>
            <a:ext cx="8335814" cy="6074724"/>
          </a:xfrm>
          <a:custGeom>
            <a:avLst/>
            <a:gdLst/>
            <a:ahLst/>
            <a:cxnLst/>
            <a:rect l="l" t="t" r="r" b="b"/>
            <a:pathLst>
              <a:path w="12503721" h="9112086">
                <a:moveTo>
                  <a:pt x="0" y="0"/>
                </a:moveTo>
                <a:lnTo>
                  <a:pt x="12503721" y="0"/>
                </a:lnTo>
                <a:lnTo>
                  <a:pt x="12503721" y="9112086"/>
                </a:lnTo>
                <a:lnTo>
                  <a:pt x="0" y="9112086"/>
                </a:lnTo>
                <a:lnTo>
                  <a:pt x="0" y="0"/>
                </a:lnTo>
                <a:close/>
              </a:path>
            </a:pathLst>
          </a:custGeom>
          <a:blipFill>
            <a:blip r:embed="rId5"/>
            <a:stretch>
              <a:fillRect/>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rot="-3021728">
            <a:off x="-60260" y="-1224881"/>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3"/>
            <a:stretch>
              <a:fillRect/>
            </a:stretch>
          </a:blipFill>
        </p:spPr>
      </p:sp>
      <p:sp>
        <p:nvSpPr>
          <p:cNvPr id="4" name="Freeform 4"/>
          <p:cNvSpPr/>
          <p:nvPr/>
        </p:nvSpPr>
        <p:spPr>
          <a:xfrm rot="3013506">
            <a:off x="8540639" y="-1211296"/>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3"/>
            <a:stretch>
              <a:fillRect/>
            </a:stretch>
          </a:blipFill>
        </p:spPr>
      </p:sp>
      <p:sp>
        <p:nvSpPr>
          <p:cNvPr id="5" name="Freeform 5"/>
          <p:cNvSpPr/>
          <p:nvPr/>
        </p:nvSpPr>
        <p:spPr>
          <a:xfrm>
            <a:off x="1671484" y="685800"/>
            <a:ext cx="8849032" cy="5486400"/>
          </a:xfrm>
          <a:custGeom>
            <a:avLst/>
            <a:gdLst/>
            <a:ahLst/>
            <a:cxnLst/>
            <a:rect l="l" t="t" r="r" b="b"/>
            <a:pathLst>
              <a:path w="13273548" h="8229600">
                <a:moveTo>
                  <a:pt x="0" y="0"/>
                </a:moveTo>
                <a:lnTo>
                  <a:pt x="13273548" y="0"/>
                </a:lnTo>
                <a:lnTo>
                  <a:pt x="13273548" y="8229600"/>
                </a:lnTo>
                <a:lnTo>
                  <a:pt x="0" y="8229600"/>
                </a:lnTo>
                <a:lnTo>
                  <a:pt x="0" y="0"/>
                </a:lnTo>
                <a:close/>
              </a:path>
            </a:pathLst>
          </a:custGeom>
          <a:blipFill>
            <a:blip r:embed="rId4"/>
            <a:stretch>
              <a:fillRect/>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rot="-3021728">
            <a:off x="-60260" y="-1224881"/>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4" name="Freeform 4"/>
          <p:cNvSpPr/>
          <p:nvPr/>
        </p:nvSpPr>
        <p:spPr>
          <a:xfrm rot="3013506">
            <a:off x="8540639" y="-1211296"/>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5" name="Freeform 5"/>
          <p:cNvSpPr/>
          <p:nvPr/>
        </p:nvSpPr>
        <p:spPr>
          <a:xfrm>
            <a:off x="3363087" y="685800"/>
            <a:ext cx="5465826" cy="5486400"/>
          </a:xfrm>
          <a:custGeom>
            <a:avLst/>
            <a:gdLst/>
            <a:ahLst/>
            <a:cxnLst/>
            <a:rect l="l" t="t" r="r" b="b"/>
            <a:pathLst>
              <a:path w="8198739" h="8229600">
                <a:moveTo>
                  <a:pt x="0" y="0"/>
                </a:moveTo>
                <a:lnTo>
                  <a:pt x="8198739" y="0"/>
                </a:lnTo>
                <a:lnTo>
                  <a:pt x="8198739" y="8229600"/>
                </a:lnTo>
                <a:lnTo>
                  <a:pt x="0" y="8229600"/>
                </a:lnTo>
                <a:lnTo>
                  <a:pt x="0" y="0"/>
                </a:lnTo>
                <a:close/>
              </a:path>
            </a:pathLst>
          </a:custGeom>
          <a:blipFill>
            <a:blip r:embed="rId5"/>
            <a:stretch>
              <a:fillRect/>
            </a:stretch>
          </a:blipFill>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rot="-3021728">
            <a:off x="-60260" y="-1224881"/>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4" name="Freeform 4"/>
          <p:cNvSpPr/>
          <p:nvPr/>
        </p:nvSpPr>
        <p:spPr>
          <a:xfrm rot="3013506">
            <a:off x="8540639" y="-1211296"/>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5" name="Freeform 5"/>
          <p:cNvSpPr/>
          <p:nvPr/>
        </p:nvSpPr>
        <p:spPr>
          <a:xfrm rot="-4451153">
            <a:off x="4020004" y="108852"/>
            <a:ext cx="4556882" cy="7162094"/>
          </a:xfrm>
          <a:custGeom>
            <a:avLst/>
            <a:gdLst/>
            <a:ahLst/>
            <a:cxnLst/>
            <a:rect l="l" t="t" r="r" b="b"/>
            <a:pathLst>
              <a:path w="6835323" h="10743141">
                <a:moveTo>
                  <a:pt x="0" y="0"/>
                </a:moveTo>
                <a:lnTo>
                  <a:pt x="6835323" y="0"/>
                </a:lnTo>
                <a:lnTo>
                  <a:pt x="6835323" y="10743141"/>
                </a:lnTo>
                <a:lnTo>
                  <a:pt x="0" y="10743141"/>
                </a:lnTo>
                <a:lnTo>
                  <a:pt x="0" y="0"/>
                </a:lnTo>
                <a:close/>
              </a:path>
            </a:pathLst>
          </a:custGeom>
          <a:blipFill>
            <a:blip r:embed="rId5"/>
            <a:stretch>
              <a:fillRect/>
            </a:stretch>
          </a:blip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rot="-3021728">
            <a:off x="-60260" y="-1224881"/>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3"/>
            <a:stretch>
              <a:fillRect/>
            </a:stretch>
          </a:blipFill>
        </p:spPr>
      </p:sp>
      <p:sp>
        <p:nvSpPr>
          <p:cNvPr id="4" name="Freeform 4"/>
          <p:cNvSpPr/>
          <p:nvPr/>
        </p:nvSpPr>
        <p:spPr>
          <a:xfrm rot="3013506">
            <a:off x="8540639" y="-1211296"/>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3"/>
            <a:stretch>
              <a:fillRect/>
            </a:stretch>
          </a:blipFill>
        </p:spPr>
      </p:sp>
      <p:sp>
        <p:nvSpPr>
          <p:cNvPr id="5" name="Freeform 5"/>
          <p:cNvSpPr/>
          <p:nvPr/>
        </p:nvSpPr>
        <p:spPr>
          <a:xfrm>
            <a:off x="2069285" y="685800"/>
            <a:ext cx="8053431" cy="5486400"/>
          </a:xfrm>
          <a:custGeom>
            <a:avLst/>
            <a:gdLst/>
            <a:ahLst/>
            <a:cxnLst/>
            <a:rect l="l" t="t" r="r" b="b"/>
            <a:pathLst>
              <a:path w="12080147" h="8229600">
                <a:moveTo>
                  <a:pt x="0" y="0"/>
                </a:moveTo>
                <a:lnTo>
                  <a:pt x="12080146" y="0"/>
                </a:lnTo>
                <a:lnTo>
                  <a:pt x="12080146" y="8229600"/>
                </a:lnTo>
                <a:lnTo>
                  <a:pt x="0" y="8229600"/>
                </a:lnTo>
                <a:lnTo>
                  <a:pt x="0" y="0"/>
                </a:lnTo>
                <a:close/>
              </a:path>
            </a:pathLst>
          </a:custGeom>
          <a:blipFill>
            <a:blip r:embed="rId4"/>
            <a:stretch>
              <a:fillRect/>
            </a:stretch>
          </a:blipFill>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rot="-3021728">
            <a:off x="-60260" y="-1224881"/>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4" name="Freeform 4"/>
          <p:cNvSpPr/>
          <p:nvPr/>
        </p:nvSpPr>
        <p:spPr>
          <a:xfrm rot="3013506">
            <a:off x="8540639" y="-1211296"/>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5" name="Freeform 5"/>
          <p:cNvSpPr/>
          <p:nvPr/>
        </p:nvSpPr>
        <p:spPr>
          <a:xfrm>
            <a:off x="2279197" y="1032782"/>
            <a:ext cx="7000191" cy="5486400"/>
          </a:xfrm>
          <a:custGeom>
            <a:avLst/>
            <a:gdLst/>
            <a:ahLst/>
            <a:cxnLst/>
            <a:rect l="l" t="t" r="r" b="b"/>
            <a:pathLst>
              <a:path w="10500287" h="8229600">
                <a:moveTo>
                  <a:pt x="0" y="0"/>
                </a:moveTo>
                <a:lnTo>
                  <a:pt x="10500288" y="0"/>
                </a:lnTo>
                <a:lnTo>
                  <a:pt x="10500288" y="8229600"/>
                </a:lnTo>
                <a:lnTo>
                  <a:pt x="0" y="8229600"/>
                </a:lnTo>
                <a:lnTo>
                  <a:pt x="0" y="0"/>
                </a:lnTo>
                <a:close/>
              </a:path>
            </a:pathLst>
          </a:custGeom>
          <a:blipFill>
            <a:blip r:embed="rId5"/>
            <a:stretch>
              <a:fillRect/>
            </a:stretch>
          </a:blipFill>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rot="-3021728">
            <a:off x="-60260" y="-1224881"/>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4" name="Freeform 4"/>
          <p:cNvSpPr/>
          <p:nvPr/>
        </p:nvSpPr>
        <p:spPr>
          <a:xfrm rot="3013506">
            <a:off x="8540639" y="-1211296"/>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5" name="Freeform 5"/>
          <p:cNvSpPr/>
          <p:nvPr/>
        </p:nvSpPr>
        <p:spPr>
          <a:xfrm>
            <a:off x="2009296" y="685800"/>
            <a:ext cx="8173408" cy="5486400"/>
          </a:xfrm>
          <a:custGeom>
            <a:avLst/>
            <a:gdLst/>
            <a:ahLst/>
            <a:cxnLst/>
            <a:rect l="l" t="t" r="r" b="b"/>
            <a:pathLst>
              <a:path w="12260112" h="8229600">
                <a:moveTo>
                  <a:pt x="0" y="0"/>
                </a:moveTo>
                <a:lnTo>
                  <a:pt x="12260112" y="0"/>
                </a:lnTo>
                <a:lnTo>
                  <a:pt x="12260112" y="8229600"/>
                </a:lnTo>
                <a:lnTo>
                  <a:pt x="0" y="8229600"/>
                </a:lnTo>
                <a:lnTo>
                  <a:pt x="0" y="0"/>
                </a:lnTo>
                <a:close/>
              </a:path>
            </a:pathLst>
          </a:custGeom>
          <a:blipFill>
            <a:blip r:embed="rId5"/>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147A2-BFE9-4BC3-86DD-0FB49E78365A}"/>
              </a:ext>
            </a:extLst>
          </p:cNvPr>
          <p:cNvSpPr>
            <a:spLocks noGrp="1"/>
          </p:cNvSpPr>
          <p:nvPr>
            <p:ph type="title"/>
          </p:nvPr>
        </p:nvSpPr>
        <p:spPr/>
        <p:txBody>
          <a:bodyPr/>
          <a:lstStyle/>
          <a:p>
            <a:r>
              <a:rPr lang="en-US" dirty="0"/>
              <a:t>Factors that Affect Growth of Microorganisms</a:t>
            </a:r>
          </a:p>
        </p:txBody>
      </p:sp>
      <p:grpSp>
        <p:nvGrpSpPr>
          <p:cNvPr id="13" name="Group 12"/>
          <p:cNvGrpSpPr/>
          <p:nvPr/>
        </p:nvGrpSpPr>
        <p:grpSpPr>
          <a:xfrm>
            <a:off x="2579131" y="1719536"/>
            <a:ext cx="7033736" cy="4396085"/>
            <a:chOff x="2579131" y="1719536"/>
            <a:chExt cx="7033736" cy="4396085"/>
          </a:xfrm>
        </p:grpSpPr>
        <p:sp>
          <p:nvSpPr>
            <p:cNvPr id="3" name="Freeform 2"/>
            <p:cNvSpPr/>
            <p:nvPr/>
          </p:nvSpPr>
          <p:spPr>
            <a:xfrm>
              <a:off x="2579131" y="171953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Temperature</a:t>
              </a:r>
            </a:p>
          </p:txBody>
        </p:sp>
        <p:sp>
          <p:nvSpPr>
            <p:cNvPr id="5" name="Freeform 4"/>
            <p:cNvSpPr/>
            <p:nvPr/>
          </p:nvSpPr>
          <p:spPr>
            <a:xfrm>
              <a:off x="4996978" y="171953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1225557"/>
                <a:satOff val="-1705"/>
                <a:lumOff val="-654"/>
                <a:alphaOff val="0"/>
              </a:schemeClr>
            </a:fillRef>
            <a:effectRef idx="1">
              <a:schemeClr val="accent5">
                <a:hueOff val="-1225557"/>
                <a:satOff val="-1705"/>
                <a:lumOff val="-654"/>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Acidity or Alkalinity (pH)</a:t>
              </a:r>
            </a:p>
          </p:txBody>
        </p:sp>
        <p:sp>
          <p:nvSpPr>
            <p:cNvPr id="6" name="Freeform 5"/>
            <p:cNvSpPr/>
            <p:nvPr/>
          </p:nvSpPr>
          <p:spPr>
            <a:xfrm>
              <a:off x="7414825" y="171953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2451115"/>
                <a:satOff val="-3409"/>
                <a:lumOff val="-1307"/>
                <a:alphaOff val="0"/>
              </a:schemeClr>
            </a:fillRef>
            <a:effectRef idx="1">
              <a:schemeClr val="accent5">
                <a:hueOff val="-2451115"/>
                <a:satOff val="-3409"/>
                <a:lumOff val="-1307"/>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Moisture</a:t>
              </a:r>
            </a:p>
          </p:txBody>
        </p:sp>
        <p:sp>
          <p:nvSpPr>
            <p:cNvPr id="7" name="Freeform 6"/>
            <p:cNvSpPr/>
            <p:nvPr/>
          </p:nvSpPr>
          <p:spPr>
            <a:xfrm>
              <a:off x="2579131" y="325816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3676672"/>
                <a:satOff val="-5114"/>
                <a:lumOff val="-1961"/>
                <a:alphaOff val="0"/>
              </a:schemeClr>
            </a:fillRef>
            <a:effectRef idx="1">
              <a:schemeClr val="accent5">
                <a:hueOff val="-3676672"/>
                <a:satOff val="-5114"/>
                <a:lumOff val="-1961"/>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Oxygen</a:t>
              </a:r>
            </a:p>
          </p:txBody>
        </p:sp>
        <p:sp>
          <p:nvSpPr>
            <p:cNvPr id="8" name="Freeform 7"/>
            <p:cNvSpPr/>
            <p:nvPr/>
          </p:nvSpPr>
          <p:spPr>
            <a:xfrm>
              <a:off x="4996978" y="325816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4902230"/>
                <a:satOff val="-6819"/>
                <a:lumOff val="-2615"/>
                <a:alphaOff val="0"/>
              </a:schemeClr>
            </a:fillRef>
            <a:effectRef idx="1">
              <a:schemeClr val="accent5">
                <a:hueOff val="-4902230"/>
                <a:satOff val="-6819"/>
                <a:lumOff val="-2615"/>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Time</a:t>
              </a:r>
            </a:p>
          </p:txBody>
        </p:sp>
        <p:sp>
          <p:nvSpPr>
            <p:cNvPr id="10" name="Freeform 9"/>
            <p:cNvSpPr/>
            <p:nvPr/>
          </p:nvSpPr>
          <p:spPr>
            <a:xfrm>
              <a:off x="7414825" y="325816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6127787"/>
                <a:satOff val="-8523"/>
                <a:lumOff val="-3268"/>
                <a:alphaOff val="0"/>
              </a:schemeClr>
            </a:fillRef>
            <a:effectRef idx="1">
              <a:schemeClr val="accent5">
                <a:hueOff val="-6127787"/>
                <a:satOff val="-8523"/>
                <a:lumOff val="-3268"/>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Food</a:t>
              </a:r>
            </a:p>
          </p:txBody>
        </p:sp>
        <p:sp>
          <p:nvSpPr>
            <p:cNvPr id="11" name="Freeform 10"/>
            <p:cNvSpPr/>
            <p:nvPr/>
          </p:nvSpPr>
          <p:spPr>
            <a:xfrm>
              <a:off x="4996978" y="479679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7353344"/>
                <a:satOff val="-10228"/>
                <a:lumOff val="-3922"/>
                <a:alphaOff val="0"/>
              </a:schemeClr>
            </a:fillRef>
            <a:effectRef idx="1">
              <a:schemeClr val="accent5">
                <a:hueOff val="-7353344"/>
                <a:satOff val="-10228"/>
                <a:lumOff val="-3922"/>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Inhibitors</a:t>
              </a:r>
            </a:p>
          </p:txBody>
        </p:sp>
      </p:grpSp>
      <p:sp>
        <p:nvSpPr>
          <p:cNvPr id="21" name="Freeform 20"/>
          <p:cNvSpPr/>
          <p:nvPr/>
        </p:nvSpPr>
        <p:spPr>
          <a:xfrm>
            <a:off x="2571877" y="1712282"/>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a:ln>
            <a:noFill/>
          </a:ln>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Temperature</a:t>
            </a:r>
          </a:p>
        </p:txBody>
      </p:sp>
      <p:sp>
        <p:nvSpPr>
          <p:cNvPr id="22" name="Freeform 21"/>
          <p:cNvSpPr/>
          <p:nvPr/>
        </p:nvSpPr>
        <p:spPr>
          <a:xfrm>
            <a:off x="5004238" y="172679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1225557"/>
              <a:satOff val="-1705"/>
              <a:lumOff val="-654"/>
              <a:alphaOff val="0"/>
            </a:schemeClr>
          </a:fillRef>
          <a:effectRef idx="1">
            <a:schemeClr val="accent5">
              <a:hueOff val="-1225557"/>
              <a:satOff val="-1705"/>
              <a:lumOff val="-654"/>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Acidity or Alkalinity (pH)</a:t>
            </a:r>
          </a:p>
        </p:txBody>
      </p:sp>
      <p:sp>
        <p:nvSpPr>
          <p:cNvPr id="23" name="Freeform 22"/>
          <p:cNvSpPr/>
          <p:nvPr/>
        </p:nvSpPr>
        <p:spPr>
          <a:xfrm>
            <a:off x="7436599" y="172679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2451115"/>
              <a:satOff val="-3409"/>
              <a:lumOff val="-1307"/>
              <a:alphaOff val="0"/>
            </a:schemeClr>
          </a:fillRef>
          <a:effectRef idx="1">
            <a:schemeClr val="accent5">
              <a:hueOff val="-2451115"/>
              <a:satOff val="-3409"/>
              <a:lumOff val="-1307"/>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Moisture</a:t>
            </a:r>
          </a:p>
        </p:txBody>
      </p:sp>
      <p:sp>
        <p:nvSpPr>
          <p:cNvPr id="24" name="Freeform 23"/>
          <p:cNvSpPr/>
          <p:nvPr/>
        </p:nvSpPr>
        <p:spPr>
          <a:xfrm>
            <a:off x="2579131" y="326542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a:ln>
            <a:noFill/>
          </a:ln>
        </p:spPr>
        <p:style>
          <a:lnRef idx="3">
            <a:schemeClr val="lt1">
              <a:hueOff val="0"/>
              <a:satOff val="0"/>
              <a:lumOff val="0"/>
              <a:alphaOff val="0"/>
            </a:schemeClr>
          </a:lnRef>
          <a:fillRef idx="1">
            <a:schemeClr val="accent5">
              <a:hueOff val="-3676672"/>
              <a:satOff val="-5114"/>
              <a:lumOff val="-1961"/>
              <a:alphaOff val="0"/>
            </a:schemeClr>
          </a:fillRef>
          <a:effectRef idx="1">
            <a:schemeClr val="accent5">
              <a:hueOff val="-3676672"/>
              <a:satOff val="-5114"/>
              <a:lumOff val="-1961"/>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Oxygen</a:t>
            </a:r>
          </a:p>
        </p:txBody>
      </p:sp>
      <p:sp>
        <p:nvSpPr>
          <p:cNvPr id="25" name="Freeform 24"/>
          <p:cNvSpPr/>
          <p:nvPr/>
        </p:nvSpPr>
        <p:spPr>
          <a:xfrm>
            <a:off x="5004238" y="326542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4902230"/>
              <a:satOff val="-6819"/>
              <a:lumOff val="-2615"/>
              <a:alphaOff val="0"/>
            </a:schemeClr>
          </a:fillRef>
          <a:effectRef idx="1">
            <a:schemeClr val="accent5">
              <a:hueOff val="-4902230"/>
              <a:satOff val="-6819"/>
              <a:lumOff val="-2615"/>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Time</a:t>
            </a:r>
          </a:p>
        </p:txBody>
      </p:sp>
      <p:sp>
        <p:nvSpPr>
          <p:cNvPr id="26" name="Freeform 25"/>
          <p:cNvSpPr/>
          <p:nvPr/>
        </p:nvSpPr>
        <p:spPr>
          <a:xfrm>
            <a:off x="7436599" y="326542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6127787"/>
              <a:satOff val="-8523"/>
              <a:lumOff val="-3268"/>
              <a:alphaOff val="0"/>
            </a:schemeClr>
          </a:fillRef>
          <a:effectRef idx="1">
            <a:schemeClr val="accent5">
              <a:hueOff val="-6127787"/>
              <a:satOff val="-8523"/>
              <a:lumOff val="-3268"/>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Food</a:t>
            </a:r>
          </a:p>
        </p:txBody>
      </p:sp>
      <p:sp>
        <p:nvSpPr>
          <p:cNvPr id="27" name="Freeform 26"/>
          <p:cNvSpPr/>
          <p:nvPr/>
        </p:nvSpPr>
        <p:spPr>
          <a:xfrm>
            <a:off x="5004238" y="480405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7353344"/>
              <a:satOff val="-10228"/>
              <a:lumOff val="-3922"/>
              <a:alphaOff val="0"/>
            </a:schemeClr>
          </a:fillRef>
          <a:effectRef idx="1">
            <a:schemeClr val="accent5">
              <a:hueOff val="-7353344"/>
              <a:satOff val="-10228"/>
              <a:lumOff val="-3922"/>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Inhibitors</a:t>
            </a:r>
          </a:p>
        </p:txBody>
      </p:sp>
    </p:spTree>
    <p:extLst>
      <p:ext uri="{BB962C8B-B14F-4D97-AF65-F5344CB8AC3E}">
        <p14:creationId xmlns:p14="http://schemas.microsoft.com/office/powerpoint/2010/main" val="244273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1"/>
                                        </p:tgtEl>
                                        <p:attrNameLst>
                                          <p:attrName>style.color</p:attrName>
                                        </p:attrNameLst>
                                      </p:cBhvr>
                                      <p:to>
                                        <a:schemeClr val="bg1"/>
                                      </p:to>
                                    </p:animClr>
                                    <p:animClr clrSpc="rgb" dir="cw">
                                      <p:cBhvr>
                                        <p:cTn id="7" dur="250" autoRev="1" fill="remove"/>
                                        <p:tgtEl>
                                          <p:spTgt spid="21"/>
                                        </p:tgtEl>
                                        <p:attrNameLst>
                                          <p:attrName>fillcolor</p:attrName>
                                        </p:attrNameLst>
                                      </p:cBhvr>
                                      <p:to>
                                        <a:schemeClr val="bg1"/>
                                      </p:to>
                                    </p:animClr>
                                    <p:set>
                                      <p:cBhvr>
                                        <p:cTn id="8" dur="250" autoRev="1" fill="remove"/>
                                        <p:tgtEl>
                                          <p:spTgt spid="21"/>
                                        </p:tgtEl>
                                        <p:attrNameLst>
                                          <p:attrName>fill.type</p:attrName>
                                        </p:attrNameLst>
                                      </p:cBhvr>
                                      <p:to>
                                        <p:strVal val="solid"/>
                                      </p:to>
                                    </p:set>
                                    <p:set>
                                      <p:cBhvr>
                                        <p:cTn id="9" dur="250" autoRev="1" fill="remove"/>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rot="-3021728">
            <a:off x="-60260" y="-1224881"/>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4" name="Freeform 4"/>
          <p:cNvSpPr/>
          <p:nvPr/>
        </p:nvSpPr>
        <p:spPr>
          <a:xfrm rot="3013506">
            <a:off x="8540639" y="-1211296"/>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5" name="Freeform 5"/>
          <p:cNvSpPr/>
          <p:nvPr/>
        </p:nvSpPr>
        <p:spPr>
          <a:xfrm>
            <a:off x="2634549" y="685800"/>
            <a:ext cx="6922902" cy="5486400"/>
          </a:xfrm>
          <a:custGeom>
            <a:avLst/>
            <a:gdLst/>
            <a:ahLst/>
            <a:cxnLst/>
            <a:rect l="l" t="t" r="r" b="b"/>
            <a:pathLst>
              <a:path w="10384353" h="8229600">
                <a:moveTo>
                  <a:pt x="0" y="0"/>
                </a:moveTo>
                <a:lnTo>
                  <a:pt x="10384354" y="0"/>
                </a:lnTo>
                <a:lnTo>
                  <a:pt x="10384354" y="8229600"/>
                </a:lnTo>
                <a:lnTo>
                  <a:pt x="0" y="8229600"/>
                </a:lnTo>
                <a:lnTo>
                  <a:pt x="0" y="0"/>
                </a:lnTo>
                <a:close/>
              </a:path>
            </a:pathLst>
          </a:custGeom>
          <a:blipFill>
            <a:blip r:embed="rId5"/>
            <a:stretch>
              <a:fillRect/>
            </a:stretch>
          </a:blipFill>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rot="-3021728">
            <a:off x="-60260" y="-1224881"/>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4" name="Freeform 4"/>
          <p:cNvSpPr/>
          <p:nvPr/>
        </p:nvSpPr>
        <p:spPr>
          <a:xfrm rot="3013506">
            <a:off x="8540639" y="-1211296"/>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5" name="Freeform 5"/>
          <p:cNvSpPr/>
          <p:nvPr/>
        </p:nvSpPr>
        <p:spPr>
          <a:xfrm>
            <a:off x="3505315" y="1206274"/>
            <a:ext cx="5007742" cy="4156426"/>
          </a:xfrm>
          <a:custGeom>
            <a:avLst/>
            <a:gdLst/>
            <a:ahLst/>
            <a:cxnLst/>
            <a:rect l="l" t="t" r="r" b="b"/>
            <a:pathLst>
              <a:path w="7511613" h="6234639">
                <a:moveTo>
                  <a:pt x="0" y="0"/>
                </a:moveTo>
                <a:lnTo>
                  <a:pt x="7511613" y="0"/>
                </a:lnTo>
                <a:lnTo>
                  <a:pt x="7511613" y="6234639"/>
                </a:lnTo>
                <a:lnTo>
                  <a:pt x="0" y="6234639"/>
                </a:lnTo>
                <a:lnTo>
                  <a:pt x="0" y="0"/>
                </a:lnTo>
                <a:close/>
              </a:path>
            </a:pathLst>
          </a:custGeom>
          <a:blipFill>
            <a:blip r:embed="rId5"/>
            <a:stretch>
              <a:fillRect/>
            </a:stretch>
          </a:blipFill>
        </p:spPr>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rot="-3021728">
            <a:off x="-60260" y="-1224881"/>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4" name="Freeform 4"/>
          <p:cNvSpPr/>
          <p:nvPr/>
        </p:nvSpPr>
        <p:spPr>
          <a:xfrm rot="3013506">
            <a:off x="8540639" y="-1211296"/>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5" name="Freeform 5"/>
          <p:cNvSpPr/>
          <p:nvPr/>
        </p:nvSpPr>
        <p:spPr>
          <a:xfrm>
            <a:off x="1426724" y="685800"/>
            <a:ext cx="9338553" cy="5486400"/>
          </a:xfrm>
          <a:custGeom>
            <a:avLst/>
            <a:gdLst/>
            <a:ahLst/>
            <a:cxnLst/>
            <a:rect l="l" t="t" r="r" b="b"/>
            <a:pathLst>
              <a:path w="14007830" h="8229600">
                <a:moveTo>
                  <a:pt x="0" y="0"/>
                </a:moveTo>
                <a:lnTo>
                  <a:pt x="14007830" y="0"/>
                </a:lnTo>
                <a:lnTo>
                  <a:pt x="14007830" y="8229600"/>
                </a:lnTo>
                <a:lnTo>
                  <a:pt x="0" y="8229600"/>
                </a:lnTo>
                <a:lnTo>
                  <a:pt x="0" y="0"/>
                </a:lnTo>
                <a:close/>
              </a:path>
            </a:pathLst>
          </a:custGeom>
          <a:blipFill>
            <a:blip r:embed="rId5"/>
            <a:stretch>
              <a:fillRect/>
            </a:stretch>
          </a:blipFill>
        </p:spPr>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rot="-3021728">
            <a:off x="-60260" y="-1224881"/>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4" name="Freeform 4"/>
          <p:cNvSpPr/>
          <p:nvPr/>
        </p:nvSpPr>
        <p:spPr>
          <a:xfrm rot="3013506">
            <a:off x="8540639" y="-1211296"/>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5" name="Freeform 5"/>
          <p:cNvSpPr/>
          <p:nvPr/>
        </p:nvSpPr>
        <p:spPr>
          <a:xfrm>
            <a:off x="1776000" y="685800"/>
            <a:ext cx="8640000" cy="5486400"/>
          </a:xfrm>
          <a:custGeom>
            <a:avLst/>
            <a:gdLst/>
            <a:ahLst/>
            <a:cxnLst/>
            <a:rect l="l" t="t" r="r" b="b"/>
            <a:pathLst>
              <a:path w="12960000" h="8229600">
                <a:moveTo>
                  <a:pt x="0" y="0"/>
                </a:moveTo>
                <a:lnTo>
                  <a:pt x="12960000" y="0"/>
                </a:lnTo>
                <a:lnTo>
                  <a:pt x="12960000" y="8229600"/>
                </a:lnTo>
                <a:lnTo>
                  <a:pt x="0" y="8229600"/>
                </a:lnTo>
                <a:lnTo>
                  <a:pt x="0" y="0"/>
                </a:lnTo>
                <a:close/>
              </a:path>
            </a:pathLst>
          </a:custGeom>
          <a:blipFill>
            <a:blip r:embed="rId5"/>
            <a:stretch>
              <a:fillRect/>
            </a:stretch>
          </a:blipFill>
        </p:spPr>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a:off x="9705258" y="-767075"/>
            <a:ext cx="5202634" cy="8647037"/>
          </a:xfrm>
          <a:custGeom>
            <a:avLst/>
            <a:gdLst/>
            <a:ahLst/>
            <a:cxnLst/>
            <a:rect l="l" t="t" r="r" b="b"/>
            <a:pathLst>
              <a:path w="7803951" h="12970556">
                <a:moveTo>
                  <a:pt x="0" y="0"/>
                </a:moveTo>
                <a:lnTo>
                  <a:pt x="7803951" y="0"/>
                </a:lnTo>
                <a:lnTo>
                  <a:pt x="7803951" y="12970556"/>
                </a:lnTo>
                <a:lnTo>
                  <a:pt x="0" y="12970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821514" y="-767075"/>
            <a:ext cx="5202634" cy="8647037"/>
          </a:xfrm>
          <a:custGeom>
            <a:avLst/>
            <a:gdLst/>
            <a:ahLst/>
            <a:cxnLst/>
            <a:rect l="l" t="t" r="r" b="b"/>
            <a:pathLst>
              <a:path w="7803951" h="12970556">
                <a:moveTo>
                  <a:pt x="0" y="0"/>
                </a:moveTo>
                <a:lnTo>
                  <a:pt x="7803951" y="0"/>
                </a:lnTo>
                <a:lnTo>
                  <a:pt x="7803951" y="12970556"/>
                </a:lnTo>
                <a:lnTo>
                  <a:pt x="0" y="12970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2700000" flipV="1">
            <a:off x="66229" y="2286243"/>
            <a:ext cx="3648456" cy="5486400"/>
          </a:xfrm>
          <a:custGeom>
            <a:avLst/>
            <a:gdLst/>
            <a:ahLst/>
            <a:cxnLst/>
            <a:rect l="l" t="t" r="r" b="b"/>
            <a:pathLst>
              <a:path w="5472684" h="8229600">
                <a:moveTo>
                  <a:pt x="0" y="8229600"/>
                </a:moveTo>
                <a:lnTo>
                  <a:pt x="5472684" y="8229600"/>
                </a:lnTo>
                <a:lnTo>
                  <a:pt x="5472684" y="0"/>
                </a:lnTo>
                <a:lnTo>
                  <a:pt x="0" y="0"/>
                </a:lnTo>
                <a:lnTo>
                  <a:pt x="0" y="8229600"/>
                </a:lnTo>
                <a:close/>
              </a:path>
            </a:pathLst>
          </a:custGeom>
          <a:blipFill>
            <a:blip r:embed="rId6"/>
            <a:stretch>
              <a:fillRect/>
            </a:stretch>
          </a:blipFill>
        </p:spPr>
      </p:sp>
      <p:sp>
        <p:nvSpPr>
          <p:cNvPr id="6" name="Freeform 6"/>
          <p:cNvSpPr/>
          <p:nvPr/>
        </p:nvSpPr>
        <p:spPr>
          <a:xfrm rot="-2700000" flipV="1">
            <a:off x="8508561" y="2286243"/>
            <a:ext cx="3648456" cy="5486400"/>
          </a:xfrm>
          <a:custGeom>
            <a:avLst/>
            <a:gdLst/>
            <a:ahLst/>
            <a:cxnLst/>
            <a:rect l="l" t="t" r="r" b="b"/>
            <a:pathLst>
              <a:path w="5472684" h="8229600">
                <a:moveTo>
                  <a:pt x="0" y="8229600"/>
                </a:moveTo>
                <a:lnTo>
                  <a:pt x="5472684" y="8229600"/>
                </a:lnTo>
                <a:lnTo>
                  <a:pt x="5472684" y="0"/>
                </a:lnTo>
                <a:lnTo>
                  <a:pt x="0" y="0"/>
                </a:lnTo>
                <a:lnTo>
                  <a:pt x="0" y="8229600"/>
                </a:lnTo>
                <a:close/>
              </a:path>
            </a:pathLst>
          </a:custGeom>
          <a:blipFill>
            <a:blip r:embed="rId6"/>
            <a:stretch>
              <a:fillRect/>
            </a:stretch>
          </a:blipFill>
        </p:spPr>
      </p:sp>
      <p:sp>
        <p:nvSpPr>
          <p:cNvPr id="7" name="Freeform 7"/>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7"/>
            <a:stretch>
              <a:fillRect b="-7409"/>
            </a:stretch>
          </a:blipFill>
        </p:spPr>
      </p:sp>
      <p:sp>
        <p:nvSpPr>
          <p:cNvPr id="8" name="Freeform 8"/>
          <p:cNvSpPr/>
          <p:nvPr/>
        </p:nvSpPr>
        <p:spPr>
          <a:xfrm rot="-374726">
            <a:off x="2166533" y="1073104"/>
            <a:ext cx="1508247" cy="1728650"/>
          </a:xfrm>
          <a:custGeom>
            <a:avLst/>
            <a:gdLst/>
            <a:ahLst/>
            <a:cxnLst/>
            <a:rect l="l" t="t" r="r" b="b"/>
            <a:pathLst>
              <a:path w="2262371" h="2592975">
                <a:moveTo>
                  <a:pt x="0" y="0"/>
                </a:moveTo>
                <a:lnTo>
                  <a:pt x="2262371" y="0"/>
                </a:lnTo>
                <a:lnTo>
                  <a:pt x="2262371" y="2592976"/>
                </a:lnTo>
                <a:lnTo>
                  <a:pt x="0" y="2592976"/>
                </a:lnTo>
                <a:lnTo>
                  <a:pt x="0" y="0"/>
                </a:lnTo>
                <a:close/>
              </a:path>
            </a:pathLst>
          </a:custGeom>
          <a:blipFill>
            <a:blip r:embed="rId8"/>
            <a:stretch>
              <a:fillRect/>
            </a:stretch>
          </a:blipFill>
        </p:spPr>
      </p:sp>
      <p:sp>
        <p:nvSpPr>
          <p:cNvPr id="9" name="Freeform 9"/>
          <p:cNvSpPr/>
          <p:nvPr/>
        </p:nvSpPr>
        <p:spPr>
          <a:xfrm rot="125187">
            <a:off x="3644283" y="1150014"/>
            <a:ext cx="1581715" cy="1728650"/>
          </a:xfrm>
          <a:custGeom>
            <a:avLst/>
            <a:gdLst/>
            <a:ahLst/>
            <a:cxnLst/>
            <a:rect l="l" t="t" r="r" b="b"/>
            <a:pathLst>
              <a:path w="2372572" h="2592975">
                <a:moveTo>
                  <a:pt x="0" y="0"/>
                </a:moveTo>
                <a:lnTo>
                  <a:pt x="2372572" y="0"/>
                </a:lnTo>
                <a:lnTo>
                  <a:pt x="2372572" y="2592975"/>
                </a:lnTo>
                <a:lnTo>
                  <a:pt x="0" y="2592975"/>
                </a:lnTo>
                <a:lnTo>
                  <a:pt x="0" y="0"/>
                </a:lnTo>
                <a:close/>
              </a:path>
            </a:pathLst>
          </a:custGeom>
          <a:blipFill>
            <a:blip r:embed="rId9"/>
            <a:stretch>
              <a:fillRect/>
            </a:stretch>
          </a:blipFill>
        </p:spPr>
      </p:sp>
      <p:sp>
        <p:nvSpPr>
          <p:cNvPr id="10" name="Freeform 10"/>
          <p:cNvSpPr/>
          <p:nvPr/>
        </p:nvSpPr>
        <p:spPr>
          <a:xfrm>
            <a:off x="5110605" y="803671"/>
            <a:ext cx="1851299" cy="1728650"/>
          </a:xfrm>
          <a:custGeom>
            <a:avLst/>
            <a:gdLst/>
            <a:ahLst/>
            <a:cxnLst/>
            <a:rect l="l" t="t" r="r" b="b"/>
            <a:pathLst>
              <a:path w="2776948" h="2592975">
                <a:moveTo>
                  <a:pt x="0" y="0"/>
                </a:moveTo>
                <a:lnTo>
                  <a:pt x="2776948" y="0"/>
                </a:lnTo>
                <a:lnTo>
                  <a:pt x="2776948" y="2592975"/>
                </a:lnTo>
                <a:lnTo>
                  <a:pt x="0" y="2592975"/>
                </a:lnTo>
                <a:lnTo>
                  <a:pt x="0" y="0"/>
                </a:lnTo>
                <a:close/>
              </a:path>
            </a:pathLst>
          </a:custGeom>
          <a:blipFill>
            <a:blip r:embed="rId10"/>
            <a:stretch>
              <a:fillRect/>
            </a:stretch>
          </a:blipFill>
        </p:spPr>
      </p:sp>
      <p:sp>
        <p:nvSpPr>
          <p:cNvPr id="11" name="Freeform 11"/>
          <p:cNvSpPr/>
          <p:nvPr/>
        </p:nvSpPr>
        <p:spPr>
          <a:xfrm rot="-159956">
            <a:off x="6863463" y="1279170"/>
            <a:ext cx="1583876" cy="1728650"/>
          </a:xfrm>
          <a:custGeom>
            <a:avLst/>
            <a:gdLst/>
            <a:ahLst/>
            <a:cxnLst/>
            <a:rect l="l" t="t" r="r" b="b"/>
            <a:pathLst>
              <a:path w="2375814" h="2592975">
                <a:moveTo>
                  <a:pt x="0" y="0"/>
                </a:moveTo>
                <a:lnTo>
                  <a:pt x="2375813" y="0"/>
                </a:lnTo>
                <a:lnTo>
                  <a:pt x="2375813" y="2592975"/>
                </a:lnTo>
                <a:lnTo>
                  <a:pt x="0" y="2592975"/>
                </a:lnTo>
                <a:lnTo>
                  <a:pt x="0" y="0"/>
                </a:lnTo>
                <a:close/>
              </a:path>
            </a:pathLst>
          </a:custGeom>
          <a:blipFill>
            <a:blip r:embed="rId11"/>
            <a:stretch>
              <a:fillRect/>
            </a:stretch>
          </a:blipFill>
        </p:spPr>
      </p:sp>
      <p:sp>
        <p:nvSpPr>
          <p:cNvPr id="12" name="Freeform 12"/>
          <p:cNvSpPr/>
          <p:nvPr/>
        </p:nvSpPr>
        <p:spPr>
          <a:xfrm rot="234271">
            <a:off x="8415853" y="1033948"/>
            <a:ext cx="1642218" cy="1728650"/>
          </a:xfrm>
          <a:custGeom>
            <a:avLst/>
            <a:gdLst/>
            <a:ahLst/>
            <a:cxnLst/>
            <a:rect l="l" t="t" r="r" b="b"/>
            <a:pathLst>
              <a:path w="2463327" h="2592975">
                <a:moveTo>
                  <a:pt x="0" y="0"/>
                </a:moveTo>
                <a:lnTo>
                  <a:pt x="2463327" y="0"/>
                </a:lnTo>
                <a:lnTo>
                  <a:pt x="2463327" y="2592976"/>
                </a:lnTo>
                <a:lnTo>
                  <a:pt x="0" y="2592976"/>
                </a:lnTo>
                <a:lnTo>
                  <a:pt x="0" y="0"/>
                </a:lnTo>
                <a:close/>
              </a:path>
            </a:pathLst>
          </a:custGeom>
          <a:blipFill>
            <a:blip r:embed="rId12"/>
            <a:stretch>
              <a:fillRect/>
            </a:stretch>
          </a:blipFill>
        </p:spPr>
      </p:sp>
      <p:sp>
        <p:nvSpPr>
          <p:cNvPr id="13" name="Freeform 13"/>
          <p:cNvSpPr/>
          <p:nvPr/>
        </p:nvSpPr>
        <p:spPr>
          <a:xfrm rot="-405171">
            <a:off x="3750497" y="3033664"/>
            <a:ext cx="1700559" cy="1728650"/>
          </a:xfrm>
          <a:custGeom>
            <a:avLst/>
            <a:gdLst/>
            <a:ahLst/>
            <a:cxnLst/>
            <a:rect l="l" t="t" r="r" b="b"/>
            <a:pathLst>
              <a:path w="2550839" h="2592975">
                <a:moveTo>
                  <a:pt x="0" y="0"/>
                </a:moveTo>
                <a:lnTo>
                  <a:pt x="2550839" y="0"/>
                </a:lnTo>
                <a:lnTo>
                  <a:pt x="2550839" y="2592976"/>
                </a:lnTo>
                <a:lnTo>
                  <a:pt x="0" y="2592976"/>
                </a:lnTo>
                <a:lnTo>
                  <a:pt x="0" y="0"/>
                </a:lnTo>
                <a:close/>
              </a:path>
            </a:pathLst>
          </a:custGeom>
          <a:blipFill>
            <a:blip r:embed="rId13"/>
            <a:stretch>
              <a:fillRect/>
            </a:stretch>
          </a:blipFill>
        </p:spPr>
      </p:sp>
      <p:sp>
        <p:nvSpPr>
          <p:cNvPr id="14" name="Freeform 14"/>
          <p:cNvSpPr/>
          <p:nvPr/>
        </p:nvSpPr>
        <p:spPr>
          <a:xfrm>
            <a:off x="5240766" y="2774624"/>
            <a:ext cx="1741713" cy="1728650"/>
          </a:xfrm>
          <a:custGeom>
            <a:avLst/>
            <a:gdLst/>
            <a:ahLst/>
            <a:cxnLst/>
            <a:rect l="l" t="t" r="r" b="b"/>
            <a:pathLst>
              <a:path w="2612570" h="2592975">
                <a:moveTo>
                  <a:pt x="0" y="0"/>
                </a:moveTo>
                <a:lnTo>
                  <a:pt x="2612570" y="0"/>
                </a:lnTo>
                <a:lnTo>
                  <a:pt x="2612570" y="2592976"/>
                </a:lnTo>
                <a:lnTo>
                  <a:pt x="0" y="2592976"/>
                </a:lnTo>
                <a:lnTo>
                  <a:pt x="0" y="0"/>
                </a:lnTo>
                <a:close/>
              </a:path>
            </a:pathLst>
          </a:custGeom>
          <a:blipFill>
            <a:blip r:embed="rId14"/>
            <a:stretch>
              <a:fillRect/>
            </a:stretch>
          </a:blipFill>
        </p:spPr>
      </p:sp>
      <p:sp>
        <p:nvSpPr>
          <p:cNvPr id="15" name="Freeform 15"/>
          <p:cNvSpPr/>
          <p:nvPr/>
        </p:nvSpPr>
        <p:spPr>
          <a:xfrm rot="398563">
            <a:off x="6899613" y="3023112"/>
            <a:ext cx="1542820" cy="1728650"/>
          </a:xfrm>
          <a:custGeom>
            <a:avLst/>
            <a:gdLst/>
            <a:ahLst/>
            <a:cxnLst/>
            <a:rect l="l" t="t" r="r" b="b"/>
            <a:pathLst>
              <a:path w="2314230" h="2592975">
                <a:moveTo>
                  <a:pt x="0" y="0"/>
                </a:moveTo>
                <a:lnTo>
                  <a:pt x="2314231" y="0"/>
                </a:lnTo>
                <a:lnTo>
                  <a:pt x="2314231" y="2592975"/>
                </a:lnTo>
                <a:lnTo>
                  <a:pt x="0" y="2592975"/>
                </a:lnTo>
                <a:lnTo>
                  <a:pt x="0" y="0"/>
                </a:lnTo>
                <a:close/>
              </a:path>
            </a:pathLst>
          </a:custGeom>
          <a:blipFill>
            <a:blip r:embed="rId15"/>
            <a:stretch>
              <a:fillRect/>
            </a:stretch>
          </a:blipFill>
        </p:spPr>
      </p:sp>
      <p:sp>
        <p:nvSpPr>
          <p:cNvPr id="16" name="TextBox 16"/>
          <p:cNvSpPr txBox="1"/>
          <p:nvPr/>
        </p:nvSpPr>
        <p:spPr>
          <a:xfrm>
            <a:off x="2076980" y="4702207"/>
            <a:ext cx="8175138" cy="304571"/>
          </a:xfrm>
          <a:prstGeom prst="rect">
            <a:avLst/>
          </a:prstGeom>
        </p:spPr>
        <p:txBody>
          <a:bodyPr lIns="0" tIns="0" rIns="0" bIns="0" rtlCol="0" anchor="t">
            <a:spAutoFit/>
          </a:bodyPr>
          <a:lstStyle/>
          <a:p>
            <a:pPr algn="ctr">
              <a:lnSpc>
                <a:spcPts val="2613"/>
              </a:lnSpc>
              <a:spcBef>
                <a:spcPct val="0"/>
              </a:spcBef>
            </a:pPr>
            <a:r>
              <a:rPr lang="en-US" sz="1866">
                <a:solidFill>
                  <a:srgbClr val="FEFAD3"/>
                </a:solidFill>
                <a:latin typeface="Glacial Indifference"/>
              </a:rPr>
              <a:t>Hope you had fun!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9B40-7D27-694C-847A-EAC37A22D61F}"/>
              </a:ext>
            </a:extLst>
          </p:cNvPr>
          <p:cNvSpPr>
            <a:spLocks noGrp="1"/>
          </p:cNvSpPr>
          <p:nvPr>
            <p:ph type="ctrTitle"/>
          </p:nvPr>
        </p:nvSpPr>
        <p:spPr>
          <a:xfrm>
            <a:off x="457200" y="2235199"/>
            <a:ext cx="11391900" cy="984477"/>
          </a:xfrm>
        </p:spPr>
        <p:txBody>
          <a:bodyPr>
            <a:normAutofit/>
          </a:bodyPr>
          <a:lstStyle/>
          <a:p>
            <a:r>
              <a:rPr lang="en-US" sz="5300" dirty="0"/>
              <a:t>Basic Ingredients</a:t>
            </a:r>
          </a:p>
        </p:txBody>
      </p:sp>
      <p:sp>
        <p:nvSpPr>
          <p:cNvPr id="3" name="Subtitle 2">
            <a:extLst>
              <a:ext uri="{FF2B5EF4-FFF2-40B4-BE49-F238E27FC236}">
                <a16:creationId xmlns:a16="http://schemas.microsoft.com/office/drawing/2014/main" id="{857B7EF0-B776-44BB-A5CC-7EE37D823601}"/>
              </a:ext>
            </a:extLst>
          </p:cNvPr>
          <p:cNvSpPr>
            <a:spLocks noGrp="1"/>
          </p:cNvSpPr>
          <p:nvPr>
            <p:ph type="subTitle" idx="1"/>
          </p:nvPr>
        </p:nvSpPr>
        <p:spPr>
          <a:xfrm>
            <a:off x="1701800" y="3219677"/>
            <a:ext cx="9144000" cy="506834"/>
          </a:xfrm>
        </p:spPr>
        <p:txBody>
          <a:bodyPr>
            <a:normAutofit/>
          </a:bodyPr>
          <a:lstStyle/>
          <a:p>
            <a:r>
              <a:rPr lang="en-US" sz="2400" dirty="0"/>
              <a:t>Core Canning Techniques, Page 5</a:t>
            </a:r>
          </a:p>
        </p:txBody>
      </p:sp>
    </p:spTree>
    <p:extLst>
      <p:ext uri="{BB962C8B-B14F-4D97-AF65-F5344CB8AC3E}">
        <p14:creationId xmlns:p14="http://schemas.microsoft.com/office/powerpoint/2010/main" val="516828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D297A8-A6C4-450C-8EA8-AEDAF88899BD}"/>
              </a:ext>
            </a:extLst>
          </p:cNvPr>
          <p:cNvSpPr>
            <a:spLocks noGrp="1"/>
          </p:cNvSpPr>
          <p:nvPr>
            <p:ph type="title"/>
          </p:nvPr>
        </p:nvSpPr>
        <p:spPr/>
        <p:txBody>
          <a:bodyPr/>
          <a:lstStyle/>
          <a:p>
            <a:r>
              <a:rPr lang="en-US" dirty="0"/>
              <a:t>Basic Ingredients: Food</a:t>
            </a:r>
          </a:p>
        </p:txBody>
      </p:sp>
      <p:sp>
        <p:nvSpPr>
          <p:cNvPr id="5" name="Freeform 5">
            <a:extLst>
              <a:ext uri="{FF2B5EF4-FFF2-40B4-BE49-F238E27FC236}">
                <a16:creationId xmlns:a16="http://schemas.microsoft.com/office/drawing/2014/main" id="{53720580-C6E2-4731-AC90-B0DFBF94604E}"/>
              </a:ext>
            </a:extLst>
          </p:cNvPr>
          <p:cNvSpPr/>
          <p:nvPr/>
        </p:nvSpPr>
        <p:spPr>
          <a:xfrm>
            <a:off x="2103329" y="1889628"/>
            <a:ext cx="3990324" cy="1543690"/>
          </a:xfrm>
          <a:custGeom>
            <a:avLst/>
            <a:gdLst/>
            <a:ahLst/>
            <a:cxnLst/>
            <a:rect l="l" t="t" r="r" b="b"/>
            <a:pathLst>
              <a:path w="11389951" h="5125478">
                <a:moveTo>
                  <a:pt x="0" y="0"/>
                </a:moveTo>
                <a:lnTo>
                  <a:pt x="11389951" y="0"/>
                </a:lnTo>
                <a:lnTo>
                  <a:pt x="11389951" y="5125478"/>
                </a:lnTo>
                <a:lnTo>
                  <a:pt x="0" y="5125478"/>
                </a:lnTo>
                <a:lnTo>
                  <a:pt x="0" y="0"/>
                </a:lnTo>
                <a:close/>
              </a:path>
            </a:pathLst>
          </a:custGeom>
          <a:blipFill>
            <a:blip r:embed="rId3"/>
            <a:stretch>
              <a:fillRect/>
            </a:stretch>
          </a:blipFill>
        </p:spPr>
      </p:sp>
      <p:sp>
        <p:nvSpPr>
          <p:cNvPr id="6" name="Freeform 5">
            <a:extLst>
              <a:ext uri="{FF2B5EF4-FFF2-40B4-BE49-F238E27FC236}">
                <a16:creationId xmlns:a16="http://schemas.microsoft.com/office/drawing/2014/main" id="{9395DCD6-E3BD-4329-B097-F4C0502E408F}"/>
              </a:ext>
            </a:extLst>
          </p:cNvPr>
          <p:cNvSpPr/>
          <p:nvPr/>
        </p:nvSpPr>
        <p:spPr>
          <a:xfrm>
            <a:off x="8472755" y="1889628"/>
            <a:ext cx="2598321" cy="1543690"/>
          </a:xfrm>
          <a:custGeom>
            <a:avLst/>
            <a:gdLst/>
            <a:ahLst/>
            <a:cxnLst/>
            <a:rect l="l" t="t" r="r" b="b"/>
            <a:pathLst>
              <a:path w="6917985" h="3777393">
                <a:moveTo>
                  <a:pt x="0" y="0"/>
                </a:moveTo>
                <a:lnTo>
                  <a:pt x="6917984" y="0"/>
                </a:lnTo>
                <a:lnTo>
                  <a:pt x="6917984" y="3777393"/>
                </a:lnTo>
                <a:lnTo>
                  <a:pt x="0" y="3777393"/>
                </a:lnTo>
                <a:lnTo>
                  <a:pt x="0" y="0"/>
                </a:lnTo>
                <a:close/>
              </a:path>
            </a:pathLst>
          </a:custGeom>
          <a:blipFill>
            <a:blip r:embed="rId4"/>
            <a:stretch>
              <a:fillRect/>
            </a:stretch>
          </a:blipFill>
        </p:spPr>
      </p:sp>
      <p:sp>
        <p:nvSpPr>
          <p:cNvPr id="7" name="Freeform 5">
            <a:extLst>
              <a:ext uri="{FF2B5EF4-FFF2-40B4-BE49-F238E27FC236}">
                <a16:creationId xmlns:a16="http://schemas.microsoft.com/office/drawing/2014/main" id="{933E1558-D929-4818-B75D-4D6FE087D34E}"/>
              </a:ext>
            </a:extLst>
          </p:cNvPr>
          <p:cNvSpPr/>
          <p:nvPr/>
        </p:nvSpPr>
        <p:spPr>
          <a:xfrm>
            <a:off x="2071926" y="3579312"/>
            <a:ext cx="3652469" cy="2307921"/>
          </a:xfrm>
          <a:custGeom>
            <a:avLst/>
            <a:gdLst/>
            <a:ahLst/>
            <a:cxnLst/>
            <a:rect l="l" t="t" r="r" b="b"/>
            <a:pathLst>
              <a:path w="12260112" h="8229600">
                <a:moveTo>
                  <a:pt x="0" y="0"/>
                </a:moveTo>
                <a:lnTo>
                  <a:pt x="12260112" y="0"/>
                </a:lnTo>
                <a:lnTo>
                  <a:pt x="12260112" y="8229600"/>
                </a:lnTo>
                <a:lnTo>
                  <a:pt x="0" y="8229600"/>
                </a:lnTo>
                <a:lnTo>
                  <a:pt x="0" y="0"/>
                </a:lnTo>
                <a:close/>
              </a:path>
            </a:pathLst>
          </a:custGeom>
          <a:blipFill>
            <a:blip r:embed="rId5"/>
            <a:stretch>
              <a:fillRect/>
            </a:stretch>
          </a:blipFill>
        </p:spPr>
      </p:sp>
      <p:sp>
        <p:nvSpPr>
          <p:cNvPr id="9" name="Freeform 5">
            <a:extLst>
              <a:ext uri="{FF2B5EF4-FFF2-40B4-BE49-F238E27FC236}">
                <a16:creationId xmlns:a16="http://schemas.microsoft.com/office/drawing/2014/main" id="{2132CD9B-DD48-4AD9-A94D-4B7400E7330E}"/>
              </a:ext>
            </a:extLst>
          </p:cNvPr>
          <p:cNvSpPr/>
          <p:nvPr/>
        </p:nvSpPr>
        <p:spPr>
          <a:xfrm>
            <a:off x="6093653" y="3333621"/>
            <a:ext cx="3375668" cy="2553612"/>
          </a:xfrm>
          <a:custGeom>
            <a:avLst/>
            <a:gdLst/>
            <a:ahLst/>
            <a:cxnLst/>
            <a:rect l="l" t="t" r="r" b="b"/>
            <a:pathLst>
              <a:path w="10500287" h="8229600">
                <a:moveTo>
                  <a:pt x="0" y="0"/>
                </a:moveTo>
                <a:lnTo>
                  <a:pt x="10500288" y="0"/>
                </a:lnTo>
                <a:lnTo>
                  <a:pt x="10500288"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567140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9B40-7D27-694C-847A-EAC37A22D61F}"/>
              </a:ext>
            </a:extLst>
          </p:cNvPr>
          <p:cNvSpPr>
            <a:spLocks noGrp="1"/>
          </p:cNvSpPr>
          <p:nvPr>
            <p:ph type="ctrTitle"/>
          </p:nvPr>
        </p:nvSpPr>
        <p:spPr>
          <a:xfrm>
            <a:off x="457200" y="2235199"/>
            <a:ext cx="11391900" cy="984477"/>
          </a:xfrm>
        </p:spPr>
        <p:txBody>
          <a:bodyPr>
            <a:normAutofit/>
          </a:bodyPr>
          <a:lstStyle/>
          <a:p>
            <a:r>
              <a:rPr lang="en-US" sz="5300" dirty="0"/>
              <a:t>Equipment &amp; Tools</a:t>
            </a:r>
          </a:p>
        </p:txBody>
      </p:sp>
      <p:sp>
        <p:nvSpPr>
          <p:cNvPr id="3" name="Subtitle 2">
            <a:extLst>
              <a:ext uri="{FF2B5EF4-FFF2-40B4-BE49-F238E27FC236}">
                <a16:creationId xmlns:a16="http://schemas.microsoft.com/office/drawing/2014/main" id="{857B7EF0-B776-44BB-A5CC-7EE37D823601}"/>
              </a:ext>
            </a:extLst>
          </p:cNvPr>
          <p:cNvSpPr>
            <a:spLocks noGrp="1"/>
          </p:cNvSpPr>
          <p:nvPr>
            <p:ph type="subTitle" idx="1"/>
          </p:nvPr>
        </p:nvSpPr>
        <p:spPr>
          <a:xfrm>
            <a:off x="1701800" y="3219677"/>
            <a:ext cx="9144000" cy="506834"/>
          </a:xfrm>
        </p:spPr>
        <p:txBody>
          <a:bodyPr>
            <a:normAutofit/>
          </a:bodyPr>
          <a:lstStyle/>
          <a:p>
            <a:r>
              <a:rPr lang="en-US" sz="2400" dirty="0"/>
              <a:t>Core Canning Techniques, Page 9 &amp;13-14</a:t>
            </a:r>
          </a:p>
        </p:txBody>
      </p:sp>
    </p:spTree>
    <p:extLst>
      <p:ext uri="{BB962C8B-B14F-4D97-AF65-F5344CB8AC3E}">
        <p14:creationId xmlns:p14="http://schemas.microsoft.com/office/powerpoint/2010/main" val="9002665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descr="https://encrypted-tbn0.gstatic.com/images?q=tbn:ANd9GcS1I-tNjcQ-TFy4r-bz2HdRleCB6hKvg5OrdlufrZzPrlfmUqTqxkd2PC3IT4_T5mgiSprzwxW6&amp;usqp=CAc">
            <a:extLst>
              <a:ext uri="{FF2B5EF4-FFF2-40B4-BE49-F238E27FC236}">
                <a16:creationId xmlns:a16="http://schemas.microsoft.com/office/drawing/2014/main" id="{0709C439-08D8-4921-9D2B-24EA38DB2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0271" y="4043716"/>
            <a:ext cx="1887373" cy="188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2AED88E-38FC-417D-B9B2-BE7CFF080287}"/>
              </a:ext>
            </a:extLst>
          </p:cNvPr>
          <p:cNvSpPr>
            <a:spLocks noGrp="1"/>
          </p:cNvSpPr>
          <p:nvPr>
            <p:ph type="title"/>
          </p:nvPr>
        </p:nvSpPr>
        <p:spPr>
          <a:xfrm>
            <a:off x="684734" y="14437"/>
            <a:ext cx="11253266" cy="1325563"/>
          </a:xfrm>
        </p:spPr>
        <p:txBody>
          <a:bodyPr/>
          <a:lstStyle/>
          <a:p>
            <a:r>
              <a:rPr lang="en-US" sz="3600" dirty="0"/>
              <a:t>Equipment &amp; Tools</a:t>
            </a:r>
            <a:r>
              <a:rPr lang="en-US" dirty="0"/>
              <a:t>: Pressure Canners</a:t>
            </a:r>
          </a:p>
        </p:txBody>
      </p:sp>
      <p:pic>
        <p:nvPicPr>
          <p:cNvPr id="8" name="Picture 7">
            <a:extLst>
              <a:ext uri="{FF2B5EF4-FFF2-40B4-BE49-F238E27FC236}">
                <a16:creationId xmlns:a16="http://schemas.microsoft.com/office/drawing/2014/main" id="{94AE9935-77B1-433B-9781-55F1F910D8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788" y="1835059"/>
            <a:ext cx="1761136" cy="177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a:extLst>
              <a:ext uri="{FF2B5EF4-FFF2-40B4-BE49-F238E27FC236}">
                <a16:creationId xmlns:a16="http://schemas.microsoft.com/office/drawing/2014/main" id="{53BA92A3-042B-457F-AC28-03B5C849EC9D}"/>
              </a:ext>
            </a:extLst>
          </p:cNvPr>
          <p:cNvPicPr>
            <a:picLocks noChangeAspect="1"/>
          </p:cNvPicPr>
          <p:nvPr/>
        </p:nvPicPr>
        <p:blipFill rotWithShape="1">
          <a:blip r:embed="rId5">
            <a:extLst>
              <a:ext uri="{28A0092B-C50C-407E-A947-70E740481C1C}">
                <a14:useLocalDpi xmlns:a14="http://schemas.microsoft.com/office/drawing/2010/main" val="0"/>
              </a:ext>
            </a:extLst>
          </a:blip>
          <a:srcRect t="8309" b="4745"/>
          <a:stretch/>
        </p:blipFill>
        <p:spPr bwMode="auto">
          <a:xfrm>
            <a:off x="4868651" y="4883082"/>
            <a:ext cx="1842238" cy="1199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a:extLst>
              <a:ext uri="{FF2B5EF4-FFF2-40B4-BE49-F238E27FC236}">
                <a16:creationId xmlns:a16="http://schemas.microsoft.com/office/drawing/2014/main" id="{5E34C5BF-7D41-4671-980F-60B8284C674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9645" y="4255853"/>
            <a:ext cx="1934909" cy="1934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a:extLst>
              <a:ext uri="{FF2B5EF4-FFF2-40B4-BE49-F238E27FC236}">
                <a16:creationId xmlns:a16="http://schemas.microsoft.com/office/drawing/2014/main" id="{6AF096E1-3F54-4DD3-B4E2-8E3AE2CB1A8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24767" y="1936160"/>
            <a:ext cx="2796462" cy="186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a:extLst>
              <a:ext uri="{FF2B5EF4-FFF2-40B4-BE49-F238E27FC236}">
                <a16:creationId xmlns:a16="http://schemas.microsoft.com/office/drawing/2014/main" id="{A8A5BD80-9BA8-4208-8536-0EF0D53E533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535080" y="1849816"/>
            <a:ext cx="20574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https://encrypted-tbn0.gstatic.com/images?q=tbn:ANd9GcSQYrzBMFWSA7pEE51ESTo1SnYKdjETUCrzBSizfOtA2AeGjnIgfwrH7JQFVIHRwiKlL7twYpug&amp;usqp=CAc">
            <a:extLst>
              <a:ext uri="{FF2B5EF4-FFF2-40B4-BE49-F238E27FC236}">
                <a16:creationId xmlns:a16="http://schemas.microsoft.com/office/drawing/2014/main" id="{58DE7193-A86F-454D-B5D2-F05E5A444E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2681" y="1836538"/>
            <a:ext cx="2045211" cy="204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1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descr="https://encrypted-tbn0.gstatic.com/images?q=tbn:ANd9GcS1I-tNjcQ-TFy4r-bz2HdRleCB6hKvg5OrdlufrZzPrlfmUqTqxkd2PC3IT4_T5mgiSprzwxW6&amp;usqp=CAc">
            <a:extLst>
              <a:ext uri="{FF2B5EF4-FFF2-40B4-BE49-F238E27FC236}">
                <a16:creationId xmlns:a16="http://schemas.microsoft.com/office/drawing/2014/main" id="{0709C439-08D8-4921-9D2B-24EA38DB2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0271" y="4043716"/>
            <a:ext cx="1887373" cy="188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2AED88E-38FC-417D-B9B2-BE7CFF080287}"/>
              </a:ext>
            </a:extLst>
          </p:cNvPr>
          <p:cNvSpPr>
            <a:spLocks noGrp="1"/>
          </p:cNvSpPr>
          <p:nvPr>
            <p:ph type="title"/>
          </p:nvPr>
        </p:nvSpPr>
        <p:spPr>
          <a:xfrm>
            <a:off x="684734" y="14437"/>
            <a:ext cx="11253266" cy="1325563"/>
          </a:xfrm>
        </p:spPr>
        <p:txBody>
          <a:bodyPr/>
          <a:lstStyle/>
          <a:p>
            <a:r>
              <a:rPr lang="en-US" sz="3600" dirty="0"/>
              <a:t>Equipment &amp; Tools</a:t>
            </a:r>
            <a:r>
              <a:rPr lang="en-US" dirty="0"/>
              <a:t>: Pressure Canners</a:t>
            </a:r>
          </a:p>
        </p:txBody>
      </p:sp>
      <p:pic>
        <p:nvPicPr>
          <p:cNvPr id="8" name="Picture 7">
            <a:extLst>
              <a:ext uri="{FF2B5EF4-FFF2-40B4-BE49-F238E27FC236}">
                <a16:creationId xmlns:a16="http://schemas.microsoft.com/office/drawing/2014/main" id="{94AE9935-77B1-433B-9781-55F1F910D8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788" y="1835059"/>
            <a:ext cx="1761136" cy="177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a:extLst>
              <a:ext uri="{FF2B5EF4-FFF2-40B4-BE49-F238E27FC236}">
                <a16:creationId xmlns:a16="http://schemas.microsoft.com/office/drawing/2014/main" id="{53BA92A3-042B-457F-AC28-03B5C849EC9D}"/>
              </a:ext>
            </a:extLst>
          </p:cNvPr>
          <p:cNvPicPr>
            <a:picLocks noChangeAspect="1"/>
          </p:cNvPicPr>
          <p:nvPr/>
        </p:nvPicPr>
        <p:blipFill rotWithShape="1">
          <a:blip r:embed="rId5">
            <a:extLst>
              <a:ext uri="{28A0092B-C50C-407E-A947-70E740481C1C}">
                <a14:useLocalDpi xmlns:a14="http://schemas.microsoft.com/office/drawing/2010/main" val="0"/>
              </a:ext>
            </a:extLst>
          </a:blip>
          <a:srcRect t="8309" b="4745"/>
          <a:stretch/>
        </p:blipFill>
        <p:spPr bwMode="auto">
          <a:xfrm>
            <a:off x="4868651" y="4883082"/>
            <a:ext cx="1842238" cy="1199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a:extLst>
              <a:ext uri="{FF2B5EF4-FFF2-40B4-BE49-F238E27FC236}">
                <a16:creationId xmlns:a16="http://schemas.microsoft.com/office/drawing/2014/main" id="{5E34C5BF-7D41-4671-980F-60B8284C674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9645" y="4255853"/>
            <a:ext cx="1934909" cy="1934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a:extLst>
              <a:ext uri="{FF2B5EF4-FFF2-40B4-BE49-F238E27FC236}">
                <a16:creationId xmlns:a16="http://schemas.microsoft.com/office/drawing/2014/main" id="{6AF096E1-3F54-4DD3-B4E2-8E3AE2CB1A8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24767" y="1936160"/>
            <a:ext cx="2796462" cy="186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a:extLst>
              <a:ext uri="{FF2B5EF4-FFF2-40B4-BE49-F238E27FC236}">
                <a16:creationId xmlns:a16="http://schemas.microsoft.com/office/drawing/2014/main" id="{A8A5BD80-9BA8-4208-8536-0EF0D53E533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535080" y="1849816"/>
            <a:ext cx="20574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https://encrypted-tbn0.gstatic.com/images?q=tbn:ANd9GcSQYrzBMFWSA7pEE51ESTo1SnYKdjETUCrzBSizfOtA2AeGjnIgfwrH7JQFVIHRwiKlL7twYpug&amp;usqp=CAc">
            <a:extLst>
              <a:ext uri="{FF2B5EF4-FFF2-40B4-BE49-F238E27FC236}">
                <a16:creationId xmlns:a16="http://schemas.microsoft.com/office/drawing/2014/main" id="{58DE7193-A86F-454D-B5D2-F05E5A444E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2681" y="1836538"/>
            <a:ext cx="2045211" cy="204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B611A11-BB1E-4A75-BA09-26C9B4396B80}"/>
              </a:ext>
            </a:extLst>
          </p:cNvPr>
          <p:cNvSpPr txBox="1"/>
          <p:nvPr/>
        </p:nvSpPr>
        <p:spPr>
          <a:xfrm>
            <a:off x="614363" y="1474198"/>
            <a:ext cx="1981200" cy="400110"/>
          </a:xfrm>
          <a:prstGeom prst="rect">
            <a:avLst/>
          </a:prstGeom>
          <a:noFill/>
        </p:spPr>
        <p:txBody>
          <a:bodyPr>
            <a:spAutoFit/>
          </a:bodyPr>
          <a:lstStyle/>
          <a:p>
            <a:pPr algn="ctr">
              <a:defRPr/>
            </a:pPr>
            <a:r>
              <a:rPr lang="en-US" sz="2000" b="1" dirty="0">
                <a:solidFill>
                  <a:srgbClr val="C00000"/>
                </a:solidFill>
                <a:latin typeface="+mn-lt"/>
              </a:rPr>
              <a:t>All American</a:t>
            </a:r>
          </a:p>
        </p:txBody>
      </p:sp>
      <p:sp>
        <p:nvSpPr>
          <p:cNvPr id="15" name="TextBox 14">
            <a:extLst>
              <a:ext uri="{FF2B5EF4-FFF2-40B4-BE49-F238E27FC236}">
                <a16:creationId xmlns:a16="http://schemas.microsoft.com/office/drawing/2014/main" id="{939C2E25-45B4-4132-B12D-4A4E679A2471}"/>
              </a:ext>
            </a:extLst>
          </p:cNvPr>
          <p:cNvSpPr txBox="1"/>
          <p:nvPr/>
        </p:nvSpPr>
        <p:spPr>
          <a:xfrm>
            <a:off x="8621228" y="3685904"/>
            <a:ext cx="2797175" cy="400110"/>
          </a:xfrm>
          <a:prstGeom prst="rect">
            <a:avLst/>
          </a:prstGeom>
          <a:noFill/>
        </p:spPr>
        <p:txBody>
          <a:bodyPr>
            <a:spAutoFit/>
          </a:bodyPr>
          <a:lstStyle/>
          <a:p>
            <a:pPr algn="ctr">
              <a:defRPr/>
            </a:pPr>
            <a:r>
              <a:rPr lang="en-US" sz="2000" b="1" dirty="0">
                <a:solidFill>
                  <a:srgbClr val="C00000"/>
                </a:solidFill>
                <a:latin typeface="+mn-lt"/>
              </a:rPr>
              <a:t>Presto </a:t>
            </a:r>
            <a:endParaRPr lang="en-US" sz="2400" i="1" dirty="0">
              <a:solidFill>
                <a:srgbClr val="C00000"/>
              </a:solidFill>
              <a:latin typeface="+mn-lt"/>
            </a:endParaRPr>
          </a:p>
        </p:txBody>
      </p:sp>
      <p:sp>
        <p:nvSpPr>
          <p:cNvPr id="16" name="TextBox 15">
            <a:extLst>
              <a:ext uri="{FF2B5EF4-FFF2-40B4-BE49-F238E27FC236}">
                <a16:creationId xmlns:a16="http://schemas.microsoft.com/office/drawing/2014/main" id="{8DE6327F-9313-4A1F-AD04-9E5F7FDA5280}"/>
              </a:ext>
            </a:extLst>
          </p:cNvPr>
          <p:cNvSpPr txBox="1"/>
          <p:nvPr/>
        </p:nvSpPr>
        <p:spPr>
          <a:xfrm>
            <a:off x="1647024" y="3774491"/>
            <a:ext cx="1447800" cy="400110"/>
          </a:xfrm>
          <a:prstGeom prst="rect">
            <a:avLst/>
          </a:prstGeom>
          <a:noFill/>
        </p:spPr>
        <p:txBody>
          <a:bodyPr>
            <a:spAutoFit/>
          </a:bodyPr>
          <a:lstStyle/>
          <a:p>
            <a:pPr algn="ctr">
              <a:defRPr/>
            </a:pPr>
            <a:r>
              <a:rPr lang="en-US" sz="2000" b="1" dirty="0">
                <a:solidFill>
                  <a:srgbClr val="C00000"/>
                </a:solidFill>
                <a:latin typeface="+mn-lt"/>
              </a:rPr>
              <a:t>T-</a:t>
            </a:r>
            <a:r>
              <a:rPr lang="en-US" sz="2000" b="1" dirty="0" err="1">
                <a:solidFill>
                  <a:srgbClr val="C00000"/>
                </a:solidFill>
                <a:latin typeface="+mn-lt"/>
              </a:rPr>
              <a:t>Fal</a:t>
            </a:r>
            <a:endParaRPr lang="en-US" sz="2000" b="1" dirty="0">
              <a:solidFill>
                <a:srgbClr val="C00000"/>
              </a:solidFill>
              <a:latin typeface="+mn-lt"/>
            </a:endParaRPr>
          </a:p>
        </p:txBody>
      </p:sp>
      <p:sp>
        <p:nvSpPr>
          <p:cNvPr id="17" name="TextBox 16">
            <a:extLst>
              <a:ext uri="{FF2B5EF4-FFF2-40B4-BE49-F238E27FC236}">
                <a16:creationId xmlns:a16="http://schemas.microsoft.com/office/drawing/2014/main" id="{01E8E700-CF69-40FA-BFAA-E92825A606F1}"/>
              </a:ext>
            </a:extLst>
          </p:cNvPr>
          <p:cNvSpPr txBox="1"/>
          <p:nvPr/>
        </p:nvSpPr>
        <p:spPr>
          <a:xfrm>
            <a:off x="4213024" y="3792088"/>
            <a:ext cx="1285875" cy="369332"/>
          </a:xfrm>
          <a:prstGeom prst="rect">
            <a:avLst/>
          </a:prstGeom>
          <a:noFill/>
        </p:spPr>
        <p:txBody>
          <a:bodyPr wrap="square">
            <a:spAutoFit/>
          </a:bodyPr>
          <a:lstStyle/>
          <a:p>
            <a:pPr algn="ctr">
              <a:defRPr/>
            </a:pPr>
            <a:r>
              <a:rPr lang="en-US" b="1" dirty="0">
                <a:solidFill>
                  <a:schemeClr val="accent5"/>
                </a:solidFill>
                <a:latin typeface="+mn-lt"/>
              </a:rPr>
              <a:t>Old style</a:t>
            </a:r>
          </a:p>
        </p:txBody>
      </p:sp>
      <p:sp>
        <p:nvSpPr>
          <p:cNvPr id="18" name="TextBox 17">
            <a:extLst>
              <a:ext uri="{FF2B5EF4-FFF2-40B4-BE49-F238E27FC236}">
                <a16:creationId xmlns:a16="http://schemas.microsoft.com/office/drawing/2014/main" id="{10103246-2DC1-4A01-95C1-5773525158D0}"/>
              </a:ext>
            </a:extLst>
          </p:cNvPr>
          <p:cNvSpPr txBox="1"/>
          <p:nvPr/>
        </p:nvSpPr>
        <p:spPr>
          <a:xfrm>
            <a:off x="9777869" y="1474198"/>
            <a:ext cx="1981200" cy="400110"/>
          </a:xfrm>
          <a:prstGeom prst="rect">
            <a:avLst/>
          </a:prstGeom>
          <a:noFill/>
        </p:spPr>
        <p:txBody>
          <a:bodyPr>
            <a:spAutoFit/>
          </a:bodyPr>
          <a:lstStyle/>
          <a:p>
            <a:pPr>
              <a:defRPr/>
            </a:pPr>
            <a:r>
              <a:rPr lang="en-US" sz="2000" b="1" dirty="0">
                <a:solidFill>
                  <a:srgbClr val="C00000"/>
                </a:solidFill>
                <a:latin typeface="+mn-lt"/>
              </a:rPr>
              <a:t>Granite Ware</a:t>
            </a:r>
          </a:p>
        </p:txBody>
      </p:sp>
      <p:sp>
        <p:nvSpPr>
          <p:cNvPr id="19" name="TextBox 18">
            <a:extLst>
              <a:ext uri="{FF2B5EF4-FFF2-40B4-BE49-F238E27FC236}">
                <a16:creationId xmlns:a16="http://schemas.microsoft.com/office/drawing/2014/main" id="{B63787F4-C59F-4FCA-8AE9-D664FE7E7D16}"/>
              </a:ext>
            </a:extLst>
          </p:cNvPr>
          <p:cNvSpPr txBox="1"/>
          <p:nvPr/>
        </p:nvSpPr>
        <p:spPr>
          <a:xfrm>
            <a:off x="4955113" y="4482972"/>
            <a:ext cx="1981200" cy="400110"/>
          </a:xfrm>
          <a:prstGeom prst="rect">
            <a:avLst/>
          </a:prstGeom>
          <a:noFill/>
        </p:spPr>
        <p:txBody>
          <a:bodyPr>
            <a:spAutoFit/>
          </a:bodyPr>
          <a:lstStyle/>
          <a:p>
            <a:pPr algn="ctr">
              <a:defRPr/>
            </a:pPr>
            <a:r>
              <a:rPr lang="en-US" sz="2000" b="1" dirty="0" err="1">
                <a:solidFill>
                  <a:srgbClr val="C00000"/>
                </a:solidFill>
                <a:latin typeface="+mn-lt"/>
              </a:rPr>
              <a:t>Fagor</a:t>
            </a:r>
            <a:r>
              <a:rPr lang="en-US" sz="2000" b="1" dirty="0">
                <a:solidFill>
                  <a:srgbClr val="C00000"/>
                </a:solidFill>
                <a:latin typeface="+mn-lt"/>
              </a:rPr>
              <a:t> / </a:t>
            </a:r>
            <a:r>
              <a:rPr lang="en-US" sz="2000" b="1" dirty="0" err="1">
                <a:solidFill>
                  <a:srgbClr val="C00000"/>
                </a:solidFill>
                <a:latin typeface="+mn-lt"/>
              </a:rPr>
              <a:t>Zavor</a:t>
            </a:r>
            <a:endParaRPr lang="en-US" sz="2000" b="1" dirty="0">
              <a:solidFill>
                <a:srgbClr val="C00000"/>
              </a:solidFill>
              <a:latin typeface="+mn-lt"/>
            </a:endParaRPr>
          </a:p>
        </p:txBody>
      </p:sp>
      <p:sp>
        <p:nvSpPr>
          <p:cNvPr id="21" name="TextBox 20">
            <a:extLst>
              <a:ext uri="{FF2B5EF4-FFF2-40B4-BE49-F238E27FC236}">
                <a16:creationId xmlns:a16="http://schemas.microsoft.com/office/drawing/2014/main" id="{5D932E8A-BF94-4318-8AF9-8CBFF037102F}"/>
              </a:ext>
            </a:extLst>
          </p:cNvPr>
          <p:cNvSpPr txBox="1"/>
          <p:nvPr/>
        </p:nvSpPr>
        <p:spPr>
          <a:xfrm>
            <a:off x="3471862" y="1369836"/>
            <a:ext cx="4783138" cy="461665"/>
          </a:xfrm>
          <a:prstGeom prst="rect">
            <a:avLst/>
          </a:prstGeom>
          <a:noFill/>
        </p:spPr>
        <p:txBody>
          <a:bodyPr>
            <a:spAutoFit/>
          </a:bodyPr>
          <a:lstStyle/>
          <a:p>
            <a:pPr algn="ctr">
              <a:defRPr/>
            </a:pPr>
            <a:r>
              <a:rPr lang="en-US" sz="2400" b="1" dirty="0" err="1">
                <a:solidFill>
                  <a:srgbClr val="C00000"/>
                </a:solidFill>
                <a:latin typeface="+mn-lt"/>
              </a:rPr>
              <a:t>Mirro</a:t>
            </a:r>
            <a:endParaRPr lang="en-US" b="1" dirty="0">
              <a:solidFill>
                <a:srgbClr val="C00000"/>
              </a:solidFill>
              <a:latin typeface="+mn-lt"/>
            </a:endParaRPr>
          </a:p>
        </p:txBody>
      </p:sp>
      <p:sp>
        <p:nvSpPr>
          <p:cNvPr id="22" name="TextBox 21">
            <a:extLst>
              <a:ext uri="{FF2B5EF4-FFF2-40B4-BE49-F238E27FC236}">
                <a16:creationId xmlns:a16="http://schemas.microsoft.com/office/drawing/2014/main" id="{AF663165-CBB5-443B-A657-CE3009A7CDFA}"/>
              </a:ext>
            </a:extLst>
          </p:cNvPr>
          <p:cNvSpPr txBox="1"/>
          <p:nvPr/>
        </p:nvSpPr>
        <p:spPr>
          <a:xfrm>
            <a:off x="4945240" y="3769798"/>
            <a:ext cx="4783138" cy="369332"/>
          </a:xfrm>
          <a:prstGeom prst="rect">
            <a:avLst/>
          </a:prstGeom>
          <a:noFill/>
        </p:spPr>
        <p:txBody>
          <a:bodyPr>
            <a:spAutoFit/>
          </a:bodyPr>
          <a:lstStyle/>
          <a:p>
            <a:pPr algn="ctr">
              <a:defRPr/>
            </a:pPr>
            <a:r>
              <a:rPr lang="en-US" b="1" dirty="0">
                <a:solidFill>
                  <a:schemeClr val="accent5"/>
                </a:solidFill>
                <a:latin typeface="+mn-lt"/>
              </a:rPr>
              <a:t>Current style</a:t>
            </a:r>
          </a:p>
        </p:txBody>
      </p:sp>
      <p:sp>
        <p:nvSpPr>
          <p:cNvPr id="23" name="TextBox 22">
            <a:extLst>
              <a:ext uri="{FF2B5EF4-FFF2-40B4-BE49-F238E27FC236}">
                <a16:creationId xmlns:a16="http://schemas.microsoft.com/office/drawing/2014/main" id="{5E4C18AB-F492-49F3-8CE6-01CA4168564C}"/>
              </a:ext>
            </a:extLst>
          </p:cNvPr>
          <p:cNvSpPr txBox="1"/>
          <p:nvPr/>
        </p:nvSpPr>
        <p:spPr>
          <a:xfrm>
            <a:off x="7743738" y="5943250"/>
            <a:ext cx="4448262" cy="400110"/>
          </a:xfrm>
          <a:prstGeom prst="rect">
            <a:avLst/>
          </a:prstGeom>
          <a:noFill/>
        </p:spPr>
        <p:txBody>
          <a:bodyPr wrap="square">
            <a:spAutoFit/>
          </a:bodyPr>
          <a:lstStyle/>
          <a:p>
            <a:pPr algn="ctr">
              <a:defRPr/>
            </a:pPr>
            <a:r>
              <a:rPr lang="en-US" sz="2000" i="1" dirty="0">
                <a:solidFill>
                  <a:srgbClr val="C00000"/>
                </a:solidFill>
                <a:latin typeface="+mn-lt"/>
              </a:rPr>
              <a:t>(induction compatible model available)</a:t>
            </a:r>
          </a:p>
        </p:txBody>
      </p:sp>
    </p:spTree>
    <p:extLst>
      <p:ext uri="{BB962C8B-B14F-4D97-AF65-F5344CB8AC3E}">
        <p14:creationId xmlns:p14="http://schemas.microsoft.com/office/powerpoint/2010/main" val="248915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F9E5D1-31EA-4F06-8083-0E66D46162EE}"/>
              </a:ext>
            </a:extLst>
          </p:cNvPr>
          <p:cNvPicPr>
            <a:picLocks noChangeAspect="1"/>
          </p:cNvPicPr>
          <p:nvPr/>
        </p:nvPicPr>
        <p:blipFill>
          <a:blip r:embed="rId5"/>
          <a:stretch>
            <a:fillRect/>
          </a:stretch>
        </p:blipFill>
        <p:spPr>
          <a:xfrm>
            <a:off x="796503" y="0"/>
            <a:ext cx="4888018" cy="6858000"/>
          </a:xfrm>
          <a:prstGeom prst="rect">
            <a:avLst/>
          </a:prstGeom>
        </p:spPr>
      </p:pic>
      <p:pic>
        <p:nvPicPr>
          <p:cNvPr id="7" name="Picture 6">
            <a:extLst>
              <a:ext uri="{FF2B5EF4-FFF2-40B4-BE49-F238E27FC236}">
                <a16:creationId xmlns:a16="http://schemas.microsoft.com/office/drawing/2014/main" id="{8726B383-7244-4F17-BFDE-255391947A08}"/>
              </a:ext>
            </a:extLst>
          </p:cNvPr>
          <p:cNvPicPr>
            <a:picLocks noChangeAspect="1"/>
          </p:cNvPicPr>
          <p:nvPr/>
        </p:nvPicPr>
        <p:blipFill rotWithShape="1">
          <a:blip r:embed="rId5"/>
          <a:srcRect l="4750" t="33333" r="11068" b="29074"/>
          <a:stretch/>
        </p:blipFill>
        <p:spPr>
          <a:xfrm>
            <a:off x="1028700" y="2286000"/>
            <a:ext cx="4114800" cy="2578100"/>
          </a:xfrm>
          <a:prstGeom prst="rect">
            <a:avLst/>
          </a:prstGeom>
        </p:spPr>
      </p:pic>
      <p:pic>
        <p:nvPicPr>
          <p:cNvPr id="8" name="Recorded Sound">
            <a:hlinkClick r:id="" action="ppaction://media"/>
            <a:extLst>
              <a:ext uri="{FF2B5EF4-FFF2-40B4-BE49-F238E27FC236}">
                <a16:creationId xmlns:a16="http://schemas.microsoft.com/office/drawing/2014/main" id="{D8A66712-4332-4991-A683-FA512863E7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1400" y="266700"/>
            <a:ext cx="609600" cy="609600"/>
          </a:xfrm>
          <a:prstGeom prst="rect">
            <a:avLst/>
          </a:prstGeom>
        </p:spPr>
      </p:pic>
    </p:spTree>
    <p:extLst>
      <p:ext uri="{BB962C8B-B14F-4D97-AF65-F5344CB8AC3E}">
        <p14:creationId xmlns:p14="http://schemas.microsoft.com/office/powerpoint/2010/main" val="33944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0"/>
                                  </p:stCondLst>
                                  <p:childTnLst>
                                    <p:animScale>
                                      <p:cBhvr>
                                        <p:cTn id="9" dur="2000" fill="hold"/>
                                        <p:tgtEl>
                                          <p:spTgt spid="7"/>
                                        </p:tgtEl>
                                      </p:cBhvr>
                                      <p:by x="150000" y="150000"/>
                                    </p:animScale>
                                  </p:childTnLst>
                                </p:cTn>
                              </p:par>
                            </p:childTnLst>
                          </p:cTn>
                        </p:par>
                        <p:par>
                          <p:cTn id="10" fill="hold">
                            <p:stCondLst>
                              <p:cond delay="2000"/>
                            </p:stCondLst>
                            <p:childTnLst>
                              <p:par>
                                <p:cTn id="11" presetID="63" presetClass="path" presetSubtype="0" accel="50000" decel="50000" fill="hold" nodeType="afterEffect">
                                  <p:stCondLst>
                                    <p:cond delay="0"/>
                                  </p:stCondLst>
                                  <p:childTnLst>
                                    <p:animMotion origin="layout" path="M 5E-6 3.7037E-6 L 0.48855 0.00463 " pathEditMode="relative" rAng="0" ptsTypes="AA">
                                      <p:cBhvr>
                                        <p:cTn id="12" dur="2000" fill="hold"/>
                                        <p:tgtEl>
                                          <p:spTgt spid="7"/>
                                        </p:tgtEl>
                                        <p:attrNameLst>
                                          <p:attrName>ppt_x</p:attrName>
                                          <p:attrName>ppt_y</p:attrName>
                                        </p:attrNameLst>
                                      </p:cBhvr>
                                      <p:rCtr x="24427" y="231"/>
                                    </p:animMotion>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58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CEEA-4185-4D27-83B5-6F6F782701DB}"/>
              </a:ext>
            </a:extLst>
          </p:cNvPr>
          <p:cNvSpPr>
            <a:spLocks noGrp="1"/>
          </p:cNvSpPr>
          <p:nvPr>
            <p:ph type="title"/>
          </p:nvPr>
        </p:nvSpPr>
        <p:spPr/>
        <p:txBody>
          <a:bodyPr/>
          <a:lstStyle/>
          <a:p>
            <a:r>
              <a:rPr lang="en-US" sz="3600" dirty="0"/>
              <a:t>Equipment &amp; Tools</a:t>
            </a:r>
            <a:r>
              <a:rPr lang="en-US" dirty="0"/>
              <a:t>: Pressure Canner Features</a:t>
            </a:r>
          </a:p>
        </p:txBody>
      </p:sp>
      <p:pic>
        <p:nvPicPr>
          <p:cNvPr id="7" name="Picture 4">
            <a:extLst>
              <a:ext uri="{FF2B5EF4-FFF2-40B4-BE49-F238E27FC236}">
                <a16:creationId xmlns:a16="http://schemas.microsoft.com/office/drawing/2014/main" id="{E0903F87-5E57-4BD9-9783-B884418DF3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64275" y="1600200"/>
            <a:ext cx="5257800"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2E363B12-CBAB-4590-B516-BDCA7D0AE6DF}"/>
              </a:ext>
            </a:extLst>
          </p:cNvPr>
          <p:cNvCxnSpPr>
            <a:cxnSpLocks/>
            <a:stCxn id="33" idx="3"/>
          </p:cNvCxnSpPr>
          <p:nvPr/>
        </p:nvCxnSpPr>
        <p:spPr>
          <a:xfrm>
            <a:off x="1910572" y="2142360"/>
            <a:ext cx="7335028" cy="4361628"/>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nvGrpSpPr>
          <p:cNvPr id="50" name="Group 49">
            <a:extLst>
              <a:ext uri="{FF2B5EF4-FFF2-40B4-BE49-F238E27FC236}">
                <a16:creationId xmlns:a16="http://schemas.microsoft.com/office/drawing/2014/main" id="{7CAE2E13-422A-4D3B-93B7-7AF339879839}"/>
              </a:ext>
            </a:extLst>
          </p:cNvPr>
          <p:cNvGrpSpPr/>
          <p:nvPr/>
        </p:nvGrpSpPr>
        <p:grpSpPr>
          <a:xfrm>
            <a:off x="2628031" y="2988883"/>
            <a:ext cx="7354169" cy="1130300"/>
            <a:chOff x="2628031" y="2988883"/>
            <a:chExt cx="7354169" cy="1130300"/>
          </a:xfrm>
        </p:grpSpPr>
        <p:cxnSp>
          <p:nvCxnSpPr>
            <p:cNvPr id="10" name="Straight Arrow Connector 9">
              <a:extLst>
                <a:ext uri="{FF2B5EF4-FFF2-40B4-BE49-F238E27FC236}">
                  <a16:creationId xmlns:a16="http://schemas.microsoft.com/office/drawing/2014/main" id="{F09120C5-3F8D-426E-AF31-16D24E3FDAA9}"/>
                </a:ext>
              </a:extLst>
            </p:cNvPr>
            <p:cNvCxnSpPr>
              <a:cxnSpLocks/>
              <a:stCxn id="36" idx="3"/>
            </p:cNvCxnSpPr>
            <p:nvPr/>
          </p:nvCxnSpPr>
          <p:spPr bwMode="auto">
            <a:xfrm>
              <a:off x="2628031" y="3256614"/>
              <a:ext cx="5901638" cy="862569"/>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5D2C1B79-C23F-4271-8424-1AEFC4020D44}"/>
                </a:ext>
              </a:extLst>
            </p:cNvPr>
            <p:cNvCxnSpPr>
              <a:cxnSpLocks/>
              <a:stCxn id="36" idx="3"/>
            </p:cNvCxnSpPr>
            <p:nvPr/>
          </p:nvCxnSpPr>
          <p:spPr bwMode="auto">
            <a:xfrm flipV="1">
              <a:off x="2628031" y="2988883"/>
              <a:ext cx="7354169" cy="267731"/>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8" name="Group 57">
            <a:extLst>
              <a:ext uri="{FF2B5EF4-FFF2-40B4-BE49-F238E27FC236}">
                <a16:creationId xmlns:a16="http://schemas.microsoft.com/office/drawing/2014/main" id="{111C6728-6C64-41B2-AB24-EBC7B0A9FCEF}"/>
              </a:ext>
            </a:extLst>
          </p:cNvPr>
          <p:cNvGrpSpPr/>
          <p:nvPr/>
        </p:nvGrpSpPr>
        <p:grpSpPr>
          <a:xfrm>
            <a:off x="4357863" y="2400300"/>
            <a:ext cx="5497337" cy="1427690"/>
            <a:chOff x="4357863" y="2400300"/>
            <a:chExt cx="5497337" cy="1427690"/>
          </a:xfrm>
        </p:grpSpPr>
        <p:cxnSp>
          <p:nvCxnSpPr>
            <p:cNvPr id="14" name="Straight Arrow Connector 13">
              <a:extLst>
                <a:ext uri="{FF2B5EF4-FFF2-40B4-BE49-F238E27FC236}">
                  <a16:creationId xmlns:a16="http://schemas.microsoft.com/office/drawing/2014/main" id="{22898A78-5883-48F9-AED8-B1FB3849CBE3}"/>
                </a:ext>
              </a:extLst>
            </p:cNvPr>
            <p:cNvCxnSpPr>
              <a:cxnSpLocks/>
              <a:stCxn id="37" idx="3"/>
            </p:cNvCxnSpPr>
            <p:nvPr/>
          </p:nvCxnSpPr>
          <p:spPr bwMode="auto">
            <a:xfrm flipV="1">
              <a:off x="4357863" y="2696496"/>
              <a:ext cx="5497337" cy="1131494"/>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C6786272-828D-49BE-AA77-1E03D85D2E1E}"/>
                </a:ext>
              </a:extLst>
            </p:cNvPr>
            <p:cNvCxnSpPr>
              <a:cxnSpLocks/>
              <a:stCxn id="37" idx="3"/>
            </p:cNvCxnSpPr>
            <p:nvPr/>
          </p:nvCxnSpPr>
          <p:spPr bwMode="auto">
            <a:xfrm flipV="1">
              <a:off x="4357863" y="2400300"/>
              <a:ext cx="2284237" cy="1427690"/>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FEA1F51-1AED-45BC-B6A5-2DC42147E488}"/>
                </a:ext>
              </a:extLst>
            </p:cNvPr>
            <p:cNvCxnSpPr>
              <a:cxnSpLocks/>
              <a:stCxn id="37" idx="3"/>
            </p:cNvCxnSpPr>
            <p:nvPr/>
          </p:nvCxnSpPr>
          <p:spPr bwMode="auto">
            <a:xfrm flipV="1">
              <a:off x="4357863" y="3733802"/>
              <a:ext cx="4167012" cy="94188"/>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17" name="Straight Arrow Connector 16">
            <a:extLst>
              <a:ext uri="{FF2B5EF4-FFF2-40B4-BE49-F238E27FC236}">
                <a16:creationId xmlns:a16="http://schemas.microsoft.com/office/drawing/2014/main" id="{115DDDF1-ACFF-4D31-96F8-FC3BAC70EA65}"/>
              </a:ext>
            </a:extLst>
          </p:cNvPr>
          <p:cNvCxnSpPr>
            <a:cxnSpLocks/>
            <a:stCxn id="46" idx="3"/>
          </p:cNvCxnSpPr>
          <p:nvPr/>
        </p:nvCxnSpPr>
        <p:spPr>
          <a:xfrm flipV="1">
            <a:off x="4381107" y="2514603"/>
            <a:ext cx="4762893" cy="1897730"/>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nvGrpSpPr>
          <p:cNvPr id="41" name="Group 40">
            <a:extLst>
              <a:ext uri="{FF2B5EF4-FFF2-40B4-BE49-F238E27FC236}">
                <a16:creationId xmlns:a16="http://schemas.microsoft.com/office/drawing/2014/main" id="{86133B43-D486-4D09-B5A9-64EAFAE09F36}"/>
              </a:ext>
            </a:extLst>
          </p:cNvPr>
          <p:cNvGrpSpPr/>
          <p:nvPr/>
        </p:nvGrpSpPr>
        <p:grpSpPr>
          <a:xfrm>
            <a:off x="6511191" y="3124200"/>
            <a:ext cx="4137759" cy="1860551"/>
            <a:chOff x="6511191" y="3124200"/>
            <a:chExt cx="4137759" cy="1860551"/>
          </a:xfrm>
        </p:grpSpPr>
        <p:cxnSp>
          <p:nvCxnSpPr>
            <p:cNvPr id="19" name="Straight Arrow Connector 18">
              <a:extLst>
                <a:ext uri="{FF2B5EF4-FFF2-40B4-BE49-F238E27FC236}">
                  <a16:creationId xmlns:a16="http://schemas.microsoft.com/office/drawing/2014/main" id="{58264F50-C6FA-4442-BCFC-51743DEF4B00}"/>
                </a:ext>
              </a:extLst>
            </p:cNvPr>
            <p:cNvCxnSpPr>
              <a:cxnSpLocks/>
            </p:cNvCxnSpPr>
            <p:nvPr/>
          </p:nvCxnSpPr>
          <p:spPr bwMode="auto">
            <a:xfrm flipV="1">
              <a:off x="6511191" y="4362450"/>
              <a:ext cx="3344009" cy="622300"/>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2162AEDE-E715-4A35-BFFC-A06C2C12E177}"/>
                </a:ext>
              </a:extLst>
            </p:cNvPr>
            <p:cNvCxnSpPr>
              <a:cxnSpLocks/>
            </p:cNvCxnSpPr>
            <p:nvPr/>
          </p:nvCxnSpPr>
          <p:spPr bwMode="auto">
            <a:xfrm flipV="1">
              <a:off x="6511191" y="3124200"/>
              <a:ext cx="4137759" cy="1860551"/>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E3E1B49C-0F7F-4F1C-B2C0-9160D71497FF}"/>
              </a:ext>
            </a:extLst>
          </p:cNvPr>
          <p:cNvGrpSpPr/>
          <p:nvPr/>
        </p:nvGrpSpPr>
        <p:grpSpPr>
          <a:xfrm>
            <a:off x="4699303" y="2696496"/>
            <a:ext cx="6425897" cy="775367"/>
            <a:chOff x="4699303" y="2696496"/>
            <a:chExt cx="6425897" cy="775367"/>
          </a:xfrm>
        </p:grpSpPr>
        <p:sp>
          <p:nvSpPr>
            <p:cNvPr id="12" name="Rounded Rectangle 28">
              <a:extLst>
                <a:ext uri="{FF2B5EF4-FFF2-40B4-BE49-F238E27FC236}">
                  <a16:creationId xmlns:a16="http://schemas.microsoft.com/office/drawing/2014/main" id="{0BE2DD06-92F5-47C0-B6D4-8F3D1F43DEFD}"/>
                </a:ext>
              </a:extLst>
            </p:cNvPr>
            <p:cNvSpPr/>
            <p:nvPr/>
          </p:nvSpPr>
          <p:spPr>
            <a:xfrm>
              <a:off x="7464425" y="2943225"/>
              <a:ext cx="3660775" cy="528638"/>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9" name="Straight Arrow Connector 28">
              <a:extLst>
                <a:ext uri="{FF2B5EF4-FFF2-40B4-BE49-F238E27FC236}">
                  <a16:creationId xmlns:a16="http://schemas.microsoft.com/office/drawing/2014/main" id="{4BA4B3DD-AB23-4808-94EC-14825C4C4817}"/>
                </a:ext>
              </a:extLst>
            </p:cNvPr>
            <p:cNvCxnSpPr>
              <a:cxnSpLocks/>
              <a:stCxn id="34" idx="3"/>
            </p:cNvCxnSpPr>
            <p:nvPr/>
          </p:nvCxnSpPr>
          <p:spPr>
            <a:xfrm>
              <a:off x="4699303" y="2696496"/>
              <a:ext cx="2765122" cy="263895"/>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sp>
        <p:nvSpPr>
          <p:cNvPr id="33" name="Rectangle 32">
            <a:extLst>
              <a:ext uri="{FF2B5EF4-FFF2-40B4-BE49-F238E27FC236}">
                <a16:creationId xmlns:a16="http://schemas.microsoft.com/office/drawing/2014/main" id="{80CC6035-0AA3-4714-AF99-7BCE60B3C2B6}"/>
              </a:ext>
            </a:extLst>
          </p:cNvPr>
          <p:cNvSpPr/>
          <p:nvPr/>
        </p:nvSpPr>
        <p:spPr>
          <a:xfrm>
            <a:off x="791355" y="1849972"/>
            <a:ext cx="1119217" cy="584775"/>
          </a:xfrm>
          <a:prstGeom prst="rect">
            <a:avLst/>
          </a:prstGeom>
        </p:spPr>
        <p:txBody>
          <a:bodyPr wrap="none">
            <a:spAutoFit/>
          </a:bodyPr>
          <a:lstStyle/>
          <a:p>
            <a:pPr>
              <a:spcAft>
                <a:spcPts val="1200"/>
              </a:spcAft>
            </a:pPr>
            <a:r>
              <a:rPr lang="en-US" altLang="en-US" sz="3200" dirty="0">
                <a:latin typeface="Arial" panose="020B0604020202020204" pitchFamily="34" charset="0"/>
                <a:cs typeface="Arial" panose="020B0604020202020204" pitchFamily="34" charset="0"/>
              </a:rPr>
              <a:t>Rack</a:t>
            </a:r>
          </a:p>
        </p:txBody>
      </p:sp>
      <p:sp>
        <p:nvSpPr>
          <p:cNvPr id="34" name="Rectangle 33">
            <a:extLst>
              <a:ext uri="{FF2B5EF4-FFF2-40B4-BE49-F238E27FC236}">
                <a16:creationId xmlns:a16="http://schemas.microsoft.com/office/drawing/2014/main" id="{85A16155-2084-412F-B97A-48E38756BBB7}"/>
              </a:ext>
            </a:extLst>
          </p:cNvPr>
          <p:cNvSpPr/>
          <p:nvPr/>
        </p:nvSpPr>
        <p:spPr>
          <a:xfrm>
            <a:off x="803685" y="2404108"/>
            <a:ext cx="3895618" cy="584775"/>
          </a:xfrm>
          <a:prstGeom prst="rect">
            <a:avLst/>
          </a:prstGeom>
        </p:spPr>
        <p:txBody>
          <a:bodyPr wrap="none">
            <a:spAutoFit/>
          </a:bodyPr>
          <a:lstStyle/>
          <a:p>
            <a:pPr>
              <a:spcAft>
                <a:spcPts val="1200"/>
              </a:spcAft>
            </a:pPr>
            <a:r>
              <a:rPr lang="en-US" altLang="en-US" sz="3200" dirty="0">
                <a:latin typeface="Arial" panose="020B0604020202020204" pitchFamily="34" charset="0"/>
                <a:cs typeface="Arial" panose="020B0604020202020204" pitchFamily="34" charset="0"/>
              </a:rPr>
              <a:t>Lid gasket (on most)</a:t>
            </a:r>
          </a:p>
        </p:txBody>
      </p:sp>
      <p:sp>
        <p:nvSpPr>
          <p:cNvPr id="36" name="Rectangle 35">
            <a:extLst>
              <a:ext uri="{FF2B5EF4-FFF2-40B4-BE49-F238E27FC236}">
                <a16:creationId xmlns:a16="http://schemas.microsoft.com/office/drawing/2014/main" id="{41CF29F5-48C4-442A-81C9-622F182CCF7E}"/>
              </a:ext>
            </a:extLst>
          </p:cNvPr>
          <p:cNvSpPr/>
          <p:nvPr/>
        </p:nvSpPr>
        <p:spPr>
          <a:xfrm>
            <a:off x="803685" y="2964226"/>
            <a:ext cx="1824346" cy="584775"/>
          </a:xfrm>
          <a:prstGeom prst="rect">
            <a:avLst/>
          </a:prstGeom>
        </p:spPr>
        <p:txBody>
          <a:bodyPr wrap="none">
            <a:spAutoFit/>
          </a:bodyPr>
          <a:lstStyle/>
          <a:p>
            <a:pPr>
              <a:spcAft>
                <a:spcPts val="1200"/>
              </a:spcAft>
            </a:pPr>
            <a:r>
              <a:rPr lang="en-US" altLang="en-US" sz="3200" dirty="0">
                <a:latin typeface="Arial" panose="020B0604020202020204" pitchFamily="34" charset="0"/>
                <a:cs typeface="Arial" panose="020B0604020202020204" pitchFamily="34" charset="0"/>
              </a:rPr>
              <a:t>Vent port</a:t>
            </a:r>
          </a:p>
        </p:txBody>
      </p:sp>
      <p:sp>
        <p:nvSpPr>
          <p:cNvPr id="37" name="Rectangle 36">
            <a:extLst>
              <a:ext uri="{FF2B5EF4-FFF2-40B4-BE49-F238E27FC236}">
                <a16:creationId xmlns:a16="http://schemas.microsoft.com/office/drawing/2014/main" id="{0C31A690-EFF3-49BC-B1AB-2EA186647CD7}"/>
              </a:ext>
            </a:extLst>
          </p:cNvPr>
          <p:cNvSpPr/>
          <p:nvPr/>
        </p:nvSpPr>
        <p:spPr>
          <a:xfrm>
            <a:off x="803685" y="3535602"/>
            <a:ext cx="3554178" cy="584775"/>
          </a:xfrm>
          <a:prstGeom prst="rect">
            <a:avLst/>
          </a:prstGeom>
        </p:spPr>
        <p:txBody>
          <a:bodyPr wrap="none">
            <a:spAutoFit/>
          </a:bodyPr>
          <a:lstStyle/>
          <a:p>
            <a:pPr>
              <a:spcAft>
                <a:spcPts val="1200"/>
              </a:spcAft>
            </a:pPr>
            <a:r>
              <a:rPr lang="en-US" altLang="en-US" sz="3200" dirty="0">
                <a:latin typeface="Arial" panose="020B0604020202020204" pitchFamily="34" charset="0"/>
                <a:cs typeface="Arial" panose="020B0604020202020204" pitchFamily="34" charset="0"/>
              </a:rPr>
              <a:t>Pressure regulator</a:t>
            </a:r>
          </a:p>
        </p:txBody>
      </p:sp>
      <p:sp>
        <p:nvSpPr>
          <p:cNvPr id="38" name="Rectangle 37">
            <a:extLst>
              <a:ext uri="{FF2B5EF4-FFF2-40B4-BE49-F238E27FC236}">
                <a16:creationId xmlns:a16="http://schemas.microsoft.com/office/drawing/2014/main" id="{67A1336D-2574-488F-927F-2B895390229B}"/>
              </a:ext>
            </a:extLst>
          </p:cNvPr>
          <p:cNvSpPr/>
          <p:nvPr/>
        </p:nvSpPr>
        <p:spPr>
          <a:xfrm>
            <a:off x="791355" y="4703526"/>
            <a:ext cx="5719836" cy="584775"/>
          </a:xfrm>
          <a:prstGeom prst="rect">
            <a:avLst/>
          </a:prstGeom>
        </p:spPr>
        <p:txBody>
          <a:bodyPr wrap="none">
            <a:spAutoFit/>
          </a:bodyPr>
          <a:lstStyle/>
          <a:p>
            <a:pPr>
              <a:spcAft>
                <a:spcPts val="1200"/>
              </a:spcAft>
            </a:pPr>
            <a:r>
              <a:rPr lang="en-US" altLang="en-US" sz="3200" dirty="0">
                <a:latin typeface="Arial" panose="020B0604020202020204" pitchFamily="34" charset="0"/>
                <a:cs typeface="Arial" panose="020B0604020202020204" pitchFamily="34" charset="0"/>
              </a:rPr>
              <a:t>Safety locks when pressurized</a:t>
            </a:r>
          </a:p>
        </p:txBody>
      </p:sp>
      <p:sp>
        <p:nvSpPr>
          <p:cNvPr id="39" name="Rectangle 38">
            <a:extLst>
              <a:ext uri="{FF2B5EF4-FFF2-40B4-BE49-F238E27FC236}">
                <a16:creationId xmlns:a16="http://schemas.microsoft.com/office/drawing/2014/main" id="{846834DF-18C7-416E-AF56-E0399D6D72D8}"/>
              </a:ext>
            </a:extLst>
          </p:cNvPr>
          <p:cNvSpPr/>
          <p:nvPr/>
        </p:nvSpPr>
        <p:spPr>
          <a:xfrm>
            <a:off x="791355" y="5286675"/>
            <a:ext cx="3554178" cy="584775"/>
          </a:xfrm>
          <a:prstGeom prst="rect">
            <a:avLst/>
          </a:prstGeom>
        </p:spPr>
        <p:txBody>
          <a:bodyPr wrap="none">
            <a:spAutoFit/>
          </a:bodyPr>
          <a:lstStyle/>
          <a:p>
            <a:pPr>
              <a:spcAft>
                <a:spcPts val="1200"/>
              </a:spcAft>
            </a:pPr>
            <a:r>
              <a:rPr lang="en-US" altLang="en-US" sz="3200" dirty="0">
                <a:latin typeface="Arial" panose="020B0604020202020204" pitchFamily="34" charset="0"/>
                <a:cs typeface="Arial" panose="020B0604020202020204" pitchFamily="34" charset="0"/>
              </a:rPr>
              <a:t>Overpressure plug</a:t>
            </a:r>
          </a:p>
        </p:txBody>
      </p:sp>
      <p:grpSp>
        <p:nvGrpSpPr>
          <p:cNvPr id="28" name="Group 27">
            <a:extLst>
              <a:ext uri="{FF2B5EF4-FFF2-40B4-BE49-F238E27FC236}">
                <a16:creationId xmlns:a16="http://schemas.microsoft.com/office/drawing/2014/main" id="{BE185665-33A9-4967-A285-AC03DD65ED9F}"/>
              </a:ext>
            </a:extLst>
          </p:cNvPr>
          <p:cNvGrpSpPr/>
          <p:nvPr/>
        </p:nvGrpSpPr>
        <p:grpSpPr>
          <a:xfrm>
            <a:off x="4345533" y="3124200"/>
            <a:ext cx="4179342" cy="2454863"/>
            <a:chOff x="4345533" y="3124200"/>
            <a:chExt cx="4179342" cy="2454863"/>
          </a:xfrm>
        </p:grpSpPr>
        <p:cxnSp>
          <p:nvCxnSpPr>
            <p:cNvPr id="44" name="Straight Arrow Connector 43">
              <a:extLst>
                <a:ext uri="{FF2B5EF4-FFF2-40B4-BE49-F238E27FC236}">
                  <a16:creationId xmlns:a16="http://schemas.microsoft.com/office/drawing/2014/main" id="{8999D04A-2454-46DF-ADF4-F9477A8FDBF9}"/>
                </a:ext>
              </a:extLst>
            </p:cNvPr>
            <p:cNvCxnSpPr>
              <a:cxnSpLocks/>
              <a:stCxn id="39" idx="3"/>
            </p:cNvCxnSpPr>
            <p:nvPr/>
          </p:nvCxnSpPr>
          <p:spPr bwMode="auto">
            <a:xfrm flipV="1">
              <a:off x="4345533" y="4260851"/>
              <a:ext cx="3465362" cy="1318212"/>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8D6C7F17-3D36-4FD7-8029-C3388FE1E31E}"/>
                </a:ext>
              </a:extLst>
            </p:cNvPr>
            <p:cNvCxnSpPr>
              <a:cxnSpLocks/>
              <a:stCxn id="39" idx="3"/>
            </p:cNvCxnSpPr>
            <p:nvPr/>
          </p:nvCxnSpPr>
          <p:spPr bwMode="auto">
            <a:xfrm flipV="1">
              <a:off x="4345533" y="3124200"/>
              <a:ext cx="4179342" cy="2454863"/>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sp>
        <p:nvSpPr>
          <p:cNvPr id="46" name="Rectangle 45">
            <a:extLst>
              <a:ext uri="{FF2B5EF4-FFF2-40B4-BE49-F238E27FC236}">
                <a16:creationId xmlns:a16="http://schemas.microsoft.com/office/drawing/2014/main" id="{F1DBC24B-B87F-4CC4-BA81-19C9E669ACAF}"/>
              </a:ext>
            </a:extLst>
          </p:cNvPr>
          <p:cNvSpPr/>
          <p:nvPr/>
        </p:nvSpPr>
        <p:spPr>
          <a:xfrm>
            <a:off x="780441" y="4119945"/>
            <a:ext cx="3600666" cy="584775"/>
          </a:xfrm>
          <a:prstGeom prst="rect">
            <a:avLst/>
          </a:prstGeom>
        </p:spPr>
        <p:txBody>
          <a:bodyPr wrap="none">
            <a:spAutoFit/>
          </a:bodyPr>
          <a:lstStyle/>
          <a:p>
            <a:pPr>
              <a:spcAft>
                <a:spcPts val="1200"/>
              </a:spcAft>
            </a:pPr>
            <a:r>
              <a:rPr lang="en-US" altLang="en-US" sz="3200" dirty="0">
                <a:latin typeface="Arial" panose="020B0604020202020204" pitchFamily="34" charset="0"/>
                <a:cs typeface="Arial" panose="020B0604020202020204" pitchFamily="34" charset="0"/>
              </a:rPr>
              <a:t>Pressure indicator </a:t>
            </a:r>
          </a:p>
        </p:txBody>
      </p:sp>
    </p:spTree>
    <p:extLst>
      <p:ext uri="{BB962C8B-B14F-4D97-AF65-F5344CB8AC3E}">
        <p14:creationId xmlns:p14="http://schemas.microsoft.com/office/powerpoint/2010/main" val="188094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5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1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4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descr="https://encrypted-tbn0.gstatic.com/images?q=tbn:ANd9GcS1I-tNjcQ-TFy4r-bz2HdRleCB6hKvg5OrdlufrZzPrlfmUqTqxkd2PC3IT4_T5mgiSprzwxW6&amp;usqp=CAc">
            <a:extLst>
              <a:ext uri="{FF2B5EF4-FFF2-40B4-BE49-F238E27FC236}">
                <a16:creationId xmlns:a16="http://schemas.microsoft.com/office/drawing/2014/main" id="{0709C439-08D8-4921-9D2B-24EA38DB2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0271" y="4043716"/>
            <a:ext cx="1887373" cy="188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2AED88E-38FC-417D-B9B2-BE7CFF080287}"/>
              </a:ext>
            </a:extLst>
          </p:cNvPr>
          <p:cNvSpPr>
            <a:spLocks noGrp="1"/>
          </p:cNvSpPr>
          <p:nvPr>
            <p:ph type="title"/>
          </p:nvPr>
        </p:nvSpPr>
        <p:spPr>
          <a:xfrm>
            <a:off x="684734" y="14437"/>
            <a:ext cx="11253266" cy="1325563"/>
          </a:xfrm>
        </p:spPr>
        <p:txBody>
          <a:bodyPr/>
          <a:lstStyle/>
          <a:p>
            <a:r>
              <a:rPr lang="en-US" sz="3600" dirty="0"/>
              <a:t>Equipment &amp; Tools</a:t>
            </a:r>
            <a:r>
              <a:rPr lang="en-US" dirty="0"/>
              <a:t>: Pressure Canners</a:t>
            </a:r>
          </a:p>
        </p:txBody>
      </p:sp>
      <p:pic>
        <p:nvPicPr>
          <p:cNvPr id="8" name="Picture 7">
            <a:extLst>
              <a:ext uri="{FF2B5EF4-FFF2-40B4-BE49-F238E27FC236}">
                <a16:creationId xmlns:a16="http://schemas.microsoft.com/office/drawing/2014/main" id="{94AE9935-77B1-433B-9781-55F1F910D8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788" y="1835059"/>
            <a:ext cx="1761136" cy="177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a:extLst>
              <a:ext uri="{FF2B5EF4-FFF2-40B4-BE49-F238E27FC236}">
                <a16:creationId xmlns:a16="http://schemas.microsoft.com/office/drawing/2014/main" id="{53BA92A3-042B-457F-AC28-03B5C849EC9D}"/>
              </a:ext>
            </a:extLst>
          </p:cNvPr>
          <p:cNvPicPr>
            <a:picLocks noChangeAspect="1"/>
          </p:cNvPicPr>
          <p:nvPr/>
        </p:nvPicPr>
        <p:blipFill rotWithShape="1">
          <a:blip r:embed="rId5">
            <a:extLst>
              <a:ext uri="{28A0092B-C50C-407E-A947-70E740481C1C}">
                <a14:useLocalDpi xmlns:a14="http://schemas.microsoft.com/office/drawing/2010/main" val="0"/>
              </a:ext>
            </a:extLst>
          </a:blip>
          <a:srcRect t="8309" b="4745"/>
          <a:stretch/>
        </p:blipFill>
        <p:spPr bwMode="auto">
          <a:xfrm>
            <a:off x="4868651" y="4883082"/>
            <a:ext cx="1842238" cy="1199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a:extLst>
              <a:ext uri="{FF2B5EF4-FFF2-40B4-BE49-F238E27FC236}">
                <a16:creationId xmlns:a16="http://schemas.microsoft.com/office/drawing/2014/main" id="{5E34C5BF-7D41-4671-980F-60B8284C674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9645" y="4255853"/>
            <a:ext cx="1934909" cy="1934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a:extLst>
              <a:ext uri="{FF2B5EF4-FFF2-40B4-BE49-F238E27FC236}">
                <a16:creationId xmlns:a16="http://schemas.microsoft.com/office/drawing/2014/main" id="{6AF096E1-3F54-4DD3-B4E2-8E3AE2CB1A8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24767" y="1936160"/>
            <a:ext cx="2796462" cy="186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a:extLst>
              <a:ext uri="{FF2B5EF4-FFF2-40B4-BE49-F238E27FC236}">
                <a16:creationId xmlns:a16="http://schemas.microsoft.com/office/drawing/2014/main" id="{A8A5BD80-9BA8-4208-8536-0EF0D53E533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535080" y="1849816"/>
            <a:ext cx="20574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https://encrypted-tbn0.gstatic.com/images?q=tbn:ANd9GcSQYrzBMFWSA7pEE51ESTo1SnYKdjETUCrzBSizfOtA2AeGjnIgfwrH7JQFVIHRwiKlL7twYpug&amp;usqp=CAc">
            <a:extLst>
              <a:ext uri="{FF2B5EF4-FFF2-40B4-BE49-F238E27FC236}">
                <a16:creationId xmlns:a16="http://schemas.microsoft.com/office/drawing/2014/main" id="{58DE7193-A86F-454D-B5D2-F05E5A444E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2681" y="1836538"/>
            <a:ext cx="2045211" cy="204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B611A11-BB1E-4A75-BA09-26C9B4396B80}"/>
              </a:ext>
            </a:extLst>
          </p:cNvPr>
          <p:cNvSpPr txBox="1"/>
          <p:nvPr/>
        </p:nvSpPr>
        <p:spPr>
          <a:xfrm>
            <a:off x="614363" y="1474198"/>
            <a:ext cx="1981200" cy="400110"/>
          </a:xfrm>
          <a:prstGeom prst="rect">
            <a:avLst/>
          </a:prstGeom>
          <a:noFill/>
        </p:spPr>
        <p:txBody>
          <a:bodyPr>
            <a:spAutoFit/>
          </a:bodyPr>
          <a:lstStyle/>
          <a:p>
            <a:pPr algn="ctr">
              <a:defRPr/>
            </a:pPr>
            <a:r>
              <a:rPr lang="en-US" sz="2000" b="1" dirty="0">
                <a:solidFill>
                  <a:srgbClr val="C00000"/>
                </a:solidFill>
                <a:latin typeface="+mn-lt"/>
              </a:rPr>
              <a:t>All American</a:t>
            </a:r>
          </a:p>
        </p:txBody>
      </p:sp>
      <p:sp>
        <p:nvSpPr>
          <p:cNvPr id="15" name="TextBox 14">
            <a:extLst>
              <a:ext uri="{FF2B5EF4-FFF2-40B4-BE49-F238E27FC236}">
                <a16:creationId xmlns:a16="http://schemas.microsoft.com/office/drawing/2014/main" id="{939C2E25-45B4-4132-B12D-4A4E679A2471}"/>
              </a:ext>
            </a:extLst>
          </p:cNvPr>
          <p:cNvSpPr txBox="1"/>
          <p:nvPr/>
        </p:nvSpPr>
        <p:spPr>
          <a:xfrm>
            <a:off x="8621228" y="3685904"/>
            <a:ext cx="2797175" cy="400110"/>
          </a:xfrm>
          <a:prstGeom prst="rect">
            <a:avLst/>
          </a:prstGeom>
          <a:noFill/>
        </p:spPr>
        <p:txBody>
          <a:bodyPr>
            <a:spAutoFit/>
          </a:bodyPr>
          <a:lstStyle/>
          <a:p>
            <a:pPr algn="ctr">
              <a:defRPr/>
            </a:pPr>
            <a:r>
              <a:rPr lang="en-US" sz="2000" b="1" dirty="0">
                <a:solidFill>
                  <a:srgbClr val="C00000"/>
                </a:solidFill>
                <a:latin typeface="+mn-lt"/>
              </a:rPr>
              <a:t>Presto </a:t>
            </a:r>
            <a:endParaRPr lang="en-US" sz="2400" i="1" dirty="0">
              <a:solidFill>
                <a:srgbClr val="C00000"/>
              </a:solidFill>
              <a:latin typeface="+mn-lt"/>
            </a:endParaRPr>
          </a:p>
        </p:txBody>
      </p:sp>
      <p:sp>
        <p:nvSpPr>
          <p:cNvPr id="16" name="TextBox 15">
            <a:extLst>
              <a:ext uri="{FF2B5EF4-FFF2-40B4-BE49-F238E27FC236}">
                <a16:creationId xmlns:a16="http://schemas.microsoft.com/office/drawing/2014/main" id="{8DE6327F-9313-4A1F-AD04-9E5F7FDA5280}"/>
              </a:ext>
            </a:extLst>
          </p:cNvPr>
          <p:cNvSpPr txBox="1"/>
          <p:nvPr/>
        </p:nvSpPr>
        <p:spPr>
          <a:xfrm>
            <a:off x="1647024" y="3774491"/>
            <a:ext cx="1447800" cy="400110"/>
          </a:xfrm>
          <a:prstGeom prst="rect">
            <a:avLst/>
          </a:prstGeom>
          <a:noFill/>
        </p:spPr>
        <p:txBody>
          <a:bodyPr>
            <a:spAutoFit/>
          </a:bodyPr>
          <a:lstStyle/>
          <a:p>
            <a:pPr algn="ctr">
              <a:defRPr/>
            </a:pPr>
            <a:r>
              <a:rPr lang="en-US" sz="2000" b="1" dirty="0">
                <a:solidFill>
                  <a:srgbClr val="C00000"/>
                </a:solidFill>
                <a:latin typeface="+mn-lt"/>
              </a:rPr>
              <a:t>T-</a:t>
            </a:r>
            <a:r>
              <a:rPr lang="en-US" sz="2000" b="1" dirty="0" err="1">
                <a:solidFill>
                  <a:srgbClr val="C00000"/>
                </a:solidFill>
                <a:latin typeface="+mn-lt"/>
              </a:rPr>
              <a:t>Fal</a:t>
            </a:r>
            <a:endParaRPr lang="en-US" sz="2000" b="1" dirty="0">
              <a:solidFill>
                <a:srgbClr val="C00000"/>
              </a:solidFill>
              <a:latin typeface="+mn-lt"/>
            </a:endParaRPr>
          </a:p>
        </p:txBody>
      </p:sp>
      <p:sp>
        <p:nvSpPr>
          <p:cNvPr id="17" name="TextBox 16">
            <a:extLst>
              <a:ext uri="{FF2B5EF4-FFF2-40B4-BE49-F238E27FC236}">
                <a16:creationId xmlns:a16="http://schemas.microsoft.com/office/drawing/2014/main" id="{01E8E700-CF69-40FA-BFAA-E92825A606F1}"/>
              </a:ext>
            </a:extLst>
          </p:cNvPr>
          <p:cNvSpPr txBox="1"/>
          <p:nvPr/>
        </p:nvSpPr>
        <p:spPr>
          <a:xfrm>
            <a:off x="4213024" y="3792088"/>
            <a:ext cx="1285875" cy="369332"/>
          </a:xfrm>
          <a:prstGeom prst="rect">
            <a:avLst/>
          </a:prstGeom>
          <a:noFill/>
        </p:spPr>
        <p:txBody>
          <a:bodyPr wrap="square">
            <a:spAutoFit/>
          </a:bodyPr>
          <a:lstStyle/>
          <a:p>
            <a:pPr algn="ctr">
              <a:defRPr/>
            </a:pPr>
            <a:r>
              <a:rPr lang="en-US" b="1" dirty="0">
                <a:solidFill>
                  <a:schemeClr val="accent5"/>
                </a:solidFill>
                <a:latin typeface="+mn-lt"/>
              </a:rPr>
              <a:t>Old style</a:t>
            </a:r>
          </a:p>
        </p:txBody>
      </p:sp>
      <p:sp>
        <p:nvSpPr>
          <p:cNvPr id="18" name="TextBox 17">
            <a:extLst>
              <a:ext uri="{FF2B5EF4-FFF2-40B4-BE49-F238E27FC236}">
                <a16:creationId xmlns:a16="http://schemas.microsoft.com/office/drawing/2014/main" id="{10103246-2DC1-4A01-95C1-5773525158D0}"/>
              </a:ext>
            </a:extLst>
          </p:cNvPr>
          <p:cNvSpPr txBox="1"/>
          <p:nvPr/>
        </p:nvSpPr>
        <p:spPr>
          <a:xfrm>
            <a:off x="9777869" y="1474198"/>
            <a:ext cx="1981200" cy="400110"/>
          </a:xfrm>
          <a:prstGeom prst="rect">
            <a:avLst/>
          </a:prstGeom>
          <a:noFill/>
        </p:spPr>
        <p:txBody>
          <a:bodyPr>
            <a:spAutoFit/>
          </a:bodyPr>
          <a:lstStyle/>
          <a:p>
            <a:pPr>
              <a:defRPr/>
            </a:pPr>
            <a:r>
              <a:rPr lang="en-US" sz="2000" b="1" dirty="0">
                <a:solidFill>
                  <a:srgbClr val="C00000"/>
                </a:solidFill>
                <a:latin typeface="+mn-lt"/>
              </a:rPr>
              <a:t>Granite Ware</a:t>
            </a:r>
          </a:p>
        </p:txBody>
      </p:sp>
      <p:sp>
        <p:nvSpPr>
          <p:cNvPr id="19" name="TextBox 18">
            <a:extLst>
              <a:ext uri="{FF2B5EF4-FFF2-40B4-BE49-F238E27FC236}">
                <a16:creationId xmlns:a16="http://schemas.microsoft.com/office/drawing/2014/main" id="{B63787F4-C59F-4FCA-8AE9-D664FE7E7D16}"/>
              </a:ext>
            </a:extLst>
          </p:cNvPr>
          <p:cNvSpPr txBox="1"/>
          <p:nvPr/>
        </p:nvSpPr>
        <p:spPr>
          <a:xfrm>
            <a:off x="4955113" y="4482972"/>
            <a:ext cx="1981200" cy="400110"/>
          </a:xfrm>
          <a:prstGeom prst="rect">
            <a:avLst/>
          </a:prstGeom>
          <a:noFill/>
        </p:spPr>
        <p:txBody>
          <a:bodyPr>
            <a:spAutoFit/>
          </a:bodyPr>
          <a:lstStyle/>
          <a:p>
            <a:pPr algn="ctr">
              <a:defRPr/>
            </a:pPr>
            <a:r>
              <a:rPr lang="en-US" sz="2000" b="1" dirty="0" err="1">
                <a:solidFill>
                  <a:srgbClr val="C00000"/>
                </a:solidFill>
                <a:latin typeface="+mn-lt"/>
              </a:rPr>
              <a:t>Fagor</a:t>
            </a:r>
            <a:r>
              <a:rPr lang="en-US" sz="2000" b="1" dirty="0">
                <a:solidFill>
                  <a:srgbClr val="C00000"/>
                </a:solidFill>
                <a:latin typeface="+mn-lt"/>
              </a:rPr>
              <a:t> / </a:t>
            </a:r>
            <a:r>
              <a:rPr lang="en-US" sz="2000" b="1" dirty="0" err="1">
                <a:solidFill>
                  <a:srgbClr val="C00000"/>
                </a:solidFill>
                <a:latin typeface="+mn-lt"/>
              </a:rPr>
              <a:t>Zavor</a:t>
            </a:r>
            <a:endParaRPr lang="en-US" sz="2000" b="1" dirty="0">
              <a:solidFill>
                <a:srgbClr val="C00000"/>
              </a:solidFill>
              <a:latin typeface="+mn-lt"/>
            </a:endParaRPr>
          </a:p>
        </p:txBody>
      </p:sp>
      <p:sp>
        <p:nvSpPr>
          <p:cNvPr id="21" name="TextBox 20">
            <a:extLst>
              <a:ext uri="{FF2B5EF4-FFF2-40B4-BE49-F238E27FC236}">
                <a16:creationId xmlns:a16="http://schemas.microsoft.com/office/drawing/2014/main" id="{5D932E8A-BF94-4318-8AF9-8CBFF037102F}"/>
              </a:ext>
            </a:extLst>
          </p:cNvPr>
          <p:cNvSpPr txBox="1"/>
          <p:nvPr/>
        </p:nvSpPr>
        <p:spPr>
          <a:xfrm>
            <a:off x="3471862" y="1369836"/>
            <a:ext cx="4783138" cy="461665"/>
          </a:xfrm>
          <a:prstGeom prst="rect">
            <a:avLst/>
          </a:prstGeom>
          <a:noFill/>
        </p:spPr>
        <p:txBody>
          <a:bodyPr>
            <a:spAutoFit/>
          </a:bodyPr>
          <a:lstStyle/>
          <a:p>
            <a:pPr algn="ctr">
              <a:defRPr/>
            </a:pPr>
            <a:r>
              <a:rPr lang="en-US" sz="2400" b="1" dirty="0" err="1">
                <a:solidFill>
                  <a:srgbClr val="C00000"/>
                </a:solidFill>
                <a:latin typeface="+mn-lt"/>
              </a:rPr>
              <a:t>Mirro</a:t>
            </a:r>
            <a:endParaRPr lang="en-US" b="1" dirty="0">
              <a:solidFill>
                <a:srgbClr val="C00000"/>
              </a:solidFill>
              <a:latin typeface="+mn-lt"/>
            </a:endParaRPr>
          </a:p>
        </p:txBody>
      </p:sp>
      <p:sp>
        <p:nvSpPr>
          <p:cNvPr id="22" name="TextBox 21">
            <a:extLst>
              <a:ext uri="{FF2B5EF4-FFF2-40B4-BE49-F238E27FC236}">
                <a16:creationId xmlns:a16="http://schemas.microsoft.com/office/drawing/2014/main" id="{AF663165-CBB5-443B-A657-CE3009A7CDFA}"/>
              </a:ext>
            </a:extLst>
          </p:cNvPr>
          <p:cNvSpPr txBox="1"/>
          <p:nvPr/>
        </p:nvSpPr>
        <p:spPr>
          <a:xfrm>
            <a:off x="4945240" y="3769798"/>
            <a:ext cx="4783138" cy="369332"/>
          </a:xfrm>
          <a:prstGeom prst="rect">
            <a:avLst/>
          </a:prstGeom>
          <a:noFill/>
        </p:spPr>
        <p:txBody>
          <a:bodyPr>
            <a:spAutoFit/>
          </a:bodyPr>
          <a:lstStyle/>
          <a:p>
            <a:pPr algn="ctr">
              <a:defRPr/>
            </a:pPr>
            <a:r>
              <a:rPr lang="en-US" b="1" dirty="0">
                <a:solidFill>
                  <a:schemeClr val="accent5"/>
                </a:solidFill>
                <a:latin typeface="+mn-lt"/>
              </a:rPr>
              <a:t>Current style</a:t>
            </a:r>
          </a:p>
        </p:txBody>
      </p:sp>
      <p:sp>
        <p:nvSpPr>
          <p:cNvPr id="23" name="TextBox 22">
            <a:extLst>
              <a:ext uri="{FF2B5EF4-FFF2-40B4-BE49-F238E27FC236}">
                <a16:creationId xmlns:a16="http://schemas.microsoft.com/office/drawing/2014/main" id="{5E4C18AB-F492-49F3-8CE6-01CA4168564C}"/>
              </a:ext>
            </a:extLst>
          </p:cNvPr>
          <p:cNvSpPr txBox="1"/>
          <p:nvPr/>
        </p:nvSpPr>
        <p:spPr>
          <a:xfrm>
            <a:off x="7743738" y="5943250"/>
            <a:ext cx="4448262" cy="400110"/>
          </a:xfrm>
          <a:prstGeom prst="rect">
            <a:avLst/>
          </a:prstGeom>
          <a:noFill/>
        </p:spPr>
        <p:txBody>
          <a:bodyPr wrap="square">
            <a:spAutoFit/>
          </a:bodyPr>
          <a:lstStyle/>
          <a:p>
            <a:pPr algn="ctr">
              <a:defRPr/>
            </a:pPr>
            <a:r>
              <a:rPr lang="en-US" sz="2000" i="1" dirty="0">
                <a:solidFill>
                  <a:srgbClr val="C00000"/>
                </a:solidFill>
                <a:latin typeface="+mn-lt"/>
              </a:rPr>
              <a:t>(induction compatible model available)</a:t>
            </a:r>
          </a:p>
        </p:txBody>
      </p:sp>
      <p:sp>
        <p:nvSpPr>
          <p:cNvPr id="25" name="Rounded Rectangle 17">
            <a:extLst>
              <a:ext uri="{FF2B5EF4-FFF2-40B4-BE49-F238E27FC236}">
                <a16:creationId xmlns:a16="http://schemas.microsoft.com/office/drawing/2014/main" id="{65990203-1D59-4E54-B41E-5C894B1FFF87}"/>
              </a:ext>
            </a:extLst>
          </p:cNvPr>
          <p:cNvSpPr/>
          <p:nvPr/>
        </p:nvSpPr>
        <p:spPr>
          <a:xfrm>
            <a:off x="8842375" y="3613685"/>
            <a:ext cx="2227698" cy="2387065"/>
          </a:xfrm>
          <a:prstGeom prst="roundRect">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227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2E7FA-1902-43F7-A8AB-A0B9066ACECF}"/>
              </a:ext>
            </a:extLst>
          </p:cNvPr>
          <p:cNvSpPr>
            <a:spLocks noGrp="1"/>
          </p:cNvSpPr>
          <p:nvPr>
            <p:ph type="title"/>
          </p:nvPr>
        </p:nvSpPr>
        <p:spPr>
          <a:xfrm>
            <a:off x="684734" y="14437"/>
            <a:ext cx="11507266" cy="1325563"/>
          </a:xfrm>
        </p:spPr>
        <p:txBody>
          <a:bodyPr/>
          <a:lstStyle/>
          <a:p>
            <a:r>
              <a:rPr lang="en-US" sz="3600" dirty="0"/>
              <a:t>Equipment &amp; Tools</a:t>
            </a:r>
            <a:r>
              <a:rPr lang="en-US" dirty="0"/>
              <a:t>: Presto Canner</a:t>
            </a:r>
          </a:p>
        </p:txBody>
      </p:sp>
      <p:sp>
        <p:nvSpPr>
          <p:cNvPr id="3" name="Content Placeholder 2">
            <a:extLst>
              <a:ext uri="{FF2B5EF4-FFF2-40B4-BE49-F238E27FC236}">
                <a16:creationId xmlns:a16="http://schemas.microsoft.com/office/drawing/2014/main" id="{A53BD3D6-F38B-493F-9C8C-8965099FAA48}"/>
              </a:ext>
            </a:extLst>
          </p:cNvPr>
          <p:cNvSpPr>
            <a:spLocks noGrp="1"/>
          </p:cNvSpPr>
          <p:nvPr>
            <p:ph idx="1"/>
          </p:nvPr>
        </p:nvSpPr>
        <p:spPr/>
        <p:txBody>
          <a:bodyPr/>
          <a:lstStyle/>
          <a:p>
            <a:pPr marL="0" indent="0">
              <a:buNone/>
            </a:pPr>
            <a:r>
              <a:rPr lang="en-US" altLang="en-US" dirty="0"/>
              <a:t>Just because it has a dial doesn’t mean it’s a dial-gauge pressure canner</a:t>
            </a:r>
          </a:p>
          <a:p>
            <a:r>
              <a:rPr lang="en-US" altLang="en-US" dirty="0"/>
              <a:t>Only 1 true dial-gauge </a:t>
            </a:r>
            <a:br>
              <a:rPr lang="en-US" altLang="en-US" dirty="0"/>
            </a:br>
            <a:r>
              <a:rPr lang="en-US" altLang="en-US" dirty="0"/>
              <a:t>pressure canner: </a:t>
            </a:r>
            <a:r>
              <a:rPr lang="en-US" altLang="en-US" b="1" i="1" dirty="0">
                <a:solidFill>
                  <a:srgbClr val="FF0000"/>
                </a:solidFill>
              </a:rPr>
              <a:t>Presto</a:t>
            </a:r>
          </a:p>
          <a:p>
            <a:pPr lvl="1"/>
            <a:r>
              <a:rPr lang="en-US" altLang="en-US" dirty="0"/>
              <a:t>Others are considered </a:t>
            </a:r>
            <a:br>
              <a:rPr lang="en-US" altLang="en-US" dirty="0"/>
            </a:br>
            <a:r>
              <a:rPr lang="en-US" altLang="en-US" dirty="0"/>
              <a:t>weighted-gauge canners </a:t>
            </a:r>
            <a:br>
              <a:rPr lang="en-US" altLang="en-US" dirty="0"/>
            </a:br>
            <a:r>
              <a:rPr lang="en-US" altLang="en-US" dirty="0"/>
              <a:t>with a dial-gauge for </a:t>
            </a:r>
            <a:br>
              <a:rPr lang="en-US" altLang="en-US" dirty="0"/>
            </a:br>
            <a:r>
              <a:rPr lang="en-US" altLang="en-US" dirty="0"/>
              <a:t>reference</a:t>
            </a:r>
          </a:p>
          <a:p>
            <a:pPr lvl="1"/>
            <a:r>
              <a:rPr lang="en-US" altLang="en-US" dirty="0"/>
              <a:t>Per manuals</a:t>
            </a:r>
            <a:endParaRPr lang="en-US" dirty="0"/>
          </a:p>
        </p:txBody>
      </p:sp>
      <p:pic>
        <p:nvPicPr>
          <p:cNvPr id="4" name="Picture 2" descr="National Presto 1755 Pressure Canner, 16 qt, 11.94 in H x 17-1/4 in W x  13.63 in L, Aluminum">
            <a:extLst>
              <a:ext uri="{FF2B5EF4-FFF2-40B4-BE49-F238E27FC236}">
                <a16:creationId xmlns:a16="http://schemas.microsoft.com/office/drawing/2014/main" id="{689595A5-0B54-4BE9-A6B0-82444FC083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6726" y="2463800"/>
            <a:ext cx="4876312"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5">
            <a:extLst>
              <a:ext uri="{FF2B5EF4-FFF2-40B4-BE49-F238E27FC236}">
                <a16:creationId xmlns:a16="http://schemas.microsoft.com/office/drawing/2014/main" id="{1222966A-3936-4AFA-88BB-C155356DB104}"/>
              </a:ext>
            </a:extLst>
          </p:cNvPr>
          <p:cNvSpPr/>
          <p:nvPr/>
        </p:nvSpPr>
        <p:spPr>
          <a:xfrm>
            <a:off x="9626600" y="2603500"/>
            <a:ext cx="809625" cy="801688"/>
          </a:xfrm>
          <a:prstGeom prst="roundRect">
            <a:avLst>
              <a:gd name="adj" fmla="val 14803"/>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2952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2E7FA-1902-43F7-A8AB-A0B9066ACECF}"/>
              </a:ext>
            </a:extLst>
          </p:cNvPr>
          <p:cNvSpPr>
            <a:spLocks noGrp="1"/>
          </p:cNvSpPr>
          <p:nvPr>
            <p:ph type="title"/>
          </p:nvPr>
        </p:nvSpPr>
        <p:spPr>
          <a:xfrm>
            <a:off x="684734" y="14437"/>
            <a:ext cx="11507266" cy="1325563"/>
          </a:xfrm>
        </p:spPr>
        <p:txBody>
          <a:bodyPr/>
          <a:lstStyle/>
          <a:p>
            <a:r>
              <a:rPr lang="en-US" sz="3600" dirty="0"/>
              <a:t>Equipment &amp; Tools</a:t>
            </a:r>
            <a:r>
              <a:rPr lang="en-US" dirty="0"/>
              <a:t>: Presto Dial-Gauge</a:t>
            </a:r>
          </a:p>
        </p:txBody>
      </p:sp>
      <p:sp>
        <p:nvSpPr>
          <p:cNvPr id="7" name="Content Placeholder 6">
            <a:extLst>
              <a:ext uri="{FF2B5EF4-FFF2-40B4-BE49-F238E27FC236}">
                <a16:creationId xmlns:a16="http://schemas.microsoft.com/office/drawing/2014/main" id="{0E883EFB-95C0-44B0-A852-4B03E638CA04}"/>
              </a:ext>
            </a:extLst>
          </p:cNvPr>
          <p:cNvSpPr>
            <a:spLocks noGrp="1"/>
          </p:cNvSpPr>
          <p:nvPr>
            <p:ph idx="1"/>
          </p:nvPr>
        </p:nvSpPr>
        <p:spPr>
          <a:xfrm>
            <a:off x="838200" y="1825625"/>
            <a:ext cx="8051800" cy="4351338"/>
          </a:xfrm>
        </p:spPr>
        <p:txBody>
          <a:bodyPr/>
          <a:lstStyle/>
          <a:p>
            <a:pPr>
              <a:spcAft>
                <a:spcPts val="1200"/>
              </a:spcAft>
            </a:pPr>
            <a:r>
              <a:rPr lang="en-US" altLang="en-US" b="1" dirty="0"/>
              <a:t>Indicates</a:t>
            </a:r>
            <a:r>
              <a:rPr lang="en-US" altLang="en-US" dirty="0"/>
              <a:t> pressure inside the canner.</a:t>
            </a:r>
          </a:p>
          <a:p>
            <a:pPr>
              <a:spcAft>
                <a:spcPts val="1200"/>
              </a:spcAft>
            </a:pPr>
            <a:r>
              <a:rPr lang="en-US" altLang="en-US" dirty="0"/>
              <a:t>More flexibility in altitude adjustments.</a:t>
            </a:r>
          </a:p>
          <a:p>
            <a:pPr lvl="1">
              <a:spcAft>
                <a:spcPts val="1200"/>
              </a:spcAft>
            </a:pPr>
            <a:r>
              <a:rPr lang="en-US" altLang="en-US" dirty="0"/>
              <a:t>Small psi increments</a:t>
            </a:r>
          </a:p>
          <a:p>
            <a:r>
              <a:rPr lang="en-US" altLang="en-US" dirty="0"/>
              <a:t>Increase / decrease pressure by adjusting heat.</a:t>
            </a:r>
          </a:p>
          <a:p>
            <a:r>
              <a:rPr lang="en-US" altLang="en-US" dirty="0"/>
              <a:t>Check annually for accuracy.</a:t>
            </a:r>
          </a:p>
          <a:p>
            <a:endParaRPr lang="en-US" dirty="0"/>
          </a:p>
        </p:txBody>
      </p:sp>
      <p:pic>
        <p:nvPicPr>
          <p:cNvPr id="8" name="Picture 11" descr="Presto 82087/85771 Pressure Cooker and Canner Gauge">
            <a:extLst>
              <a:ext uri="{FF2B5EF4-FFF2-40B4-BE49-F238E27FC236}">
                <a16:creationId xmlns:a16="http://schemas.microsoft.com/office/drawing/2014/main" id="{D582CBF1-1050-4CD4-8578-602C5BFD9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3163" y="1825625"/>
            <a:ext cx="3398837"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7920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2E7FA-1902-43F7-A8AB-A0B9066ACECF}"/>
              </a:ext>
            </a:extLst>
          </p:cNvPr>
          <p:cNvSpPr>
            <a:spLocks noGrp="1"/>
          </p:cNvSpPr>
          <p:nvPr>
            <p:ph type="title"/>
          </p:nvPr>
        </p:nvSpPr>
        <p:spPr>
          <a:xfrm>
            <a:off x="684734" y="14437"/>
            <a:ext cx="11507266" cy="1325563"/>
          </a:xfrm>
        </p:spPr>
        <p:txBody>
          <a:bodyPr/>
          <a:lstStyle/>
          <a:p>
            <a:r>
              <a:rPr lang="en-US" sz="3600" dirty="0"/>
              <a:t>Equipment &amp; Tools</a:t>
            </a:r>
            <a:r>
              <a:rPr lang="en-US" dirty="0"/>
              <a:t>: Presto Dial-Gauge Weight</a:t>
            </a:r>
          </a:p>
        </p:txBody>
      </p:sp>
      <p:sp>
        <p:nvSpPr>
          <p:cNvPr id="7" name="Content Placeholder 6">
            <a:extLst>
              <a:ext uri="{FF2B5EF4-FFF2-40B4-BE49-F238E27FC236}">
                <a16:creationId xmlns:a16="http://schemas.microsoft.com/office/drawing/2014/main" id="{0E883EFB-95C0-44B0-A852-4B03E638CA04}"/>
              </a:ext>
            </a:extLst>
          </p:cNvPr>
          <p:cNvSpPr>
            <a:spLocks noGrp="1"/>
          </p:cNvSpPr>
          <p:nvPr>
            <p:ph idx="1"/>
          </p:nvPr>
        </p:nvSpPr>
        <p:spPr>
          <a:xfrm>
            <a:off x="838200" y="1825625"/>
            <a:ext cx="8051800" cy="4351338"/>
          </a:xfrm>
        </p:spPr>
        <p:txBody>
          <a:bodyPr>
            <a:normAutofit/>
          </a:bodyPr>
          <a:lstStyle/>
          <a:p>
            <a:pPr>
              <a:spcAft>
                <a:spcPts val="1200"/>
              </a:spcAft>
            </a:pPr>
            <a:r>
              <a:rPr lang="en-US" altLang="en-US" dirty="0"/>
              <a:t>Standard model comes with a 15 psi weight</a:t>
            </a:r>
          </a:p>
          <a:p>
            <a:pPr lvl="1">
              <a:spcAft>
                <a:spcPts val="1200"/>
              </a:spcAft>
            </a:pPr>
            <a:r>
              <a:rPr lang="en-US" altLang="en-US" dirty="0"/>
              <a:t>Can’t get dial gauge tested?</a:t>
            </a:r>
          </a:p>
          <a:p>
            <a:pPr lvl="1">
              <a:spcAft>
                <a:spcPts val="1200"/>
              </a:spcAft>
            </a:pPr>
            <a:r>
              <a:rPr lang="en-US" altLang="en-US" dirty="0"/>
              <a:t>Treat as a weighted gauge canner and can at 15 psi</a:t>
            </a:r>
          </a:p>
          <a:p>
            <a:pPr>
              <a:spcAft>
                <a:spcPts val="1200"/>
              </a:spcAft>
            </a:pPr>
            <a:endParaRPr lang="en-US" altLang="en-US" dirty="0"/>
          </a:p>
          <a:p>
            <a:pPr>
              <a:spcAft>
                <a:spcPts val="1200"/>
              </a:spcAft>
            </a:pPr>
            <a:r>
              <a:rPr lang="en-US" altLang="en-US" dirty="0"/>
              <a:t>Optional 3-piece weighted gauge</a:t>
            </a:r>
          </a:p>
          <a:p>
            <a:pPr lvl="1">
              <a:spcAft>
                <a:spcPts val="1200"/>
              </a:spcAft>
            </a:pPr>
            <a:r>
              <a:rPr lang="en-US" altLang="en-US" dirty="0"/>
              <a:t>Converts to a full weighted gauge canner</a:t>
            </a:r>
            <a:br>
              <a:rPr lang="en-US" altLang="en-US" dirty="0"/>
            </a:br>
            <a:r>
              <a:rPr lang="en-US" altLang="en-US" dirty="0"/>
              <a:t>with 5, 10, 15 psi weight</a:t>
            </a:r>
          </a:p>
          <a:p>
            <a:endParaRPr lang="en-US" dirty="0"/>
          </a:p>
        </p:txBody>
      </p:sp>
      <p:pic>
        <p:nvPicPr>
          <p:cNvPr id="9" name="Picture 9" descr="Amazon.com: Presto 09978 Regulator, Pack of 1, Original Version: Pressure  Cooker Presto Parts: Kitchen &amp; Dining">
            <a:hlinkClick r:id="rId3"/>
            <a:extLst>
              <a:ext uri="{FF2B5EF4-FFF2-40B4-BE49-F238E27FC236}">
                <a16:creationId xmlns:a16="http://schemas.microsoft.com/office/drawing/2014/main" id="{F80D7D7E-7EB6-45D6-BF5B-62D476830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1000" y="1761343"/>
            <a:ext cx="1925205" cy="192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DE469F0-284F-4DBE-A030-909F80D2DCA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40918" y="3876675"/>
            <a:ext cx="195528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1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descr="https://encrypted-tbn0.gstatic.com/images?q=tbn:ANd9GcS1I-tNjcQ-TFy4r-bz2HdRleCB6hKvg5OrdlufrZzPrlfmUqTqxkd2PC3IT4_T5mgiSprzwxW6&amp;usqp=CAc">
            <a:extLst>
              <a:ext uri="{FF2B5EF4-FFF2-40B4-BE49-F238E27FC236}">
                <a16:creationId xmlns:a16="http://schemas.microsoft.com/office/drawing/2014/main" id="{0709C439-08D8-4921-9D2B-24EA38DB2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0271" y="4043716"/>
            <a:ext cx="1887373" cy="188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2AED88E-38FC-417D-B9B2-BE7CFF080287}"/>
              </a:ext>
            </a:extLst>
          </p:cNvPr>
          <p:cNvSpPr>
            <a:spLocks noGrp="1"/>
          </p:cNvSpPr>
          <p:nvPr>
            <p:ph type="title"/>
          </p:nvPr>
        </p:nvSpPr>
        <p:spPr>
          <a:xfrm>
            <a:off x="684734" y="14437"/>
            <a:ext cx="11253266" cy="1325563"/>
          </a:xfrm>
        </p:spPr>
        <p:txBody>
          <a:bodyPr/>
          <a:lstStyle/>
          <a:p>
            <a:r>
              <a:rPr lang="en-US" sz="3600" dirty="0"/>
              <a:t>Equipment &amp; Tools</a:t>
            </a:r>
            <a:r>
              <a:rPr lang="en-US" dirty="0"/>
              <a:t>: Pressure Canners</a:t>
            </a:r>
          </a:p>
        </p:txBody>
      </p:sp>
      <p:pic>
        <p:nvPicPr>
          <p:cNvPr id="8" name="Picture 7">
            <a:extLst>
              <a:ext uri="{FF2B5EF4-FFF2-40B4-BE49-F238E27FC236}">
                <a16:creationId xmlns:a16="http://schemas.microsoft.com/office/drawing/2014/main" id="{94AE9935-77B1-433B-9781-55F1F910D8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788" y="1835059"/>
            <a:ext cx="1761136" cy="177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a:extLst>
              <a:ext uri="{FF2B5EF4-FFF2-40B4-BE49-F238E27FC236}">
                <a16:creationId xmlns:a16="http://schemas.microsoft.com/office/drawing/2014/main" id="{53BA92A3-042B-457F-AC28-03B5C849EC9D}"/>
              </a:ext>
            </a:extLst>
          </p:cNvPr>
          <p:cNvPicPr>
            <a:picLocks noChangeAspect="1"/>
          </p:cNvPicPr>
          <p:nvPr/>
        </p:nvPicPr>
        <p:blipFill rotWithShape="1">
          <a:blip r:embed="rId5">
            <a:extLst>
              <a:ext uri="{28A0092B-C50C-407E-A947-70E740481C1C}">
                <a14:useLocalDpi xmlns:a14="http://schemas.microsoft.com/office/drawing/2010/main" val="0"/>
              </a:ext>
            </a:extLst>
          </a:blip>
          <a:srcRect t="8309" b="4745"/>
          <a:stretch/>
        </p:blipFill>
        <p:spPr bwMode="auto">
          <a:xfrm>
            <a:off x="4868651" y="4883082"/>
            <a:ext cx="1842238" cy="1199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a:extLst>
              <a:ext uri="{FF2B5EF4-FFF2-40B4-BE49-F238E27FC236}">
                <a16:creationId xmlns:a16="http://schemas.microsoft.com/office/drawing/2014/main" id="{5E34C5BF-7D41-4671-980F-60B8284C674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9645" y="4255853"/>
            <a:ext cx="1934909" cy="1934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a:extLst>
              <a:ext uri="{FF2B5EF4-FFF2-40B4-BE49-F238E27FC236}">
                <a16:creationId xmlns:a16="http://schemas.microsoft.com/office/drawing/2014/main" id="{6AF096E1-3F54-4DD3-B4E2-8E3AE2CB1A8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24767" y="1936160"/>
            <a:ext cx="2796462" cy="186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a:extLst>
              <a:ext uri="{FF2B5EF4-FFF2-40B4-BE49-F238E27FC236}">
                <a16:creationId xmlns:a16="http://schemas.microsoft.com/office/drawing/2014/main" id="{A8A5BD80-9BA8-4208-8536-0EF0D53E533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535080" y="1849816"/>
            <a:ext cx="20574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https://encrypted-tbn0.gstatic.com/images?q=tbn:ANd9GcSQYrzBMFWSA7pEE51ESTo1SnYKdjETUCrzBSizfOtA2AeGjnIgfwrH7JQFVIHRwiKlL7twYpug&amp;usqp=CAc">
            <a:extLst>
              <a:ext uri="{FF2B5EF4-FFF2-40B4-BE49-F238E27FC236}">
                <a16:creationId xmlns:a16="http://schemas.microsoft.com/office/drawing/2014/main" id="{58DE7193-A86F-454D-B5D2-F05E5A444E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2681" y="1836538"/>
            <a:ext cx="2045211" cy="204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B611A11-BB1E-4A75-BA09-26C9B4396B80}"/>
              </a:ext>
            </a:extLst>
          </p:cNvPr>
          <p:cNvSpPr txBox="1"/>
          <p:nvPr/>
        </p:nvSpPr>
        <p:spPr>
          <a:xfrm>
            <a:off x="614363" y="1474198"/>
            <a:ext cx="1981200" cy="400110"/>
          </a:xfrm>
          <a:prstGeom prst="rect">
            <a:avLst/>
          </a:prstGeom>
          <a:noFill/>
        </p:spPr>
        <p:txBody>
          <a:bodyPr>
            <a:spAutoFit/>
          </a:bodyPr>
          <a:lstStyle/>
          <a:p>
            <a:pPr algn="ctr">
              <a:defRPr/>
            </a:pPr>
            <a:r>
              <a:rPr lang="en-US" sz="2000" b="1" dirty="0">
                <a:solidFill>
                  <a:srgbClr val="C00000"/>
                </a:solidFill>
                <a:latin typeface="+mn-lt"/>
              </a:rPr>
              <a:t>All American</a:t>
            </a:r>
          </a:p>
        </p:txBody>
      </p:sp>
      <p:sp>
        <p:nvSpPr>
          <p:cNvPr id="15" name="TextBox 14">
            <a:extLst>
              <a:ext uri="{FF2B5EF4-FFF2-40B4-BE49-F238E27FC236}">
                <a16:creationId xmlns:a16="http://schemas.microsoft.com/office/drawing/2014/main" id="{939C2E25-45B4-4132-B12D-4A4E679A2471}"/>
              </a:ext>
            </a:extLst>
          </p:cNvPr>
          <p:cNvSpPr txBox="1"/>
          <p:nvPr/>
        </p:nvSpPr>
        <p:spPr>
          <a:xfrm>
            <a:off x="8621228" y="3685904"/>
            <a:ext cx="2797175" cy="400110"/>
          </a:xfrm>
          <a:prstGeom prst="rect">
            <a:avLst/>
          </a:prstGeom>
          <a:noFill/>
        </p:spPr>
        <p:txBody>
          <a:bodyPr>
            <a:spAutoFit/>
          </a:bodyPr>
          <a:lstStyle/>
          <a:p>
            <a:pPr algn="ctr">
              <a:defRPr/>
            </a:pPr>
            <a:r>
              <a:rPr lang="en-US" sz="2000" b="1" dirty="0">
                <a:solidFill>
                  <a:srgbClr val="C00000"/>
                </a:solidFill>
                <a:latin typeface="+mn-lt"/>
              </a:rPr>
              <a:t>Presto </a:t>
            </a:r>
            <a:endParaRPr lang="en-US" sz="2400" i="1" dirty="0">
              <a:solidFill>
                <a:srgbClr val="C00000"/>
              </a:solidFill>
              <a:latin typeface="+mn-lt"/>
            </a:endParaRPr>
          </a:p>
        </p:txBody>
      </p:sp>
      <p:sp>
        <p:nvSpPr>
          <p:cNvPr id="16" name="TextBox 15">
            <a:extLst>
              <a:ext uri="{FF2B5EF4-FFF2-40B4-BE49-F238E27FC236}">
                <a16:creationId xmlns:a16="http://schemas.microsoft.com/office/drawing/2014/main" id="{8DE6327F-9313-4A1F-AD04-9E5F7FDA5280}"/>
              </a:ext>
            </a:extLst>
          </p:cNvPr>
          <p:cNvSpPr txBox="1"/>
          <p:nvPr/>
        </p:nvSpPr>
        <p:spPr>
          <a:xfrm>
            <a:off x="1647024" y="3774491"/>
            <a:ext cx="1447800" cy="400110"/>
          </a:xfrm>
          <a:prstGeom prst="rect">
            <a:avLst/>
          </a:prstGeom>
          <a:noFill/>
        </p:spPr>
        <p:txBody>
          <a:bodyPr>
            <a:spAutoFit/>
          </a:bodyPr>
          <a:lstStyle/>
          <a:p>
            <a:pPr algn="ctr">
              <a:defRPr/>
            </a:pPr>
            <a:r>
              <a:rPr lang="en-US" sz="2000" b="1" dirty="0">
                <a:solidFill>
                  <a:srgbClr val="C00000"/>
                </a:solidFill>
                <a:latin typeface="+mn-lt"/>
              </a:rPr>
              <a:t>T-</a:t>
            </a:r>
            <a:r>
              <a:rPr lang="en-US" sz="2000" b="1" dirty="0" err="1">
                <a:solidFill>
                  <a:srgbClr val="C00000"/>
                </a:solidFill>
                <a:latin typeface="+mn-lt"/>
              </a:rPr>
              <a:t>Fal</a:t>
            </a:r>
            <a:endParaRPr lang="en-US" sz="2000" b="1" dirty="0">
              <a:solidFill>
                <a:srgbClr val="C00000"/>
              </a:solidFill>
              <a:latin typeface="+mn-lt"/>
            </a:endParaRPr>
          </a:p>
        </p:txBody>
      </p:sp>
      <p:sp>
        <p:nvSpPr>
          <p:cNvPr id="17" name="TextBox 16">
            <a:extLst>
              <a:ext uri="{FF2B5EF4-FFF2-40B4-BE49-F238E27FC236}">
                <a16:creationId xmlns:a16="http://schemas.microsoft.com/office/drawing/2014/main" id="{01E8E700-CF69-40FA-BFAA-E92825A606F1}"/>
              </a:ext>
            </a:extLst>
          </p:cNvPr>
          <p:cNvSpPr txBox="1"/>
          <p:nvPr/>
        </p:nvSpPr>
        <p:spPr>
          <a:xfrm>
            <a:off x="4213024" y="3792088"/>
            <a:ext cx="1285875" cy="369332"/>
          </a:xfrm>
          <a:prstGeom prst="rect">
            <a:avLst/>
          </a:prstGeom>
          <a:noFill/>
        </p:spPr>
        <p:txBody>
          <a:bodyPr wrap="square">
            <a:spAutoFit/>
          </a:bodyPr>
          <a:lstStyle/>
          <a:p>
            <a:pPr algn="ctr">
              <a:defRPr/>
            </a:pPr>
            <a:r>
              <a:rPr lang="en-US" b="1" dirty="0">
                <a:solidFill>
                  <a:schemeClr val="accent5"/>
                </a:solidFill>
                <a:latin typeface="+mn-lt"/>
              </a:rPr>
              <a:t>Old style</a:t>
            </a:r>
          </a:p>
        </p:txBody>
      </p:sp>
      <p:sp>
        <p:nvSpPr>
          <p:cNvPr id="18" name="TextBox 17">
            <a:extLst>
              <a:ext uri="{FF2B5EF4-FFF2-40B4-BE49-F238E27FC236}">
                <a16:creationId xmlns:a16="http://schemas.microsoft.com/office/drawing/2014/main" id="{10103246-2DC1-4A01-95C1-5773525158D0}"/>
              </a:ext>
            </a:extLst>
          </p:cNvPr>
          <p:cNvSpPr txBox="1"/>
          <p:nvPr/>
        </p:nvSpPr>
        <p:spPr>
          <a:xfrm>
            <a:off x="9777869" y="1474198"/>
            <a:ext cx="1981200" cy="400110"/>
          </a:xfrm>
          <a:prstGeom prst="rect">
            <a:avLst/>
          </a:prstGeom>
          <a:noFill/>
        </p:spPr>
        <p:txBody>
          <a:bodyPr>
            <a:spAutoFit/>
          </a:bodyPr>
          <a:lstStyle/>
          <a:p>
            <a:pPr>
              <a:defRPr/>
            </a:pPr>
            <a:r>
              <a:rPr lang="en-US" sz="2000" b="1" dirty="0">
                <a:solidFill>
                  <a:srgbClr val="C00000"/>
                </a:solidFill>
                <a:latin typeface="+mn-lt"/>
              </a:rPr>
              <a:t>Granite Ware</a:t>
            </a:r>
          </a:p>
        </p:txBody>
      </p:sp>
      <p:sp>
        <p:nvSpPr>
          <p:cNvPr id="19" name="TextBox 18">
            <a:extLst>
              <a:ext uri="{FF2B5EF4-FFF2-40B4-BE49-F238E27FC236}">
                <a16:creationId xmlns:a16="http://schemas.microsoft.com/office/drawing/2014/main" id="{B63787F4-C59F-4FCA-8AE9-D664FE7E7D16}"/>
              </a:ext>
            </a:extLst>
          </p:cNvPr>
          <p:cNvSpPr txBox="1"/>
          <p:nvPr/>
        </p:nvSpPr>
        <p:spPr>
          <a:xfrm>
            <a:off x="4955113" y="4482972"/>
            <a:ext cx="1981200" cy="400110"/>
          </a:xfrm>
          <a:prstGeom prst="rect">
            <a:avLst/>
          </a:prstGeom>
          <a:noFill/>
        </p:spPr>
        <p:txBody>
          <a:bodyPr>
            <a:spAutoFit/>
          </a:bodyPr>
          <a:lstStyle/>
          <a:p>
            <a:pPr algn="ctr">
              <a:defRPr/>
            </a:pPr>
            <a:r>
              <a:rPr lang="en-US" sz="2000" b="1" dirty="0" err="1">
                <a:solidFill>
                  <a:srgbClr val="C00000"/>
                </a:solidFill>
                <a:latin typeface="+mn-lt"/>
              </a:rPr>
              <a:t>Fagor</a:t>
            </a:r>
            <a:r>
              <a:rPr lang="en-US" sz="2000" b="1" dirty="0">
                <a:solidFill>
                  <a:srgbClr val="C00000"/>
                </a:solidFill>
                <a:latin typeface="+mn-lt"/>
              </a:rPr>
              <a:t> / </a:t>
            </a:r>
            <a:r>
              <a:rPr lang="en-US" sz="2000" b="1" dirty="0" err="1">
                <a:solidFill>
                  <a:srgbClr val="C00000"/>
                </a:solidFill>
                <a:latin typeface="+mn-lt"/>
              </a:rPr>
              <a:t>Zavor</a:t>
            </a:r>
            <a:endParaRPr lang="en-US" sz="2000" b="1" dirty="0">
              <a:solidFill>
                <a:srgbClr val="C00000"/>
              </a:solidFill>
              <a:latin typeface="+mn-lt"/>
            </a:endParaRPr>
          </a:p>
        </p:txBody>
      </p:sp>
      <p:sp>
        <p:nvSpPr>
          <p:cNvPr id="21" name="TextBox 20">
            <a:extLst>
              <a:ext uri="{FF2B5EF4-FFF2-40B4-BE49-F238E27FC236}">
                <a16:creationId xmlns:a16="http://schemas.microsoft.com/office/drawing/2014/main" id="{5D932E8A-BF94-4318-8AF9-8CBFF037102F}"/>
              </a:ext>
            </a:extLst>
          </p:cNvPr>
          <p:cNvSpPr txBox="1"/>
          <p:nvPr/>
        </p:nvSpPr>
        <p:spPr>
          <a:xfrm>
            <a:off x="3471862" y="1369836"/>
            <a:ext cx="4783138" cy="461665"/>
          </a:xfrm>
          <a:prstGeom prst="rect">
            <a:avLst/>
          </a:prstGeom>
          <a:noFill/>
        </p:spPr>
        <p:txBody>
          <a:bodyPr>
            <a:spAutoFit/>
          </a:bodyPr>
          <a:lstStyle/>
          <a:p>
            <a:pPr algn="ctr">
              <a:defRPr/>
            </a:pPr>
            <a:r>
              <a:rPr lang="en-US" sz="2400" b="1" dirty="0" err="1">
                <a:solidFill>
                  <a:srgbClr val="C00000"/>
                </a:solidFill>
                <a:latin typeface="+mn-lt"/>
              </a:rPr>
              <a:t>Mirro</a:t>
            </a:r>
            <a:endParaRPr lang="en-US" b="1" dirty="0">
              <a:solidFill>
                <a:srgbClr val="C00000"/>
              </a:solidFill>
              <a:latin typeface="+mn-lt"/>
            </a:endParaRPr>
          </a:p>
        </p:txBody>
      </p:sp>
      <p:sp>
        <p:nvSpPr>
          <p:cNvPr id="22" name="TextBox 21">
            <a:extLst>
              <a:ext uri="{FF2B5EF4-FFF2-40B4-BE49-F238E27FC236}">
                <a16:creationId xmlns:a16="http://schemas.microsoft.com/office/drawing/2014/main" id="{AF663165-CBB5-443B-A657-CE3009A7CDFA}"/>
              </a:ext>
            </a:extLst>
          </p:cNvPr>
          <p:cNvSpPr txBox="1"/>
          <p:nvPr/>
        </p:nvSpPr>
        <p:spPr>
          <a:xfrm>
            <a:off x="4945240" y="3769798"/>
            <a:ext cx="4783138" cy="369332"/>
          </a:xfrm>
          <a:prstGeom prst="rect">
            <a:avLst/>
          </a:prstGeom>
          <a:noFill/>
        </p:spPr>
        <p:txBody>
          <a:bodyPr>
            <a:spAutoFit/>
          </a:bodyPr>
          <a:lstStyle/>
          <a:p>
            <a:pPr algn="ctr">
              <a:defRPr/>
            </a:pPr>
            <a:r>
              <a:rPr lang="en-US" b="1" dirty="0">
                <a:solidFill>
                  <a:schemeClr val="accent5"/>
                </a:solidFill>
                <a:latin typeface="+mn-lt"/>
              </a:rPr>
              <a:t>Current style</a:t>
            </a:r>
          </a:p>
        </p:txBody>
      </p:sp>
      <p:sp>
        <p:nvSpPr>
          <p:cNvPr id="23" name="TextBox 22">
            <a:extLst>
              <a:ext uri="{FF2B5EF4-FFF2-40B4-BE49-F238E27FC236}">
                <a16:creationId xmlns:a16="http://schemas.microsoft.com/office/drawing/2014/main" id="{5E4C18AB-F492-49F3-8CE6-01CA4168564C}"/>
              </a:ext>
            </a:extLst>
          </p:cNvPr>
          <p:cNvSpPr txBox="1"/>
          <p:nvPr/>
        </p:nvSpPr>
        <p:spPr>
          <a:xfrm>
            <a:off x="7743738" y="5943250"/>
            <a:ext cx="4448262" cy="400110"/>
          </a:xfrm>
          <a:prstGeom prst="rect">
            <a:avLst/>
          </a:prstGeom>
          <a:noFill/>
        </p:spPr>
        <p:txBody>
          <a:bodyPr wrap="square">
            <a:spAutoFit/>
          </a:bodyPr>
          <a:lstStyle/>
          <a:p>
            <a:pPr algn="ctr">
              <a:defRPr/>
            </a:pPr>
            <a:r>
              <a:rPr lang="en-US" sz="2000" i="1" dirty="0">
                <a:solidFill>
                  <a:srgbClr val="C00000"/>
                </a:solidFill>
                <a:latin typeface="+mn-lt"/>
              </a:rPr>
              <a:t>(induction compatible model available)</a:t>
            </a:r>
          </a:p>
        </p:txBody>
      </p:sp>
      <p:sp>
        <p:nvSpPr>
          <p:cNvPr id="3" name="&quot;Not Allowed&quot; Symbol 2">
            <a:extLst>
              <a:ext uri="{FF2B5EF4-FFF2-40B4-BE49-F238E27FC236}">
                <a16:creationId xmlns:a16="http://schemas.microsoft.com/office/drawing/2014/main" id="{3FBB3599-53DE-4FA7-9CE4-73CF930F40D4}"/>
              </a:ext>
            </a:extLst>
          </p:cNvPr>
          <p:cNvSpPr/>
          <p:nvPr/>
        </p:nvSpPr>
        <p:spPr>
          <a:xfrm>
            <a:off x="9118600" y="3769798"/>
            <a:ext cx="2006016" cy="2086447"/>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1016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E7987252-0F1A-4A21-A10E-A802F1F66314}"/>
              </a:ext>
            </a:extLst>
          </p:cNvPr>
          <p:cNvSpPr>
            <a:spLocks noGrp="1"/>
          </p:cNvSpPr>
          <p:nvPr>
            <p:ph type="title"/>
          </p:nvPr>
        </p:nvSpPr>
        <p:spPr/>
        <p:txBody>
          <a:bodyPr/>
          <a:lstStyle/>
          <a:p>
            <a:r>
              <a:rPr lang="en-US" altLang="en-US"/>
              <a:t>Dial-Gauge vs Weighted-Gauge</a:t>
            </a:r>
          </a:p>
        </p:txBody>
      </p:sp>
      <p:sp>
        <p:nvSpPr>
          <p:cNvPr id="4" name="Slide Number Placeholder 3">
            <a:extLst>
              <a:ext uri="{FF2B5EF4-FFF2-40B4-BE49-F238E27FC236}">
                <a16:creationId xmlns:a16="http://schemas.microsoft.com/office/drawing/2014/main" id="{FA7FF458-7E19-4BA2-BF00-4C3EDFF4694B}"/>
              </a:ext>
            </a:extLst>
          </p:cNvPr>
          <p:cNvSpPr>
            <a:spLocks noGrp="1"/>
          </p:cNvSpPr>
          <p:nvPr>
            <p:ph type="sldNum" sz="quarter" idx="12"/>
          </p:nvPr>
        </p:nvSpPr>
        <p:spPr/>
        <p:txBody>
          <a:bodyPr/>
          <a:lstStyle/>
          <a:p>
            <a:pPr>
              <a:defRPr/>
            </a:pPr>
            <a:fld id="{87E6EDEF-B186-4149-903F-70BA9C8A2E1B}" type="slidenum">
              <a:rPr lang="en-US" altLang="en-US" smtClean="0"/>
              <a:pPr>
                <a:defRPr/>
              </a:pPr>
              <a:t>56</a:t>
            </a:fld>
            <a:endParaRPr lang="en-US" altLang="en-US" dirty="0"/>
          </a:p>
        </p:txBody>
      </p:sp>
      <p:sp>
        <p:nvSpPr>
          <p:cNvPr id="9219" name="Content Placeholder 2">
            <a:extLst>
              <a:ext uri="{FF2B5EF4-FFF2-40B4-BE49-F238E27FC236}">
                <a16:creationId xmlns:a16="http://schemas.microsoft.com/office/drawing/2014/main" id="{4B8A7779-917C-4A04-A4C0-FE2FA0246A0B}"/>
              </a:ext>
            </a:extLst>
          </p:cNvPr>
          <p:cNvSpPr>
            <a:spLocks noGrp="1"/>
          </p:cNvSpPr>
          <p:nvPr>
            <p:ph idx="1"/>
          </p:nvPr>
        </p:nvSpPr>
        <p:spPr>
          <a:xfrm>
            <a:off x="838200" y="1825625"/>
            <a:ext cx="10261600" cy="4351338"/>
          </a:xfrm>
        </p:spPr>
        <p:txBody>
          <a:bodyPr/>
          <a:lstStyle/>
          <a:p>
            <a:pPr marL="0" indent="0">
              <a:buNone/>
            </a:pPr>
            <a:r>
              <a:rPr lang="en-US" altLang="en-US" dirty="0"/>
              <a:t>Just because it has a dial doesn’t mean it’s a dial-gauge pressure canner</a:t>
            </a:r>
          </a:p>
          <a:p>
            <a:pPr lvl="1"/>
            <a:r>
              <a:rPr lang="en-US" altLang="en-US" dirty="0"/>
              <a:t>Weighted-gauge canners have a dial-gauge </a:t>
            </a:r>
            <a:br>
              <a:rPr lang="en-US" altLang="en-US" dirty="0"/>
            </a:br>
            <a:r>
              <a:rPr lang="en-US" altLang="en-US" dirty="0"/>
              <a:t>for reference only</a:t>
            </a:r>
          </a:p>
          <a:p>
            <a:pPr lvl="1"/>
            <a:r>
              <a:rPr lang="en-US" altLang="en-US" dirty="0"/>
              <a:t>Per manuals</a:t>
            </a:r>
          </a:p>
        </p:txBody>
      </p:sp>
      <p:pic>
        <p:nvPicPr>
          <p:cNvPr id="9221" name="Picture 7">
            <a:extLst>
              <a:ext uri="{FF2B5EF4-FFF2-40B4-BE49-F238E27FC236}">
                <a16:creationId xmlns:a16="http://schemas.microsoft.com/office/drawing/2014/main" id="{34694554-03D0-4FA2-9FC5-9AE5D30335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38041" y="3141663"/>
            <a:ext cx="2661759"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780E7F-04F5-4A53-B192-0469B0366E7A}"/>
              </a:ext>
            </a:extLst>
          </p:cNvPr>
          <p:cNvSpPr>
            <a:spLocks noGrp="1"/>
          </p:cNvSpPr>
          <p:nvPr>
            <p:ph type="title"/>
          </p:nvPr>
        </p:nvSpPr>
        <p:spPr/>
        <p:txBody>
          <a:bodyPr/>
          <a:lstStyle/>
          <a:p>
            <a:r>
              <a:rPr lang="en-US" altLang="en-US"/>
              <a:t>Pressure Canners: Weighted</a:t>
            </a:r>
          </a:p>
        </p:txBody>
      </p:sp>
      <p:sp>
        <p:nvSpPr>
          <p:cNvPr id="2" name="Slide Number Placeholder 1">
            <a:extLst>
              <a:ext uri="{FF2B5EF4-FFF2-40B4-BE49-F238E27FC236}">
                <a16:creationId xmlns:a16="http://schemas.microsoft.com/office/drawing/2014/main" id="{6E71E51C-9FC8-47EB-8B5D-9CB7173B0D78}"/>
              </a:ext>
            </a:extLst>
          </p:cNvPr>
          <p:cNvSpPr>
            <a:spLocks noGrp="1"/>
          </p:cNvSpPr>
          <p:nvPr>
            <p:ph type="sldNum" sz="quarter" idx="12"/>
          </p:nvPr>
        </p:nvSpPr>
        <p:spPr/>
        <p:txBody>
          <a:bodyPr/>
          <a:lstStyle/>
          <a:p>
            <a:pPr>
              <a:defRPr/>
            </a:pPr>
            <a:fld id="{181A0912-CF11-44C2-A357-15C0473E5B22}" type="slidenum">
              <a:rPr lang="en-US" altLang="en-US" smtClean="0"/>
              <a:pPr>
                <a:defRPr/>
              </a:pPr>
              <a:t>57</a:t>
            </a:fld>
            <a:endParaRPr lang="en-US" altLang="en-US" dirty="0"/>
          </a:p>
        </p:txBody>
      </p:sp>
      <p:sp>
        <p:nvSpPr>
          <p:cNvPr id="10244" name="Rectangle 3">
            <a:extLst>
              <a:ext uri="{FF2B5EF4-FFF2-40B4-BE49-F238E27FC236}">
                <a16:creationId xmlns:a16="http://schemas.microsoft.com/office/drawing/2014/main" id="{2BA46D92-9E9D-44C1-B6C1-FE7E605373E7}"/>
              </a:ext>
            </a:extLst>
          </p:cNvPr>
          <p:cNvSpPr>
            <a:spLocks noGrp="1"/>
          </p:cNvSpPr>
          <p:nvPr>
            <p:ph idx="1"/>
          </p:nvPr>
        </p:nvSpPr>
        <p:spPr/>
        <p:txBody>
          <a:bodyPr/>
          <a:lstStyle/>
          <a:p>
            <a:r>
              <a:rPr lang="en-US" altLang="en-US"/>
              <a:t>All American: Dial &amp; Weighted Gauge on top</a:t>
            </a:r>
          </a:p>
          <a:p>
            <a:pPr lvl="1"/>
            <a:r>
              <a:rPr lang="en-US" altLang="en-US"/>
              <a:t>Use as a weighted gauge canner (per manual)</a:t>
            </a:r>
          </a:p>
          <a:p>
            <a:pPr lvl="1"/>
            <a:r>
              <a:rPr lang="en-US" altLang="en-US"/>
              <a:t>Lube metal-to-metal contact</a:t>
            </a:r>
            <a:br>
              <a:rPr lang="en-US" altLang="en-US"/>
            </a:br>
            <a:endParaRPr lang="en-US" altLang="en-US"/>
          </a:p>
          <a:p>
            <a:r>
              <a:rPr lang="en-US" altLang="en-US"/>
              <a:t>Gauge</a:t>
            </a:r>
          </a:p>
          <a:p>
            <a:pPr lvl="1"/>
            <a:r>
              <a:rPr lang="en-US" altLang="en-US"/>
              <a:t>Accurate +/- 2 lbs</a:t>
            </a:r>
          </a:p>
          <a:p>
            <a:pPr lvl="1"/>
            <a:r>
              <a:rPr lang="en-US" altLang="en-US"/>
              <a:t>Use to tell when to remove lid; </a:t>
            </a:r>
            <a:br>
              <a:rPr lang="en-US" altLang="en-US"/>
            </a:br>
            <a:r>
              <a:rPr lang="en-US" altLang="en-US"/>
              <a:t>no pressure lock indicator</a:t>
            </a:r>
          </a:p>
        </p:txBody>
      </p:sp>
      <p:pic>
        <p:nvPicPr>
          <p:cNvPr id="10243" name="Picture 2" descr="014 All About Pressure Canning With Ernest Miller | Root Simple">
            <a:extLst>
              <a:ext uri="{FF2B5EF4-FFF2-40B4-BE49-F238E27FC236}">
                <a16:creationId xmlns:a16="http://schemas.microsoft.com/office/drawing/2014/main" id="{F6CAC338-C7B6-42F5-9381-FDF8E694B6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2082800"/>
            <a:ext cx="2581796"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a:hlinkClick r:id="rId3"/>
            <a:extLst>
              <a:ext uri="{FF2B5EF4-FFF2-40B4-BE49-F238E27FC236}">
                <a16:creationId xmlns:a16="http://schemas.microsoft.com/office/drawing/2014/main" id="{3D5B3C7D-FB1E-473C-A815-C6E367BF2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38" y="4130675"/>
            <a:ext cx="14795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0" name="Title 1">
            <a:extLst>
              <a:ext uri="{FF2B5EF4-FFF2-40B4-BE49-F238E27FC236}">
                <a16:creationId xmlns:a16="http://schemas.microsoft.com/office/drawing/2014/main" id="{1065CBBC-1E2C-4FFE-A482-02D704ED00FB}"/>
              </a:ext>
            </a:extLst>
          </p:cNvPr>
          <p:cNvSpPr>
            <a:spLocks noGrp="1"/>
          </p:cNvSpPr>
          <p:nvPr>
            <p:ph type="title"/>
          </p:nvPr>
        </p:nvSpPr>
        <p:spPr/>
        <p:txBody>
          <a:bodyPr/>
          <a:lstStyle/>
          <a:p>
            <a:pPr eaLnBrk="1" hangingPunct="1">
              <a:defRPr/>
            </a:pPr>
            <a:r>
              <a:rPr lang="en-US" altLang="en-US" dirty="0">
                <a:latin typeface="+mn-lt"/>
                <a:ea typeface="ＭＳ Ｐゴシック" panose="020B0600070205080204" pitchFamily="34" charset="-128"/>
              </a:rPr>
              <a:t>Pressure Canners:</a:t>
            </a:r>
            <a:r>
              <a:rPr lang="en-US" altLang="en-US" dirty="0">
                <a:ea typeface="ＭＳ Ｐゴシック" panose="020B0600070205080204" pitchFamily="34" charset="-128"/>
              </a:rPr>
              <a:t> Weighted Gauge</a:t>
            </a:r>
            <a:endParaRPr lang="en-US" altLang="en-US" dirty="0">
              <a:latin typeface="+mn-lt"/>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CB1155D5-BD2E-459D-836F-1F3907D150F6}"/>
              </a:ext>
            </a:extLst>
          </p:cNvPr>
          <p:cNvSpPr>
            <a:spLocks noGrp="1"/>
          </p:cNvSpPr>
          <p:nvPr>
            <p:ph type="sldNum" sz="quarter" idx="12"/>
          </p:nvPr>
        </p:nvSpPr>
        <p:spPr/>
        <p:txBody>
          <a:bodyPr/>
          <a:lstStyle/>
          <a:p>
            <a:pPr>
              <a:defRPr/>
            </a:pPr>
            <a:fld id="{707D2F25-54CB-4DBA-B249-A340E7A78395}" type="slidenum">
              <a:rPr lang="en-US" altLang="en-US"/>
              <a:pPr>
                <a:defRPr/>
              </a:pPr>
              <a:t>58</a:t>
            </a:fld>
            <a:endParaRPr lang="en-US" altLang="en-US" dirty="0"/>
          </a:p>
        </p:txBody>
      </p:sp>
      <p:sp>
        <p:nvSpPr>
          <p:cNvPr id="12292" name="Rectangle 3">
            <a:extLst>
              <a:ext uri="{FF2B5EF4-FFF2-40B4-BE49-F238E27FC236}">
                <a16:creationId xmlns:a16="http://schemas.microsoft.com/office/drawing/2014/main" id="{040F33A2-5391-486A-A0CC-F40486295CB2}"/>
              </a:ext>
            </a:extLst>
          </p:cNvPr>
          <p:cNvSpPr>
            <a:spLocks noGrp="1"/>
          </p:cNvSpPr>
          <p:nvPr>
            <p:ph idx="1"/>
          </p:nvPr>
        </p:nvSpPr>
        <p:spPr/>
        <p:txBody>
          <a:bodyPr/>
          <a:lstStyle/>
          <a:p>
            <a:pPr eaLnBrk="1" hangingPunct="1"/>
            <a:r>
              <a:rPr lang="en-US" altLang="en-US" sz="2800"/>
              <a:t>Weighted Gauge</a:t>
            </a:r>
          </a:p>
          <a:p>
            <a:pPr lvl="1" eaLnBrk="1" hangingPunct="1"/>
            <a:r>
              <a:rPr lang="en-US" altLang="en-US" sz="2400" b="1" i="1">
                <a:solidFill>
                  <a:srgbClr val="C00000"/>
                </a:solidFill>
              </a:rPr>
              <a:t>Regulates</a:t>
            </a:r>
            <a:r>
              <a:rPr lang="en-US" altLang="en-US" sz="2400"/>
              <a:t> pressure inside the canner</a:t>
            </a:r>
          </a:p>
          <a:p>
            <a:pPr lvl="1" eaLnBrk="1" hangingPunct="1"/>
            <a:r>
              <a:rPr lang="en-US" altLang="en-US" sz="2400"/>
              <a:t>Releases pressure from canner during processing to maintain correct setting</a:t>
            </a:r>
          </a:p>
          <a:p>
            <a:pPr lvl="1" eaLnBrk="1" hangingPunct="1"/>
            <a:r>
              <a:rPr lang="en-US" altLang="en-US" sz="2400"/>
              <a:t>Altitude adjustment requires increase of 5 psi pressure</a:t>
            </a:r>
          </a:p>
        </p:txBody>
      </p:sp>
      <p:pic>
        <p:nvPicPr>
          <p:cNvPr id="6" name="Picture 5">
            <a:hlinkClick r:id="rId5"/>
            <a:extLst>
              <a:ext uri="{FF2B5EF4-FFF2-40B4-BE49-F238E27FC236}">
                <a16:creationId xmlns:a16="http://schemas.microsoft.com/office/drawing/2014/main" id="{492A3A52-828B-4D6E-B6F9-A4069802B9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6825" y="4195763"/>
            <a:ext cx="153035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80C80648-9811-450A-BF00-C0DC78472301}"/>
              </a:ext>
            </a:extLst>
          </p:cNvPr>
          <p:cNvGrpSpPr>
            <a:grpSpLocks/>
          </p:cNvGrpSpPr>
          <p:nvPr/>
        </p:nvGrpSpPr>
        <p:grpSpPr bwMode="auto">
          <a:xfrm>
            <a:off x="6223000" y="4244975"/>
            <a:ext cx="2514600" cy="1524000"/>
            <a:chOff x="5821497" y="4289425"/>
            <a:chExt cx="3093903" cy="1806575"/>
          </a:xfrm>
        </p:grpSpPr>
        <p:pic>
          <p:nvPicPr>
            <p:cNvPr id="12298" name="Picture 8">
              <a:extLst>
                <a:ext uri="{FF2B5EF4-FFF2-40B4-BE49-F238E27FC236}">
                  <a16:creationId xmlns:a16="http://schemas.microsoft.com/office/drawing/2014/main" id="{63291C79-0AA3-41FF-8375-CD95244A340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21497" y="4289425"/>
              <a:ext cx="131277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9">
              <a:extLst>
                <a:ext uri="{FF2B5EF4-FFF2-40B4-BE49-F238E27FC236}">
                  <a16:creationId xmlns:a16="http://schemas.microsoft.com/office/drawing/2014/main" id="{09D8D6B4-5BBF-4010-ADAF-F2B3C20122D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97768" y="4610542"/>
              <a:ext cx="1079432" cy="148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0">
              <a:hlinkClick r:id="rId8"/>
              <a:extLst>
                <a:ext uri="{FF2B5EF4-FFF2-40B4-BE49-F238E27FC236}">
                  <a16:creationId xmlns:a16="http://schemas.microsoft.com/office/drawing/2014/main" id="{10DD7C9D-B501-4BAA-933D-1A71BBBC060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57134" y="4914900"/>
              <a:ext cx="858266"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583" name="Picture 7" descr="GraniteWare Pressure Canner Parts | Pressure Cooker Outlet">
            <a:extLst>
              <a:ext uri="{FF2B5EF4-FFF2-40B4-BE49-F238E27FC236}">
                <a16:creationId xmlns:a16="http://schemas.microsoft.com/office/drawing/2014/main" id="{4993CF3B-CCC0-466D-A946-166751E343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3725" y="4192588"/>
            <a:ext cx="1481138"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11"/>
            <a:extLst>
              <a:ext uri="{FF2B5EF4-FFF2-40B4-BE49-F238E27FC236}">
                <a16:creationId xmlns:a16="http://schemas.microsoft.com/office/drawing/2014/main" id="{7983057F-F2FE-4A15-9C3E-0C7B3A7F5DA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913813" y="3902075"/>
            <a:ext cx="23907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nodeType="afterGroup">
                            <p:stCondLst>
                              <p:cond delay="500"/>
                            </p:stCondLst>
                            <p:childTnLst>
                              <p:par>
                                <p:cTn id="11" presetID="1" presetClass="entr" presetSubtype="0" fill="hold" nodeType="afterEffect">
                                  <p:stCondLst>
                                    <p:cond delay="500"/>
                                  </p:stCondLst>
                                  <p:childTnLst>
                                    <p:set>
                                      <p:cBhvr>
                                        <p:cTn id="12" dur="1" fill="hold">
                                          <p:stCondLst>
                                            <p:cond delay="0"/>
                                          </p:stCondLst>
                                        </p:cTn>
                                        <p:tgtEl>
                                          <p:spTgt spid="24583"/>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nodeType="afterGroup">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D07CCE9D-8D62-4085-B516-33C9EF0C66D5}"/>
              </a:ext>
            </a:extLst>
          </p:cNvPr>
          <p:cNvSpPr>
            <a:spLocks noGrp="1"/>
          </p:cNvSpPr>
          <p:nvPr>
            <p:ph type="title"/>
          </p:nvPr>
        </p:nvSpPr>
        <p:spPr/>
        <p:txBody>
          <a:bodyPr/>
          <a:lstStyle/>
          <a:p>
            <a:r>
              <a:rPr lang="en-US" altLang="en-US"/>
              <a:t>Pressure Canners: Weighted Gauge</a:t>
            </a:r>
          </a:p>
        </p:txBody>
      </p:sp>
      <p:sp>
        <p:nvSpPr>
          <p:cNvPr id="2" name="Slide Number Placeholder 1">
            <a:extLst>
              <a:ext uri="{FF2B5EF4-FFF2-40B4-BE49-F238E27FC236}">
                <a16:creationId xmlns:a16="http://schemas.microsoft.com/office/drawing/2014/main" id="{9892A294-5C1F-4E15-A53B-CC0EB8F42932}"/>
              </a:ext>
            </a:extLst>
          </p:cNvPr>
          <p:cNvSpPr>
            <a:spLocks noGrp="1"/>
          </p:cNvSpPr>
          <p:nvPr>
            <p:ph type="sldNum" sz="quarter" idx="12"/>
          </p:nvPr>
        </p:nvSpPr>
        <p:spPr/>
        <p:txBody>
          <a:bodyPr/>
          <a:lstStyle/>
          <a:p>
            <a:pPr>
              <a:defRPr/>
            </a:pPr>
            <a:fld id="{5DA1DB9B-0A0F-445F-AE57-1790FDC4336F}" type="slidenum">
              <a:rPr lang="en-US" altLang="en-US" smtClean="0"/>
              <a:pPr>
                <a:defRPr/>
              </a:pPr>
              <a:t>59</a:t>
            </a:fld>
            <a:endParaRPr lang="en-US" altLang="en-US" dirty="0"/>
          </a:p>
        </p:txBody>
      </p:sp>
      <p:sp>
        <p:nvSpPr>
          <p:cNvPr id="14339" name="Rectangle 3">
            <a:extLst>
              <a:ext uri="{FF2B5EF4-FFF2-40B4-BE49-F238E27FC236}">
                <a16:creationId xmlns:a16="http://schemas.microsoft.com/office/drawing/2014/main" id="{2C77808C-326A-4FBD-AABE-692995CA207D}"/>
              </a:ext>
            </a:extLst>
          </p:cNvPr>
          <p:cNvSpPr>
            <a:spLocks noGrp="1" noChangeArrowheads="1"/>
          </p:cNvSpPr>
          <p:nvPr>
            <p:ph idx="1"/>
          </p:nvPr>
        </p:nvSpPr>
        <p:spPr>
          <a:xfrm>
            <a:off x="838200" y="1825625"/>
            <a:ext cx="7175500" cy="4351338"/>
          </a:xfrm>
        </p:spPr>
        <p:txBody>
          <a:bodyPr/>
          <a:lstStyle/>
          <a:p>
            <a:r>
              <a:rPr lang="en-US" altLang="en-US" dirty="0"/>
              <a:t>Selective: One piece</a:t>
            </a:r>
          </a:p>
          <a:p>
            <a:pPr lvl="1"/>
            <a:r>
              <a:rPr lang="en-US" altLang="en-US" dirty="0"/>
              <a:t>Fitting for 5, 10 or 15 psi</a:t>
            </a:r>
          </a:p>
          <a:p>
            <a:pPr lvl="1"/>
            <a:r>
              <a:rPr lang="en-US" altLang="en-US" dirty="0"/>
              <a:t>Movement at correct pressure: </a:t>
            </a:r>
          </a:p>
          <a:p>
            <a:pPr lvl="2"/>
            <a:r>
              <a:rPr lang="en-US" altLang="en-US" dirty="0"/>
              <a:t>Read the manual</a:t>
            </a:r>
          </a:p>
          <a:p>
            <a:pPr lvl="2"/>
            <a:r>
              <a:rPr lang="en-US" altLang="en-US" dirty="0"/>
              <a:t>AA &amp; old </a:t>
            </a:r>
            <a:r>
              <a:rPr lang="en-US" altLang="en-US" dirty="0" err="1"/>
              <a:t>Mirro</a:t>
            </a:r>
            <a:r>
              <a:rPr lang="en-US" altLang="en-US" dirty="0"/>
              <a:t>: “jiggles” 1 to 4 times per minute</a:t>
            </a:r>
          </a:p>
          <a:p>
            <a:pPr lvl="1"/>
            <a:r>
              <a:rPr lang="en-US" altLang="en-US" dirty="0"/>
              <a:t>Increase/decrease pressure by adjusting heat.</a:t>
            </a:r>
          </a:p>
          <a:p>
            <a:endParaRPr lang="en-US" altLang="en-US" dirty="0"/>
          </a:p>
        </p:txBody>
      </p:sp>
      <p:pic>
        <p:nvPicPr>
          <p:cNvPr id="14341" name="Picture 5">
            <a:hlinkClick r:id="rId3"/>
            <a:extLst>
              <a:ext uri="{FF2B5EF4-FFF2-40B4-BE49-F238E27FC236}">
                <a16:creationId xmlns:a16="http://schemas.microsoft.com/office/drawing/2014/main" id="{85694DE7-801D-4A3D-8580-01D2F1B499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5025" y="2014538"/>
            <a:ext cx="32924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147A2-BFE9-4BC3-86DD-0FB49E78365A}"/>
              </a:ext>
            </a:extLst>
          </p:cNvPr>
          <p:cNvSpPr>
            <a:spLocks noGrp="1"/>
          </p:cNvSpPr>
          <p:nvPr>
            <p:ph type="title"/>
          </p:nvPr>
        </p:nvSpPr>
        <p:spPr/>
        <p:txBody>
          <a:bodyPr/>
          <a:lstStyle/>
          <a:p>
            <a:r>
              <a:rPr lang="en-US" dirty="0"/>
              <a:t>Factors that Affect Growth of Microorganisms</a:t>
            </a:r>
          </a:p>
        </p:txBody>
      </p:sp>
      <p:grpSp>
        <p:nvGrpSpPr>
          <p:cNvPr id="13" name="Group 12"/>
          <p:cNvGrpSpPr/>
          <p:nvPr/>
        </p:nvGrpSpPr>
        <p:grpSpPr>
          <a:xfrm>
            <a:off x="2579131" y="1719536"/>
            <a:ext cx="7033736" cy="4396085"/>
            <a:chOff x="2579131" y="1719536"/>
            <a:chExt cx="7033736" cy="4396085"/>
          </a:xfrm>
        </p:grpSpPr>
        <p:sp>
          <p:nvSpPr>
            <p:cNvPr id="3" name="Freeform 2"/>
            <p:cNvSpPr/>
            <p:nvPr/>
          </p:nvSpPr>
          <p:spPr>
            <a:xfrm>
              <a:off x="2579131" y="171953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Temperature</a:t>
              </a:r>
            </a:p>
          </p:txBody>
        </p:sp>
        <p:sp>
          <p:nvSpPr>
            <p:cNvPr id="5" name="Freeform 4"/>
            <p:cNvSpPr/>
            <p:nvPr/>
          </p:nvSpPr>
          <p:spPr>
            <a:xfrm>
              <a:off x="4996978" y="171953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1225557"/>
                <a:satOff val="-1705"/>
                <a:lumOff val="-654"/>
                <a:alphaOff val="0"/>
              </a:schemeClr>
            </a:fillRef>
            <a:effectRef idx="1">
              <a:schemeClr val="accent5">
                <a:hueOff val="-1225557"/>
                <a:satOff val="-1705"/>
                <a:lumOff val="-654"/>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Acidity or Alkalinity (pH)</a:t>
              </a:r>
            </a:p>
          </p:txBody>
        </p:sp>
        <p:sp>
          <p:nvSpPr>
            <p:cNvPr id="6" name="Freeform 5"/>
            <p:cNvSpPr/>
            <p:nvPr/>
          </p:nvSpPr>
          <p:spPr>
            <a:xfrm>
              <a:off x="7414825" y="171953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2451115"/>
                <a:satOff val="-3409"/>
                <a:lumOff val="-1307"/>
                <a:alphaOff val="0"/>
              </a:schemeClr>
            </a:fillRef>
            <a:effectRef idx="1">
              <a:schemeClr val="accent5">
                <a:hueOff val="-2451115"/>
                <a:satOff val="-3409"/>
                <a:lumOff val="-1307"/>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Moisture</a:t>
              </a:r>
            </a:p>
          </p:txBody>
        </p:sp>
        <p:sp>
          <p:nvSpPr>
            <p:cNvPr id="7" name="Freeform 6"/>
            <p:cNvSpPr/>
            <p:nvPr/>
          </p:nvSpPr>
          <p:spPr>
            <a:xfrm>
              <a:off x="2579131" y="325816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3676672"/>
                <a:satOff val="-5114"/>
                <a:lumOff val="-1961"/>
                <a:alphaOff val="0"/>
              </a:schemeClr>
            </a:fillRef>
            <a:effectRef idx="1">
              <a:schemeClr val="accent5">
                <a:hueOff val="-3676672"/>
                <a:satOff val="-5114"/>
                <a:lumOff val="-1961"/>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Oxygen</a:t>
              </a:r>
            </a:p>
          </p:txBody>
        </p:sp>
        <p:sp>
          <p:nvSpPr>
            <p:cNvPr id="8" name="Freeform 7"/>
            <p:cNvSpPr/>
            <p:nvPr/>
          </p:nvSpPr>
          <p:spPr>
            <a:xfrm>
              <a:off x="4996978" y="325816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4902230"/>
                <a:satOff val="-6819"/>
                <a:lumOff val="-2615"/>
                <a:alphaOff val="0"/>
              </a:schemeClr>
            </a:fillRef>
            <a:effectRef idx="1">
              <a:schemeClr val="accent5">
                <a:hueOff val="-4902230"/>
                <a:satOff val="-6819"/>
                <a:lumOff val="-2615"/>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Time</a:t>
              </a:r>
            </a:p>
          </p:txBody>
        </p:sp>
        <p:sp>
          <p:nvSpPr>
            <p:cNvPr id="10" name="Freeform 9"/>
            <p:cNvSpPr/>
            <p:nvPr/>
          </p:nvSpPr>
          <p:spPr>
            <a:xfrm>
              <a:off x="7414825" y="325816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6127787"/>
                <a:satOff val="-8523"/>
                <a:lumOff val="-3268"/>
                <a:alphaOff val="0"/>
              </a:schemeClr>
            </a:fillRef>
            <a:effectRef idx="1">
              <a:schemeClr val="accent5">
                <a:hueOff val="-6127787"/>
                <a:satOff val="-8523"/>
                <a:lumOff val="-3268"/>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Food</a:t>
              </a:r>
            </a:p>
          </p:txBody>
        </p:sp>
        <p:sp>
          <p:nvSpPr>
            <p:cNvPr id="11" name="Freeform 10"/>
            <p:cNvSpPr/>
            <p:nvPr/>
          </p:nvSpPr>
          <p:spPr>
            <a:xfrm>
              <a:off x="4996978" y="479679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7353344"/>
                <a:satOff val="-10228"/>
                <a:lumOff val="-3922"/>
                <a:alphaOff val="0"/>
              </a:schemeClr>
            </a:fillRef>
            <a:effectRef idx="1">
              <a:schemeClr val="accent5">
                <a:hueOff val="-7353344"/>
                <a:satOff val="-10228"/>
                <a:lumOff val="-3922"/>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Inhibitors</a:t>
              </a:r>
            </a:p>
          </p:txBody>
        </p:sp>
      </p:grpSp>
      <p:sp>
        <p:nvSpPr>
          <p:cNvPr id="21" name="Freeform 20"/>
          <p:cNvSpPr/>
          <p:nvPr/>
        </p:nvSpPr>
        <p:spPr>
          <a:xfrm>
            <a:off x="2571877" y="1712282"/>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a:ln>
            <a:noFill/>
          </a:ln>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Temperature</a:t>
            </a:r>
          </a:p>
        </p:txBody>
      </p:sp>
      <p:sp>
        <p:nvSpPr>
          <p:cNvPr id="22" name="Freeform 21"/>
          <p:cNvSpPr/>
          <p:nvPr/>
        </p:nvSpPr>
        <p:spPr>
          <a:xfrm>
            <a:off x="5004238" y="172679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1225557"/>
              <a:satOff val="-1705"/>
              <a:lumOff val="-654"/>
              <a:alphaOff val="0"/>
            </a:schemeClr>
          </a:fillRef>
          <a:effectRef idx="1">
            <a:schemeClr val="accent5">
              <a:hueOff val="-1225557"/>
              <a:satOff val="-1705"/>
              <a:lumOff val="-654"/>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Acidity or Alkalinity (pH)</a:t>
            </a:r>
          </a:p>
        </p:txBody>
      </p:sp>
      <p:sp>
        <p:nvSpPr>
          <p:cNvPr id="23" name="Freeform 22"/>
          <p:cNvSpPr/>
          <p:nvPr/>
        </p:nvSpPr>
        <p:spPr>
          <a:xfrm>
            <a:off x="7436599" y="172679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2451115"/>
              <a:satOff val="-3409"/>
              <a:lumOff val="-1307"/>
              <a:alphaOff val="0"/>
            </a:schemeClr>
          </a:fillRef>
          <a:effectRef idx="1">
            <a:schemeClr val="accent5">
              <a:hueOff val="-2451115"/>
              <a:satOff val="-3409"/>
              <a:lumOff val="-1307"/>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Moisture</a:t>
            </a:r>
          </a:p>
        </p:txBody>
      </p:sp>
      <p:sp>
        <p:nvSpPr>
          <p:cNvPr id="24" name="Freeform 23"/>
          <p:cNvSpPr/>
          <p:nvPr/>
        </p:nvSpPr>
        <p:spPr>
          <a:xfrm>
            <a:off x="2586391" y="326542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a:ln>
            <a:noFill/>
          </a:ln>
        </p:spPr>
        <p:style>
          <a:lnRef idx="3">
            <a:schemeClr val="lt1">
              <a:hueOff val="0"/>
              <a:satOff val="0"/>
              <a:lumOff val="0"/>
              <a:alphaOff val="0"/>
            </a:schemeClr>
          </a:lnRef>
          <a:fillRef idx="1">
            <a:schemeClr val="accent5">
              <a:hueOff val="-3676672"/>
              <a:satOff val="-5114"/>
              <a:lumOff val="-1961"/>
              <a:alphaOff val="0"/>
            </a:schemeClr>
          </a:fillRef>
          <a:effectRef idx="1">
            <a:schemeClr val="accent5">
              <a:hueOff val="-3676672"/>
              <a:satOff val="-5114"/>
              <a:lumOff val="-1961"/>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Oxygen</a:t>
            </a:r>
          </a:p>
        </p:txBody>
      </p:sp>
      <p:sp>
        <p:nvSpPr>
          <p:cNvPr id="25" name="Freeform 24"/>
          <p:cNvSpPr/>
          <p:nvPr/>
        </p:nvSpPr>
        <p:spPr>
          <a:xfrm>
            <a:off x="5004238" y="326542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4902230"/>
              <a:satOff val="-6819"/>
              <a:lumOff val="-2615"/>
              <a:alphaOff val="0"/>
            </a:schemeClr>
          </a:fillRef>
          <a:effectRef idx="1">
            <a:schemeClr val="accent5">
              <a:hueOff val="-4902230"/>
              <a:satOff val="-6819"/>
              <a:lumOff val="-2615"/>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Time</a:t>
            </a:r>
          </a:p>
        </p:txBody>
      </p:sp>
      <p:sp>
        <p:nvSpPr>
          <p:cNvPr id="26" name="Freeform 25"/>
          <p:cNvSpPr/>
          <p:nvPr/>
        </p:nvSpPr>
        <p:spPr>
          <a:xfrm>
            <a:off x="7436599" y="326542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6127787"/>
              <a:satOff val="-8523"/>
              <a:lumOff val="-3268"/>
              <a:alphaOff val="0"/>
            </a:schemeClr>
          </a:fillRef>
          <a:effectRef idx="1">
            <a:schemeClr val="accent5">
              <a:hueOff val="-6127787"/>
              <a:satOff val="-8523"/>
              <a:lumOff val="-3268"/>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Food</a:t>
            </a:r>
          </a:p>
        </p:txBody>
      </p:sp>
      <p:sp>
        <p:nvSpPr>
          <p:cNvPr id="27" name="Freeform 26"/>
          <p:cNvSpPr/>
          <p:nvPr/>
        </p:nvSpPr>
        <p:spPr>
          <a:xfrm>
            <a:off x="5004238" y="4804056"/>
            <a:ext cx="2198042" cy="1318825"/>
          </a:xfrm>
          <a:custGeom>
            <a:avLst/>
            <a:gdLst>
              <a:gd name="connsiteX0" fmla="*/ 0 w 2198042"/>
              <a:gd name="connsiteY0" fmla="*/ 0 h 1318825"/>
              <a:gd name="connsiteX1" fmla="*/ 2198042 w 2198042"/>
              <a:gd name="connsiteY1" fmla="*/ 0 h 1318825"/>
              <a:gd name="connsiteX2" fmla="*/ 2198042 w 2198042"/>
              <a:gd name="connsiteY2" fmla="*/ 1318825 h 1318825"/>
              <a:gd name="connsiteX3" fmla="*/ 0 w 2198042"/>
              <a:gd name="connsiteY3" fmla="*/ 1318825 h 1318825"/>
              <a:gd name="connsiteX4" fmla="*/ 0 w 2198042"/>
              <a:gd name="connsiteY4" fmla="*/ 0 h 131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042" h="1318825">
                <a:moveTo>
                  <a:pt x="0" y="0"/>
                </a:moveTo>
                <a:lnTo>
                  <a:pt x="2198042" y="0"/>
                </a:lnTo>
                <a:lnTo>
                  <a:pt x="2198042" y="1318825"/>
                </a:lnTo>
                <a:lnTo>
                  <a:pt x="0" y="1318825"/>
                </a:lnTo>
                <a:lnTo>
                  <a:pt x="0" y="0"/>
                </a:lnTo>
                <a:close/>
              </a:path>
            </a:pathLst>
          </a:custGeom>
        </p:spPr>
        <p:style>
          <a:lnRef idx="3">
            <a:schemeClr val="lt1">
              <a:hueOff val="0"/>
              <a:satOff val="0"/>
              <a:lumOff val="0"/>
              <a:alphaOff val="0"/>
            </a:schemeClr>
          </a:lnRef>
          <a:fillRef idx="1">
            <a:schemeClr val="accent5">
              <a:hueOff val="-7353344"/>
              <a:satOff val="-10228"/>
              <a:lumOff val="-3922"/>
              <a:alphaOff val="0"/>
            </a:schemeClr>
          </a:fillRef>
          <a:effectRef idx="1">
            <a:schemeClr val="accent5">
              <a:hueOff val="-7353344"/>
              <a:satOff val="-10228"/>
              <a:lumOff val="-3922"/>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Inhibitors</a:t>
            </a:r>
          </a:p>
        </p:txBody>
      </p:sp>
    </p:spTree>
    <p:extLst>
      <p:ext uri="{BB962C8B-B14F-4D97-AF65-F5344CB8AC3E}">
        <p14:creationId xmlns:p14="http://schemas.microsoft.com/office/powerpoint/2010/main" val="410547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2"/>
                                        </p:tgtEl>
                                        <p:attrNameLst>
                                          <p:attrName>style.color</p:attrName>
                                        </p:attrNameLst>
                                      </p:cBhvr>
                                      <p:to>
                                        <a:schemeClr val="bg1"/>
                                      </p:to>
                                    </p:animClr>
                                    <p:animClr clrSpc="rgb" dir="cw">
                                      <p:cBhvr>
                                        <p:cTn id="7" dur="250" autoRev="1" fill="remove"/>
                                        <p:tgtEl>
                                          <p:spTgt spid="22"/>
                                        </p:tgtEl>
                                        <p:attrNameLst>
                                          <p:attrName>fillcolor</p:attrName>
                                        </p:attrNameLst>
                                      </p:cBhvr>
                                      <p:to>
                                        <a:schemeClr val="bg1"/>
                                      </p:to>
                                    </p:animClr>
                                    <p:set>
                                      <p:cBhvr>
                                        <p:cTn id="8" dur="250" autoRev="1" fill="remove"/>
                                        <p:tgtEl>
                                          <p:spTgt spid="22"/>
                                        </p:tgtEl>
                                        <p:attrNameLst>
                                          <p:attrName>fill.type</p:attrName>
                                        </p:attrNameLst>
                                      </p:cBhvr>
                                      <p:to>
                                        <p:strVal val="solid"/>
                                      </p:to>
                                    </p:set>
                                    <p:set>
                                      <p:cBhvr>
                                        <p:cTn id="9" dur="250" autoRev="1" fill="remove"/>
                                        <p:tgtEl>
                                          <p:spTgt spid="2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23"/>
                                        </p:tgtEl>
                                        <p:attrNameLst>
                                          <p:attrName>style.color</p:attrName>
                                        </p:attrNameLst>
                                      </p:cBhvr>
                                      <p:to>
                                        <a:schemeClr val="bg1"/>
                                      </p:to>
                                    </p:animClr>
                                    <p:animClr clrSpc="rgb" dir="cw">
                                      <p:cBhvr>
                                        <p:cTn id="14" dur="250" autoRev="1" fill="remove"/>
                                        <p:tgtEl>
                                          <p:spTgt spid="23"/>
                                        </p:tgtEl>
                                        <p:attrNameLst>
                                          <p:attrName>fillcolor</p:attrName>
                                        </p:attrNameLst>
                                      </p:cBhvr>
                                      <p:to>
                                        <a:schemeClr val="bg1"/>
                                      </p:to>
                                    </p:animClr>
                                    <p:set>
                                      <p:cBhvr>
                                        <p:cTn id="15" dur="250" autoRev="1" fill="remove"/>
                                        <p:tgtEl>
                                          <p:spTgt spid="23"/>
                                        </p:tgtEl>
                                        <p:attrNameLst>
                                          <p:attrName>fill.type</p:attrName>
                                        </p:attrNameLst>
                                      </p:cBhvr>
                                      <p:to>
                                        <p:strVal val="solid"/>
                                      </p:to>
                                    </p:set>
                                    <p:set>
                                      <p:cBhvr>
                                        <p:cTn id="16" dur="250" autoRev="1" fill="remove"/>
                                        <p:tgtEl>
                                          <p:spTgt spid="2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grpId="0" nodeType="clickEffect">
                                  <p:stCondLst>
                                    <p:cond delay="0"/>
                                  </p:stCondLst>
                                  <p:childTnLst>
                                    <p:animClr clrSpc="rgb" dir="cw">
                                      <p:cBhvr override="childStyle">
                                        <p:cTn id="20" dur="350" autoRev="1" fill="remove"/>
                                        <p:tgtEl>
                                          <p:spTgt spid="24"/>
                                        </p:tgtEl>
                                        <p:attrNameLst>
                                          <p:attrName>style.color</p:attrName>
                                        </p:attrNameLst>
                                      </p:cBhvr>
                                      <p:to>
                                        <a:schemeClr val="bg1"/>
                                      </p:to>
                                    </p:animClr>
                                    <p:animClr clrSpc="rgb" dir="cw">
                                      <p:cBhvr>
                                        <p:cTn id="21" dur="350" autoRev="1" fill="remove"/>
                                        <p:tgtEl>
                                          <p:spTgt spid="24"/>
                                        </p:tgtEl>
                                        <p:attrNameLst>
                                          <p:attrName>fillcolor</p:attrName>
                                        </p:attrNameLst>
                                      </p:cBhvr>
                                      <p:to>
                                        <a:schemeClr val="bg1"/>
                                      </p:to>
                                    </p:animClr>
                                    <p:set>
                                      <p:cBhvr>
                                        <p:cTn id="22" dur="350" autoRev="1" fill="remove"/>
                                        <p:tgtEl>
                                          <p:spTgt spid="24"/>
                                        </p:tgtEl>
                                        <p:attrNameLst>
                                          <p:attrName>fill.type</p:attrName>
                                        </p:attrNameLst>
                                      </p:cBhvr>
                                      <p:to>
                                        <p:strVal val="solid"/>
                                      </p:to>
                                    </p:set>
                                    <p:set>
                                      <p:cBhvr>
                                        <p:cTn id="23" dur="350" autoRev="1" fill="remove"/>
                                        <p:tgtEl>
                                          <p:spTgt spid="24"/>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27" presetClass="emph" presetSubtype="0" fill="remove" grpId="0" nodeType="clickEffect">
                                  <p:stCondLst>
                                    <p:cond delay="0"/>
                                  </p:stCondLst>
                                  <p:childTnLst>
                                    <p:animClr clrSpc="rgb" dir="cw">
                                      <p:cBhvr override="childStyle">
                                        <p:cTn id="27" dur="250" autoRev="1" fill="remove"/>
                                        <p:tgtEl>
                                          <p:spTgt spid="25"/>
                                        </p:tgtEl>
                                        <p:attrNameLst>
                                          <p:attrName>style.color</p:attrName>
                                        </p:attrNameLst>
                                      </p:cBhvr>
                                      <p:to>
                                        <a:schemeClr val="bg1"/>
                                      </p:to>
                                    </p:animClr>
                                    <p:animClr clrSpc="rgb" dir="cw">
                                      <p:cBhvr>
                                        <p:cTn id="28" dur="250" autoRev="1" fill="remove"/>
                                        <p:tgtEl>
                                          <p:spTgt spid="25"/>
                                        </p:tgtEl>
                                        <p:attrNameLst>
                                          <p:attrName>fillcolor</p:attrName>
                                        </p:attrNameLst>
                                      </p:cBhvr>
                                      <p:to>
                                        <a:schemeClr val="bg1"/>
                                      </p:to>
                                    </p:animClr>
                                    <p:set>
                                      <p:cBhvr>
                                        <p:cTn id="29" dur="250" autoRev="1" fill="remove"/>
                                        <p:tgtEl>
                                          <p:spTgt spid="25"/>
                                        </p:tgtEl>
                                        <p:attrNameLst>
                                          <p:attrName>fill.type</p:attrName>
                                        </p:attrNameLst>
                                      </p:cBhvr>
                                      <p:to>
                                        <p:strVal val="solid"/>
                                      </p:to>
                                    </p:set>
                                    <p:set>
                                      <p:cBhvr>
                                        <p:cTn id="30" dur="250" autoRev="1" fill="remove"/>
                                        <p:tgtEl>
                                          <p:spTgt spid="25"/>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27" presetClass="emph" presetSubtype="0" fill="remove" grpId="0" nodeType="clickEffect">
                                  <p:stCondLst>
                                    <p:cond delay="0"/>
                                  </p:stCondLst>
                                  <p:childTnLst>
                                    <p:animClr clrSpc="rgb" dir="cw">
                                      <p:cBhvr override="childStyle">
                                        <p:cTn id="34" dur="250" autoRev="1" fill="remove"/>
                                        <p:tgtEl>
                                          <p:spTgt spid="26"/>
                                        </p:tgtEl>
                                        <p:attrNameLst>
                                          <p:attrName>style.color</p:attrName>
                                        </p:attrNameLst>
                                      </p:cBhvr>
                                      <p:to>
                                        <a:schemeClr val="bg1"/>
                                      </p:to>
                                    </p:animClr>
                                    <p:animClr clrSpc="rgb" dir="cw">
                                      <p:cBhvr>
                                        <p:cTn id="35" dur="250" autoRev="1" fill="remove"/>
                                        <p:tgtEl>
                                          <p:spTgt spid="26"/>
                                        </p:tgtEl>
                                        <p:attrNameLst>
                                          <p:attrName>fillcolor</p:attrName>
                                        </p:attrNameLst>
                                      </p:cBhvr>
                                      <p:to>
                                        <a:schemeClr val="bg1"/>
                                      </p:to>
                                    </p:animClr>
                                    <p:set>
                                      <p:cBhvr>
                                        <p:cTn id="36" dur="250" autoRev="1" fill="remove"/>
                                        <p:tgtEl>
                                          <p:spTgt spid="26"/>
                                        </p:tgtEl>
                                        <p:attrNameLst>
                                          <p:attrName>fill.type</p:attrName>
                                        </p:attrNameLst>
                                      </p:cBhvr>
                                      <p:to>
                                        <p:strVal val="solid"/>
                                      </p:to>
                                    </p:set>
                                    <p:set>
                                      <p:cBhvr>
                                        <p:cTn id="37" dur="250" autoRev="1" fill="remove"/>
                                        <p:tgtEl>
                                          <p:spTgt spid="26"/>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27" presetClass="emph" presetSubtype="0" fill="remove" grpId="0" nodeType="clickEffect">
                                  <p:stCondLst>
                                    <p:cond delay="0"/>
                                  </p:stCondLst>
                                  <p:childTnLst>
                                    <p:animClr clrSpc="rgb" dir="cw">
                                      <p:cBhvr override="childStyle">
                                        <p:cTn id="41" dur="250" autoRev="1" fill="remove"/>
                                        <p:tgtEl>
                                          <p:spTgt spid="27"/>
                                        </p:tgtEl>
                                        <p:attrNameLst>
                                          <p:attrName>style.color</p:attrName>
                                        </p:attrNameLst>
                                      </p:cBhvr>
                                      <p:to>
                                        <a:schemeClr val="bg1"/>
                                      </p:to>
                                    </p:animClr>
                                    <p:animClr clrSpc="rgb" dir="cw">
                                      <p:cBhvr>
                                        <p:cTn id="42" dur="250" autoRev="1" fill="remove"/>
                                        <p:tgtEl>
                                          <p:spTgt spid="27"/>
                                        </p:tgtEl>
                                        <p:attrNameLst>
                                          <p:attrName>fillcolor</p:attrName>
                                        </p:attrNameLst>
                                      </p:cBhvr>
                                      <p:to>
                                        <a:schemeClr val="bg1"/>
                                      </p:to>
                                    </p:animClr>
                                    <p:set>
                                      <p:cBhvr>
                                        <p:cTn id="43" dur="250" autoRev="1" fill="remove"/>
                                        <p:tgtEl>
                                          <p:spTgt spid="27"/>
                                        </p:tgtEl>
                                        <p:attrNameLst>
                                          <p:attrName>fill.type</p:attrName>
                                        </p:attrNameLst>
                                      </p:cBhvr>
                                      <p:to>
                                        <p:strVal val="solid"/>
                                      </p:to>
                                    </p:set>
                                    <p:set>
                                      <p:cBhvr>
                                        <p:cTn id="44" dur="250" autoRev="1" fill="remove"/>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20D9282-7583-41EE-9D5F-547A4CFD7675}"/>
              </a:ext>
            </a:extLst>
          </p:cNvPr>
          <p:cNvSpPr>
            <a:spLocks noGrp="1"/>
          </p:cNvSpPr>
          <p:nvPr>
            <p:ph type="title"/>
          </p:nvPr>
        </p:nvSpPr>
        <p:spPr/>
        <p:txBody>
          <a:bodyPr/>
          <a:lstStyle/>
          <a:p>
            <a:r>
              <a:rPr lang="en-US" altLang="en-US"/>
              <a:t>Pressure Canners: Weighted Gauge</a:t>
            </a:r>
          </a:p>
        </p:txBody>
      </p:sp>
      <p:sp>
        <p:nvSpPr>
          <p:cNvPr id="2" name="Slide Number Placeholder 1">
            <a:extLst>
              <a:ext uri="{FF2B5EF4-FFF2-40B4-BE49-F238E27FC236}">
                <a16:creationId xmlns:a16="http://schemas.microsoft.com/office/drawing/2014/main" id="{9892A294-5C1F-4E15-A53B-CC0EB8F42932}"/>
              </a:ext>
            </a:extLst>
          </p:cNvPr>
          <p:cNvSpPr>
            <a:spLocks noGrp="1"/>
          </p:cNvSpPr>
          <p:nvPr>
            <p:ph type="sldNum" sz="quarter" idx="12"/>
          </p:nvPr>
        </p:nvSpPr>
        <p:spPr/>
        <p:txBody>
          <a:bodyPr/>
          <a:lstStyle/>
          <a:p>
            <a:pPr>
              <a:defRPr/>
            </a:pPr>
            <a:fld id="{F3870ACE-76D4-4E0C-A537-BEEEAF11B1E2}" type="slidenum">
              <a:rPr lang="en-US" altLang="en-US" smtClean="0"/>
              <a:pPr>
                <a:defRPr/>
              </a:pPr>
              <a:t>60</a:t>
            </a:fld>
            <a:endParaRPr lang="en-US" altLang="en-US" dirty="0"/>
          </a:p>
        </p:txBody>
      </p:sp>
      <p:sp>
        <p:nvSpPr>
          <p:cNvPr id="30722" name="Rectangle 3">
            <a:extLst>
              <a:ext uri="{FF2B5EF4-FFF2-40B4-BE49-F238E27FC236}">
                <a16:creationId xmlns:a16="http://schemas.microsoft.com/office/drawing/2014/main" id="{1D089FDC-7407-422C-8949-209CB6C9D440}"/>
              </a:ext>
            </a:extLst>
          </p:cNvPr>
          <p:cNvSpPr>
            <a:spLocks noGrp="1" noChangeArrowheads="1"/>
          </p:cNvSpPr>
          <p:nvPr>
            <p:ph idx="1"/>
          </p:nvPr>
        </p:nvSpPr>
        <p:spPr/>
        <p:txBody>
          <a:bodyPr/>
          <a:lstStyle/>
          <a:p>
            <a:pPr marL="0" indent="0">
              <a:buFont typeface="Arial" panose="020B0604020202020204" pitchFamily="34" charset="0"/>
              <a:buNone/>
              <a:defRPr/>
            </a:pPr>
            <a:r>
              <a:rPr lang="en-US" dirty="0"/>
              <a:t>Adjustable 3-piece</a:t>
            </a:r>
          </a:p>
          <a:p>
            <a:pPr lvl="1">
              <a:defRPr/>
            </a:pPr>
            <a:r>
              <a:rPr lang="en-US" dirty="0"/>
              <a:t>Fitting for 5, 10 or 15 psi</a:t>
            </a:r>
          </a:p>
          <a:p>
            <a:pPr lvl="1">
              <a:defRPr/>
            </a:pPr>
            <a:r>
              <a:rPr lang="en-US" dirty="0"/>
              <a:t>Do not use 1-piece weight from dial gauge canner </a:t>
            </a:r>
            <a:br>
              <a:rPr lang="en-US" dirty="0"/>
            </a:br>
            <a:r>
              <a:rPr lang="en-US" dirty="0"/>
              <a:t>or pressure cooker</a:t>
            </a:r>
          </a:p>
          <a:p>
            <a:pPr lvl="1">
              <a:defRPr/>
            </a:pPr>
            <a:r>
              <a:rPr lang="en-US" dirty="0"/>
              <a:t>Movement at correct pressure: </a:t>
            </a:r>
            <a:r>
              <a:rPr lang="en-US" i="1" dirty="0"/>
              <a:t>Read the manual</a:t>
            </a:r>
          </a:p>
          <a:p>
            <a:pPr lvl="2">
              <a:defRPr/>
            </a:pPr>
            <a:r>
              <a:rPr lang="en-US" dirty="0"/>
              <a:t>Presto &amp; Graniteware: rocks gently throughout entire process</a:t>
            </a:r>
          </a:p>
          <a:p>
            <a:pPr lvl="1">
              <a:defRPr/>
            </a:pPr>
            <a:r>
              <a:rPr lang="en-US" altLang="en-US" dirty="0"/>
              <a:t>Increase / decrease pressure by adjusting heat</a:t>
            </a:r>
          </a:p>
          <a:p>
            <a:pPr>
              <a:defRPr/>
            </a:pPr>
            <a:endParaRPr lang="en-US" dirty="0"/>
          </a:p>
        </p:txBody>
      </p:sp>
      <p:pic>
        <p:nvPicPr>
          <p:cNvPr id="16389" name="Picture 6">
            <a:hlinkClick r:id="rId3"/>
            <a:extLst>
              <a:ext uri="{FF2B5EF4-FFF2-40B4-BE49-F238E27FC236}">
                <a16:creationId xmlns:a16="http://schemas.microsoft.com/office/drawing/2014/main" id="{204AAF5F-A3FE-4F73-A969-CD2CFBA023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74225" y="1417638"/>
            <a:ext cx="20955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GraniteWare Pressure Canner Parts | Pressure Cooker Outlet">
            <a:hlinkClick r:id="rId5"/>
            <a:extLst>
              <a:ext uri="{FF2B5EF4-FFF2-40B4-BE49-F238E27FC236}">
                <a16:creationId xmlns:a16="http://schemas.microsoft.com/office/drawing/2014/main" id="{24685303-6DB8-4E56-92D4-DC67C392BF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3913" y="4013200"/>
            <a:ext cx="2016125"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Box 2">
            <a:extLst>
              <a:ext uri="{FF2B5EF4-FFF2-40B4-BE49-F238E27FC236}">
                <a16:creationId xmlns:a16="http://schemas.microsoft.com/office/drawing/2014/main" id="{B3E0A016-5E6B-4CEC-99E2-5BB222638753}"/>
              </a:ext>
            </a:extLst>
          </p:cNvPr>
          <p:cNvSpPr txBox="1">
            <a:spLocks noChangeArrowheads="1"/>
          </p:cNvSpPr>
          <p:nvPr/>
        </p:nvSpPr>
        <p:spPr bwMode="auto">
          <a:xfrm>
            <a:off x="10188575" y="3505200"/>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i="1" dirty="0">
                <a:latin typeface="+mn-lt"/>
              </a:rPr>
              <a:t>Presto</a:t>
            </a:r>
          </a:p>
        </p:txBody>
      </p:sp>
      <p:sp>
        <p:nvSpPr>
          <p:cNvPr id="36872" name="TextBox 7">
            <a:extLst>
              <a:ext uri="{FF2B5EF4-FFF2-40B4-BE49-F238E27FC236}">
                <a16:creationId xmlns:a16="http://schemas.microsoft.com/office/drawing/2014/main" id="{DFDB6015-A51D-4DF7-BAAA-41D80CB2DBDC}"/>
              </a:ext>
            </a:extLst>
          </p:cNvPr>
          <p:cNvSpPr txBox="1">
            <a:spLocks noChangeArrowheads="1"/>
          </p:cNvSpPr>
          <p:nvPr/>
        </p:nvSpPr>
        <p:spPr bwMode="auto">
          <a:xfrm>
            <a:off x="9750425" y="6157913"/>
            <a:ext cx="1943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i="1" dirty="0">
                <a:latin typeface="+mn-lt"/>
              </a:rPr>
              <a:t>Granite ware</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7">
            <a:extLst>
              <a:ext uri="{FF2B5EF4-FFF2-40B4-BE49-F238E27FC236}">
                <a16:creationId xmlns:a16="http://schemas.microsoft.com/office/drawing/2014/main" id="{DCFB79C8-FD32-404E-B6FC-57D2DEB31672}"/>
              </a:ext>
            </a:extLst>
          </p:cNvPr>
          <p:cNvGrpSpPr>
            <a:grpSpLocks/>
          </p:cNvGrpSpPr>
          <p:nvPr/>
        </p:nvGrpSpPr>
        <p:grpSpPr bwMode="auto">
          <a:xfrm flipH="1">
            <a:off x="7569200" y="3273425"/>
            <a:ext cx="4267200" cy="2771775"/>
            <a:chOff x="5821497" y="4289425"/>
            <a:chExt cx="3093903" cy="1806575"/>
          </a:xfrm>
        </p:grpSpPr>
        <p:pic>
          <p:nvPicPr>
            <p:cNvPr id="18439" name="Picture 8">
              <a:extLst>
                <a:ext uri="{FF2B5EF4-FFF2-40B4-BE49-F238E27FC236}">
                  <a16:creationId xmlns:a16="http://schemas.microsoft.com/office/drawing/2014/main" id="{4420E36D-8D2D-48FC-9BB6-CFD37A10C3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1497" y="4289425"/>
              <a:ext cx="131277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9">
              <a:extLst>
                <a:ext uri="{FF2B5EF4-FFF2-40B4-BE49-F238E27FC236}">
                  <a16:creationId xmlns:a16="http://schemas.microsoft.com/office/drawing/2014/main" id="{0CE4546E-4F41-454B-83E7-6E057BAC71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7768" y="4610542"/>
              <a:ext cx="1079432" cy="148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0">
              <a:hlinkClick r:id="rId4"/>
              <a:extLst>
                <a:ext uri="{FF2B5EF4-FFF2-40B4-BE49-F238E27FC236}">
                  <a16:creationId xmlns:a16="http://schemas.microsoft.com/office/drawing/2014/main" id="{61776B88-F710-475E-89C6-B952146AEB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7134" y="4914900"/>
              <a:ext cx="858266"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Title 1">
            <a:extLst>
              <a:ext uri="{FF2B5EF4-FFF2-40B4-BE49-F238E27FC236}">
                <a16:creationId xmlns:a16="http://schemas.microsoft.com/office/drawing/2014/main" id="{E88F65EF-6468-48D4-9C76-BF6889AD1D8E}"/>
              </a:ext>
            </a:extLst>
          </p:cNvPr>
          <p:cNvSpPr>
            <a:spLocks noGrp="1"/>
          </p:cNvSpPr>
          <p:nvPr>
            <p:ph type="title"/>
          </p:nvPr>
        </p:nvSpPr>
        <p:spPr/>
        <p:txBody>
          <a:bodyPr/>
          <a:lstStyle/>
          <a:p>
            <a:r>
              <a:rPr lang="en-US" altLang="en-US"/>
              <a:t>Pressure Canners: Weighted Gauge</a:t>
            </a:r>
          </a:p>
        </p:txBody>
      </p:sp>
      <p:sp>
        <p:nvSpPr>
          <p:cNvPr id="2" name="Slide Number Placeholder 1">
            <a:extLst>
              <a:ext uri="{FF2B5EF4-FFF2-40B4-BE49-F238E27FC236}">
                <a16:creationId xmlns:a16="http://schemas.microsoft.com/office/drawing/2014/main" id="{9892A294-5C1F-4E15-A53B-CC0EB8F42932}"/>
              </a:ext>
            </a:extLst>
          </p:cNvPr>
          <p:cNvSpPr>
            <a:spLocks noGrp="1"/>
          </p:cNvSpPr>
          <p:nvPr>
            <p:ph type="sldNum" sz="quarter" idx="12"/>
          </p:nvPr>
        </p:nvSpPr>
        <p:spPr/>
        <p:txBody>
          <a:bodyPr/>
          <a:lstStyle/>
          <a:p>
            <a:pPr>
              <a:defRPr/>
            </a:pPr>
            <a:fld id="{2CB5151D-1511-4F14-A39F-48C607846E8D}" type="slidenum">
              <a:rPr lang="en-US" altLang="en-US" smtClean="0"/>
              <a:pPr>
                <a:defRPr/>
              </a:pPr>
              <a:t>61</a:t>
            </a:fld>
            <a:endParaRPr lang="en-US" altLang="en-US" dirty="0"/>
          </a:p>
        </p:txBody>
      </p:sp>
      <p:sp>
        <p:nvSpPr>
          <p:cNvPr id="4" name="Rectangle 3">
            <a:extLst>
              <a:ext uri="{FF2B5EF4-FFF2-40B4-BE49-F238E27FC236}">
                <a16:creationId xmlns:a16="http://schemas.microsoft.com/office/drawing/2014/main" id="{1D089FDC-7407-422C-8949-209CB6C9D440}"/>
              </a:ext>
            </a:extLst>
          </p:cNvPr>
          <p:cNvSpPr>
            <a:spLocks noGrp="1" noChangeArrowheads="1"/>
          </p:cNvSpPr>
          <p:nvPr>
            <p:ph idx="1"/>
          </p:nvPr>
        </p:nvSpPr>
        <p:spPr/>
        <p:txBody>
          <a:bodyPr/>
          <a:lstStyle/>
          <a:p>
            <a:pPr marL="0" indent="0">
              <a:buFont typeface="Arial" panose="020B0604020202020204" pitchFamily="34" charset="0"/>
              <a:buNone/>
              <a:defRPr/>
            </a:pPr>
            <a:r>
              <a:rPr lang="en-US" dirty="0"/>
              <a:t>Singular: Three piece set</a:t>
            </a:r>
          </a:p>
          <a:p>
            <a:pPr lvl="1">
              <a:defRPr/>
            </a:pPr>
            <a:r>
              <a:rPr lang="en-US" dirty="0"/>
              <a:t>Which piece used determines 5, 10 or 15 psi</a:t>
            </a:r>
          </a:p>
          <a:p>
            <a:pPr lvl="1">
              <a:defRPr/>
            </a:pPr>
            <a:r>
              <a:rPr lang="en-US" dirty="0"/>
              <a:t>New </a:t>
            </a:r>
            <a:r>
              <a:rPr lang="en-US" dirty="0" err="1"/>
              <a:t>Mirro</a:t>
            </a:r>
            <a:r>
              <a:rPr lang="en-US" dirty="0"/>
              <a:t>: spins and steams</a:t>
            </a:r>
          </a:p>
          <a:p>
            <a:pPr lvl="1">
              <a:defRPr/>
            </a:pPr>
            <a:r>
              <a:rPr lang="en-US" altLang="en-US" dirty="0"/>
              <a:t>Increase / decrease pressure by adjusting burner heat</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D1D6EE54-6EEE-4AE9-AE7C-94495117CA8E}"/>
              </a:ext>
            </a:extLst>
          </p:cNvPr>
          <p:cNvSpPr>
            <a:spLocks noGrp="1"/>
          </p:cNvSpPr>
          <p:nvPr>
            <p:ph type="title"/>
          </p:nvPr>
        </p:nvSpPr>
        <p:spPr/>
        <p:txBody>
          <a:bodyPr/>
          <a:lstStyle/>
          <a:p>
            <a:r>
              <a:rPr lang="en-US" altLang="en-US"/>
              <a:t>Pressure Canners: Weighted Gauge</a:t>
            </a:r>
          </a:p>
        </p:txBody>
      </p:sp>
      <p:sp>
        <p:nvSpPr>
          <p:cNvPr id="2" name="Slide Number Placeholder 1">
            <a:extLst>
              <a:ext uri="{FF2B5EF4-FFF2-40B4-BE49-F238E27FC236}">
                <a16:creationId xmlns:a16="http://schemas.microsoft.com/office/drawing/2014/main" id="{9892A294-5C1F-4E15-A53B-CC0EB8F42932}"/>
              </a:ext>
            </a:extLst>
          </p:cNvPr>
          <p:cNvSpPr>
            <a:spLocks noGrp="1"/>
          </p:cNvSpPr>
          <p:nvPr>
            <p:ph type="sldNum" sz="quarter" idx="12"/>
          </p:nvPr>
        </p:nvSpPr>
        <p:spPr/>
        <p:txBody>
          <a:bodyPr/>
          <a:lstStyle/>
          <a:p>
            <a:pPr>
              <a:defRPr/>
            </a:pPr>
            <a:fld id="{7F84963E-80E4-49AF-91D8-9768F2B0AC33}" type="slidenum">
              <a:rPr lang="en-US" altLang="en-US" smtClean="0"/>
              <a:pPr>
                <a:defRPr/>
              </a:pPr>
              <a:t>62</a:t>
            </a:fld>
            <a:endParaRPr lang="en-US" altLang="en-US" dirty="0"/>
          </a:p>
        </p:txBody>
      </p:sp>
      <p:sp>
        <p:nvSpPr>
          <p:cNvPr id="20484" name="Rectangle 3">
            <a:extLst>
              <a:ext uri="{FF2B5EF4-FFF2-40B4-BE49-F238E27FC236}">
                <a16:creationId xmlns:a16="http://schemas.microsoft.com/office/drawing/2014/main" id="{07FBB428-5CD7-45BC-8F53-64182348B3D2}"/>
              </a:ext>
            </a:extLst>
          </p:cNvPr>
          <p:cNvSpPr>
            <a:spLocks noGrp="1" noChangeArrowheads="1"/>
          </p:cNvSpPr>
          <p:nvPr>
            <p:ph idx="1"/>
          </p:nvPr>
        </p:nvSpPr>
        <p:spPr/>
        <p:txBody>
          <a:bodyPr/>
          <a:lstStyle/>
          <a:p>
            <a:r>
              <a:rPr lang="en-US" altLang="en-US"/>
              <a:t>Built-in adjustments</a:t>
            </a:r>
          </a:p>
          <a:p>
            <a:pPr lvl="1"/>
            <a:r>
              <a:rPr lang="en-US" altLang="en-US"/>
              <a:t>Open vent port</a:t>
            </a:r>
          </a:p>
          <a:p>
            <a:pPr lvl="1"/>
            <a:r>
              <a:rPr lang="en-US" altLang="en-US"/>
              <a:t>Setting 1 = 5 psi</a:t>
            </a:r>
          </a:p>
          <a:p>
            <a:pPr lvl="1"/>
            <a:r>
              <a:rPr lang="en-US" altLang="en-US"/>
              <a:t>Setting 2 = 10 psi</a:t>
            </a:r>
          </a:p>
          <a:p>
            <a:pPr lvl="1"/>
            <a:r>
              <a:rPr lang="en-US" altLang="en-US"/>
              <a:t>Setting 3 = 15 psi</a:t>
            </a:r>
          </a:p>
          <a:p>
            <a:r>
              <a:rPr lang="en-US" altLang="en-US"/>
              <a:t>Steady gently release of steam and </a:t>
            </a:r>
            <a:br>
              <a:rPr lang="en-US" altLang="en-US"/>
            </a:br>
            <a:r>
              <a:rPr lang="en-US" altLang="en-US"/>
              <a:t>soft hissing: it’s at pressure</a:t>
            </a:r>
          </a:p>
          <a:p>
            <a:r>
              <a:rPr lang="en-US" altLang="en-US"/>
              <a:t>Gauge is a reference only</a:t>
            </a:r>
          </a:p>
          <a:p>
            <a:endParaRPr lang="en-US" altLang="en-US"/>
          </a:p>
        </p:txBody>
      </p:sp>
      <p:pic>
        <p:nvPicPr>
          <p:cNvPr id="20483" name="Picture 3">
            <a:hlinkClick r:id="rId3" action="ppaction://hlinkfile"/>
            <a:extLst>
              <a:ext uri="{FF2B5EF4-FFF2-40B4-BE49-F238E27FC236}">
                <a16:creationId xmlns:a16="http://schemas.microsoft.com/office/drawing/2014/main" id="{B0A536EB-2E16-4A12-A4BC-D3D708E1F8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80300" y="1417638"/>
            <a:ext cx="4000500" cy="369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214AD9BE-E51C-477E-94BE-D130FFB611B1}"/>
              </a:ext>
            </a:extLst>
          </p:cNvPr>
          <p:cNvSpPr>
            <a:spLocks noGrp="1"/>
          </p:cNvSpPr>
          <p:nvPr>
            <p:ph type="title"/>
          </p:nvPr>
        </p:nvSpPr>
        <p:spPr/>
        <p:txBody>
          <a:bodyPr/>
          <a:lstStyle/>
          <a:p>
            <a:r>
              <a:rPr lang="en-US" altLang="en-US"/>
              <a:t>Pressure Canners: Weighted Gauge</a:t>
            </a:r>
          </a:p>
        </p:txBody>
      </p:sp>
      <p:sp>
        <p:nvSpPr>
          <p:cNvPr id="4" name="Slide Number Placeholder 3">
            <a:extLst>
              <a:ext uri="{FF2B5EF4-FFF2-40B4-BE49-F238E27FC236}">
                <a16:creationId xmlns:a16="http://schemas.microsoft.com/office/drawing/2014/main" id="{7F6D6433-BDCB-4AD5-A6C1-0C189E25056C}"/>
              </a:ext>
            </a:extLst>
          </p:cNvPr>
          <p:cNvSpPr>
            <a:spLocks noGrp="1"/>
          </p:cNvSpPr>
          <p:nvPr>
            <p:ph type="sldNum" sz="quarter" idx="12"/>
          </p:nvPr>
        </p:nvSpPr>
        <p:spPr/>
        <p:txBody>
          <a:bodyPr/>
          <a:lstStyle/>
          <a:p>
            <a:pPr>
              <a:defRPr/>
            </a:pPr>
            <a:fld id="{F0A9DA0C-B724-4148-A7ED-F1FA41531A7C}" type="slidenum">
              <a:rPr lang="en-US" altLang="en-US" smtClean="0"/>
              <a:pPr>
                <a:defRPr/>
              </a:pPr>
              <a:t>63</a:t>
            </a:fld>
            <a:endParaRPr lang="en-US" altLang="en-US" dirty="0"/>
          </a:p>
        </p:txBody>
      </p:sp>
      <p:sp>
        <p:nvSpPr>
          <p:cNvPr id="22531" name="Content Placeholder 2">
            <a:extLst>
              <a:ext uri="{FF2B5EF4-FFF2-40B4-BE49-F238E27FC236}">
                <a16:creationId xmlns:a16="http://schemas.microsoft.com/office/drawing/2014/main" id="{2B3A1C30-C935-4D89-A3AA-B7E73BA2396C}"/>
              </a:ext>
            </a:extLst>
          </p:cNvPr>
          <p:cNvSpPr>
            <a:spLocks noGrp="1"/>
          </p:cNvSpPr>
          <p:nvPr>
            <p:ph idx="1"/>
          </p:nvPr>
        </p:nvSpPr>
        <p:spPr/>
        <p:txBody>
          <a:bodyPr/>
          <a:lstStyle/>
          <a:p>
            <a:r>
              <a:rPr lang="en-US" altLang="en-US" dirty="0" err="1"/>
              <a:t>Zavor</a:t>
            </a:r>
            <a:r>
              <a:rPr lang="en-US" altLang="en-US" dirty="0"/>
              <a:t> (&amp; </a:t>
            </a:r>
            <a:r>
              <a:rPr lang="en-US" altLang="en-US" dirty="0" err="1"/>
              <a:t>Fagor</a:t>
            </a:r>
            <a:r>
              <a:rPr lang="en-US" altLang="en-US" dirty="0"/>
              <a:t>, not sold or supported in US anymore)</a:t>
            </a:r>
            <a:br>
              <a:rPr lang="en-US" altLang="en-US" dirty="0"/>
            </a:br>
            <a:endParaRPr lang="en-US" altLang="en-US" dirty="0"/>
          </a:p>
          <a:p>
            <a:r>
              <a:rPr lang="en-US" altLang="en-US" dirty="0"/>
              <a:t>Holds 4 quart jars</a:t>
            </a:r>
            <a:br>
              <a:rPr lang="en-US" altLang="en-US" dirty="0"/>
            </a:br>
            <a:endParaRPr lang="en-US" altLang="en-US" dirty="0"/>
          </a:p>
          <a:p>
            <a:r>
              <a:rPr lang="en-US" altLang="en-US" dirty="0"/>
              <a:t>Only can at 15 psi</a:t>
            </a:r>
          </a:p>
          <a:p>
            <a:pPr lvl="1"/>
            <a:r>
              <a:rPr lang="en-US" altLang="en-US" dirty="0"/>
              <a:t>Setting 2 = 15 psi</a:t>
            </a:r>
          </a:p>
          <a:p>
            <a:pPr lvl="1"/>
            <a:r>
              <a:rPr lang="en-US" altLang="en-US" dirty="0"/>
              <a:t>Setting 1 = 8 psi (cooking only)</a:t>
            </a:r>
          </a:p>
          <a:p>
            <a:endParaRPr lang="en-US" altLang="en-US" dirty="0"/>
          </a:p>
        </p:txBody>
      </p:sp>
      <p:pic>
        <p:nvPicPr>
          <p:cNvPr id="22533" name="Picture 2" descr="Zavor Duo Pressure Cooker">
            <a:extLst>
              <a:ext uri="{FF2B5EF4-FFF2-40B4-BE49-F238E27FC236}">
                <a16:creationId xmlns:a16="http://schemas.microsoft.com/office/drawing/2014/main" id="{8616FAAD-3D1F-440A-A6EA-796027AD3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4504" y="2501901"/>
            <a:ext cx="3445830" cy="321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43981-3868-48CD-8513-86B5B0902BFA}"/>
              </a:ext>
            </a:extLst>
          </p:cNvPr>
          <p:cNvSpPr>
            <a:spLocks noGrp="1"/>
          </p:cNvSpPr>
          <p:nvPr>
            <p:ph type="title"/>
          </p:nvPr>
        </p:nvSpPr>
        <p:spPr>
          <a:xfrm>
            <a:off x="684734" y="14437"/>
            <a:ext cx="11289552" cy="1325563"/>
          </a:xfrm>
        </p:spPr>
        <p:txBody>
          <a:bodyPr/>
          <a:lstStyle/>
          <a:p>
            <a:r>
              <a:rPr lang="en-US" sz="3200" dirty="0"/>
              <a:t>Equipment &amp; Tools</a:t>
            </a:r>
            <a:r>
              <a:rPr lang="en-US" dirty="0"/>
              <a:t>: Pressure Canner Keep it Current</a:t>
            </a:r>
          </a:p>
        </p:txBody>
      </p:sp>
      <p:pic>
        <p:nvPicPr>
          <p:cNvPr id="4" name="Picture 2" descr="Object: Pressure Cooker | UTSA Institute Of Texan Cultures">
            <a:extLst>
              <a:ext uri="{FF2B5EF4-FFF2-40B4-BE49-F238E27FC236}">
                <a16:creationId xmlns:a16="http://schemas.microsoft.com/office/drawing/2014/main" id="{C9237B10-2770-48A7-AE65-F16F7CC25C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5341" y="1896255"/>
            <a:ext cx="3421318" cy="3375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descr="Pressure Cooker Outlet: A Vintage Pressure Cooker. Scary. | Pressure  cookers, Pressure canner, Canner">
            <a:extLst>
              <a:ext uri="{FF2B5EF4-FFF2-40B4-BE49-F238E27FC236}">
                <a16:creationId xmlns:a16="http://schemas.microsoft.com/office/drawing/2014/main" id="{795FAB49-E3D1-44E4-B233-9C704F1BB485}"/>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1959" r="7167" b="1466"/>
          <a:stretch/>
        </p:blipFill>
        <p:spPr>
          <a:xfrm>
            <a:off x="8065725" y="1903349"/>
            <a:ext cx="3908561" cy="3368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10" descr="Awesome National No. 7 Metal Pressure Cooker - shopgoodwill.com">
            <a:extLst>
              <a:ext uri="{FF2B5EF4-FFF2-40B4-BE49-F238E27FC236}">
                <a16:creationId xmlns:a16="http://schemas.microsoft.com/office/drawing/2014/main" id="{9BA01E25-4714-45CC-960E-7EEB027B19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063" y="1903349"/>
            <a:ext cx="3870213" cy="3375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86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D88E-38FC-417D-B9B2-BE7CFF080287}"/>
              </a:ext>
            </a:extLst>
          </p:cNvPr>
          <p:cNvSpPr>
            <a:spLocks noGrp="1"/>
          </p:cNvSpPr>
          <p:nvPr>
            <p:ph type="title"/>
          </p:nvPr>
        </p:nvSpPr>
        <p:spPr>
          <a:xfrm>
            <a:off x="684734" y="14437"/>
            <a:ext cx="11253266" cy="1325563"/>
          </a:xfrm>
        </p:spPr>
        <p:txBody>
          <a:bodyPr/>
          <a:lstStyle/>
          <a:p>
            <a:r>
              <a:rPr lang="en-US" sz="3600" dirty="0"/>
              <a:t>Equipment &amp; Tools</a:t>
            </a:r>
            <a:r>
              <a:rPr lang="en-US" dirty="0"/>
              <a:t>: Specific</a:t>
            </a:r>
          </a:p>
        </p:txBody>
      </p:sp>
      <p:sp>
        <p:nvSpPr>
          <p:cNvPr id="3" name="Content Placeholder 2">
            <a:extLst>
              <a:ext uri="{FF2B5EF4-FFF2-40B4-BE49-F238E27FC236}">
                <a16:creationId xmlns:a16="http://schemas.microsoft.com/office/drawing/2014/main" id="{FD2B08C8-4323-4E33-8901-1A3B1BE2FB7A}"/>
              </a:ext>
            </a:extLst>
          </p:cNvPr>
          <p:cNvSpPr>
            <a:spLocks noGrp="1"/>
          </p:cNvSpPr>
          <p:nvPr>
            <p:ph idx="1"/>
          </p:nvPr>
        </p:nvSpPr>
        <p:spPr>
          <a:xfrm>
            <a:off x="838200" y="1825625"/>
            <a:ext cx="4991100" cy="4351338"/>
          </a:xfrm>
        </p:spPr>
        <p:txBody>
          <a:bodyPr>
            <a:normAutofit/>
          </a:bodyPr>
          <a:lstStyle/>
          <a:p>
            <a:pPr marL="0" indent="0">
              <a:buNone/>
            </a:pPr>
            <a:r>
              <a:rPr lang="en-US" b="1" dirty="0"/>
              <a:t>Specific Canning Tools</a:t>
            </a:r>
          </a:p>
          <a:p>
            <a:pPr lvl="1"/>
            <a:r>
              <a:rPr lang="en-US" dirty="0"/>
              <a:t>Rack (for canner bottom)</a:t>
            </a:r>
          </a:p>
          <a:p>
            <a:pPr lvl="1"/>
            <a:r>
              <a:rPr lang="en-US" dirty="0"/>
              <a:t>Jar lifter</a:t>
            </a:r>
          </a:p>
          <a:p>
            <a:pPr lvl="1"/>
            <a:r>
              <a:rPr lang="en-US" dirty="0"/>
              <a:t>Headspace measurer/de-bubbler</a:t>
            </a:r>
          </a:p>
          <a:p>
            <a:pPr lvl="1"/>
            <a:r>
              <a:rPr lang="en-US" dirty="0"/>
              <a:t>Canning ladle</a:t>
            </a:r>
          </a:p>
          <a:p>
            <a:pPr lvl="1"/>
            <a:r>
              <a:rPr lang="en-US" dirty="0"/>
              <a:t>Canning funnel </a:t>
            </a:r>
          </a:p>
          <a:p>
            <a:pPr lvl="1"/>
            <a:r>
              <a:rPr lang="en-US" dirty="0"/>
              <a:t>Canning jars</a:t>
            </a:r>
          </a:p>
          <a:p>
            <a:pPr lvl="1"/>
            <a:r>
              <a:rPr lang="en-US" dirty="0"/>
              <a:t>Rings and NEW lids</a:t>
            </a:r>
          </a:p>
          <a:p>
            <a:pPr marL="0" indent="0">
              <a:buNone/>
            </a:pPr>
            <a:endParaRPr lang="en-US" dirty="0"/>
          </a:p>
        </p:txBody>
      </p:sp>
      <p:sp>
        <p:nvSpPr>
          <p:cNvPr id="5" name="Rectangle 4">
            <a:extLst>
              <a:ext uri="{FF2B5EF4-FFF2-40B4-BE49-F238E27FC236}">
                <a16:creationId xmlns:a16="http://schemas.microsoft.com/office/drawing/2014/main" id="{8712EF4C-0787-4964-8ED4-A4683DE5C27D}"/>
              </a:ext>
            </a:extLst>
          </p:cNvPr>
          <p:cNvSpPr/>
          <p:nvPr/>
        </p:nvSpPr>
        <p:spPr>
          <a:xfrm>
            <a:off x="838200" y="6293256"/>
            <a:ext cx="3267305" cy="369332"/>
          </a:xfrm>
          <a:prstGeom prst="rect">
            <a:avLst/>
          </a:prstGeom>
        </p:spPr>
        <p:txBody>
          <a:bodyPr wrap="none">
            <a:spAutoFit/>
          </a:bodyPr>
          <a:lstStyle/>
          <a:p>
            <a:r>
              <a:rPr lang="en-US" dirty="0"/>
              <a:t>Core Canning Techniques, Page 9</a:t>
            </a:r>
          </a:p>
        </p:txBody>
      </p:sp>
      <p:pic>
        <p:nvPicPr>
          <p:cNvPr id="7" name="Content Placeholder 4">
            <a:extLst>
              <a:ext uri="{FF2B5EF4-FFF2-40B4-BE49-F238E27FC236}">
                <a16:creationId xmlns:a16="http://schemas.microsoft.com/office/drawing/2014/main" id="{7778D45C-171F-436C-958C-39C2453CBB1D}"/>
              </a:ext>
            </a:extLst>
          </p:cNvPr>
          <p:cNvPicPr>
            <a:picLocks noChangeAspect="1"/>
          </p:cNvPicPr>
          <p:nvPr/>
        </p:nvPicPr>
        <p:blipFill rotWithShape="1">
          <a:blip r:embed="rId3"/>
          <a:srcRect b="10500"/>
          <a:stretch/>
        </p:blipFill>
        <p:spPr>
          <a:xfrm>
            <a:off x="6641768" y="1632557"/>
            <a:ext cx="4660699" cy="417134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80194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D88E-38FC-417D-B9B2-BE7CFF080287}"/>
              </a:ext>
            </a:extLst>
          </p:cNvPr>
          <p:cNvSpPr>
            <a:spLocks noGrp="1"/>
          </p:cNvSpPr>
          <p:nvPr>
            <p:ph type="title"/>
          </p:nvPr>
        </p:nvSpPr>
        <p:spPr>
          <a:xfrm>
            <a:off x="684734" y="14437"/>
            <a:ext cx="11253266" cy="1325563"/>
          </a:xfrm>
        </p:spPr>
        <p:txBody>
          <a:bodyPr/>
          <a:lstStyle/>
          <a:p>
            <a:r>
              <a:rPr lang="en-US" sz="3600" dirty="0"/>
              <a:t>Equipment &amp; Tools</a:t>
            </a:r>
            <a:r>
              <a:rPr lang="en-US" dirty="0"/>
              <a:t>: Basics</a:t>
            </a:r>
          </a:p>
        </p:txBody>
      </p:sp>
      <p:sp>
        <p:nvSpPr>
          <p:cNvPr id="4" name="Content Placeholder 2">
            <a:extLst>
              <a:ext uri="{FF2B5EF4-FFF2-40B4-BE49-F238E27FC236}">
                <a16:creationId xmlns:a16="http://schemas.microsoft.com/office/drawing/2014/main" id="{AAA43ABE-314D-4722-BB31-7E28C6FAF9EF}"/>
              </a:ext>
            </a:extLst>
          </p:cNvPr>
          <p:cNvSpPr txBox="1">
            <a:spLocks/>
          </p:cNvSpPr>
          <p:nvPr/>
        </p:nvSpPr>
        <p:spPr>
          <a:xfrm>
            <a:off x="838200" y="1827618"/>
            <a:ext cx="49911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General</a:t>
            </a:r>
          </a:p>
          <a:p>
            <a:pPr lvl="1"/>
            <a:r>
              <a:rPr lang="en-US" dirty="0"/>
              <a:t>Measuring cups and spoons</a:t>
            </a:r>
          </a:p>
          <a:p>
            <a:pPr lvl="1"/>
            <a:r>
              <a:rPr lang="en-US" dirty="0"/>
              <a:t>Bowls</a:t>
            </a:r>
          </a:p>
          <a:p>
            <a:pPr lvl="1"/>
            <a:r>
              <a:rPr lang="en-US" dirty="0"/>
              <a:t>Tray(s)</a:t>
            </a:r>
          </a:p>
          <a:p>
            <a:pPr lvl="1"/>
            <a:r>
              <a:rPr lang="en-US" dirty="0"/>
              <a:t>Hand towels</a:t>
            </a:r>
          </a:p>
          <a:p>
            <a:pPr lvl="1"/>
            <a:r>
              <a:rPr lang="en-US" dirty="0"/>
              <a:t>Ladle</a:t>
            </a:r>
          </a:p>
          <a:p>
            <a:pPr lvl="1"/>
            <a:r>
              <a:rPr lang="en-US" dirty="0"/>
              <a:t>Paper towels</a:t>
            </a:r>
          </a:p>
          <a:p>
            <a:pPr lvl="1"/>
            <a:r>
              <a:rPr lang="en-US" dirty="0"/>
              <a:t>Marker</a:t>
            </a:r>
          </a:p>
          <a:p>
            <a:pPr lvl="1"/>
            <a:r>
              <a:rPr lang="en-US" dirty="0"/>
              <a:t>Blue tape</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3811172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D297A8-A6C4-450C-8EA8-AEDAF88899BD}"/>
              </a:ext>
            </a:extLst>
          </p:cNvPr>
          <p:cNvSpPr>
            <a:spLocks noGrp="1"/>
          </p:cNvSpPr>
          <p:nvPr>
            <p:ph type="title"/>
          </p:nvPr>
        </p:nvSpPr>
        <p:spPr/>
        <p:txBody>
          <a:bodyPr/>
          <a:lstStyle/>
          <a:p>
            <a:r>
              <a:rPr lang="en-US" dirty="0"/>
              <a:t>Equipment &amp; Tools: Pro-tip</a:t>
            </a:r>
          </a:p>
        </p:txBody>
      </p:sp>
      <p:sp>
        <p:nvSpPr>
          <p:cNvPr id="6" name="Rectangle 5">
            <a:extLst>
              <a:ext uri="{FF2B5EF4-FFF2-40B4-BE49-F238E27FC236}">
                <a16:creationId xmlns:a16="http://schemas.microsoft.com/office/drawing/2014/main" id="{D688EC03-4BAD-44B3-A2DA-480FB1F2C2E3}"/>
              </a:ext>
            </a:extLst>
          </p:cNvPr>
          <p:cNvSpPr/>
          <p:nvPr/>
        </p:nvSpPr>
        <p:spPr>
          <a:xfrm>
            <a:off x="3607462" y="1775606"/>
            <a:ext cx="4972387" cy="584775"/>
          </a:xfrm>
          <a:prstGeom prst="rect">
            <a:avLst/>
          </a:prstGeom>
        </p:spPr>
        <p:txBody>
          <a:bodyPr wrap="none">
            <a:spAutoFit/>
          </a:bodyPr>
          <a:lstStyle/>
          <a:p>
            <a:pPr algn="ctr"/>
            <a:r>
              <a:rPr lang="en-US" sz="3200" dirty="0"/>
              <a:t>Using vinegar to wipe rims… </a:t>
            </a:r>
          </a:p>
        </p:txBody>
      </p:sp>
      <p:pic>
        <p:nvPicPr>
          <p:cNvPr id="2" name="Picture 1">
            <a:extLst>
              <a:ext uri="{FF2B5EF4-FFF2-40B4-BE49-F238E27FC236}">
                <a16:creationId xmlns:a16="http://schemas.microsoft.com/office/drawing/2014/main" id="{7A2A7810-44EA-4957-B86B-13F04EFC0A9A}"/>
              </a:ext>
            </a:extLst>
          </p:cNvPr>
          <p:cNvPicPr>
            <a:picLocks noChangeAspect="1"/>
          </p:cNvPicPr>
          <p:nvPr/>
        </p:nvPicPr>
        <p:blipFill>
          <a:blip r:embed="rId2"/>
          <a:stretch>
            <a:fillRect/>
          </a:stretch>
        </p:blipFill>
        <p:spPr>
          <a:xfrm>
            <a:off x="5389668" y="2419782"/>
            <a:ext cx="1407968" cy="4155676"/>
          </a:xfrm>
          <a:prstGeom prst="rect">
            <a:avLst/>
          </a:prstGeom>
        </p:spPr>
      </p:pic>
    </p:spTree>
    <p:extLst>
      <p:ext uri="{BB962C8B-B14F-4D97-AF65-F5344CB8AC3E}">
        <p14:creationId xmlns:p14="http://schemas.microsoft.com/office/powerpoint/2010/main" val="399179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100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D88E-38FC-417D-B9B2-BE7CFF080287}"/>
              </a:ext>
            </a:extLst>
          </p:cNvPr>
          <p:cNvSpPr>
            <a:spLocks noGrp="1"/>
          </p:cNvSpPr>
          <p:nvPr>
            <p:ph type="title"/>
          </p:nvPr>
        </p:nvSpPr>
        <p:spPr>
          <a:xfrm>
            <a:off x="684734" y="14437"/>
            <a:ext cx="11253266" cy="1325563"/>
          </a:xfrm>
        </p:spPr>
        <p:txBody>
          <a:bodyPr/>
          <a:lstStyle/>
          <a:p>
            <a:r>
              <a:rPr lang="en-US" sz="3600" dirty="0"/>
              <a:t>Equipment &amp; Tools</a:t>
            </a:r>
            <a:r>
              <a:rPr lang="en-US" dirty="0"/>
              <a:t>: Recipe</a:t>
            </a:r>
          </a:p>
        </p:txBody>
      </p:sp>
      <p:sp>
        <p:nvSpPr>
          <p:cNvPr id="5" name="Rectangle 4">
            <a:extLst>
              <a:ext uri="{FF2B5EF4-FFF2-40B4-BE49-F238E27FC236}">
                <a16:creationId xmlns:a16="http://schemas.microsoft.com/office/drawing/2014/main" id="{8712EF4C-0787-4964-8ED4-A4683DE5C27D}"/>
              </a:ext>
            </a:extLst>
          </p:cNvPr>
          <p:cNvSpPr/>
          <p:nvPr/>
        </p:nvSpPr>
        <p:spPr>
          <a:xfrm>
            <a:off x="838200" y="6293256"/>
            <a:ext cx="3267305" cy="369332"/>
          </a:xfrm>
          <a:prstGeom prst="rect">
            <a:avLst/>
          </a:prstGeom>
        </p:spPr>
        <p:txBody>
          <a:bodyPr wrap="none">
            <a:spAutoFit/>
          </a:bodyPr>
          <a:lstStyle/>
          <a:p>
            <a:r>
              <a:rPr lang="en-US" dirty="0"/>
              <a:t>Core Canning Techniques, Page 4</a:t>
            </a:r>
          </a:p>
        </p:txBody>
      </p:sp>
      <p:sp>
        <p:nvSpPr>
          <p:cNvPr id="8" name="TextBox 7">
            <a:extLst>
              <a:ext uri="{FF2B5EF4-FFF2-40B4-BE49-F238E27FC236}">
                <a16:creationId xmlns:a16="http://schemas.microsoft.com/office/drawing/2014/main" id="{B8C63261-D5E9-4B7E-B945-FC20349D1F0E}"/>
              </a:ext>
            </a:extLst>
          </p:cNvPr>
          <p:cNvSpPr txBox="1"/>
          <p:nvPr/>
        </p:nvSpPr>
        <p:spPr>
          <a:xfrm>
            <a:off x="1778349" y="2616298"/>
            <a:ext cx="8635301" cy="1200329"/>
          </a:xfrm>
          <a:prstGeom prst="rect">
            <a:avLst/>
          </a:prstGeom>
          <a:noFill/>
        </p:spPr>
        <p:txBody>
          <a:bodyPr wrap="square" rtlCol="0">
            <a:spAutoFit/>
          </a:bodyPr>
          <a:lstStyle/>
          <a:p>
            <a:pPr algn="ctr"/>
            <a:r>
              <a:rPr lang="en-US" sz="3600" b="1" i="1" dirty="0">
                <a:solidFill>
                  <a:srgbClr val="0070C0"/>
                </a:solidFill>
              </a:rPr>
              <a:t>A reputable recipe that follows the USDA recommended canning procedures.</a:t>
            </a:r>
          </a:p>
        </p:txBody>
      </p:sp>
    </p:spTree>
    <p:extLst>
      <p:ext uri="{BB962C8B-B14F-4D97-AF65-F5344CB8AC3E}">
        <p14:creationId xmlns:p14="http://schemas.microsoft.com/office/powerpoint/2010/main" val="29540845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9B40-7D27-694C-847A-EAC37A22D61F}"/>
              </a:ext>
            </a:extLst>
          </p:cNvPr>
          <p:cNvSpPr>
            <a:spLocks noGrp="1"/>
          </p:cNvSpPr>
          <p:nvPr>
            <p:ph type="ctrTitle"/>
          </p:nvPr>
        </p:nvSpPr>
        <p:spPr>
          <a:xfrm>
            <a:off x="457200" y="2235199"/>
            <a:ext cx="11391900" cy="984477"/>
          </a:xfrm>
        </p:spPr>
        <p:txBody>
          <a:bodyPr>
            <a:normAutofit/>
          </a:bodyPr>
          <a:lstStyle/>
          <a:p>
            <a:r>
              <a:rPr lang="en-US" sz="5300" dirty="0"/>
              <a:t>Canning Basic Information</a:t>
            </a:r>
          </a:p>
        </p:txBody>
      </p:sp>
      <p:sp>
        <p:nvSpPr>
          <p:cNvPr id="3" name="Subtitle 2">
            <a:extLst>
              <a:ext uri="{FF2B5EF4-FFF2-40B4-BE49-F238E27FC236}">
                <a16:creationId xmlns:a16="http://schemas.microsoft.com/office/drawing/2014/main" id="{857B7EF0-B776-44BB-A5CC-7EE37D823601}"/>
              </a:ext>
            </a:extLst>
          </p:cNvPr>
          <p:cNvSpPr>
            <a:spLocks noGrp="1"/>
          </p:cNvSpPr>
          <p:nvPr>
            <p:ph type="subTitle" idx="1"/>
          </p:nvPr>
        </p:nvSpPr>
        <p:spPr>
          <a:xfrm>
            <a:off x="1701800" y="3219677"/>
            <a:ext cx="9144000" cy="506834"/>
          </a:xfrm>
        </p:spPr>
        <p:txBody>
          <a:bodyPr>
            <a:normAutofit/>
          </a:bodyPr>
          <a:lstStyle/>
          <a:p>
            <a:r>
              <a:rPr lang="en-US" sz="2400" dirty="0"/>
              <a:t>Boiling Water and Steam Canning Basics, Page 6-7</a:t>
            </a:r>
          </a:p>
        </p:txBody>
      </p:sp>
    </p:spTree>
    <p:extLst>
      <p:ext uri="{BB962C8B-B14F-4D97-AF65-F5344CB8AC3E}">
        <p14:creationId xmlns:p14="http://schemas.microsoft.com/office/powerpoint/2010/main" val="1201348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ACCFF-978E-4340-8116-5C81FF189706}"/>
              </a:ext>
            </a:extLst>
          </p:cNvPr>
          <p:cNvSpPr>
            <a:spLocks noGrp="1"/>
          </p:cNvSpPr>
          <p:nvPr>
            <p:ph type="title"/>
          </p:nvPr>
        </p:nvSpPr>
        <p:spPr/>
        <p:txBody>
          <a:bodyPr/>
          <a:lstStyle/>
          <a:p>
            <a:r>
              <a:rPr lang="en-US" dirty="0"/>
              <a:t>Preventing Foodborne Illness</a:t>
            </a:r>
          </a:p>
        </p:txBody>
      </p:sp>
      <p:pic>
        <p:nvPicPr>
          <p:cNvPr id="4" name="Picture 3">
            <a:extLst>
              <a:ext uri="{FF2B5EF4-FFF2-40B4-BE49-F238E27FC236}">
                <a16:creationId xmlns:a16="http://schemas.microsoft.com/office/drawing/2014/main" id="{DFEAA562-1FE5-43AC-BAE4-2CF04225E10D}"/>
              </a:ext>
            </a:extLst>
          </p:cNvPr>
          <p:cNvPicPr>
            <a:picLocks noChangeAspect="1"/>
          </p:cNvPicPr>
          <p:nvPr/>
        </p:nvPicPr>
        <p:blipFill>
          <a:blip r:embed="rId2"/>
          <a:stretch>
            <a:fillRect/>
          </a:stretch>
        </p:blipFill>
        <p:spPr>
          <a:xfrm>
            <a:off x="1873546" y="2412901"/>
            <a:ext cx="8444907" cy="24439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40949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D88E-38FC-417D-B9B2-BE7CFF080287}"/>
              </a:ext>
            </a:extLst>
          </p:cNvPr>
          <p:cNvSpPr>
            <a:spLocks noGrp="1"/>
          </p:cNvSpPr>
          <p:nvPr>
            <p:ph type="title"/>
          </p:nvPr>
        </p:nvSpPr>
        <p:spPr/>
        <p:txBody>
          <a:bodyPr/>
          <a:lstStyle/>
          <a:p>
            <a:r>
              <a:rPr lang="en-US" dirty="0"/>
              <a:t>Canning Basic Information: Altitude Adjustment</a:t>
            </a:r>
          </a:p>
        </p:txBody>
      </p:sp>
      <p:sp>
        <p:nvSpPr>
          <p:cNvPr id="6" name="Content Placeholder 5">
            <a:extLst>
              <a:ext uri="{FF2B5EF4-FFF2-40B4-BE49-F238E27FC236}">
                <a16:creationId xmlns:a16="http://schemas.microsoft.com/office/drawing/2014/main" id="{9A17DB68-D355-4D5C-9FFF-65C6464E714D}"/>
              </a:ext>
            </a:extLst>
          </p:cNvPr>
          <p:cNvSpPr>
            <a:spLocks noGrp="1"/>
          </p:cNvSpPr>
          <p:nvPr>
            <p:ph idx="1"/>
          </p:nvPr>
        </p:nvSpPr>
        <p:spPr>
          <a:xfrm>
            <a:off x="838200" y="1825625"/>
            <a:ext cx="10515600" cy="2185727"/>
          </a:xfrm>
          <a:prstGeom prst="rect">
            <a:avLst/>
          </a:prstGeom>
        </p:spPr>
        <p:txBody>
          <a:bodyPr wrap="square">
            <a:spAutoFit/>
          </a:bodyPr>
          <a:lstStyle/>
          <a:p>
            <a:pPr marL="114300" indent="0">
              <a:buNone/>
            </a:pPr>
            <a:r>
              <a:rPr lang="en-US" b="1" dirty="0"/>
              <a:t>Sea Level: 212˚F water boils</a:t>
            </a:r>
          </a:p>
          <a:p>
            <a:pPr lvl="1"/>
            <a:r>
              <a:rPr lang="en-US" dirty="0"/>
              <a:t>All recipes use sea level as the criteria for process times. </a:t>
            </a:r>
          </a:p>
          <a:p>
            <a:pPr lvl="1"/>
            <a:r>
              <a:rPr lang="en-US" dirty="0"/>
              <a:t>Higher altitude equals a lower boiling temperature.</a:t>
            </a:r>
          </a:p>
          <a:p>
            <a:pPr lvl="1"/>
            <a:r>
              <a:rPr lang="en-US" dirty="0"/>
              <a:t>Adjust processing time above 1000 ft. </a:t>
            </a:r>
          </a:p>
          <a:p>
            <a:pPr marL="114300" indent="0">
              <a:buNone/>
            </a:pPr>
            <a:endParaRPr lang="en-US" b="1" dirty="0"/>
          </a:p>
        </p:txBody>
      </p:sp>
      <p:sp>
        <p:nvSpPr>
          <p:cNvPr id="5" name="Rectangle 4">
            <a:extLst>
              <a:ext uri="{FF2B5EF4-FFF2-40B4-BE49-F238E27FC236}">
                <a16:creationId xmlns:a16="http://schemas.microsoft.com/office/drawing/2014/main" id="{A220FB3A-92A9-46ED-B2AF-88D5678C1082}"/>
              </a:ext>
            </a:extLst>
          </p:cNvPr>
          <p:cNvSpPr/>
          <p:nvPr/>
        </p:nvSpPr>
        <p:spPr>
          <a:xfrm>
            <a:off x="838200" y="6176963"/>
            <a:ext cx="3222870" cy="369332"/>
          </a:xfrm>
          <a:prstGeom prst="rect">
            <a:avLst/>
          </a:prstGeom>
        </p:spPr>
        <p:txBody>
          <a:bodyPr wrap="none">
            <a:spAutoFit/>
          </a:bodyPr>
          <a:lstStyle/>
          <a:p>
            <a:r>
              <a:rPr lang="en-US" dirty="0"/>
              <a:t>Core Canning Techniques, Pg. 7</a:t>
            </a:r>
          </a:p>
        </p:txBody>
      </p:sp>
      <p:pic>
        <p:nvPicPr>
          <p:cNvPr id="3" name="Picture 2">
            <a:extLst>
              <a:ext uri="{FF2B5EF4-FFF2-40B4-BE49-F238E27FC236}">
                <a16:creationId xmlns:a16="http://schemas.microsoft.com/office/drawing/2014/main" id="{139B28D8-0CC0-47CD-9932-8AD9E427FF31}"/>
              </a:ext>
            </a:extLst>
          </p:cNvPr>
          <p:cNvPicPr>
            <a:picLocks noChangeAspect="1"/>
          </p:cNvPicPr>
          <p:nvPr/>
        </p:nvPicPr>
        <p:blipFill>
          <a:blip r:embed="rId2"/>
          <a:stretch>
            <a:fillRect/>
          </a:stretch>
        </p:blipFill>
        <p:spPr>
          <a:xfrm>
            <a:off x="2691996" y="3548473"/>
            <a:ext cx="7328304" cy="2374467"/>
          </a:xfrm>
          <a:prstGeom prst="rect">
            <a:avLst/>
          </a:prstGeom>
        </p:spPr>
      </p:pic>
    </p:spTree>
    <p:extLst>
      <p:ext uri="{BB962C8B-B14F-4D97-AF65-F5344CB8AC3E}">
        <p14:creationId xmlns:p14="http://schemas.microsoft.com/office/powerpoint/2010/main" val="35056224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D88E-38FC-417D-B9B2-BE7CFF080287}"/>
              </a:ext>
            </a:extLst>
          </p:cNvPr>
          <p:cNvSpPr>
            <a:spLocks noGrp="1"/>
          </p:cNvSpPr>
          <p:nvPr>
            <p:ph type="title"/>
          </p:nvPr>
        </p:nvSpPr>
        <p:spPr/>
        <p:txBody>
          <a:bodyPr/>
          <a:lstStyle/>
          <a:p>
            <a:r>
              <a:rPr lang="en-US" dirty="0"/>
              <a:t>Canning Basic Information: Raw Pack</a:t>
            </a:r>
          </a:p>
        </p:txBody>
      </p:sp>
      <p:sp>
        <p:nvSpPr>
          <p:cNvPr id="6" name="Content Placeholder 5">
            <a:extLst>
              <a:ext uri="{FF2B5EF4-FFF2-40B4-BE49-F238E27FC236}">
                <a16:creationId xmlns:a16="http://schemas.microsoft.com/office/drawing/2014/main" id="{9A17DB68-D355-4D5C-9FFF-65C6464E714D}"/>
              </a:ext>
            </a:extLst>
          </p:cNvPr>
          <p:cNvSpPr>
            <a:spLocks noGrp="1"/>
          </p:cNvSpPr>
          <p:nvPr>
            <p:ph idx="1"/>
          </p:nvPr>
        </p:nvSpPr>
        <p:spPr>
          <a:xfrm>
            <a:off x="838200" y="1825625"/>
            <a:ext cx="10515600" cy="2424766"/>
          </a:xfrm>
          <a:prstGeom prst="rect">
            <a:avLst/>
          </a:prstGeom>
        </p:spPr>
        <p:txBody>
          <a:bodyPr wrap="square">
            <a:spAutoFit/>
          </a:bodyPr>
          <a:lstStyle/>
          <a:p>
            <a:r>
              <a:rPr lang="en-US" dirty="0"/>
              <a:t>For foods that lose shape when cooked.</a:t>
            </a:r>
          </a:p>
          <a:p>
            <a:r>
              <a:rPr lang="en-US" dirty="0"/>
              <a:t>Place raw food directly in jars.  </a:t>
            </a:r>
          </a:p>
          <a:p>
            <a:pPr lvl="1"/>
            <a:r>
              <a:rPr lang="en-US" dirty="0"/>
              <a:t>Boiling hot liquid is then poured over the food.</a:t>
            </a:r>
          </a:p>
          <a:p>
            <a:r>
              <a:rPr lang="en-US" dirty="0"/>
              <a:t>Pack firmly, don’t crush.</a:t>
            </a:r>
          </a:p>
          <a:p>
            <a:pPr marL="114300" indent="0">
              <a:buNone/>
            </a:pPr>
            <a:endParaRPr lang="en-US" b="1" dirty="0"/>
          </a:p>
        </p:txBody>
      </p:sp>
      <p:sp>
        <p:nvSpPr>
          <p:cNvPr id="4" name="Rectangle 3">
            <a:extLst>
              <a:ext uri="{FF2B5EF4-FFF2-40B4-BE49-F238E27FC236}">
                <a16:creationId xmlns:a16="http://schemas.microsoft.com/office/drawing/2014/main" id="{1015C660-6A3E-418E-B87B-2362E766A9CE}"/>
              </a:ext>
            </a:extLst>
          </p:cNvPr>
          <p:cNvSpPr/>
          <p:nvPr/>
        </p:nvSpPr>
        <p:spPr>
          <a:xfrm>
            <a:off x="838200" y="6176963"/>
            <a:ext cx="3222870" cy="369332"/>
          </a:xfrm>
          <a:prstGeom prst="rect">
            <a:avLst/>
          </a:prstGeom>
        </p:spPr>
        <p:txBody>
          <a:bodyPr wrap="none">
            <a:spAutoFit/>
          </a:bodyPr>
          <a:lstStyle/>
          <a:p>
            <a:r>
              <a:rPr lang="en-US" dirty="0"/>
              <a:t>Core Canning Techniques, Pg. 7</a:t>
            </a:r>
          </a:p>
        </p:txBody>
      </p:sp>
    </p:spTree>
    <p:extLst>
      <p:ext uri="{BB962C8B-B14F-4D97-AF65-F5344CB8AC3E}">
        <p14:creationId xmlns:p14="http://schemas.microsoft.com/office/powerpoint/2010/main" val="16526495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D88E-38FC-417D-B9B2-BE7CFF080287}"/>
              </a:ext>
            </a:extLst>
          </p:cNvPr>
          <p:cNvSpPr>
            <a:spLocks noGrp="1"/>
          </p:cNvSpPr>
          <p:nvPr>
            <p:ph type="title"/>
          </p:nvPr>
        </p:nvSpPr>
        <p:spPr/>
        <p:txBody>
          <a:bodyPr/>
          <a:lstStyle/>
          <a:p>
            <a:r>
              <a:rPr lang="en-US" dirty="0"/>
              <a:t>Canning Basic Information: Hot Pack</a:t>
            </a:r>
          </a:p>
        </p:txBody>
      </p:sp>
      <p:sp>
        <p:nvSpPr>
          <p:cNvPr id="6" name="Content Placeholder 5">
            <a:extLst>
              <a:ext uri="{FF2B5EF4-FFF2-40B4-BE49-F238E27FC236}">
                <a16:creationId xmlns:a16="http://schemas.microsoft.com/office/drawing/2014/main" id="{9A17DB68-D355-4D5C-9FFF-65C6464E714D}"/>
              </a:ext>
            </a:extLst>
          </p:cNvPr>
          <p:cNvSpPr>
            <a:spLocks noGrp="1"/>
          </p:cNvSpPr>
          <p:nvPr>
            <p:ph idx="1"/>
          </p:nvPr>
        </p:nvSpPr>
        <p:spPr>
          <a:xfrm>
            <a:off x="838200" y="1825625"/>
            <a:ext cx="10515600" cy="3972882"/>
          </a:xfrm>
          <a:prstGeom prst="rect">
            <a:avLst/>
          </a:prstGeom>
        </p:spPr>
        <p:txBody>
          <a:bodyPr wrap="square">
            <a:spAutoFit/>
          </a:bodyPr>
          <a:lstStyle/>
          <a:p>
            <a:r>
              <a:rPr lang="en-US" dirty="0"/>
              <a:t>Preferred method for most foods.</a:t>
            </a:r>
          </a:p>
          <a:p>
            <a:r>
              <a:rPr lang="en-US" dirty="0"/>
              <a:t>Food is cooked in liquid before packing. </a:t>
            </a:r>
          </a:p>
          <a:p>
            <a:pPr lvl="1"/>
            <a:r>
              <a:rPr lang="en-US" dirty="0"/>
              <a:t>Cooking liquid poured over food in jar.</a:t>
            </a:r>
          </a:p>
          <a:p>
            <a:r>
              <a:rPr lang="en-US" dirty="0"/>
              <a:t>Fewer jars needed.</a:t>
            </a:r>
          </a:p>
          <a:p>
            <a:r>
              <a:rPr lang="en-US" dirty="0"/>
              <a:t>Less floating.</a:t>
            </a:r>
          </a:p>
          <a:p>
            <a:r>
              <a:rPr lang="en-US" dirty="0"/>
              <a:t>Better color and flavor.</a:t>
            </a:r>
          </a:p>
          <a:p>
            <a:r>
              <a:rPr lang="en-US" dirty="0"/>
              <a:t>Easier to pack, foods pliable.</a:t>
            </a:r>
          </a:p>
          <a:p>
            <a:pPr marL="114300" indent="0">
              <a:buNone/>
            </a:pPr>
            <a:endParaRPr lang="en-US" b="1" dirty="0"/>
          </a:p>
        </p:txBody>
      </p:sp>
      <p:sp>
        <p:nvSpPr>
          <p:cNvPr id="4" name="Rectangle 3">
            <a:extLst>
              <a:ext uri="{FF2B5EF4-FFF2-40B4-BE49-F238E27FC236}">
                <a16:creationId xmlns:a16="http://schemas.microsoft.com/office/drawing/2014/main" id="{7D782E72-0CC9-45A4-B8C9-DA2001CD99D6}"/>
              </a:ext>
            </a:extLst>
          </p:cNvPr>
          <p:cNvSpPr/>
          <p:nvPr/>
        </p:nvSpPr>
        <p:spPr>
          <a:xfrm>
            <a:off x="838200" y="6176963"/>
            <a:ext cx="3222870" cy="369332"/>
          </a:xfrm>
          <a:prstGeom prst="rect">
            <a:avLst/>
          </a:prstGeom>
        </p:spPr>
        <p:txBody>
          <a:bodyPr wrap="none">
            <a:spAutoFit/>
          </a:bodyPr>
          <a:lstStyle/>
          <a:p>
            <a:r>
              <a:rPr lang="en-US" dirty="0"/>
              <a:t>Core Canning Techniques, Pg. 7</a:t>
            </a:r>
          </a:p>
        </p:txBody>
      </p:sp>
    </p:spTree>
    <p:extLst>
      <p:ext uri="{BB962C8B-B14F-4D97-AF65-F5344CB8AC3E}">
        <p14:creationId xmlns:p14="http://schemas.microsoft.com/office/powerpoint/2010/main" val="23274070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4C737-9528-4F53-A507-557F348E1CD6}"/>
              </a:ext>
            </a:extLst>
          </p:cNvPr>
          <p:cNvSpPr>
            <a:spLocks noGrp="1"/>
          </p:cNvSpPr>
          <p:nvPr>
            <p:ph type="title"/>
          </p:nvPr>
        </p:nvSpPr>
        <p:spPr/>
        <p:txBody>
          <a:bodyPr/>
          <a:lstStyle/>
          <a:p>
            <a:r>
              <a:rPr lang="en-US" dirty="0"/>
              <a:t>Canning Basic Information: Non-Standard Jars</a:t>
            </a:r>
          </a:p>
        </p:txBody>
      </p:sp>
      <p:sp>
        <p:nvSpPr>
          <p:cNvPr id="3" name="Content Placeholder 2">
            <a:extLst>
              <a:ext uri="{FF2B5EF4-FFF2-40B4-BE49-F238E27FC236}">
                <a16:creationId xmlns:a16="http://schemas.microsoft.com/office/drawing/2014/main" id="{49F558AD-B162-4239-B8BD-228B217E4C2E}"/>
              </a:ext>
            </a:extLst>
          </p:cNvPr>
          <p:cNvSpPr>
            <a:spLocks noGrp="1"/>
          </p:cNvSpPr>
          <p:nvPr>
            <p:ph idx="1"/>
          </p:nvPr>
        </p:nvSpPr>
        <p:spPr/>
        <p:txBody>
          <a:bodyPr/>
          <a:lstStyle/>
          <a:p>
            <a:pPr marL="0" indent="0">
              <a:buNone/>
            </a:pPr>
            <a:r>
              <a:rPr lang="en-US" dirty="0"/>
              <a:t>Do NOT use re-use Atlas-Mason jars used to package Classico Sauces or any other jar used in commercial canning. </a:t>
            </a:r>
          </a:p>
          <a:p>
            <a:pPr marL="0" indent="0">
              <a:buNone/>
            </a:pPr>
            <a:endParaRPr lang="en-US" dirty="0"/>
          </a:p>
          <a:p>
            <a:pPr marL="0" indent="0">
              <a:buNone/>
            </a:pPr>
            <a:r>
              <a:rPr lang="en-US" dirty="0"/>
              <a:t>A coating is applied at the glass plant to reduce scratching and scuffing, this weakens the jar, causing it to break more easily.</a:t>
            </a:r>
          </a:p>
          <a:p>
            <a:pPr marL="0" indent="0">
              <a:buNone/>
            </a:pPr>
            <a:endParaRPr lang="en-US" dirty="0"/>
          </a:p>
          <a:p>
            <a:pPr marL="0" indent="0">
              <a:buNone/>
            </a:pPr>
            <a:r>
              <a:rPr lang="en-US" dirty="0"/>
              <a:t>Also the lighter weight of the jar could make it unsafe for home canning.</a:t>
            </a:r>
          </a:p>
          <a:p>
            <a:pPr marL="0" indent="0">
              <a:buNone/>
            </a:pPr>
            <a:endParaRPr lang="en-US" dirty="0"/>
          </a:p>
        </p:txBody>
      </p:sp>
    </p:spTree>
    <p:extLst>
      <p:ext uri="{BB962C8B-B14F-4D97-AF65-F5344CB8AC3E}">
        <p14:creationId xmlns:p14="http://schemas.microsoft.com/office/powerpoint/2010/main" val="18063231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4C737-9528-4F53-A507-557F348E1CD6}"/>
              </a:ext>
            </a:extLst>
          </p:cNvPr>
          <p:cNvSpPr>
            <a:spLocks noGrp="1"/>
          </p:cNvSpPr>
          <p:nvPr>
            <p:ph type="title"/>
          </p:nvPr>
        </p:nvSpPr>
        <p:spPr/>
        <p:txBody>
          <a:bodyPr/>
          <a:lstStyle/>
          <a:p>
            <a:r>
              <a:rPr lang="en-US" dirty="0"/>
              <a:t>Canning Basic Information: Canning Jars</a:t>
            </a:r>
          </a:p>
        </p:txBody>
      </p:sp>
      <p:sp>
        <p:nvSpPr>
          <p:cNvPr id="3" name="Content Placeholder 2">
            <a:extLst>
              <a:ext uri="{FF2B5EF4-FFF2-40B4-BE49-F238E27FC236}">
                <a16:creationId xmlns:a16="http://schemas.microsoft.com/office/drawing/2014/main" id="{49F558AD-B162-4239-B8BD-228B217E4C2E}"/>
              </a:ext>
            </a:extLst>
          </p:cNvPr>
          <p:cNvSpPr>
            <a:spLocks noGrp="1"/>
          </p:cNvSpPr>
          <p:nvPr>
            <p:ph idx="1"/>
          </p:nvPr>
        </p:nvSpPr>
        <p:spPr/>
        <p:txBody>
          <a:bodyPr/>
          <a:lstStyle/>
          <a:p>
            <a:pPr marL="0" indent="0">
              <a:buNone/>
            </a:pPr>
            <a:r>
              <a:rPr lang="en-US" b="1" dirty="0"/>
              <a:t>Preparing Jars</a:t>
            </a:r>
          </a:p>
          <a:p>
            <a:r>
              <a:rPr lang="en-US" dirty="0"/>
              <a:t>Check jars for nicks, scratches, bubbles, or other imperfections.</a:t>
            </a:r>
          </a:p>
          <a:p>
            <a:r>
              <a:rPr lang="en-US" dirty="0"/>
              <a:t>Wash jars and lids on hot, soapy water. </a:t>
            </a:r>
          </a:p>
          <a:p>
            <a:r>
              <a:rPr lang="en-US" dirty="0"/>
              <a:t>Keep jars hot until ready for use.</a:t>
            </a:r>
          </a:p>
          <a:p>
            <a:r>
              <a:rPr lang="en-US" dirty="0"/>
              <a:t>If the process time is under ten (10) minutes sterilize jars.</a:t>
            </a:r>
          </a:p>
          <a:p>
            <a:pPr lvl="1"/>
            <a:r>
              <a:rPr lang="en-US" dirty="0"/>
              <a:t>Sterilize by boiling in water for 10 minutes, adding 1 minute per 1,000 ft. above sea level.</a:t>
            </a:r>
          </a:p>
          <a:p>
            <a:pPr marL="0" indent="0">
              <a:buNone/>
            </a:pPr>
            <a:endParaRPr lang="en-US" dirty="0"/>
          </a:p>
        </p:txBody>
      </p:sp>
      <p:sp>
        <p:nvSpPr>
          <p:cNvPr id="4" name="Rectangle 3">
            <a:extLst>
              <a:ext uri="{FF2B5EF4-FFF2-40B4-BE49-F238E27FC236}">
                <a16:creationId xmlns:a16="http://schemas.microsoft.com/office/drawing/2014/main" id="{5F3E8D28-F969-4559-9256-DF17522D2386}"/>
              </a:ext>
            </a:extLst>
          </p:cNvPr>
          <p:cNvSpPr/>
          <p:nvPr/>
        </p:nvSpPr>
        <p:spPr>
          <a:xfrm>
            <a:off x="838200" y="6176963"/>
            <a:ext cx="3222870" cy="369332"/>
          </a:xfrm>
          <a:prstGeom prst="rect">
            <a:avLst/>
          </a:prstGeom>
        </p:spPr>
        <p:txBody>
          <a:bodyPr wrap="none">
            <a:spAutoFit/>
          </a:bodyPr>
          <a:lstStyle/>
          <a:p>
            <a:r>
              <a:rPr lang="en-US" dirty="0"/>
              <a:t>Core Canning Techniques, Pg. 10</a:t>
            </a:r>
          </a:p>
        </p:txBody>
      </p:sp>
    </p:spTree>
    <p:extLst>
      <p:ext uri="{BB962C8B-B14F-4D97-AF65-F5344CB8AC3E}">
        <p14:creationId xmlns:p14="http://schemas.microsoft.com/office/powerpoint/2010/main" val="6624417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Canning Basic Information: Canning Lids</a:t>
            </a:r>
          </a:p>
        </p:txBody>
      </p:sp>
      <p:sp>
        <p:nvSpPr>
          <p:cNvPr id="6" name="Content Placeholder 5"/>
          <p:cNvSpPr>
            <a:spLocks noGrp="1"/>
          </p:cNvSpPr>
          <p:nvPr>
            <p:ph idx="1"/>
          </p:nvPr>
        </p:nvSpPr>
        <p:spPr/>
        <p:txBody>
          <a:bodyPr/>
          <a:lstStyle/>
          <a:p>
            <a:pPr marL="0" indent="0">
              <a:buNone/>
            </a:pPr>
            <a:r>
              <a:rPr lang="en-US" sz="2800" b="1" dirty="0"/>
              <a:t>Preparing Lids</a:t>
            </a:r>
          </a:p>
          <a:p>
            <a:r>
              <a:rPr lang="en-US" dirty="0"/>
              <a:t>Use two-piece lids. </a:t>
            </a:r>
          </a:p>
          <a:p>
            <a:r>
              <a:rPr lang="en-US" dirty="0"/>
              <a:t>Follow instructions on package.</a:t>
            </a:r>
          </a:p>
          <a:p>
            <a:r>
              <a:rPr lang="en-US" dirty="0"/>
              <a:t>Use single use lids. </a:t>
            </a:r>
          </a:p>
          <a:p>
            <a:pPr lvl="1"/>
            <a:r>
              <a:rPr lang="en-US" dirty="0"/>
              <a:t>Do not re-use lids!</a:t>
            </a:r>
          </a:p>
          <a:p>
            <a:r>
              <a:rPr lang="en-US" dirty="0"/>
              <a:t>Check bands for rust. </a:t>
            </a:r>
          </a:p>
          <a:p>
            <a:endParaRPr lang="en-US" dirty="0"/>
          </a:p>
        </p:txBody>
      </p:sp>
      <p:sp>
        <p:nvSpPr>
          <p:cNvPr id="7" name="Rectangle 6"/>
          <p:cNvSpPr/>
          <p:nvPr/>
        </p:nvSpPr>
        <p:spPr>
          <a:xfrm>
            <a:off x="838200" y="6176963"/>
            <a:ext cx="3222870" cy="369332"/>
          </a:xfrm>
          <a:prstGeom prst="rect">
            <a:avLst/>
          </a:prstGeom>
        </p:spPr>
        <p:txBody>
          <a:bodyPr wrap="none">
            <a:spAutoFit/>
          </a:bodyPr>
          <a:lstStyle/>
          <a:p>
            <a:r>
              <a:rPr lang="en-US" dirty="0"/>
              <a:t>Core Canning Techniques, Pg. 10</a:t>
            </a:r>
          </a:p>
        </p:txBody>
      </p:sp>
    </p:spTree>
    <p:extLst>
      <p:ext uri="{BB962C8B-B14F-4D97-AF65-F5344CB8AC3E}">
        <p14:creationId xmlns:p14="http://schemas.microsoft.com/office/powerpoint/2010/main" val="31674703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Canning Basic Information: Headspace</a:t>
            </a:r>
          </a:p>
        </p:txBody>
      </p:sp>
      <p:sp>
        <p:nvSpPr>
          <p:cNvPr id="3" name="Content Placeholder 2"/>
          <p:cNvSpPr>
            <a:spLocks noGrp="1"/>
          </p:cNvSpPr>
          <p:nvPr>
            <p:ph idx="1"/>
          </p:nvPr>
        </p:nvSpPr>
        <p:spPr>
          <a:xfrm>
            <a:off x="838200" y="1701800"/>
            <a:ext cx="10515600" cy="4475163"/>
          </a:xfrm>
        </p:spPr>
        <p:txBody>
          <a:bodyPr>
            <a:normAutofit fontScale="92500" lnSpcReduction="10000"/>
          </a:bodyPr>
          <a:lstStyle/>
          <a:p>
            <a:pPr marL="0" indent="0">
              <a:buNone/>
            </a:pPr>
            <a:r>
              <a:rPr lang="en-US" dirty="0"/>
              <a:t>Space between inside lid and top of food.</a:t>
            </a:r>
          </a:p>
          <a:p>
            <a:pPr marL="0" indent="0">
              <a:buNone/>
            </a:pPr>
            <a:r>
              <a:rPr lang="en-US" dirty="0"/>
              <a:t>Always follow the directions for correct headspace.</a:t>
            </a:r>
          </a:p>
          <a:p>
            <a:endParaRPr lang="en-US" sz="1400" dirty="0"/>
          </a:p>
          <a:p>
            <a:pPr marL="0" indent="0">
              <a:buNone/>
            </a:pPr>
            <a:r>
              <a:rPr lang="en-US" b="1" dirty="0"/>
              <a:t>Too little:</a:t>
            </a:r>
          </a:p>
          <a:p>
            <a:r>
              <a:rPr lang="en-US" dirty="0"/>
              <a:t>Food may bubble out during processing, which may prevent proper seal.</a:t>
            </a:r>
          </a:p>
          <a:p>
            <a:pPr marL="0" indent="0">
              <a:buNone/>
            </a:pPr>
            <a:endParaRPr lang="en-US" sz="1700" b="1" dirty="0"/>
          </a:p>
          <a:p>
            <a:pPr marL="0" indent="0">
              <a:buNone/>
            </a:pPr>
            <a:r>
              <a:rPr lang="en-US" b="1" dirty="0"/>
              <a:t>Too much: </a:t>
            </a:r>
          </a:p>
          <a:p>
            <a:r>
              <a:rPr lang="en-US" dirty="0"/>
              <a:t>Food may discolor on top.</a:t>
            </a:r>
          </a:p>
          <a:p>
            <a:r>
              <a:rPr lang="en-US" dirty="0"/>
              <a:t>Jar may not seal properly</a:t>
            </a:r>
          </a:p>
          <a:p>
            <a:pPr lvl="1"/>
            <a:r>
              <a:rPr lang="en-US" dirty="0"/>
              <a:t>Air may not be all forced out during processing.</a:t>
            </a:r>
          </a:p>
        </p:txBody>
      </p:sp>
      <p:sp>
        <p:nvSpPr>
          <p:cNvPr id="4" name="Rectangle 3"/>
          <p:cNvSpPr/>
          <p:nvPr/>
        </p:nvSpPr>
        <p:spPr>
          <a:xfrm>
            <a:off x="1041051" y="6283096"/>
            <a:ext cx="3163558" cy="369332"/>
          </a:xfrm>
          <a:prstGeom prst="rect">
            <a:avLst/>
          </a:prstGeom>
        </p:spPr>
        <p:txBody>
          <a:bodyPr wrap="none">
            <a:spAutoFit/>
          </a:bodyPr>
          <a:lstStyle/>
          <a:p>
            <a:r>
              <a:rPr lang="en-US" dirty="0"/>
              <a:t>Core Canning Techniques, Pg. 8</a:t>
            </a:r>
          </a:p>
        </p:txBody>
      </p:sp>
    </p:spTree>
    <p:extLst>
      <p:ext uri="{BB962C8B-B14F-4D97-AF65-F5344CB8AC3E}">
        <p14:creationId xmlns:p14="http://schemas.microsoft.com/office/powerpoint/2010/main" val="2263412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Canning Basic Information: Process Time		</a:t>
            </a:r>
          </a:p>
        </p:txBody>
      </p:sp>
      <p:sp>
        <p:nvSpPr>
          <p:cNvPr id="3" name="Content Placeholder 2"/>
          <p:cNvSpPr>
            <a:spLocks noGrp="1"/>
          </p:cNvSpPr>
          <p:nvPr>
            <p:ph idx="1"/>
          </p:nvPr>
        </p:nvSpPr>
        <p:spPr/>
        <p:txBody>
          <a:bodyPr/>
          <a:lstStyle/>
          <a:p>
            <a:r>
              <a:rPr lang="en-US" dirty="0"/>
              <a:t>Each food has its own processing time.</a:t>
            </a:r>
          </a:p>
          <a:p>
            <a:pPr lvl="1"/>
            <a:r>
              <a:rPr lang="en-US" dirty="0"/>
              <a:t>Follow directions carefully.</a:t>
            </a:r>
          </a:p>
          <a:p>
            <a:r>
              <a:rPr lang="en-US" dirty="0"/>
              <a:t>Time differs with size of the jar.</a:t>
            </a:r>
          </a:p>
          <a:p>
            <a:r>
              <a:rPr lang="en-US" dirty="0"/>
              <a:t>Adjust for altitude.</a:t>
            </a:r>
          </a:p>
          <a:p>
            <a:r>
              <a:rPr lang="en-US" dirty="0"/>
              <a:t>Too little time will possibly lead to spoilage.</a:t>
            </a:r>
          </a:p>
        </p:txBody>
      </p:sp>
    </p:spTree>
    <p:extLst>
      <p:ext uri="{BB962C8B-B14F-4D97-AF65-F5344CB8AC3E}">
        <p14:creationId xmlns:p14="http://schemas.microsoft.com/office/powerpoint/2010/main" val="23664701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Canning Basic Information: Heat Penetration</a:t>
            </a:r>
          </a:p>
        </p:txBody>
      </p:sp>
      <p:sp>
        <p:nvSpPr>
          <p:cNvPr id="3" name="Content Placeholder 2"/>
          <p:cNvSpPr>
            <a:spLocks noGrp="1"/>
          </p:cNvSpPr>
          <p:nvPr>
            <p:ph idx="1"/>
          </p:nvPr>
        </p:nvSpPr>
        <p:spPr/>
        <p:txBody>
          <a:bodyPr/>
          <a:lstStyle/>
          <a:p>
            <a:pPr marL="0" indent="0">
              <a:buNone/>
            </a:pPr>
            <a:r>
              <a:rPr lang="en-US" dirty="0"/>
              <a:t>Heat penetration is slowed by:</a:t>
            </a:r>
          </a:p>
          <a:p>
            <a:r>
              <a:rPr lang="en-US" dirty="0"/>
              <a:t>Adding extra sugar or fat.</a:t>
            </a:r>
          </a:p>
          <a:p>
            <a:r>
              <a:rPr lang="en-US" dirty="0"/>
              <a:t>Having food piece larger than called for in directions.</a:t>
            </a:r>
          </a:p>
          <a:p>
            <a:r>
              <a:rPr lang="en-US" dirty="0"/>
              <a:t>Adding thickeners, like flour or corn starch.</a:t>
            </a:r>
          </a:p>
          <a:p>
            <a:endParaRPr lang="en-US" dirty="0"/>
          </a:p>
          <a:p>
            <a:pPr marL="0" indent="0">
              <a:buNone/>
            </a:pPr>
            <a:r>
              <a:rPr lang="en-US" b="1" i="1" dirty="0"/>
              <a:t>FOLLOW THE RECIPE!</a:t>
            </a:r>
          </a:p>
        </p:txBody>
      </p:sp>
    </p:spTree>
    <p:extLst>
      <p:ext uri="{BB962C8B-B14F-4D97-AF65-F5344CB8AC3E}">
        <p14:creationId xmlns:p14="http://schemas.microsoft.com/office/powerpoint/2010/main" val="40599769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F02B6B-CA0F-41C0-A2A3-D6F684EBA71F}"/>
              </a:ext>
            </a:extLst>
          </p:cNvPr>
          <p:cNvSpPr>
            <a:spLocks noGrp="1"/>
          </p:cNvSpPr>
          <p:nvPr>
            <p:ph type="title"/>
          </p:nvPr>
        </p:nvSpPr>
        <p:spPr/>
        <p:txBody>
          <a:bodyPr/>
          <a:lstStyle/>
          <a:p>
            <a:pPr algn="ctr"/>
            <a:r>
              <a:rPr lang="en-US" dirty="0"/>
              <a:t>Five-Minute Break</a:t>
            </a:r>
          </a:p>
        </p:txBody>
      </p:sp>
    </p:spTree>
    <p:extLst>
      <p:ext uri="{BB962C8B-B14F-4D97-AF65-F5344CB8AC3E}">
        <p14:creationId xmlns:p14="http://schemas.microsoft.com/office/powerpoint/2010/main" val="2417476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ACCFF-978E-4340-8116-5C81FF189706}"/>
              </a:ext>
            </a:extLst>
          </p:cNvPr>
          <p:cNvSpPr>
            <a:spLocks noGrp="1"/>
          </p:cNvSpPr>
          <p:nvPr>
            <p:ph type="title"/>
          </p:nvPr>
        </p:nvSpPr>
        <p:spPr/>
        <p:txBody>
          <a:bodyPr/>
          <a:lstStyle/>
          <a:p>
            <a:r>
              <a:rPr lang="en-US" dirty="0"/>
              <a:t>Preventing Foodborne Illness: Clean</a:t>
            </a:r>
          </a:p>
        </p:txBody>
      </p:sp>
      <p:pic>
        <p:nvPicPr>
          <p:cNvPr id="3" name="Picture 2">
            <a:extLst>
              <a:ext uri="{FF2B5EF4-FFF2-40B4-BE49-F238E27FC236}">
                <a16:creationId xmlns:a16="http://schemas.microsoft.com/office/drawing/2014/main" id="{F8E2BD43-4F45-47B1-86C7-B930DFBA09CD}"/>
              </a:ext>
            </a:extLst>
          </p:cNvPr>
          <p:cNvPicPr>
            <a:picLocks noChangeAspect="1"/>
          </p:cNvPicPr>
          <p:nvPr/>
        </p:nvPicPr>
        <p:blipFill>
          <a:blip r:embed="rId3"/>
          <a:stretch>
            <a:fillRect/>
          </a:stretch>
        </p:blipFill>
        <p:spPr>
          <a:xfrm>
            <a:off x="991666" y="1870583"/>
            <a:ext cx="3682244" cy="3682244"/>
          </a:xfrm>
          <a:prstGeom prst="rect">
            <a:avLst/>
          </a:prstGeom>
          <a:ln>
            <a:noFill/>
          </a:ln>
          <a:effectLst>
            <a:outerShdw blurRad="292100" dist="139700" dir="2700000" algn="tl" rotWithShape="0">
              <a:srgbClr val="333333">
                <a:alpha val="65000"/>
              </a:srgbClr>
            </a:outerShdw>
          </a:effectLst>
        </p:spPr>
      </p:pic>
      <p:sp>
        <p:nvSpPr>
          <p:cNvPr id="12" name="Content Placeholder 2">
            <a:extLst>
              <a:ext uri="{FF2B5EF4-FFF2-40B4-BE49-F238E27FC236}">
                <a16:creationId xmlns:a16="http://schemas.microsoft.com/office/drawing/2014/main" id="{DD194EE2-7257-46CF-99B9-81F1A62E5176}"/>
              </a:ext>
            </a:extLst>
          </p:cNvPr>
          <p:cNvSpPr>
            <a:spLocks noGrp="1"/>
          </p:cNvSpPr>
          <p:nvPr>
            <p:ph idx="1"/>
          </p:nvPr>
        </p:nvSpPr>
        <p:spPr>
          <a:xfrm>
            <a:off x="6096000" y="2061082"/>
            <a:ext cx="5104334" cy="3907918"/>
          </a:xfrm>
        </p:spPr>
        <p:txBody>
          <a:bodyPr/>
          <a:lstStyle/>
          <a:p>
            <a:r>
              <a:rPr lang="en-US" dirty="0"/>
              <a:t>Wash Hands Frequently</a:t>
            </a:r>
          </a:p>
          <a:p>
            <a:r>
              <a:rPr lang="en-US" dirty="0"/>
              <a:t>20-seconds</a:t>
            </a:r>
          </a:p>
          <a:p>
            <a:r>
              <a:rPr lang="en-US" dirty="0"/>
              <a:t>Bandage/Gloves</a:t>
            </a:r>
          </a:p>
          <a:p>
            <a:r>
              <a:rPr lang="en-US" dirty="0"/>
              <a:t>Wash Cleaning Items</a:t>
            </a:r>
          </a:p>
          <a:p>
            <a:r>
              <a:rPr lang="en-US" dirty="0"/>
              <a:t>Use Disposable Towels</a:t>
            </a:r>
          </a:p>
          <a:p>
            <a:r>
              <a:rPr lang="en-US" dirty="0"/>
              <a:t>Use Disinfectant</a:t>
            </a:r>
          </a:p>
        </p:txBody>
      </p:sp>
    </p:spTree>
    <p:extLst>
      <p:ext uri="{BB962C8B-B14F-4D97-AF65-F5344CB8AC3E}">
        <p14:creationId xmlns:p14="http://schemas.microsoft.com/office/powerpoint/2010/main" val="4685589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9B40-7D27-694C-847A-EAC37A22D61F}"/>
              </a:ext>
            </a:extLst>
          </p:cNvPr>
          <p:cNvSpPr>
            <a:spLocks noGrp="1"/>
          </p:cNvSpPr>
          <p:nvPr>
            <p:ph type="ctrTitle"/>
          </p:nvPr>
        </p:nvSpPr>
        <p:spPr>
          <a:xfrm>
            <a:off x="457200" y="2235199"/>
            <a:ext cx="11391900" cy="984477"/>
          </a:xfrm>
        </p:spPr>
        <p:txBody>
          <a:bodyPr>
            <a:normAutofit/>
          </a:bodyPr>
          <a:lstStyle/>
          <a:p>
            <a:r>
              <a:rPr lang="en-US" sz="5300" dirty="0"/>
              <a:t>Processing</a:t>
            </a:r>
          </a:p>
        </p:txBody>
      </p:sp>
      <p:sp>
        <p:nvSpPr>
          <p:cNvPr id="3" name="Subtitle 2">
            <a:extLst>
              <a:ext uri="{FF2B5EF4-FFF2-40B4-BE49-F238E27FC236}">
                <a16:creationId xmlns:a16="http://schemas.microsoft.com/office/drawing/2014/main" id="{857B7EF0-B776-44BB-A5CC-7EE37D823601}"/>
              </a:ext>
            </a:extLst>
          </p:cNvPr>
          <p:cNvSpPr>
            <a:spLocks noGrp="1"/>
          </p:cNvSpPr>
          <p:nvPr>
            <p:ph type="subTitle" idx="1"/>
          </p:nvPr>
        </p:nvSpPr>
        <p:spPr>
          <a:xfrm>
            <a:off x="1701800" y="3219677"/>
            <a:ext cx="9144000" cy="506834"/>
          </a:xfrm>
        </p:spPr>
        <p:txBody>
          <a:bodyPr>
            <a:normAutofit/>
          </a:bodyPr>
          <a:lstStyle/>
          <a:p>
            <a:r>
              <a:rPr lang="en-US" sz="2400" dirty="0"/>
              <a:t>Core Canning Techniques, Pages 17-18</a:t>
            </a:r>
          </a:p>
        </p:txBody>
      </p:sp>
    </p:spTree>
    <p:extLst>
      <p:ext uri="{BB962C8B-B14F-4D97-AF65-F5344CB8AC3E}">
        <p14:creationId xmlns:p14="http://schemas.microsoft.com/office/powerpoint/2010/main" val="12852638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 Pressure Canner</a:t>
            </a:r>
          </a:p>
        </p:txBody>
      </p:sp>
      <p:sp>
        <p:nvSpPr>
          <p:cNvPr id="3" name="Content Placeholder 2"/>
          <p:cNvSpPr>
            <a:spLocks noGrp="1"/>
          </p:cNvSpPr>
          <p:nvPr>
            <p:ph idx="1"/>
          </p:nvPr>
        </p:nvSpPr>
        <p:spPr>
          <a:xfrm>
            <a:off x="444500" y="1727200"/>
            <a:ext cx="7467600" cy="4800599"/>
          </a:xfrm>
        </p:spPr>
        <p:txBody>
          <a:bodyPr>
            <a:normAutofit fontScale="77500" lnSpcReduction="20000"/>
          </a:bodyPr>
          <a:lstStyle/>
          <a:p>
            <a:pPr marL="457200" indent="-457200">
              <a:buFont typeface="+mj-lt"/>
              <a:buAutoNum type="arabicPeriod"/>
            </a:pPr>
            <a:r>
              <a:rPr lang="en-US" dirty="0"/>
              <a:t>Prep food &amp; jars, ensure canner is clean</a:t>
            </a:r>
          </a:p>
          <a:p>
            <a:pPr marL="457200" indent="-457200">
              <a:buFont typeface="+mj-lt"/>
              <a:buAutoNum type="arabicPeriod"/>
            </a:pPr>
            <a:r>
              <a:rPr lang="en-US" dirty="0"/>
              <a:t>Heat water (not boiling)</a:t>
            </a:r>
          </a:p>
          <a:p>
            <a:pPr lvl="1"/>
            <a:r>
              <a:rPr lang="en-US" dirty="0"/>
              <a:t>Hot pack: 180˚F</a:t>
            </a:r>
          </a:p>
          <a:p>
            <a:pPr lvl="1"/>
            <a:r>
              <a:rPr lang="en-US" dirty="0"/>
              <a:t>Raw pack: 140˚F</a:t>
            </a:r>
          </a:p>
          <a:p>
            <a:pPr marL="457200" indent="-457200">
              <a:buFont typeface="+mj-lt"/>
              <a:buAutoNum type="arabicPeriod"/>
            </a:pPr>
            <a:r>
              <a:rPr lang="en-US" dirty="0"/>
              <a:t>Place jars in canner</a:t>
            </a:r>
          </a:p>
          <a:p>
            <a:pPr marL="457200" indent="-457200">
              <a:buFont typeface="+mj-lt"/>
              <a:buAutoNum type="arabicPeriod"/>
            </a:pPr>
            <a:r>
              <a:rPr lang="en-US" dirty="0"/>
              <a:t>Cover fastening securely</a:t>
            </a:r>
          </a:p>
          <a:p>
            <a:pPr lvl="1"/>
            <a:r>
              <a:rPr lang="en-US" dirty="0"/>
              <a:t>Leave vent/petcock open </a:t>
            </a:r>
          </a:p>
          <a:p>
            <a:pPr marL="457200" indent="-457200">
              <a:buFont typeface="+mj-lt"/>
              <a:buAutoNum type="arabicPeriod"/>
            </a:pPr>
            <a:r>
              <a:rPr lang="en-US" dirty="0"/>
              <a:t>Steady column of steam </a:t>
            </a:r>
          </a:p>
          <a:p>
            <a:pPr lvl="1"/>
            <a:r>
              <a:rPr lang="en-US" dirty="0"/>
              <a:t>Vent for 10 min </a:t>
            </a:r>
          </a:p>
          <a:p>
            <a:pPr marL="457200" indent="-457200">
              <a:buFont typeface="+mj-lt"/>
              <a:buAutoNum type="arabicPeriod"/>
            </a:pPr>
            <a:r>
              <a:rPr lang="en-US" dirty="0"/>
              <a:t>Place counterweight/weighted gauge or close petcock</a:t>
            </a:r>
          </a:p>
          <a:p>
            <a:pPr marL="457200" indent="-457200">
              <a:buFont typeface="+mj-lt"/>
              <a:buAutoNum type="arabicPeriod"/>
            </a:pPr>
            <a:r>
              <a:rPr lang="en-US" dirty="0"/>
              <a:t>Process </a:t>
            </a:r>
          </a:p>
          <a:p>
            <a:pPr marL="457200" indent="-457200">
              <a:buFont typeface="+mj-lt"/>
              <a:buAutoNum type="arabicPeriod"/>
            </a:pPr>
            <a:r>
              <a:rPr lang="en-US" dirty="0"/>
              <a:t>Remove from heat and wait until cool (0 pressure)</a:t>
            </a:r>
          </a:p>
          <a:p>
            <a:pPr marL="457200" indent="-457200">
              <a:buFont typeface="+mj-lt"/>
              <a:buAutoNum type="arabicPeriod"/>
            </a:pPr>
            <a:r>
              <a:rPr lang="en-US" dirty="0"/>
              <a:t>Remove lid </a:t>
            </a:r>
          </a:p>
          <a:p>
            <a:pPr marL="457200" indent="-457200">
              <a:buFont typeface="+mj-lt"/>
              <a:buAutoNum type="arabicPeriod"/>
            </a:pPr>
            <a:r>
              <a:rPr lang="en-US" dirty="0"/>
              <a:t>Remove jars </a:t>
            </a:r>
          </a:p>
        </p:txBody>
      </p:sp>
      <p:pic>
        <p:nvPicPr>
          <p:cNvPr id="6" name="Picture 2" descr="National Presto 1755 Pressure Canner, 16 qt, 11.94 in H x 17-1/4 in W x  13.63 in L, Aluminum">
            <a:extLst>
              <a:ext uri="{FF2B5EF4-FFF2-40B4-BE49-F238E27FC236}">
                <a16:creationId xmlns:a16="http://schemas.microsoft.com/office/drawing/2014/main" id="{BC6A7638-7387-4645-B99B-72E84EE71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8645" y="1727200"/>
            <a:ext cx="3616325"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5591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D43F637-97A3-4D95-9B74-519051E57425}"/>
              </a:ext>
            </a:extLst>
          </p:cNvPr>
          <p:cNvSpPr>
            <a:spLocks noGrp="1" noChangeArrowheads="1"/>
          </p:cNvSpPr>
          <p:nvPr>
            <p:ph type="title"/>
          </p:nvPr>
        </p:nvSpPr>
        <p:spPr/>
        <p:txBody>
          <a:bodyPr>
            <a:normAutofit/>
          </a:bodyPr>
          <a:lstStyle/>
          <a:p>
            <a:r>
              <a:rPr lang="en-US" altLang="en-US" dirty="0"/>
              <a:t>Processing: Prep Food</a:t>
            </a:r>
          </a:p>
        </p:txBody>
      </p:sp>
      <p:sp>
        <p:nvSpPr>
          <p:cNvPr id="2" name="Slide Number Placeholder 1">
            <a:extLst>
              <a:ext uri="{FF2B5EF4-FFF2-40B4-BE49-F238E27FC236}">
                <a16:creationId xmlns:a16="http://schemas.microsoft.com/office/drawing/2014/main" id="{84FF39A9-1925-44BB-83A6-1D6693AA01D0}"/>
              </a:ext>
            </a:extLst>
          </p:cNvPr>
          <p:cNvSpPr>
            <a:spLocks noGrp="1"/>
          </p:cNvSpPr>
          <p:nvPr>
            <p:ph type="sldNum" sz="quarter" idx="12"/>
          </p:nvPr>
        </p:nvSpPr>
        <p:spPr/>
        <p:txBody>
          <a:bodyPr/>
          <a:lstStyle/>
          <a:p>
            <a:pPr>
              <a:defRPr/>
            </a:pPr>
            <a:fld id="{EEC999FF-1E2D-46B6-8554-0C42EBB6DA61}" type="slidenum">
              <a:rPr lang="en-US" altLang="en-US" smtClean="0"/>
              <a:pPr>
                <a:defRPr/>
              </a:pPr>
              <a:t>82</a:t>
            </a:fld>
            <a:endParaRPr lang="en-US" altLang="en-US" dirty="0"/>
          </a:p>
        </p:txBody>
      </p:sp>
      <p:sp>
        <p:nvSpPr>
          <p:cNvPr id="9219" name="Rectangle 3">
            <a:extLst>
              <a:ext uri="{FF2B5EF4-FFF2-40B4-BE49-F238E27FC236}">
                <a16:creationId xmlns:a16="http://schemas.microsoft.com/office/drawing/2014/main" id="{01202A5A-803F-4ADD-A405-E979607471CF}"/>
              </a:ext>
            </a:extLst>
          </p:cNvPr>
          <p:cNvSpPr>
            <a:spLocks noGrp="1" noChangeArrowheads="1"/>
          </p:cNvSpPr>
          <p:nvPr>
            <p:ph idx="1"/>
          </p:nvPr>
        </p:nvSpPr>
        <p:spPr/>
        <p:txBody>
          <a:bodyPr/>
          <a:lstStyle/>
          <a:p>
            <a:r>
              <a:rPr lang="en-US" altLang="en-US" dirty="0"/>
              <a:t>Reputable recipe – be very selective</a:t>
            </a:r>
          </a:p>
          <a:p>
            <a:r>
              <a:rPr lang="en-US" altLang="en-US" dirty="0"/>
              <a:t>Prep work area</a:t>
            </a:r>
          </a:p>
          <a:p>
            <a:r>
              <a:rPr lang="en-US" altLang="en-US" dirty="0"/>
              <a:t>Check jars &amp; canner integrity</a:t>
            </a:r>
          </a:p>
          <a:p>
            <a:pPr marL="0" indent="0">
              <a:buNone/>
            </a:pPr>
            <a:endParaRPr lang="en-US"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 Filling Jars</a:t>
            </a:r>
          </a:p>
        </p:txBody>
      </p:sp>
      <p:sp>
        <p:nvSpPr>
          <p:cNvPr id="3" name="Content Placeholder 2"/>
          <p:cNvSpPr>
            <a:spLocks noGrp="1"/>
          </p:cNvSpPr>
          <p:nvPr>
            <p:ph idx="1"/>
          </p:nvPr>
        </p:nvSpPr>
        <p:spPr/>
        <p:txBody>
          <a:bodyPr/>
          <a:lstStyle/>
          <a:p>
            <a:r>
              <a:rPr lang="en-US" dirty="0"/>
              <a:t>Check headspace.</a:t>
            </a:r>
          </a:p>
          <a:p>
            <a:r>
              <a:rPr lang="en-US" dirty="0"/>
              <a:t>Remove air bubbles.</a:t>
            </a:r>
          </a:p>
          <a:p>
            <a:r>
              <a:rPr lang="en-US" dirty="0"/>
              <a:t>Check headspace again.</a:t>
            </a:r>
          </a:p>
          <a:p>
            <a:r>
              <a:rPr lang="en-US" dirty="0"/>
              <a:t>Wipe rims, with wet paper towel.</a:t>
            </a:r>
          </a:p>
          <a:p>
            <a:pPr lvl="1"/>
            <a:r>
              <a:rPr lang="en-US" altLang="en-US" dirty="0"/>
              <a:t>Meat recipes: wipe with vinegar </a:t>
            </a:r>
            <a:endParaRPr lang="en-US" dirty="0"/>
          </a:p>
          <a:p>
            <a:r>
              <a:rPr lang="en-US" dirty="0"/>
              <a:t>Adjust 2-piece lids.</a:t>
            </a:r>
          </a:p>
          <a:p>
            <a:pPr lvl="1"/>
            <a:r>
              <a:rPr lang="en-US" dirty="0"/>
              <a:t>Tighten finger-tight.</a:t>
            </a:r>
          </a:p>
          <a:p>
            <a:pPr lvl="2"/>
            <a:r>
              <a:rPr lang="en-US" dirty="0"/>
              <a:t>Allows air to escape during processing.</a:t>
            </a:r>
          </a:p>
        </p:txBody>
      </p:sp>
      <p:pic>
        <p:nvPicPr>
          <p:cNvPr id="4" name="Picture 3">
            <a:extLst>
              <a:ext uri="{FF2B5EF4-FFF2-40B4-BE49-F238E27FC236}">
                <a16:creationId xmlns:a16="http://schemas.microsoft.com/office/drawing/2014/main" id="{4DD117BB-212D-43EC-8A17-717A5D72C19B}"/>
              </a:ext>
            </a:extLst>
          </p:cNvPr>
          <p:cNvPicPr>
            <a:picLocks noChangeAspect="1"/>
          </p:cNvPicPr>
          <p:nvPr/>
        </p:nvPicPr>
        <p:blipFill>
          <a:blip r:embed="rId2"/>
          <a:stretch>
            <a:fillRect/>
          </a:stretch>
        </p:blipFill>
        <p:spPr>
          <a:xfrm>
            <a:off x="9672910" y="1646238"/>
            <a:ext cx="1407968" cy="4155676"/>
          </a:xfrm>
          <a:prstGeom prst="rect">
            <a:avLst/>
          </a:prstGeom>
        </p:spPr>
      </p:pic>
    </p:spTree>
    <p:extLst>
      <p:ext uri="{BB962C8B-B14F-4D97-AF65-F5344CB8AC3E}">
        <p14:creationId xmlns:p14="http://schemas.microsoft.com/office/powerpoint/2010/main" val="302170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100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Processing: </a:t>
            </a:r>
            <a:r>
              <a:rPr lang="en-US" dirty="0"/>
              <a:t>Placing Jars in the Pressure Canner</a:t>
            </a:r>
          </a:p>
        </p:txBody>
      </p:sp>
      <p:sp>
        <p:nvSpPr>
          <p:cNvPr id="3" name="Content Placeholder 2"/>
          <p:cNvSpPr>
            <a:spLocks noGrp="1"/>
          </p:cNvSpPr>
          <p:nvPr>
            <p:ph idx="1"/>
          </p:nvPr>
        </p:nvSpPr>
        <p:spPr/>
        <p:txBody>
          <a:bodyPr>
            <a:normAutofit lnSpcReduction="10000"/>
          </a:bodyPr>
          <a:lstStyle/>
          <a:p>
            <a:r>
              <a:rPr lang="en-US" dirty="0"/>
              <a:t>Canner should be filled with hot water.</a:t>
            </a:r>
          </a:p>
          <a:p>
            <a:pPr lvl="1"/>
            <a:r>
              <a:rPr lang="en-US" dirty="0"/>
              <a:t>Simmering, not boiling</a:t>
            </a:r>
          </a:p>
          <a:p>
            <a:r>
              <a:rPr lang="en-US" dirty="0"/>
              <a:t>Use jar lifter to place jars in canner.</a:t>
            </a:r>
          </a:p>
          <a:p>
            <a:pPr lvl="1"/>
            <a:r>
              <a:rPr lang="en-US" dirty="0"/>
              <a:t>Keep jars straight up.</a:t>
            </a:r>
          </a:p>
          <a:p>
            <a:r>
              <a:rPr lang="en-US" altLang="en-US" dirty="0"/>
              <a:t>2” to 3” of water in canner </a:t>
            </a:r>
          </a:p>
          <a:p>
            <a:pPr lvl="1"/>
            <a:r>
              <a:rPr lang="en-US" altLang="en-US" dirty="0"/>
              <a:t>Longer processing time = more water; see owner’s manual</a:t>
            </a:r>
          </a:p>
          <a:p>
            <a:r>
              <a:rPr lang="en-US" dirty="0"/>
              <a:t>Place lid on canner</a:t>
            </a:r>
          </a:p>
          <a:p>
            <a:r>
              <a:rPr lang="en-US" dirty="0"/>
              <a:t>Vent 10 Minutes</a:t>
            </a:r>
          </a:p>
          <a:p>
            <a:r>
              <a:rPr lang="en-US" dirty="0"/>
              <a:t>Weight on </a:t>
            </a:r>
          </a:p>
          <a:p>
            <a:r>
              <a:rPr lang="en-US" dirty="0"/>
              <a:t>Pressurize </a:t>
            </a:r>
          </a:p>
        </p:txBody>
      </p:sp>
      <p:sp>
        <p:nvSpPr>
          <p:cNvPr id="4" name="Rectangle 3"/>
          <p:cNvSpPr/>
          <p:nvPr/>
        </p:nvSpPr>
        <p:spPr>
          <a:xfrm>
            <a:off x="990251" y="6176963"/>
            <a:ext cx="3527441" cy="369332"/>
          </a:xfrm>
          <a:prstGeom prst="rect">
            <a:avLst/>
          </a:prstGeom>
        </p:spPr>
        <p:txBody>
          <a:bodyPr wrap="none">
            <a:spAutoFit/>
          </a:bodyPr>
          <a:lstStyle/>
          <a:p>
            <a:r>
              <a:rPr lang="en-US" dirty="0"/>
              <a:t>Core Canning Techniques, Pg. 15-16</a:t>
            </a:r>
          </a:p>
        </p:txBody>
      </p:sp>
    </p:spTree>
    <p:extLst>
      <p:ext uri="{BB962C8B-B14F-4D97-AF65-F5344CB8AC3E}">
        <p14:creationId xmlns:p14="http://schemas.microsoft.com/office/powerpoint/2010/main" val="40456520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7B3B590-EDF8-478A-9593-D9FC7212EEF2}"/>
              </a:ext>
            </a:extLst>
          </p:cNvPr>
          <p:cNvSpPr>
            <a:spLocks noGrp="1"/>
          </p:cNvSpPr>
          <p:nvPr>
            <p:ph type="title"/>
          </p:nvPr>
        </p:nvSpPr>
        <p:spPr/>
        <p:txBody>
          <a:bodyPr/>
          <a:lstStyle/>
          <a:p>
            <a:r>
              <a:rPr lang="en-US" altLang="en-US" dirty="0"/>
              <a:t>Processing: Venting</a:t>
            </a:r>
          </a:p>
        </p:txBody>
      </p:sp>
      <p:sp>
        <p:nvSpPr>
          <p:cNvPr id="2" name="Slide Number Placeholder 1">
            <a:extLst>
              <a:ext uri="{FF2B5EF4-FFF2-40B4-BE49-F238E27FC236}">
                <a16:creationId xmlns:a16="http://schemas.microsoft.com/office/drawing/2014/main" id="{CDE99333-765F-4E2B-9890-889362A5E6D1}"/>
              </a:ext>
            </a:extLst>
          </p:cNvPr>
          <p:cNvSpPr>
            <a:spLocks noGrp="1"/>
          </p:cNvSpPr>
          <p:nvPr>
            <p:ph type="sldNum" sz="quarter" idx="12"/>
          </p:nvPr>
        </p:nvSpPr>
        <p:spPr/>
        <p:txBody>
          <a:bodyPr/>
          <a:lstStyle/>
          <a:p>
            <a:pPr>
              <a:defRPr/>
            </a:pPr>
            <a:fld id="{9C699F1C-5B2F-4B86-A4A8-66BA46704E0F}" type="slidenum">
              <a:rPr lang="en-US" altLang="en-US" smtClean="0"/>
              <a:pPr>
                <a:defRPr/>
              </a:pPr>
              <a:t>85</a:t>
            </a:fld>
            <a:endParaRPr lang="en-US" altLang="en-US" dirty="0"/>
          </a:p>
        </p:txBody>
      </p:sp>
      <p:sp>
        <p:nvSpPr>
          <p:cNvPr id="13315" name="Rectangle 3">
            <a:extLst>
              <a:ext uri="{FF2B5EF4-FFF2-40B4-BE49-F238E27FC236}">
                <a16:creationId xmlns:a16="http://schemas.microsoft.com/office/drawing/2014/main" id="{ADA620E7-7061-4027-A0C5-C580C50AC67F}"/>
              </a:ext>
            </a:extLst>
          </p:cNvPr>
          <p:cNvSpPr>
            <a:spLocks noGrp="1"/>
          </p:cNvSpPr>
          <p:nvPr>
            <p:ph idx="1"/>
          </p:nvPr>
        </p:nvSpPr>
        <p:spPr/>
        <p:txBody>
          <a:bodyPr/>
          <a:lstStyle/>
          <a:p>
            <a:r>
              <a:rPr lang="en-US" altLang="en-US"/>
              <a:t>Process times intended for pure steam environment</a:t>
            </a:r>
          </a:p>
          <a:p>
            <a:pPr lvl="1"/>
            <a:r>
              <a:rPr lang="en-US" altLang="en-US"/>
              <a:t>Canner’s empty space: mixture of steam &amp; air</a:t>
            </a:r>
          </a:p>
          <a:p>
            <a:pPr lvl="1"/>
            <a:r>
              <a:rPr lang="en-US" altLang="en-US"/>
              <a:t>Lower temperature than pure steam</a:t>
            </a:r>
          </a:p>
          <a:p>
            <a:pPr lvl="1"/>
            <a:r>
              <a:rPr lang="en-US" altLang="en-US"/>
              <a:t>Venting eliminates air; creates pure steam environment</a:t>
            </a:r>
            <a:br>
              <a:rPr lang="en-US" altLang="en-US"/>
            </a:br>
            <a:endParaRPr lang="en-US" altLang="en-US"/>
          </a:p>
          <a:p>
            <a:r>
              <a:rPr lang="en-US" altLang="en-US"/>
              <a:t>USDA: vent ALL pressure canners for 10 minutes.</a:t>
            </a:r>
          </a:p>
          <a:p>
            <a:pPr lvl="1"/>
            <a:r>
              <a:rPr lang="en-US" altLang="en-US"/>
              <a:t>Without proper venting, up to 30% of the sterilizing value of a 20-minute process may be lost at 10 psig</a:t>
            </a:r>
          </a:p>
          <a:p>
            <a:endParaRPr lang="en-US" altLang="en-US"/>
          </a:p>
          <a:p>
            <a:endParaRPr lang="en-US" altLang="en-US"/>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DC98188F-8EC1-4FE2-AE4F-01FCFFEF2B9A}"/>
              </a:ext>
            </a:extLst>
          </p:cNvPr>
          <p:cNvSpPr>
            <a:spLocks noGrp="1"/>
          </p:cNvSpPr>
          <p:nvPr>
            <p:ph type="title"/>
          </p:nvPr>
        </p:nvSpPr>
        <p:spPr/>
        <p:txBody>
          <a:bodyPr/>
          <a:lstStyle/>
          <a:p>
            <a:r>
              <a:rPr lang="en-US" altLang="en-US" dirty="0"/>
              <a:t>Processing: Cooling Down</a:t>
            </a:r>
          </a:p>
        </p:txBody>
      </p:sp>
      <p:sp>
        <p:nvSpPr>
          <p:cNvPr id="4" name="Slide Number Placeholder 3">
            <a:extLst>
              <a:ext uri="{FF2B5EF4-FFF2-40B4-BE49-F238E27FC236}">
                <a16:creationId xmlns:a16="http://schemas.microsoft.com/office/drawing/2014/main" id="{D4E779A6-3FB1-401D-985F-558D91D04227}"/>
              </a:ext>
            </a:extLst>
          </p:cNvPr>
          <p:cNvSpPr>
            <a:spLocks noGrp="1"/>
          </p:cNvSpPr>
          <p:nvPr>
            <p:ph type="sldNum" sz="quarter" idx="12"/>
          </p:nvPr>
        </p:nvSpPr>
        <p:spPr/>
        <p:txBody>
          <a:bodyPr/>
          <a:lstStyle/>
          <a:p>
            <a:pPr>
              <a:defRPr/>
            </a:pPr>
            <a:fld id="{F9848C6F-1D0B-4761-BBEE-FFFE8D3739BE}" type="slidenum">
              <a:rPr lang="en-US" altLang="en-US" smtClean="0"/>
              <a:pPr>
                <a:defRPr/>
              </a:pPr>
              <a:t>86</a:t>
            </a:fld>
            <a:endParaRPr lang="en-US" altLang="en-US" dirty="0"/>
          </a:p>
        </p:txBody>
      </p:sp>
      <p:sp>
        <p:nvSpPr>
          <p:cNvPr id="17411" name="Content Placeholder 2">
            <a:extLst>
              <a:ext uri="{FF2B5EF4-FFF2-40B4-BE49-F238E27FC236}">
                <a16:creationId xmlns:a16="http://schemas.microsoft.com/office/drawing/2014/main" id="{7D765FE0-5A3E-4894-9C1A-0DF53B918486}"/>
              </a:ext>
            </a:extLst>
          </p:cNvPr>
          <p:cNvSpPr>
            <a:spLocks noGrp="1"/>
          </p:cNvSpPr>
          <p:nvPr>
            <p:ph idx="1"/>
          </p:nvPr>
        </p:nvSpPr>
        <p:spPr/>
        <p:txBody>
          <a:bodyPr/>
          <a:lstStyle/>
          <a:p>
            <a:r>
              <a:rPr lang="en-US" altLang="en-US" dirty="0"/>
              <a:t>Heat off, walk away</a:t>
            </a:r>
          </a:p>
          <a:p>
            <a:r>
              <a:rPr lang="en-US" altLang="en-US" dirty="0"/>
              <a:t>Time to cool down</a:t>
            </a:r>
          </a:p>
          <a:p>
            <a:pPr lvl="1"/>
            <a:r>
              <a:rPr lang="en-US" altLang="en-US" dirty="0"/>
              <a:t>Pints:</a:t>
            </a:r>
          </a:p>
          <a:p>
            <a:pPr lvl="1"/>
            <a:r>
              <a:rPr lang="en-US" altLang="en-US" dirty="0"/>
              <a:t>Quarts:</a:t>
            </a:r>
          </a:p>
          <a:p>
            <a:r>
              <a:rPr lang="en-US" altLang="en-US" dirty="0"/>
              <a:t>Pressure at 0?</a:t>
            </a:r>
          </a:p>
          <a:p>
            <a:pPr lvl="1"/>
            <a:r>
              <a:rPr lang="en-US" altLang="en-US" dirty="0"/>
              <a:t>Weight off</a:t>
            </a:r>
          </a:p>
          <a:p>
            <a:pPr lvl="1"/>
            <a:r>
              <a:rPr lang="en-US" altLang="en-US" dirty="0"/>
              <a:t>Wait 10 more minutes</a:t>
            </a:r>
            <a:br>
              <a:rPr lang="en-US" altLang="en-US" dirty="0"/>
            </a:br>
            <a:endParaRPr lang="en-US" altLang="en-US" dirty="0"/>
          </a:p>
          <a:p>
            <a:r>
              <a:rPr lang="en-US" altLang="en-US" dirty="0"/>
              <a:t>Lid off, jars out</a:t>
            </a:r>
          </a:p>
          <a:p>
            <a:endParaRPr lang="en-US" altLang="en-US" dirty="0"/>
          </a:p>
        </p:txBody>
      </p:sp>
      <p:pic>
        <p:nvPicPr>
          <p:cNvPr id="7" name="Picture 6">
            <a:extLst>
              <a:ext uri="{FF2B5EF4-FFF2-40B4-BE49-F238E27FC236}">
                <a16:creationId xmlns:a16="http://schemas.microsoft.com/office/drawing/2014/main" id="{08E1839D-B451-4EA7-9FE1-069CB9F53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6732" y="2145506"/>
            <a:ext cx="3184525"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212BD5B-5B0A-4CF6-AF90-C91F199222FD}"/>
              </a:ext>
            </a:extLst>
          </p:cNvPr>
          <p:cNvSpPr txBox="1"/>
          <p:nvPr/>
        </p:nvSpPr>
        <p:spPr>
          <a:xfrm>
            <a:off x="2709863" y="2803382"/>
            <a:ext cx="1752600" cy="461963"/>
          </a:xfrm>
          <a:prstGeom prst="rect">
            <a:avLst/>
          </a:prstGeom>
          <a:noFill/>
        </p:spPr>
        <p:txBody>
          <a:bodyPr>
            <a:spAutoFit/>
          </a:bodyPr>
          <a:lstStyle/>
          <a:p>
            <a:pPr>
              <a:defRPr/>
            </a:pPr>
            <a:r>
              <a:rPr lang="en-US" b="1" i="1" dirty="0">
                <a:solidFill>
                  <a:srgbClr val="C00000"/>
                </a:solidFill>
                <a:latin typeface="+mn-lt"/>
              </a:rPr>
              <a:t>30 minutes</a:t>
            </a:r>
          </a:p>
        </p:txBody>
      </p:sp>
      <p:sp>
        <p:nvSpPr>
          <p:cNvPr id="9" name="TextBox 8">
            <a:extLst>
              <a:ext uri="{FF2B5EF4-FFF2-40B4-BE49-F238E27FC236}">
                <a16:creationId xmlns:a16="http://schemas.microsoft.com/office/drawing/2014/main" id="{568603E3-6664-4024-B56A-5BA955C4FC53}"/>
              </a:ext>
            </a:extLst>
          </p:cNvPr>
          <p:cNvSpPr txBox="1"/>
          <p:nvPr/>
        </p:nvSpPr>
        <p:spPr>
          <a:xfrm>
            <a:off x="2709863" y="3185777"/>
            <a:ext cx="1752600" cy="461962"/>
          </a:xfrm>
          <a:prstGeom prst="rect">
            <a:avLst/>
          </a:prstGeom>
          <a:noFill/>
        </p:spPr>
        <p:txBody>
          <a:bodyPr>
            <a:spAutoFit/>
          </a:bodyPr>
          <a:lstStyle/>
          <a:p>
            <a:pPr>
              <a:defRPr/>
            </a:pPr>
            <a:r>
              <a:rPr lang="en-US" b="1" i="1" dirty="0">
                <a:solidFill>
                  <a:srgbClr val="C00000"/>
                </a:solidFill>
                <a:latin typeface="+mn-lt"/>
              </a:rPr>
              <a:t>45 minutes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5"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anim calcmode="lin" valueType="num">
                                      <p:cBhvr>
                                        <p:cTn id="16" dur="2000" fill="hold"/>
                                        <p:tgtEl>
                                          <p:spTgt spid="7"/>
                                        </p:tgtEl>
                                        <p:attrNameLst>
                                          <p:attrName>ppt_w</p:attrName>
                                        </p:attrNameLst>
                                      </p:cBhvr>
                                      <p:tavLst>
                                        <p:tav tm="0" fmla="#ppt_w*sin(2.5*pi*$)">
                                          <p:val>
                                            <p:fltVal val="0"/>
                                          </p:val>
                                        </p:tav>
                                        <p:tav tm="100000">
                                          <p:val>
                                            <p:fltVal val="1"/>
                                          </p:val>
                                        </p:tav>
                                      </p:tavLst>
                                    </p:anim>
                                    <p:anim calcmode="lin" valueType="num">
                                      <p:cBhvr>
                                        <p:cTn id="17"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Processing</a:t>
            </a:r>
          </a:p>
        </p:txBody>
      </p:sp>
      <p:sp>
        <p:nvSpPr>
          <p:cNvPr id="3" name="Content Placeholder 2"/>
          <p:cNvSpPr>
            <a:spLocks noGrp="1"/>
          </p:cNvSpPr>
          <p:nvPr>
            <p:ph idx="1"/>
          </p:nvPr>
        </p:nvSpPr>
        <p:spPr/>
        <p:txBody>
          <a:bodyPr/>
          <a:lstStyle/>
          <a:p>
            <a:r>
              <a:rPr lang="en-US" dirty="0"/>
              <a:t>Cool jars away from drafts</a:t>
            </a:r>
          </a:p>
          <a:p>
            <a:r>
              <a:rPr lang="en-US" dirty="0"/>
              <a:t>DO NOT DISTURB or move jars.</a:t>
            </a:r>
          </a:p>
          <a:p>
            <a:pPr lvl="1"/>
            <a:r>
              <a:rPr lang="en-US" dirty="0"/>
              <a:t>12-24 hours</a:t>
            </a:r>
          </a:p>
          <a:p>
            <a:pPr lvl="1"/>
            <a:endParaRPr lang="en-US" dirty="0"/>
          </a:p>
          <a:p>
            <a:pPr lvl="1"/>
            <a:endParaRPr lang="en-US" dirty="0"/>
          </a:p>
          <a:p>
            <a:pPr lvl="1"/>
            <a:endParaRPr lang="en-US" dirty="0"/>
          </a:p>
          <a:p>
            <a:pPr marL="42862" indent="0">
              <a:buNone/>
            </a:pPr>
            <a:r>
              <a:rPr lang="en-US" dirty="0"/>
              <a:t>The USDA and University of California DO NOT recommend inverting jars. </a:t>
            </a:r>
          </a:p>
        </p:txBody>
      </p:sp>
    </p:spTree>
    <p:extLst>
      <p:ext uri="{BB962C8B-B14F-4D97-AF65-F5344CB8AC3E}">
        <p14:creationId xmlns:p14="http://schemas.microsoft.com/office/powerpoint/2010/main" val="21957536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 for Seal</a:t>
            </a:r>
          </a:p>
        </p:txBody>
      </p:sp>
      <p:sp>
        <p:nvSpPr>
          <p:cNvPr id="3" name="Content Placeholder 2"/>
          <p:cNvSpPr>
            <a:spLocks noGrp="1"/>
          </p:cNvSpPr>
          <p:nvPr>
            <p:ph idx="1"/>
          </p:nvPr>
        </p:nvSpPr>
        <p:spPr/>
        <p:txBody>
          <a:bodyPr/>
          <a:lstStyle/>
          <a:p>
            <a:r>
              <a:rPr lang="en-US" dirty="0"/>
              <a:t>Listen for “pop”</a:t>
            </a:r>
          </a:p>
          <a:p>
            <a:r>
              <a:rPr lang="en-US" dirty="0"/>
              <a:t>Lid curved inward</a:t>
            </a:r>
          </a:p>
          <a:p>
            <a:r>
              <a:rPr lang="en-US" dirty="0"/>
              <a:t>Lid won’t move when pressed.</a:t>
            </a:r>
          </a:p>
          <a:p>
            <a:r>
              <a:rPr lang="en-US" dirty="0"/>
              <a:t>Clear ringing sound when tapped.</a:t>
            </a:r>
          </a:p>
          <a:p>
            <a:endParaRPr lang="en-US" dirty="0"/>
          </a:p>
        </p:txBody>
      </p:sp>
    </p:spTree>
    <p:extLst>
      <p:ext uri="{BB962C8B-B14F-4D97-AF65-F5344CB8AC3E}">
        <p14:creationId xmlns:p14="http://schemas.microsoft.com/office/powerpoint/2010/main" val="23986986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a:t>
            </a:r>
          </a:p>
        </p:txBody>
      </p:sp>
      <p:sp>
        <p:nvSpPr>
          <p:cNvPr id="3" name="Content Placeholder 2"/>
          <p:cNvSpPr>
            <a:spLocks noGrp="1"/>
          </p:cNvSpPr>
          <p:nvPr>
            <p:ph idx="1"/>
          </p:nvPr>
        </p:nvSpPr>
        <p:spPr/>
        <p:txBody>
          <a:bodyPr/>
          <a:lstStyle/>
          <a:p>
            <a:r>
              <a:rPr lang="en-US" dirty="0"/>
              <a:t>Check Seal.</a:t>
            </a:r>
          </a:p>
          <a:p>
            <a:pPr lvl="1"/>
            <a:r>
              <a:rPr lang="en-US" dirty="0"/>
              <a:t>Store unsealed jars in the refrigerator.</a:t>
            </a:r>
          </a:p>
          <a:p>
            <a:pPr lvl="1"/>
            <a:r>
              <a:rPr lang="en-US" dirty="0"/>
              <a:t>OR reprocess.</a:t>
            </a:r>
          </a:p>
          <a:p>
            <a:r>
              <a:rPr lang="en-US" dirty="0"/>
              <a:t>Remove bands; clean</a:t>
            </a:r>
          </a:p>
          <a:p>
            <a:r>
              <a:rPr lang="en-US" dirty="0"/>
              <a:t>Gently wash lid and jar thread, and dry</a:t>
            </a:r>
          </a:p>
          <a:p>
            <a:r>
              <a:rPr lang="en-US" dirty="0"/>
              <a:t>Label</a:t>
            </a:r>
          </a:p>
          <a:p>
            <a:r>
              <a:rPr lang="en-US" dirty="0"/>
              <a:t>Store in a cool, dark place.</a:t>
            </a:r>
          </a:p>
          <a:p>
            <a:r>
              <a:rPr lang="en-US" dirty="0"/>
              <a:t>Avoid temperature extremes. </a:t>
            </a:r>
          </a:p>
          <a:p>
            <a:r>
              <a:rPr lang="en-US" dirty="0"/>
              <a:t>Use within one (1) year for best quality.</a:t>
            </a:r>
          </a:p>
          <a:p>
            <a:endParaRPr lang="en-US" dirty="0"/>
          </a:p>
          <a:p>
            <a:pPr lvl="1"/>
            <a:endParaRPr lang="en-US" dirty="0"/>
          </a:p>
        </p:txBody>
      </p:sp>
    </p:spTree>
    <p:extLst>
      <p:ext uri="{BB962C8B-B14F-4D97-AF65-F5344CB8AC3E}">
        <p14:creationId xmlns:p14="http://schemas.microsoft.com/office/powerpoint/2010/main" val="989907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ACCFF-978E-4340-8116-5C81FF189706}"/>
              </a:ext>
            </a:extLst>
          </p:cNvPr>
          <p:cNvSpPr>
            <a:spLocks noGrp="1"/>
          </p:cNvSpPr>
          <p:nvPr>
            <p:ph type="title"/>
          </p:nvPr>
        </p:nvSpPr>
        <p:spPr/>
        <p:txBody>
          <a:bodyPr/>
          <a:lstStyle/>
          <a:p>
            <a:r>
              <a:rPr lang="en-US" dirty="0"/>
              <a:t>Preventing Foodborne Illness: Separate</a:t>
            </a:r>
          </a:p>
        </p:txBody>
      </p:sp>
      <p:pic>
        <p:nvPicPr>
          <p:cNvPr id="6" name="Picture 5" descr="A green sign with white text&#10;&#10;Description automatically generated">
            <a:extLst>
              <a:ext uri="{FF2B5EF4-FFF2-40B4-BE49-F238E27FC236}">
                <a16:creationId xmlns:a16="http://schemas.microsoft.com/office/drawing/2014/main" id="{4F65A91C-C630-4D50-ADD3-E859BB655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962" y="1908682"/>
            <a:ext cx="3682244" cy="3682244"/>
          </a:xfrm>
          <a:prstGeom prst="rect">
            <a:avLst/>
          </a:prstGeom>
          <a:ln>
            <a:noFill/>
          </a:ln>
          <a:effectLst>
            <a:outerShdw blurRad="292100" dist="139700" dir="2700000" algn="tl" rotWithShape="0">
              <a:srgbClr val="333333">
                <a:alpha val="65000"/>
              </a:srgbClr>
            </a:outerShdw>
          </a:effectLst>
        </p:spPr>
      </p:pic>
      <p:sp>
        <p:nvSpPr>
          <p:cNvPr id="12" name="Content Placeholder 2">
            <a:extLst>
              <a:ext uri="{FF2B5EF4-FFF2-40B4-BE49-F238E27FC236}">
                <a16:creationId xmlns:a16="http://schemas.microsoft.com/office/drawing/2014/main" id="{DD194EE2-7257-46CF-99B9-81F1A62E5176}"/>
              </a:ext>
            </a:extLst>
          </p:cNvPr>
          <p:cNvSpPr>
            <a:spLocks noGrp="1"/>
          </p:cNvSpPr>
          <p:nvPr>
            <p:ph idx="1"/>
          </p:nvPr>
        </p:nvSpPr>
        <p:spPr>
          <a:xfrm>
            <a:off x="6096000" y="2061082"/>
            <a:ext cx="5257038" cy="3907918"/>
          </a:xfrm>
        </p:spPr>
        <p:txBody>
          <a:bodyPr/>
          <a:lstStyle/>
          <a:p>
            <a:r>
              <a:rPr lang="en-US" dirty="0"/>
              <a:t>Avoid Cross Contamination</a:t>
            </a:r>
          </a:p>
          <a:p>
            <a:r>
              <a:rPr lang="en-US" dirty="0"/>
              <a:t>Separate Cutting Boards</a:t>
            </a:r>
          </a:p>
          <a:p>
            <a:r>
              <a:rPr lang="en-US" dirty="0"/>
              <a:t>Rinse Fruits and Vegetables</a:t>
            </a:r>
          </a:p>
          <a:p>
            <a:r>
              <a:rPr lang="en-US" dirty="0"/>
              <a:t>Clean Plates for Cooked Meat</a:t>
            </a:r>
          </a:p>
          <a:p>
            <a:r>
              <a:rPr lang="en-US" dirty="0"/>
              <a:t>Avoid Ice Contamination</a:t>
            </a:r>
          </a:p>
          <a:p>
            <a:r>
              <a:rPr lang="en-US" dirty="0"/>
              <a:t>Raw Meat Storage</a:t>
            </a:r>
          </a:p>
          <a:p>
            <a:pPr marL="0" indent="0">
              <a:buNone/>
            </a:pPr>
            <a:endParaRPr lang="en-US" dirty="0"/>
          </a:p>
        </p:txBody>
      </p:sp>
    </p:spTree>
    <p:extLst>
      <p:ext uri="{BB962C8B-B14F-4D97-AF65-F5344CB8AC3E}">
        <p14:creationId xmlns:p14="http://schemas.microsoft.com/office/powerpoint/2010/main" val="3585146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2C24E493-1B2C-401A-8BC1-48E5B9E577B9}"/>
              </a:ext>
            </a:extLst>
          </p:cNvPr>
          <p:cNvSpPr>
            <a:spLocks noGrp="1" noChangeArrowheads="1"/>
          </p:cNvSpPr>
          <p:nvPr>
            <p:ph type="title"/>
          </p:nvPr>
        </p:nvSpPr>
        <p:spPr/>
        <p:txBody>
          <a:bodyPr/>
          <a:lstStyle/>
          <a:p>
            <a:pPr eaLnBrk="1" hangingPunct="1">
              <a:defRPr/>
            </a:pPr>
            <a:r>
              <a:rPr lang="en-US" altLang="en-US" dirty="0">
                <a:latin typeface="+mn-lt"/>
                <a:ea typeface="ＭＳ Ｐゴシック" panose="020B0600070205080204" pitchFamily="34" charset="-128"/>
              </a:rPr>
              <a:t>Fluctuating Pressure</a:t>
            </a:r>
          </a:p>
        </p:txBody>
      </p:sp>
      <p:sp>
        <p:nvSpPr>
          <p:cNvPr id="2" name="Slide Number Placeholder 1">
            <a:extLst>
              <a:ext uri="{FF2B5EF4-FFF2-40B4-BE49-F238E27FC236}">
                <a16:creationId xmlns:a16="http://schemas.microsoft.com/office/drawing/2014/main" id="{6C720183-69F4-43D1-8806-6DF75C7B7DF6}"/>
              </a:ext>
            </a:extLst>
          </p:cNvPr>
          <p:cNvSpPr>
            <a:spLocks noGrp="1"/>
          </p:cNvSpPr>
          <p:nvPr>
            <p:ph type="sldNum" sz="quarter" idx="12"/>
          </p:nvPr>
        </p:nvSpPr>
        <p:spPr/>
        <p:txBody>
          <a:bodyPr/>
          <a:lstStyle/>
          <a:p>
            <a:pPr>
              <a:defRPr/>
            </a:pPr>
            <a:fld id="{2A9F863C-A01B-46E7-931C-6D2D989B1827}" type="slidenum">
              <a:rPr lang="en-US" altLang="en-US"/>
              <a:pPr>
                <a:defRPr/>
              </a:pPr>
              <a:t>90</a:t>
            </a:fld>
            <a:endParaRPr lang="en-US" altLang="en-US" dirty="0"/>
          </a:p>
        </p:txBody>
      </p:sp>
      <p:sp>
        <p:nvSpPr>
          <p:cNvPr id="15363" name="Rectangle 3">
            <a:extLst>
              <a:ext uri="{FF2B5EF4-FFF2-40B4-BE49-F238E27FC236}">
                <a16:creationId xmlns:a16="http://schemas.microsoft.com/office/drawing/2014/main" id="{D88F5DA2-D65E-441D-A462-1D52CAF91D6D}"/>
              </a:ext>
            </a:extLst>
          </p:cNvPr>
          <p:cNvSpPr>
            <a:spLocks noGrp="1"/>
          </p:cNvSpPr>
          <p:nvPr>
            <p:ph idx="1"/>
          </p:nvPr>
        </p:nvSpPr>
        <p:spPr/>
        <p:txBody>
          <a:bodyPr/>
          <a:lstStyle/>
          <a:p>
            <a:pPr eaLnBrk="1" hangingPunct="1"/>
            <a:r>
              <a:rPr lang="en-US" altLang="en-US" sz="2800"/>
              <a:t>Large and/or quick variations in pressure during processing may cause loss of liquid from jars.</a:t>
            </a:r>
          </a:p>
        </p:txBody>
      </p:sp>
      <p:sp>
        <p:nvSpPr>
          <p:cNvPr id="15365" name="AutoShape 8" descr="data:image/png;base64,iVBORw0KGgoAAAANSUhEUgAAALEAAAEcCAMAAAC/AqVzAAAAt1BMVEWA//////8AAACAgIB05uYICwvGxsaFhYVDgoIEAABp0dFy4uLT09NRUVEhISGysrKYmJi9vb2mpqaNjY3g4OCdnZ35+fnx8fHs7OzBwcFzc3PJycmQkJBkZGS2trZqamo0NDQrKysXFxdFRUU9PT3j4+Nvb28tLS1VVVUMExNcXFw5OTksWFhDQ0NLS0saGho3a2sWKipiv78gOztPnJxasbERISF68/M7cnJLkZEjRUUoUFBGiorgH1fNAAAL+0lEQVR4nO2daXfiuBKGbTngTDcYMPu+JCQ0SaAn03PTPTP//3fdKqlksQVrxsi2ztH7obtQZPmxXFpKNsjzU7RleaqWhuP7Xsrfx7kCs2Z24hZjlYhrydgyIrGKMleXUpX2SQGH5kqZFcZWidXNThww9tYOUSNW2QQhmdFcWOGcPT+R2WYrmXqgEWMRmVNgE2WFG7h8OuqBsYUwd4y1sxNDKdsAFYJDr0JhwvmiQJj8fMKeI0Vwqie410GSgY0SszI6zQCJi+zE4AtzwVZP2BD+hUy4ojphbrE2z4hHlYQY7hd7UiYRB+AhU0n8nJkYSya2Z8Y2YVKxknjB2E5dx+IqcbiXbEEQJVeKRTyG8h5MMhIPoIzHJlcXzjESZhOqe0PmC9wDMudJ3iPBXXoiE9imqog3dVzEjQn8nY2zEWNhsxZXFUrrCnMITegJ/p/NZkOo7jYas1krhOoe8gwzEs/8luQYQiusixytAE2RI4aS+TGtITSQx0zEPThbvO5wYcc8FGbnETpOkVyDGpyJxHUXGillPtC6rsoAtqUw1w0wa52kjIYwWxqVfJV4AI1i0BOqwSl8ssGlO8Jag2v2KRUgpjyHTOCmDxXbpE9w1QtKRn9bi1TM0SUTnH6YqY7BSyc1IayfDtlQKS1hDeGaKLED3UZYOxfwBGTifZqRvUrKwBwbXnQHG3raQH3dj5vQbXYbXFDYw0yYDWiETWHFcOKYUsGlg8a5oAuZkzljyYEN8KwRmRPG9rzoNvy9ngKcQtwHoMWkjZonVhsLDoTFez9hTuCGTNvnAj9+pAMn2AtTMtyRzUQVgmYIPvE4yEaMlUz98WFvezRgrWRvu5DD47HgUvd0YBipDhnuyFuYFMJkf9xPA04j7iTE0PE8nxODC+7TiaMLxBs5boD2YmBF4l5WYuwr4y4oho5uyi0QEDeFBQ4SUWKMntk9F1xfRAfG0MkElAx4O5m8FMlN8Iooo1cg8Hw8BI1xYlUdCkFqg9tVyFChRMyxlTmUqnB9qzFlgdswF1mqAY43lAwXMqmKrGybjRgg5r0Bqg9n2ApzgN10TVjQSzNK7GN/3B+cCbPQgX1AGoksfbjsaE3J0Ea6mNzHZtPJQoxonT4Xjg/bnrD7UFU1YXXABQcqx1TmOFAN7jUl95CYbGghS3kkNL2YJ/eyjiB9uF3xWAh6pl1tXAWNxzisQhKYLbimKk+tYo56jeetSuGHBlDU6CNMPaY8S3UMfXM0HPMcNWiFIT8QO+xqFmIfpjzbWAh6hZcG2dDkJ8LCxhKrHG/xuQ6zQGXWyYTrW3WF2YAaGHFrqzGnv06Mw+pIhDRwsgqFPLyTEhZOxykDzo+fZY7jsIlRMg4bjypuepHhFpSHoVd7o1HFab2bGjcwzpE974Oaxj+rTniehFVHGiVd+mf9MSbzQKeiE+ilEEMlV0I5bMiQB4nrilgyaBAvk9zh4QhCcROOIKnA+mNeeEC8S86GA52M8/4zscxxE+KaIlZB2klkujs4sYw2PyFWXhG+qQPndCMxJExfFEohbqiQ/1mdYqtmEzsV8h/chSPiiiJmMjIPQhjT65RjSnMlPMVTRmKc0m+6IjLF6aYwmzhrnAgT3ZtScYwNzyPT8HIO8N2AUnEFoSuzZoxMGxg0UDgKmEsKK2dwuoYwceZRVbFrk3IoDQFzSTlwQhJTDnCQmI7DUICnVqHid9mIoV6DJNjE0JQ+gBN2KTSFM7eEOYDUxllouoZxbDEQJi7i1VRp49Mi1rHGDPn6KL3Eu9RTUePMT2LJJpk7lYpm70zQQb5QBoxMqbgOTiwTk/nqHJlj6XESYkKF1ztJLDmnVOil2hSaTnHWcCbwrGc6rKuiW5ilvVEGbBUyus06E/IhRgtkODqDRrYXUegMhuyIUoF4IbLMMCaWuRPN0P9nSQk7MqfKxIZHZjNzLI1LqTIcbWNLHk1OAtLJiMJKMKHTWya5pSaqjMk0CVIn9SQwxYh2S8VGWdeE/LX24vrNlLF382d5A4/SgNOfKoyCKBmojAr6xsfgBk9uQCw99rqFoC8OdPJpEVfWWXE0dDviPtRxHsQNjREalU4M04WHzDgaGkDfmL4ipEM81rz2rMIV5dsQx7iQnYP6kV4L1yJO7yRvIRgRGxrZ0okf9ArKLhj6Q41s6cQrrSfyNxDczL1GtnTinAYQMYlJX/BOJx7jM6Zc1FtgcJCqVOJmTt2xz2O01Oc2GsQPOs+Kb6OhlgOmEfd0pqy30qNOJacRx5oj0U2EbS+1J9V4vyIvp/BF/aRN4DTer8itin2BvLs+U7z+XBpXG9Oi8dsK19hXV1e9rxHXoJ9IXzO/sfCFhavOfIUY1/WW+QzQh+Jv2F1Z4vyUuMdfJswj+DhV7RlO/PLpeP0Z8bgCh0X5TChOJSrrs1HgE+Jmyq0xLFyK++yNyIvE/Wma+5tW63Pki8Q79AiNiZ9BrWFafvktzgvE/brWapJh9dqfIJ8T4zJ3pPGOqnG1LzvGGXFtnzpO5qX2xVnGKTE+wKvnOZO4JkQ+e+x7QozLHKOyAPMFARafpB0Tr5f5xUg6GlwYSryzDHkSpQrn+PvjfvaIeFfQTOKKcF50vIh2SMwf3uYLlK72qSsfEA8qWtF33oLxbHnoFwfEW5334/LXIDpej1PEtdyWq/6lxsetSxFrhLEFaXrU5SbEXc1F/QI0OAo3E+ILo0tpNMHXB6QkMQQdUUmrWLy4nVQyEffKXMW8kpfSJuKu3mpzUTpckCPil9J2FEIj9ZUnQVwta18shYMFLfYI4ulhYyyllsmEiBOjm2g8gShSM8YqYgrh0cdyTYsvKKlUTjwtQbSfpql0CyQelN8p+CrRirsFEtvgFMotkDi0wCnEG5n4PxLvil0V1FSDIiRPvFZTwtjjVPLtH4/D70s7bTsQObJnixv7/pPg9HhEWoalzFTR6z+e31ta4cZ8LoHL8B6fzFtBTD0EJy74CYKmyBk8nHoubOgqfP41bSRuFPkY7F9pxGNRD2cV86JZ9BQQcdOaOg74MwYPI2uN32spg7p8yZATl27R+LKgxb0h8TLvlz7+s8T7vp6/KHngryTe9/Xye8sxs/B93z4nrlgxSPs89Ghx4pUtxHOcIVtVx4K4Vq6npFfFBz2vqvFzBmVRE4cOJN4UTaIrW4lnOX154hbiUyAv1vuGQCk0Rn+wiriD36y1k7jUz2wOJYjnFqwdS3XwcY1Xz+srNTdQf88YJ7ZKNhLjr7VULJEghnn93x93VujrX5wY/nn1LNE9wI6tIv4FsFUk/lk0ia6+SOL7okl09VUS/yqaRFcJ8ZeiSXR1980RmxYSD60i/vgdwn+riL1XQfzb16JBtOWIzcsRm9d364jvHbFxOWLzAuIn64jrjtisHLF5OWLzcsTm9cM64i+O2LiAeGUdMXPEZuWIzcsRm5cjNi9HbF6O2LwcsXk5YvNyxObliM3LEZuXIzYvR2xejti8HLF5AfHSOuKNdcT2rdE7YsNyxObliM3LEZuXIzYvR2xejti8HLF5OWLzcsTm5YjNyxGblyM2L0dsXo7YvByxeTli83LE5uWIzcs+4h+M7ewivmesbR2xfd+XdsSG5YjNyxGblyM2L0uJI8YsI97Y9EtenLjuiE3KEZuXIzavn9YRvzpi0/r4n23E+AuhjtisHLF5OWLzso8YfxU79qaMvRdNoiskHuL+INb8Vrr4dffYot+jx1/QX3tDi37z/x++r0KHscpd0Sia+puxpdg/z5Kmh248AeInxr4XzaIndArcP69qza+lw/hR4bs1QyX/9lE0jYbeGe0OinsK2dBdfFTkbs2+3wbkH0UDpekLRExy13G+RW/Zkf/EXXl2viTGrdJLjfz1FYG3PUWMOyyWt8N4/4Pv1ESbuRMxbu9eUuRfYmeprdxnXBLj7qZlRH7nuMum2mU8IfbrZfTlH8j7fLT5nCLuPcAf/ynVpOjuO2NnGxIqYn/9gn//69f73V3xQ+DH3d37z2+Mne/ud0Ds90LaP+3b76/3Rer76+sfYl809nC2uZ939Km2S9kLLm9d2KLSO/ncaU7eisYkVYJm/xz4jJi4q0Xr850e/w/8h3hzMPtGbwAAAABJRU5ErkJggg==">
            <a:extLst>
              <a:ext uri="{FF2B5EF4-FFF2-40B4-BE49-F238E27FC236}">
                <a16:creationId xmlns:a16="http://schemas.microsoft.com/office/drawing/2014/main" id="{A3A37CBB-89E7-44F7-A3D5-FEDC390AB384}"/>
              </a:ext>
            </a:extLst>
          </p:cNvPr>
          <p:cNvSpPr>
            <a:spLocks noChangeAspect="1" noChangeArrowheads="1"/>
          </p:cNvSpPr>
          <p:nvPr/>
        </p:nvSpPr>
        <p:spPr bwMode="auto">
          <a:xfrm>
            <a:off x="1485900"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pic>
        <p:nvPicPr>
          <p:cNvPr id="15366" name="Picture 4">
            <a:extLst>
              <a:ext uri="{FF2B5EF4-FFF2-40B4-BE49-F238E27FC236}">
                <a16:creationId xmlns:a16="http://schemas.microsoft.com/office/drawing/2014/main" id="{867581CB-686F-4FED-A6B5-35B51FC441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12287" y="3277394"/>
            <a:ext cx="11398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2">
            <a:extLst>
              <a:ext uri="{FF2B5EF4-FFF2-40B4-BE49-F238E27FC236}">
                <a16:creationId xmlns:a16="http://schemas.microsoft.com/office/drawing/2014/main" id="{0BA7B2CD-1AA0-4942-B5B3-471AC4AFC2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606675"/>
            <a:ext cx="3857625"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a:extLst>
              <a:ext uri="{FF2B5EF4-FFF2-40B4-BE49-F238E27FC236}">
                <a16:creationId xmlns:a16="http://schemas.microsoft.com/office/drawing/2014/main" id="{DB22337A-4DF4-4112-B32E-FF1EACED739C}"/>
              </a:ext>
            </a:extLst>
          </p:cNvPr>
          <p:cNvSpPr txBox="1">
            <a:spLocks noChangeArrowheads="1"/>
          </p:cNvSpPr>
          <p:nvPr/>
        </p:nvSpPr>
        <p:spPr bwMode="auto">
          <a:xfrm>
            <a:off x="609600" y="4114800"/>
            <a:ext cx="96012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800"/>
              <a:t>Tip to find your stove’s “sweet spot”</a:t>
            </a:r>
          </a:p>
          <a:p>
            <a:pPr lvl="1" eaLnBrk="1" hangingPunct="1"/>
            <a:r>
              <a:rPr lang="en-US" altLang="en-US" sz="2400"/>
              <a:t>Practice canning jars of water</a:t>
            </a:r>
          </a:p>
          <a:p>
            <a:pPr eaLnBrk="1" hangingPunct="1"/>
            <a:r>
              <a:rPr lang="en-US" altLang="en-US" sz="2800"/>
              <a:t>Pressure drops?</a:t>
            </a:r>
          </a:p>
          <a:p>
            <a:pPr lvl="1" eaLnBrk="1" hangingPunct="1"/>
            <a:r>
              <a:rPr lang="en-US" altLang="en-US" sz="2400"/>
              <a:t>Return to pressure; </a:t>
            </a:r>
            <a:r>
              <a:rPr lang="en-US" altLang="en-US" sz="2400" b="1"/>
              <a:t>restart</a:t>
            </a:r>
            <a:r>
              <a:rPr lang="en-US" altLang="en-US" sz="2400"/>
              <a:t> timing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7A96A-ACC7-479E-87B5-E4CCDB0037B7}"/>
              </a:ext>
            </a:extLst>
          </p:cNvPr>
          <p:cNvSpPr>
            <a:spLocks noGrp="1"/>
          </p:cNvSpPr>
          <p:nvPr>
            <p:ph type="title"/>
          </p:nvPr>
        </p:nvSpPr>
        <p:spPr/>
        <p:txBody>
          <a:bodyPr/>
          <a:lstStyle/>
          <a:p>
            <a:r>
              <a:rPr lang="en-US" dirty="0"/>
              <a:t>Processing: Prevent Botulism with Timing</a:t>
            </a:r>
          </a:p>
        </p:txBody>
      </p:sp>
      <p:sp>
        <p:nvSpPr>
          <p:cNvPr id="3" name="Content Placeholder 2">
            <a:extLst>
              <a:ext uri="{FF2B5EF4-FFF2-40B4-BE49-F238E27FC236}">
                <a16:creationId xmlns:a16="http://schemas.microsoft.com/office/drawing/2014/main" id="{F4F4D511-7C44-44D5-B25A-7C8F47B872C0}"/>
              </a:ext>
            </a:extLst>
          </p:cNvPr>
          <p:cNvSpPr>
            <a:spLocks noGrp="1"/>
          </p:cNvSpPr>
          <p:nvPr>
            <p:ph idx="1"/>
          </p:nvPr>
        </p:nvSpPr>
        <p:spPr>
          <a:xfrm>
            <a:off x="838200" y="1825625"/>
            <a:ext cx="11468100" cy="2352675"/>
          </a:xfrm>
        </p:spPr>
        <p:txBody>
          <a:bodyPr/>
          <a:lstStyle/>
          <a:p>
            <a:r>
              <a:rPr lang="en-US" altLang="en-US" dirty="0"/>
              <a:t>Follow recipe exactly.  </a:t>
            </a:r>
          </a:p>
          <a:p>
            <a:r>
              <a:rPr lang="en-US" altLang="en-US" dirty="0"/>
              <a:t>Timing is everything</a:t>
            </a:r>
          </a:p>
          <a:p>
            <a:pPr lvl="1"/>
            <a:r>
              <a:rPr lang="en-US" altLang="en-US" dirty="0"/>
              <a:t>Heat-up and cool-down times count toward sterilizing value of the process</a:t>
            </a:r>
          </a:p>
          <a:p>
            <a:pPr lvl="1"/>
            <a:r>
              <a:rPr lang="en-US" altLang="en-US" dirty="0"/>
              <a:t>Don’t rush it; entire time needed</a:t>
            </a:r>
          </a:p>
          <a:p>
            <a:endParaRPr lang="en-US" dirty="0"/>
          </a:p>
        </p:txBody>
      </p:sp>
      <p:grpSp>
        <p:nvGrpSpPr>
          <p:cNvPr id="25" name="Group 24">
            <a:extLst>
              <a:ext uri="{FF2B5EF4-FFF2-40B4-BE49-F238E27FC236}">
                <a16:creationId xmlns:a16="http://schemas.microsoft.com/office/drawing/2014/main" id="{04C950B1-8781-469F-A885-6DF3826A75A6}"/>
              </a:ext>
            </a:extLst>
          </p:cNvPr>
          <p:cNvGrpSpPr/>
          <p:nvPr/>
        </p:nvGrpSpPr>
        <p:grpSpPr>
          <a:xfrm>
            <a:off x="1371601" y="4327526"/>
            <a:ext cx="1905000" cy="1269703"/>
            <a:chOff x="1371601" y="4327526"/>
            <a:chExt cx="1905000" cy="1269703"/>
          </a:xfrm>
        </p:grpSpPr>
        <p:cxnSp>
          <p:nvCxnSpPr>
            <p:cNvPr id="5" name="Straight Arrow Connector 4">
              <a:extLst>
                <a:ext uri="{FF2B5EF4-FFF2-40B4-BE49-F238E27FC236}">
                  <a16:creationId xmlns:a16="http://schemas.microsoft.com/office/drawing/2014/main" id="{F8817992-737D-4FD7-9F43-523C429D9D48}"/>
                </a:ext>
              </a:extLst>
            </p:cNvPr>
            <p:cNvCxnSpPr>
              <a:cxnSpLocks/>
            </p:cNvCxnSpPr>
            <p:nvPr/>
          </p:nvCxnSpPr>
          <p:spPr bwMode="auto">
            <a:xfrm flipV="1">
              <a:off x="2314575" y="4327526"/>
              <a:ext cx="838200" cy="68580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C0D6BDBC-3371-4D32-AE22-744AB30E54D7}"/>
                </a:ext>
              </a:extLst>
            </p:cNvPr>
            <p:cNvSpPr txBox="1"/>
            <p:nvPr/>
          </p:nvSpPr>
          <p:spPr bwMode="auto">
            <a:xfrm>
              <a:off x="1371601" y="5135564"/>
              <a:ext cx="1905000" cy="461665"/>
            </a:xfrm>
            <a:prstGeom prst="rect">
              <a:avLst/>
            </a:prstGeom>
            <a:noFill/>
          </p:spPr>
          <p:txBody>
            <a:bodyPr wrap="square">
              <a:spAutoFit/>
            </a:bodyPr>
            <a:lstStyle/>
            <a:p>
              <a:pPr>
                <a:defRPr/>
              </a:pPr>
              <a:r>
                <a:rPr lang="en-US" sz="2400" dirty="0">
                  <a:solidFill>
                    <a:schemeClr val="accent1"/>
                  </a:solidFill>
                  <a:latin typeface="+mn-lt"/>
                </a:rPr>
                <a:t>Heat to vent</a:t>
              </a:r>
            </a:p>
          </p:txBody>
        </p:sp>
      </p:grpSp>
      <p:grpSp>
        <p:nvGrpSpPr>
          <p:cNvPr id="7" name="Group 6">
            <a:extLst>
              <a:ext uri="{FF2B5EF4-FFF2-40B4-BE49-F238E27FC236}">
                <a16:creationId xmlns:a16="http://schemas.microsoft.com/office/drawing/2014/main" id="{32AACCE8-4A6D-4BA1-AA79-8106825B2952}"/>
              </a:ext>
            </a:extLst>
          </p:cNvPr>
          <p:cNvGrpSpPr>
            <a:grpSpLocks/>
          </p:cNvGrpSpPr>
          <p:nvPr/>
        </p:nvGrpSpPr>
        <p:grpSpPr bwMode="auto">
          <a:xfrm>
            <a:off x="3200400" y="4284663"/>
            <a:ext cx="885825" cy="1312565"/>
            <a:chOff x="1676400" y="4360069"/>
            <a:chExt cx="885825" cy="1313460"/>
          </a:xfrm>
        </p:grpSpPr>
        <p:cxnSp>
          <p:nvCxnSpPr>
            <p:cNvPr id="8" name="Straight Arrow Connector 7">
              <a:extLst>
                <a:ext uri="{FF2B5EF4-FFF2-40B4-BE49-F238E27FC236}">
                  <a16:creationId xmlns:a16="http://schemas.microsoft.com/office/drawing/2014/main" id="{75C3FCB3-A090-44D0-AA6A-DB4816D936A1}"/>
                </a:ext>
              </a:extLst>
            </p:cNvPr>
            <p:cNvCxnSpPr/>
            <p:nvPr/>
          </p:nvCxnSpPr>
          <p:spPr>
            <a:xfrm flipV="1">
              <a:off x="1676400" y="4360069"/>
              <a:ext cx="885825" cy="6354"/>
            </a:xfrm>
            <a:prstGeom prst="straightConnector1">
              <a:avLst/>
            </a:prstGeom>
            <a:ln w="76200">
              <a:solidFill>
                <a:srgbClr val="7030A0"/>
              </a:solidFill>
              <a:tailEnd type="triangle"/>
            </a:ln>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id="{D74E988D-D674-4620-94BD-93D3F9856683}"/>
                </a:ext>
              </a:extLst>
            </p:cNvPr>
            <p:cNvSpPr txBox="1"/>
            <p:nvPr/>
          </p:nvSpPr>
          <p:spPr>
            <a:xfrm>
              <a:off x="1676400" y="5211549"/>
              <a:ext cx="838200" cy="461980"/>
            </a:xfrm>
            <a:prstGeom prst="rect">
              <a:avLst/>
            </a:prstGeom>
            <a:noFill/>
          </p:spPr>
          <p:txBody>
            <a:bodyPr wrap="square">
              <a:spAutoFit/>
            </a:bodyPr>
            <a:lstStyle/>
            <a:p>
              <a:pPr>
                <a:defRPr/>
              </a:pPr>
              <a:r>
                <a:rPr lang="en-US" sz="2400" dirty="0">
                  <a:solidFill>
                    <a:srgbClr val="7030A0"/>
                  </a:solidFill>
                  <a:latin typeface="+mn-lt"/>
                </a:rPr>
                <a:t>Vent</a:t>
              </a:r>
            </a:p>
          </p:txBody>
        </p:sp>
      </p:grpSp>
      <p:grpSp>
        <p:nvGrpSpPr>
          <p:cNvPr id="10" name="Group 9">
            <a:extLst>
              <a:ext uri="{FF2B5EF4-FFF2-40B4-BE49-F238E27FC236}">
                <a16:creationId xmlns:a16="http://schemas.microsoft.com/office/drawing/2014/main" id="{38D3185E-310F-4800-B050-8383136A8EB6}"/>
              </a:ext>
            </a:extLst>
          </p:cNvPr>
          <p:cNvGrpSpPr>
            <a:grpSpLocks/>
          </p:cNvGrpSpPr>
          <p:nvPr/>
        </p:nvGrpSpPr>
        <p:grpSpPr bwMode="auto">
          <a:xfrm>
            <a:off x="4086225" y="4284663"/>
            <a:ext cx="1450975" cy="1312565"/>
            <a:chOff x="2562224" y="4360069"/>
            <a:chExt cx="1450975" cy="1313460"/>
          </a:xfrm>
        </p:grpSpPr>
        <p:cxnSp>
          <p:nvCxnSpPr>
            <p:cNvPr id="11" name="Straight Arrow Connector 10">
              <a:extLst>
                <a:ext uri="{FF2B5EF4-FFF2-40B4-BE49-F238E27FC236}">
                  <a16:creationId xmlns:a16="http://schemas.microsoft.com/office/drawing/2014/main" id="{F6153C73-69C7-4C66-8FAF-0F22E2F72F99}"/>
                </a:ext>
              </a:extLst>
            </p:cNvPr>
            <p:cNvCxnSpPr/>
            <p:nvPr/>
          </p:nvCxnSpPr>
          <p:spPr>
            <a:xfrm flipV="1">
              <a:off x="2666999" y="4360069"/>
              <a:ext cx="838200" cy="17474"/>
            </a:xfrm>
            <a:prstGeom prst="straightConnector1">
              <a:avLst/>
            </a:prstGeom>
            <a:ln w="76200">
              <a:solidFill>
                <a:schemeClr val="accent6">
                  <a:lumMod val="75000"/>
                </a:schemeClr>
              </a:solidFill>
              <a:tailEnd type="triangle"/>
            </a:ln>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87132DB9-043A-498E-A51A-63DA7A0E3092}"/>
                </a:ext>
              </a:extLst>
            </p:cNvPr>
            <p:cNvSpPr txBox="1"/>
            <p:nvPr/>
          </p:nvSpPr>
          <p:spPr>
            <a:xfrm>
              <a:off x="2562224" y="5211549"/>
              <a:ext cx="1450975" cy="461980"/>
            </a:xfrm>
            <a:prstGeom prst="rect">
              <a:avLst/>
            </a:prstGeom>
            <a:noFill/>
          </p:spPr>
          <p:txBody>
            <a:bodyPr wrap="square">
              <a:spAutoFit/>
            </a:bodyPr>
            <a:lstStyle/>
            <a:p>
              <a:pPr>
                <a:defRPr/>
              </a:pPr>
              <a:r>
                <a:rPr lang="en-US" sz="2400" dirty="0">
                  <a:solidFill>
                    <a:srgbClr val="548235"/>
                  </a:solidFill>
                  <a:latin typeface="+mn-lt"/>
                </a:rPr>
                <a:t>Pressurize</a:t>
              </a:r>
            </a:p>
          </p:txBody>
        </p:sp>
      </p:grpSp>
      <p:grpSp>
        <p:nvGrpSpPr>
          <p:cNvPr id="13" name="Group 12">
            <a:extLst>
              <a:ext uri="{FF2B5EF4-FFF2-40B4-BE49-F238E27FC236}">
                <a16:creationId xmlns:a16="http://schemas.microsoft.com/office/drawing/2014/main" id="{C6C87932-9AD6-46B4-8BF8-B4D085ABC5C4}"/>
              </a:ext>
            </a:extLst>
          </p:cNvPr>
          <p:cNvGrpSpPr>
            <a:grpSpLocks/>
          </p:cNvGrpSpPr>
          <p:nvPr/>
        </p:nvGrpSpPr>
        <p:grpSpPr bwMode="auto">
          <a:xfrm>
            <a:off x="5106988" y="4276725"/>
            <a:ext cx="3238500" cy="1283990"/>
            <a:chOff x="3600450" y="4360069"/>
            <a:chExt cx="3238500" cy="1283219"/>
          </a:xfrm>
        </p:grpSpPr>
        <p:cxnSp>
          <p:nvCxnSpPr>
            <p:cNvPr id="14" name="Straight Arrow Connector 13">
              <a:extLst>
                <a:ext uri="{FF2B5EF4-FFF2-40B4-BE49-F238E27FC236}">
                  <a16:creationId xmlns:a16="http://schemas.microsoft.com/office/drawing/2014/main" id="{BE48E594-CEDD-4B07-B2C1-5A60C96C342A}"/>
                </a:ext>
              </a:extLst>
            </p:cNvPr>
            <p:cNvCxnSpPr/>
            <p:nvPr/>
          </p:nvCxnSpPr>
          <p:spPr>
            <a:xfrm flipV="1">
              <a:off x="3600450" y="4360069"/>
              <a:ext cx="3238500" cy="15865"/>
            </a:xfrm>
            <a:prstGeom prst="straightConnector1">
              <a:avLst/>
            </a:prstGeom>
            <a:ln w="76200">
              <a:tailEnd type="triangle"/>
            </a:ln>
          </p:spPr>
          <p:style>
            <a:lnRef idx="2">
              <a:schemeClr val="accent3"/>
            </a:lnRef>
            <a:fillRef idx="0">
              <a:schemeClr val="accent3"/>
            </a:fillRef>
            <a:effectRef idx="1">
              <a:schemeClr val="accent3"/>
            </a:effectRef>
            <a:fontRef idx="minor">
              <a:schemeClr val="tx1"/>
            </a:fontRef>
          </p:style>
        </p:cxnSp>
        <p:sp>
          <p:nvSpPr>
            <p:cNvPr id="15" name="TextBox 14">
              <a:extLst>
                <a:ext uri="{FF2B5EF4-FFF2-40B4-BE49-F238E27FC236}">
                  <a16:creationId xmlns:a16="http://schemas.microsoft.com/office/drawing/2014/main" id="{1E142C43-B7E5-4F89-9F09-E894ED5E3C3B}"/>
                </a:ext>
              </a:extLst>
            </p:cNvPr>
            <p:cNvSpPr txBox="1"/>
            <p:nvPr/>
          </p:nvSpPr>
          <p:spPr>
            <a:xfrm>
              <a:off x="4500562" y="5181900"/>
              <a:ext cx="1323975" cy="461388"/>
            </a:xfrm>
            <a:prstGeom prst="rect">
              <a:avLst/>
            </a:prstGeom>
            <a:noFill/>
          </p:spPr>
          <p:txBody>
            <a:bodyPr>
              <a:spAutoFit/>
            </a:bodyPr>
            <a:lstStyle/>
            <a:p>
              <a:pPr>
                <a:defRPr/>
              </a:pPr>
              <a:r>
                <a:rPr lang="en-US" sz="2400" dirty="0">
                  <a:solidFill>
                    <a:schemeClr val="bg1">
                      <a:lumMod val="50000"/>
                    </a:schemeClr>
                  </a:solidFill>
                  <a:latin typeface="+mn-lt"/>
                </a:rPr>
                <a:t>Process</a:t>
              </a:r>
            </a:p>
          </p:txBody>
        </p:sp>
      </p:grpSp>
      <p:grpSp>
        <p:nvGrpSpPr>
          <p:cNvPr id="16" name="Group 15">
            <a:extLst>
              <a:ext uri="{FF2B5EF4-FFF2-40B4-BE49-F238E27FC236}">
                <a16:creationId xmlns:a16="http://schemas.microsoft.com/office/drawing/2014/main" id="{58823D2E-986C-4FC6-92FB-09CF5CE4754B}"/>
              </a:ext>
            </a:extLst>
          </p:cNvPr>
          <p:cNvGrpSpPr>
            <a:grpSpLocks/>
          </p:cNvGrpSpPr>
          <p:nvPr/>
        </p:nvGrpSpPr>
        <p:grpSpPr bwMode="auto">
          <a:xfrm>
            <a:off x="7620001" y="4343400"/>
            <a:ext cx="2747962" cy="1592997"/>
            <a:chOff x="6096001" y="4419600"/>
            <a:chExt cx="2747961" cy="1592997"/>
          </a:xfrm>
        </p:grpSpPr>
        <p:cxnSp>
          <p:nvCxnSpPr>
            <p:cNvPr id="17" name="Straight Arrow Connector 16">
              <a:extLst>
                <a:ext uri="{FF2B5EF4-FFF2-40B4-BE49-F238E27FC236}">
                  <a16:creationId xmlns:a16="http://schemas.microsoft.com/office/drawing/2014/main" id="{D5E0C5F7-3407-4C25-8615-82D1CFE51C2D}"/>
                </a:ext>
              </a:extLst>
            </p:cNvPr>
            <p:cNvCxnSpPr/>
            <p:nvPr/>
          </p:nvCxnSpPr>
          <p:spPr>
            <a:xfrm>
              <a:off x="6858000" y="4419600"/>
              <a:ext cx="1985962" cy="1524000"/>
            </a:xfrm>
            <a:prstGeom prst="straightConnector1">
              <a:avLst/>
            </a:prstGeom>
            <a:ln w="76200">
              <a:solidFill>
                <a:srgbClr val="C00000"/>
              </a:solidFill>
              <a:tailEnd type="triangle"/>
            </a:ln>
          </p:spPr>
          <p:style>
            <a:lnRef idx="2">
              <a:schemeClr val="accent5"/>
            </a:lnRef>
            <a:fillRef idx="0">
              <a:schemeClr val="accent5"/>
            </a:fillRef>
            <a:effectRef idx="1">
              <a:schemeClr val="accent5"/>
            </a:effectRef>
            <a:fontRef idx="minor">
              <a:schemeClr val="tx1"/>
            </a:fontRef>
          </p:style>
        </p:cxnSp>
        <p:sp>
          <p:nvSpPr>
            <p:cNvPr id="18" name="TextBox 17">
              <a:extLst>
                <a:ext uri="{FF2B5EF4-FFF2-40B4-BE49-F238E27FC236}">
                  <a16:creationId xmlns:a16="http://schemas.microsoft.com/office/drawing/2014/main" id="{C77FA5FC-01A4-4797-9286-AEE2503A3523}"/>
                </a:ext>
              </a:extLst>
            </p:cNvPr>
            <p:cNvSpPr txBox="1"/>
            <p:nvPr/>
          </p:nvSpPr>
          <p:spPr>
            <a:xfrm>
              <a:off x="6096001" y="5181600"/>
              <a:ext cx="2057398" cy="830997"/>
            </a:xfrm>
            <a:prstGeom prst="rect">
              <a:avLst/>
            </a:prstGeom>
            <a:noFill/>
          </p:spPr>
          <p:txBody>
            <a:bodyPr wrap="square">
              <a:spAutoFit/>
            </a:bodyPr>
            <a:lstStyle/>
            <a:p>
              <a:pPr>
                <a:defRPr/>
              </a:pPr>
              <a:r>
                <a:rPr lang="en-US" sz="2400" dirty="0">
                  <a:solidFill>
                    <a:srgbClr val="C00000"/>
                  </a:solidFill>
                  <a:latin typeface="+mn-lt"/>
                </a:rPr>
                <a:t>Cool-down / depressurize</a:t>
              </a:r>
            </a:p>
          </p:txBody>
        </p:sp>
      </p:grpSp>
      <p:pic>
        <p:nvPicPr>
          <p:cNvPr id="21" name="Picture 20">
            <a:extLst>
              <a:ext uri="{FF2B5EF4-FFF2-40B4-BE49-F238E27FC236}">
                <a16:creationId xmlns:a16="http://schemas.microsoft.com/office/drawing/2014/main" id="{FAD519FD-B1D6-4B2D-98BA-D776AC55B6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6763" y="4181475"/>
            <a:ext cx="1071562" cy="1028700"/>
          </a:xfrm>
          <a:prstGeom prst="rect">
            <a:avLst/>
          </a:prstGeom>
        </p:spPr>
      </p:pic>
      <p:sp>
        <p:nvSpPr>
          <p:cNvPr id="22" name="&quot;Not Allowed&quot; Symbol 21">
            <a:extLst>
              <a:ext uri="{FF2B5EF4-FFF2-40B4-BE49-F238E27FC236}">
                <a16:creationId xmlns:a16="http://schemas.microsoft.com/office/drawing/2014/main" id="{733E59A7-5AF3-42CD-BE06-918318199E49}"/>
              </a:ext>
            </a:extLst>
          </p:cNvPr>
          <p:cNvSpPr/>
          <p:nvPr/>
        </p:nvSpPr>
        <p:spPr>
          <a:xfrm>
            <a:off x="9315450" y="3838574"/>
            <a:ext cx="1749424" cy="1647826"/>
          </a:xfrm>
          <a:prstGeom prst="noSmoking">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4563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par>
                                <p:cTn id="23" presetID="53"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250" fill="hold"/>
                                        <p:tgtEl>
                                          <p:spTgt spid="21"/>
                                        </p:tgtEl>
                                        <p:attrNameLst>
                                          <p:attrName>ppt_w</p:attrName>
                                        </p:attrNameLst>
                                      </p:cBhvr>
                                      <p:tavLst>
                                        <p:tav tm="0">
                                          <p:val>
                                            <p:fltVal val="0"/>
                                          </p:val>
                                        </p:tav>
                                        <p:tav tm="100000">
                                          <p:val>
                                            <p:strVal val="#ppt_w"/>
                                          </p:val>
                                        </p:tav>
                                      </p:tavLst>
                                    </p:anim>
                                    <p:anim calcmode="lin" valueType="num">
                                      <p:cBhvr>
                                        <p:cTn id="26" dur="1250" fill="hold"/>
                                        <p:tgtEl>
                                          <p:spTgt spid="21"/>
                                        </p:tgtEl>
                                        <p:attrNameLst>
                                          <p:attrName>ppt_h</p:attrName>
                                        </p:attrNameLst>
                                      </p:cBhvr>
                                      <p:tavLst>
                                        <p:tav tm="0">
                                          <p:val>
                                            <p:fltVal val="0"/>
                                          </p:val>
                                        </p:tav>
                                        <p:tav tm="100000">
                                          <p:val>
                                            <p:strVal val="#ppt_h"/>
                                          </p:val>
                                        </p:tav>
                                      </p:tavLst>
                                    </p:anim>
                                    <p:animEffect transition="in" filter="fade">
                                      <p:cBhvr>
                                        <p:cTn id="27" dur="1250"/>
                                        <p:tgtEl>
                                          <p:spTgt spid="21"/>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21"/>
                                        </p:tgtEl>
                                        <p:attrNameLst>
                                          <p:attrName>r</p:attrName>
                                        </p:attrNameLst>
                                      </p:cBhvr>
                                    </p:animRot>
                                    <p:animRot by="-240000">
                                      <p:cBhvr>
                                        <p:cTn id="30" dur="200" fill="hold">
                                          <p:stCondLst>
                                            <p:cond delay="200"/>
                                          </p:stCondLst>
                                        </p:cTn>
                                        <p:tgtEl>
                                          <p:spTgt spid="21"/>
                                        </p:tgtEl>
                                        <p:attrNameLst>
                                          <p:attrName>r</p:attrName>
                                        </p:attrNameLst>
                                      </p:cBhvr>
                                    </p:animRot>
                                    <p:animRot by="240000">
                                      <p:cBhvr>
                                        <p:cTn id="31" dur="200" fill="hold">
                                          <p:stCondLst>
                                            <p:cond delay="400"/>
                                          </p:stCondLst>
                                        </p:cTn>
                                        <p:tgtEl>
                                          <p:spTgt spid="21"/>
                                        </p:tgtEl>
                                        <p:attrNameLst>
                                          <p:attrName>r</p:attrName>
                                        </p:attrNameLst>
                                      </p:cBhvr>
                                    </p:animRot>
                                    <p:animRot by="-240000">
                                      <p:cBhvr>
                                        <p:cTn id="32" dur="200" fill="hold">
                                          <p:stCondLst>
                                            <p:cond delay="600"/>
                                          </p:stCondLst>
                                        </p:cTn>
                                        <p:tgtEl>
                                          <p:spTgt spid="21"/>
                                        </p:tgtEl>
                                        <p:attrNameLst>
                                          <p:attrName>r</p:attrName>
                                        </p:attrNameLst>
                                      </p:cBhvr>
                                    </p:animRot>
                                    <p:animRot by="120000">
                                      <p:cBhvr>
                                        <p:cTn id="33" dur="200" fill="hold">
                                          <p:stCondLst>
                                            <p:cond delay="800"/>
                                          </p:stCondLst>
                                        </p:cTn>
                                        <p:tgtEl>
                                          <p:spTgt spid="21"/>
                                        </p:tgtEl>
                                        <p:attrNameLst>
                                          <p:attrName>r</p:attrName>
                                        </p:attrNameLst>
                                      </p:cBhvr>
                                    </p:animRot>
                                  </p:childTnLst>
                                </p:cTn>
                              </p:par>
                              <p:par>
                                <p:cTn id="34" presetID="31"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1000" fill="hold"/>
                                        <p:tgtEl>
                                          <p:spTgt spid="22"/>
                                        </p:tgtEl>
                                        <p:attrNameLst>
                                          <p:attrName>ppt_w</p:attrName>
                                        </p:attrNameLst>
                                      </p:cBhvr>
                                      <p:tavLst>
                                        <p:tav tm="0">
                                          <p:val>
                                            <p:fltVal val="0"/>
                                          </p:val>
                                        </p:tav>
                                        <p:tav tm="100000">
                                          <p:val>
                                            <p:strVal val="#ppt_w"/>
                                          </p:val>
                                        </p:tav>
                                      </p:tavLst>
                                    </p:anim>
                                    <p:anim calcmode="lin" valueType="num">
                                      <p:cBhvr>
                                        <p:cTn id="37" dur="1000" fill="hold"/>
                                        <p:tgtEl>
                                          <p:spTgt spid="22"/>
                                        </p:tgtEl>
                                        <p:attrNameLst>
                                          <p:attrName>ppt_h</p:attrName>
                                        </p:attrNameLst>
                                      </p:cBhvr>
                                      <p:tavLst>
                                        <p:tav tm="0">
                                          <p:val>
                                            <p:fltVal val="0"/>
                                          </p:val>
                                        </p:tav>
                                        <p:tav tm="100000">
                                          <p:val>
                                            <p:strVal val="#ppt_h"/>
                                          </p:val>
                                        </p:tav>
                                      </p:tavLst>
                                    </p:anim>
                                    <p:anim calcmode="lin" valueType="num">
                                      <p:cBhvr>
                                        <p:cTn id="38" dur="1000" fill="hold"/>
                                        <p:tgtEl>
                                          <p:spTgt spid="22"/>
                                        </p:tgtEl>
                                        <p:attrNameLst>
                                          <p:attrName>style.rotation</p:attrName>
                                        </p:attrNameLst>
                                      </p:cBhvr>
                                      <p:tavLst>
                                        <p:tav tm="0">
                                          <p:val>
                                            <p:fltVal val="90"/>
                                          </p:val>
                                        </p:tav>
                                        <p:tav tm="100000">
                                          <p:val>
                                            <p:fltVal val="0"/>
                                          </p:val>
                                        </p:tav>
                                      </p:tavLst>
                                    </p:anim>
                                    <p:animEffect transition="in" filter="fade">
                                      <p:cBhvr>
                                        <p:cTn id="3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Resources</a:t>
            </a:r>
            <a:endParaRPr lang="en-US" sz="2800" dirty="0"/>
          </a:p>
        </p:txBody>
      </p:sp>
      <p:sp>
        <p:nvSpPr>
          <p:cNvPr id="3" name="Content Placeholder 2"/>
          <p:cNvSpPr>
            <a:spLocks noGrp="1"/>
          </p:cNvSpPr>
          <p:nvPr>
            <p:ph type="subTitle" idx="1"/>
          </p:nvPr>
        </p:nvSpPr>
        <p:spPr/>
        <p:txBody>
          <a:bodyPr/>
          <a:lstStyle/>
          <a:p>
            <a:r>
              <a:rPr lang="en-US" dirty="0"/>
              <a:t>National Center for Home Food Preservation (</a:t>
            </a:r>
            <a:r>
              <a:rPr lang="en-US" dirty="0">
                <a:hlinkClick r:id="rId2"/>
              </a:rPr>
              <a:t>www.nchfp.uga.edu</a:t>
            </a:r>
            <a:r>
              <a:rPr lang="en-US" dirty="0"/>
              <a:t>)</a:t>
            </a:r>
          </a:p>
          <a:p>
            <a:r>
              <a:rPr lang="en-US" dirty="0"/>
              <a:t>So Easy to Preserve</a:t>
            </a:r>
          </a:p>
          <a:p>
            <a:pPr marL="0" indent="0">
              <a:buNone/>
            </a:pPr>
            <a:endParaRPr lang="en-US" dirty="0"/>
          </a:p>
        </p:txBody>
      </p:sp>
    </p:spTree>
    <p:extLst>
      <p:ext uri="{BB962C8B-B14F-4D97-AF65-F5344CB8AC3E}">
        <p14:creationId xmlns:p14="http://schemas.microsoft.com/office/powerpoint/2010/main" val="35277399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3702D7-ECEA-4BA2-A7FE-0375CFA72C5F}"/>
              </a:ext>
            </a:extLst>
          </p:cNvPr>
          <p:cNvSpPr>
            <a:spLocks noGrp="1"/>
          </p:cNvSpPr>
          <p:nvPr>
            <p:ph type="ctrTitle"/>
          </p:nvPr>
        </p:nvSpPr>
        <p:spPr>
          <a:xfrm>
            <a:off x="1524000" y="832077"/>
            <a:ext cx="9144000" cy="1238023"/>
          </a:xfrm>
        </p:spPr>
        <p:txBody>
          <a:bodyPr>
            <a:normAutofit/>
          </a:bodyPr>
          <a:lstStyle/>
          <a:p>
            <a:r>
              <a:rPr lang="en-US" sz="6600" dirty="0"/>
              <a:t>Questions?</a:t>
            </a:r>
          </a:p>
        </p:txBody>
      </p:sp>
      <p:sp>
        <p:nvSpPr>
          <p:cNvPr id="6" name="Subtitle 5"/>
          <p:cNvSpPr>
            <a:spLocks noGrp="1"/>
          </p:cNvSpPr>
          <p:nvPr>
            <p:ph type="subTitle" idx="1"/>
          </p:nvPr>
        </p:nvSpPr>
        <p:spPr>
          <a:xfrm>
            <a:off x="1524000" y="4660900"/>
            <a:ext cx="9144000" cy="468734"/>
          </a:xfrm>
        </p:spPr>
        <p:txBody>
          <a:bodyPr/>
          <a:lstStyle/>
          <a:p>
            <a:r>
              <a:rPr lang="en-US" dirty="0"/>
              <a:t>Don’t forget to fill out the survey after the class!</a:t>
            </a:r>
          </a:p>
        </p:txBody>
      </p:sp>
      <p:pic>
        <p:nvPicPr>
          <p:cNvPr id="3" name="Picture 2">
            <a:extLst>
              <a:ext uri="{FF2B5EF4-FFF2-40B4-BE49-F238E27FC236}">
                <a16:creationId xmlns:a16="http://schemas.microsoft.com/office/drawing/2014/main" id="{AC934BFD-97BB-47C9-9B97-6998FF03EFEC}"/>
              </a:ext>
            </a:extLst>
          </p:cNvPr>
          <p:cNvPicPr>
            <a:picLocks noChangeAspect="1"/>
          </p:cNvPicPr>
          <p:nvPr/>
        </p:nvPicPr>
        <p:blipFill rotWithShape="1">
          <a:blip r:embed="rId3">
            <a:extLst>
              <a:ext uri="{28A0092B-C50C-407E-A947-70E740481C1C}">
                <a14:useLocalDpi xmlns:a14="http://schemas.microsoft.com/office/drawing/2010/main" val="0"/>
              </a:ext>
            </a:extLst>
          </a:blip>
          <a:srcRect l="8934" t="9200" r="9732" b="9467"/>
          <a:stretch/>
        </p:blipFill>
        <p:spPr>
          <a:xfrm>
            <a:off x="5105400" y="2197100"/>
            <a:ext cx="2260600" cy="2260600"/>
          </a:xfrm>
          <a:prstGeom prst="rect">
            <a:avLst/>
          </a:prstGeom>
        </p:spPr>
      </p:pic>
    </p:spTree>
    <p:extLst>
      <p:ext uri="{BB962C8B-B14F-4D97-AF65-F5344CB8AC3E}">
        <p14:creationId xmlns:p14="http://schemas.microsoft.com/office/powerpoint/2010/main" val="32341610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0A95670B-21BA-9E40-BE7F-0BC877574B0C}" vid="{66D03B23-E564-DA44-B452-CE60059720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3452</TotalTime>
  <Words>5646</Words>
  <Application>Microsoft Office PowerPoint</Application>
  <PresentationFormat>Widescreen</PresentationFormat>
  <Paragraphs>809</Paragraphs>
  <Slides>93</Slides>
  <Notes>53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93</vt:i4>
      </vt:variant>
    </vt:vector>
  </HeadingPairs>
  <TitlesOfParts>
    <vt:vector size="102" baseType="lpstr">
      <vt:lpstr>MS PGothic</vt:lpstr>
      <vt:lpstr>MS PGothic</vt:lpstr>
      <vt:lpstr>Arial</vt:lpstr>
      <vt:lpstr>Broadway</vt:lpstr>
      <vt:lpstr>Calibri</vt:lpstr>
      <vt:lpstr>Glacial Indifference</vt:lpstr>
      <vt:lpstr>Harlow Solid</vt:lpstr>
      <vt:lpstr>Times New Roman</vt:lpstr>
      <vt:lpstr>Office Theme</vt:lpstr>
      <vt:lpstr>Food Preservation Basics  Pressure Canning</vt:lpstr>
      <vt:lpstr>Agenda</vt:lpstr>
      <vt:lpstr>Basic Food Safety</vt:lpstr>
      <vt:lpstr>Factors that Affect Growth of Microorganisms</vt:lpstr>
      <vt:lpstr>PowerPoint Presentation</vt:lpstr>
      <vt:lpstr>Factors that Affect Growth of Microorganisms</vt:lpstr>
      <vt:lpstr>Preventing Foodborne Illness</vt:lpstr>
      <vt:lpstr>Preventing Foodborne Illness: Clean</vt:lpstr>
      <vt:lpstr>Preventing Foodborne Illness: Separate</vt:lpstr>
      <vt:lpstr>Preventing Foodborne Illness: Cook</vt:lpstr>
      <vt:lpstr>Preventing Foodborne Illness: Chill</vt:lpstr>
      <vt:lpstr>Food Safety Golden Rule</vt:lpstr>
      <vt:lpstr>How Canning Preserves</vt:lpstr>
      <vt:lpstr>How Canning Preserves: Vacuum Seal</vt:lpstr>
      <vt:lpstr>How Canning Preserves: Heat</vt:lpstr>
      <vt:lpstr>How Canning Preserves: Acid</vt:lpstr>
      <vt:lpstr>PowerPoint Presentation</vt:lpstr>
      <vt:lpstr>How Canning Preserves: High Acid Foods (pH &lt;4.6)</vt:lpstr>
      <vt:lpstr>How Canning Preserves: Low Acid Foods: pH &gt;4.6</vt:lpstr>
      <vt:lpstr>USDA Recommended  Home Canning Methods</vt:lpstr>
      <vt:lpstr>USDA Recommended Home Canning Methods</vt:lpstr>
      <vt:lpstr>USDA Recommended Home Canning Methods: Why?</vt:lpstr>
      <vt:lpstr>What CAN Happen!</vt:lpstr>
      <vt:lpstr>What CAN Happen: Botulism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Ingredients</vt:lpstr>
      <vt:lpstr>Basic Ingredients: Food</vt:lpstr>
      <vt:lpstr>Equipment &amp; Tools</vt:lpstr>
      <vt:lpstr>Equipment &amp; Tools: Pressure Canners</vt:lpstr>
      <vt:lpstr>Equipment &amp; Tools: Pressure Canners</vt:lpstr>
      <vt:lpstr>Equipment &amp; Tools: Pressure Canner Features</vt:lpstr>
      <vt:lpstr>Equipment &amp; Tools: Pressure Canners</vt:lpstr>
      <vt:lpstr>Equipment &amp; Tools: Presto Canner</vt:lpstr>
      <vt:lpstr>Equipment &amp; Tools: Presto Dial-Gauge</vt:lpstr>
      <vt:lpstr>Equipment &amp; Tools: Presto Dial-Gauge Weight</vt:lpstr>
      <vt:lpstr>Equipment &amp; Tools: Pressure Canners</vt:lpstr>
      <vt:lpstr>Dial-Gauge vs Weighted-Gauge</vt:lpstr>
      <vt:lpstr>Pressure Canners: Weighted</vt:lpstr>
      <vt:lpstr>Pressure Canners: Weighted Gauge</vt:lpstr>
      <vt:lpstr>Pressure Canners: Weighted Gauge</vt:lpstr>
      <vt:lpstr>Pressure Canners: Weighted Gauge</vt:lpstr>
      <vt:lpstr>Pressure Canners: Weighted Gauge</vt:lpstr>
      <vt:lpstr>Pressure Canners: Weighted Gauge</vt:lpstr>
      <vt:lpstr>Pressure Canners: Weighted Gauge</vt:lpstr>
      <vt:lpstr>Equipment &amp; Tools: Pressure Canner Keep it Current</vt:lpstr>
      <vt:lpstr>Equipment &amp; Tools: Specific</vt:lpstr>
      <vt:lpstr>Equipment &amp; Tools: Basics</vt:lpstr>
      <vt:lpstr>Equipment &amp; Tools: Pro-tip</vt:lpstr>
      <vt:lpstr>Equipment &amp; Tools: Recipe</vt:lpstr>
      <vt:lpstr>Canning Basic Information</vt:lpstr>
      <vt:lpstr>Canning Basic Information: Altitude Adjustment</vt:lpstr>
      <vt:lpstr>Canning Basic Information: Raw Pack</vt:lpstr>
      <vt:lpstr>Canning Basic Information: Hot Pack</vt:lpstr>
      <vt:lpstr>Canning Basic Information: Non-Standard Jars</vt:lpstr>
      <vt:lpstr>Canning Basic Information: Canning Jars</vt:lpstr>
      <vt:lpstr>Canning Basic Information: Canning Lids</vt:lpstr>
      <vt:lpstr>Canning Basic Information: Headspace</vt:lpstr>
      <vt:lpstr>Canning Basic Information: Process Time  </vt:lpstr>
      <vt:lpstr>Canning Basic Information: Heat Penetration</vt:lpstr>
      <vt:lpstr>Five-Minute Break</vt:lpstr>
      <vt:lpstr>Processing</vt:lpstr>
      <vt:lpstr>Processing: Pressure Canner</vt:lpstr>
      <vt:lpstr>Processing: Prep Food</vt:lpstr>
      <vt:lpstr>Processing: Filling Jars</vt:lpstr>
      <vt:lpstr>Processing: Placing Jars in the Pressure Canner</vt:lpstr>
      <vt:lpstr>Processing: Venting</vt:lpstr>
      <vt:lpstr>Processing: Cooling Down</vt:lpstr>
      <vt:lpstr>After Processing</vt:lpstr>
      <vt:lpstr>Testing for Seal</vt:lpstr>
      <vt:lpstr>Storage</vt:lpstr>
      <vt:lpstr>Fluctuating Pressure</vt:lpstr>
      <vt:lpstr>Processing: Prevent Botulism with Timing</vt:lpstr>
      <vt:lpstr>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Vera M. Bullard</dc:creator>
  <cp:lastModifiedBy>Vera M Bullard</cp:lastModifiedBy>
  <cp:revision>118</cp:revision>
  <cp:lastPrinted>2023-06-11T18:36:07Z</cp:lastPrinted>
  <dcterms:created xsi:type="dcterms:W3CDTF">2020-04-07T19:59:09Z</dcterms:created>
  <dcterms:modified xsi:type="dcterms:W3CDTF">2024-02-23T00:57:34Z</dcterms:modified>
</cp:coreProperties>
</file>