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561" r:id="rId2"/>
    <p:sldId id="562" r:id="rId3"/>
    <p:sldId id="563" r:id="rId4"/>
    <p:sldId id="564" r:id="rId5"/>
    <p:sldId id="565" r:id="rId6"/>
    <p:sldId id="5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33AC4-AEB6-4BB9-B07F-0BE95A9A7787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DB1E5-BBB2-4296-8C6D-BB5AA73CC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108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60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107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221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7210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3345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C40387-D8E8-4747-B676-98ED036C8F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424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0CA8BD-0DB8-644A-9282-E9F3E48811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"/>
            <a:ext cx="12192000" cy="7097485"/>
          </a:xfrm>
          <a:prstGeom prst="rect">
            <a:avLst/>
          </a:prstGeom>
        </p:spPr>
      </p:pic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E88C916-3666-9740-89F0-549B7BA79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7323"/>
            <a:ext cx="10515600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5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F8CCC4-58F0-AE4A-83B2-DFB6FD6EAF3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361380"/>
            <a:ext cx="3414109" cy="6604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3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940280E-9AA3-484F-A058-312163E8EC4A}"/>
              </a:ext>
            </a:extLst>
          </p:cNvPr>
          <p:cNvSpPr/>
          <p:nvPr userDrawn="1"/>
        </p:nvSpPr>
        <p:spPr>
          <a:xfrm>
            <a:off x="8562109" y="6174350"/>
            <a:ext cx="3629891" cy="683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43F913D-44F0-6943-AF7B-1B5EDA4EA86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057209"/>
            <a:ext cx="2859088" cy="531813"/>
          </a:xfrm>
        </p:spPr>
        <p:txBody>
          <a:bodyPr>
            <a:normAutofit/>
          </a:bodyPr>
          <a:lstStyle>
            <a:lvl1pPr marL="0" indent="0" algn="l"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7FFB7-E6B7-604F-AB8A-3636592F9D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1" y="2750550"/>
            <a:ext cx="8265887" cy="798192"/>
          </a:xfrm>
        </p:spPr>
        <p:txBody>
          <a:bodyPr>
            <a:noAutofit/>
          </a:bodyPr>
          <a:lstStyle>
            <a:lvl1pPr marL="0" indent="0" algn="l">
              <a:buNone/>
              <a:defRPr sz="27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822650-545A-7045-9C38-BC4EE4FD30F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745" y="6240869"/>
            <a:ext cx="2939143" cy="40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83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4" y="313786"/>
            <a:ext cx="10817839" cy="767528"/>
          </a:xfrm>
          <a:noFill/>
        </p:spPr>
        <p:txBody>
          <a:bodyPr>
            <a:normAutofit/>
          </a:bodyPr>
          <a:lstStyle>
            <a:lvl1pPr>
              <a:defRPr sz="2625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5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8" y="2"/>
            <a:ext cx="12257315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3" y="136358"/>
            <a:ext cx="10970237" cy="1257014"/>
          </a:xfrm>
          <a:noFill/>
        </p:spPr>
        <p:txBody>
          <a:bodyPr>
            <a:normAutofit/>
          </a:bodyPr>
          <a:lstStyle>
            <a:lvl1pPr>
              <a:defRPr sz="2625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05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2656" y="2"/>
            <a:ext cx="12257311" cy="16171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5" y="136359"/>
            <a:ext cx="10515600" cy="1325563"/>
          </a:xfrm>
          <a:noFill/>
        </p:spPr>
        <p:txBody>
          <a:bodyPr>
            <a:normAutofit/>
          </a:bodyPr>
          <a:lstStyle>
            <a:lvl1pPr>
              <a:defRPr sz="315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54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071C8D-2A51-D246-AA94-E9CB910FBB98}"/>
              </a:ext>
            </a:extLst>
          </p:cNvPr>
          <p:cNvSpPr/>
          <p:nvPr userDrawn="1"/>
        </p:nvSpPr>
        <p:spPr>
          <a:xfrm>
            <a:off x="8472587" y="6230394"/>
            <a:ext cx="3114076" cy="627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6917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37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5" y="130630"/>
            <a:ext cx="5178239" cy="6590846"/>
          </a:xfrm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5A84DAB-EC3E-0B44-B20D-4056EC3F0125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875875" y="133577"/>
            <a:ext cx="5178239" cy="65908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84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1" y="152402"/>
            <a:ext cx="5137807" cy="65690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E688AFC-0F3C-934F-ACB2-4EF128FCF622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294EB706-0D78-4B4D-9752-B222D4B4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E93944E4-DF33-4C41-8E07-6F86F4A7C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4B7F958F-69A1-D94A-976F-4605308CC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FE2F57-8BC4-4C49-9F97-4B6098A8A6BB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933453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130630"/>
            <a:ext cx="5185496" cy="32785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5876" y="3448872"/>
            <a:ext cx="5185497" cy="325863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695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52401" y="217714"/>
            <a:ext cx="5160667" cy="321128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52400" y="3429002"/>
            <a:ext cx="5160667" cy="329247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0B5C06A-4695-D04A-B4EC-9611DA53EE0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A7C7B9C6-41DC-8E4C-AC0C-BF21931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B1982A7A-1223-C34E-B84C-91F804438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8B182AA3-5BE9-FB41-8469-AA22466C0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2BA4694-FB48-6F4A-8A5C-D1D81285C306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5878326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308204" y="190500"/>
            <a:ext cx="2731397" cy="320980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918729" y="190500"/>
            <a:ext cx="2389475" cy="3215772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918730" y="3419596"/>
            <a:ext cx="5120871" cy="320980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72F85374-D0B7-6940-BDEE-221BD6F4225F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BEE63C50-1412-2E42-A934-5BA2B928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98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32077"/>
            <a:ext cx="9144000" cy="2387600"/>
          </a:xfrm>
        </p:spPr>
        <p:txBody>
          <a:bodyPr anchor="b">
            <a:normAutofit/>
          </a:bodyPr>
          <a:lstStyle>
            <a:lvl1pPr algn="ctr"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7387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9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5FAC313-4F1F-2A45-AB18-3446BB9C1FC8}"/>
              </a:ext>
            </a:extLst>
          </p:cNvPr>
          <p:cNvSpPr/>
          <p:nvPr userDrawn="1"/>
        </p:nvSpPr>
        <p:spPr>
          <a:xfrm>
            <a:off x="8556012" y="6272867"/>
            <a:ext cx="3024555" cy="5320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F462CB-6DB5-CA46-B0C3-8D9C222928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947" y="5439475"/>
            <a:ext cx="3790108" cy="52563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95DB12B-3AB0-B14A-95E8-50F5D33B7B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457" y="-114196"/>
            <a:ext cx="12348905" cy="98583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3130DE3-AC00-864A-ADFE-9CA427BB8A8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78455" y="6025924"/>
            <a:ext cx="12348905" cy="9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84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Righ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Picture Placeholder 2">
            <a:extLst>
              <a:ext uri="{FF2B5EF4-FFF2-40B4-BE49-F238E27FC236}">
                <a16:creationId xmlns:a16="http://schemas.microsoft.com/office/drawing/2014/main" id="{B344ADF4-4A34-FF4B-B28E-F0DA464C7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865988" y="3562352"/>
            <a:ext cx="2849513" cy="3159123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94C6B3AA-21EE-4D48-B66A-5607DDB3A8F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715500" y="3562351"/>
            <a:ext cx="2333627" cy="315912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1EBB1F3C-E931-3844-833F-B99E12BCA602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48925" y="150583"/>
            <a:ext cx="5200201" cy="3411769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2D27C7D-F2B9-8F43-8A9D-7FB590B10F56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86FD241-EACA-E94A-BED0-4225E29BA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4285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DA79FB5E-8D60-F34A-BDAC-7D2C449BB5B5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21" name="Slide Number Placeholder 4">
            <a:extLst>
              <a:ext uri="{FF2B5EF4-FFF2-40B4-BE49-F238E27FC236}">
                <a16:creationId xmlns:a16="http://schemas.microsoft.com/office/drawing/2014/main" id="{54992B99-9973-4F4A-A703-2D8443A0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AC298B6B-BF39-3843-8902-AF9A00E8C9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37394" y="237393"/>
            <a:ext cx="2461847" cy="2779543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D100450A-C4B4-C445-AD3C-2E402A21C265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27839" y="237391"/>
            <a:ext cx="2385061" cy="2779544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BF57ABBD-43FE-3444-A52E-AEE5B2C4D5BA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237393" y="3235570"/>
            <a:ext cx="5075508" cy="3385041"/>
          </a:xfrm>
          <a:solidFill>
            <a:schemeClr val="bg1">
              <a:lumMod val="95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8765529-376F-D74F-B0E8-FAF8CDCBB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378A8D-9A34-FB4D-A95C-22FDADEBF2DA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94332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PictureLeft with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4">
            <a:extLst>
              <a:ext uri="{FF2B5EF4-FFF2-40B4-BE49-F238E27FC236}">
                <a16:creationId xmlns:a16="http://schemas.microsoft.com/office/drawing/2014/main" id="{FC1475E7-C14F-E446-8414-83DF6441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77989" y="6356352"/>
            <a:ext cx="2743200" cy="365125"/>
          </a:xfrm>
        </p:spPr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20" name="Slide Number Placeholder 4">
            <a:extLst>
              <a:ext uri="{FF2B5EF4-FFF2-40B4-BE49-F238E27FC236}">
                <a16:creationId xmlns:a16="http://schemas.microsoft.com/office/drawing/2014/main" id="{765ABCE9-2F11-F34E-B0DB-AA9F0963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36FE405-E176-BB45-9B4B-1F865C9F7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0975" y="3807937"/>
            <a:ext cx="2753145" cy="282146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2">
            <a:extLst>
              <a:ext uri="{FF2B5EF4-FFF2-40B4-BE49-F238E27FC236}">
                <a16:creationId xmlns:a16="http://schemas.microsoft.com/office/drawing/2014/main" id="{96633653-4F6F-5241-9C3E-088CD2932487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2935431" y="3814573"/>
            <a:ext cx="2377469" cy="2814828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07E68BAB-DEDD-C848-9DE4-0062DD19E02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80975" y="228602"/>
            <a:ext cx="5131925" cy="3574795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BAC95668-9F03-824A-9DD6-E490F6522A84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5677989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FD3FA0-56F1-A142-9AD7-B40B89BCC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7989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83562B-E6B3-4F45-B377-5EB770C60F95}"/>
              </a:ext>
            </a:extLst>
          </p:cNvPr>
          <p:cNvSpPr/>
          <p:nvPr userDrawn="1"/>
        </p:nvSpPr>
        <p:spPr>
          <a:xfrm>
            <a:off x="8636001" y="6233888"/>
            <a:ext cx="2830287" cy="4875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795677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PictureRigh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81104" y="3285682"/>
            <a:ext cx="2520397" cy="335324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3DAC27D6-E9D0-064A-9A19-6303A81CED53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875876" y="3285682"/>
            <a:ext cx="2592691" cy="3353244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35CAD8E-52A8-3B41-B832-F31E95F81F63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874564" y="219075"/>
            <a:ext cx="2592691" cy="3066606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70811" y="6356352"/>
            <a:ext cx="2743200" cy="365125"/>
          </a:xfrm>
        </p:spPr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8FA893B7-81D2-9A4B-B847-562AF6A61997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480605" y="219075"/>
            <a:ext cx="2520897" cy="3066607"/>
          </a:xfrm>
          <a:solidFill>
            <a:schemeClr val="accent3">
              <a:lumMod val="20000"/>
              <a:lumOff val="80000"/>
            </a:schemeClr>
          </a:solidFill>
          <a:ln w="50800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B63FE48-61DA-6245-8958-8284086BB56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38201" y="2126166"/>
            <a:ext cx="5675811" cy="4050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Title Placeholder 1">
            <a:extLst>
              <a:ext uri="{FF2B5EF4-FFF2-40B4-BE49-F238E27FC236}">
                <a16:creationId xmlns:a16="http://schemas.microsoft.com/office/drawing/2014/main" id="{6472E66B-5FF6-7F47-995B-C928AB6A1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675811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4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5497"/>
            <a:ext cx="10515600" cy="1090129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950" baseline="0"/>
            </a:lvl1pPr>
            <a:lvl2pPr>
              <a:defRPr sz="1650" baseline="0"/>
            </a:lvl2pPr>
            <a:lvl3pPr>
              <a:defRPr sz="1350" baseline="0"/>
            </a:lvl3pPr>
            <a:lvl4pPr>
              <a:defRPr sz="1200" baseline="0"/>
            </a:lvl4pPr>
            <a:lvl5pPr>
              <a:defRPr sz="12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29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67" y="-50756"/>
            <a:ext cx="12282233" cy="69087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9641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5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F183E1F-7B6F-1646-B58A-05E4D8F058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992" y="6281355"/>
            <a:ext cx="2836808" cy="39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5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A3E05A-6A19-714F-848E-32E7E202EA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5117" y="-50755"/>
            <a:ext cx="12282232" cy="6553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96414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249151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8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230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6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1039"/>
            <a:ext cx="10515600" cy="889855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8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8DBB1BB-D2E3-8E41-AA94-A70F0C7697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" y="0"/>
            <a:ext cx="12191992" cy="15982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735" y="136359"/>
            <a:ext cx="10515600" cy="1325563"/>
          </a:xfrm>
          <a:noFill/>
        </p:spPr>
        <p:txBody>
          <a:bodyPr>
            <a:normAutofit/>
          </a:bodyPr>
          <a:lstStyle>
            <a:lvl1pPr>
              <a:defRPr sz="315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A24928A-1E60-514D-A9CC-960B78A9B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9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AF34E-9A6B-4D28-A7B9-972D816465A9}" type="datetimeFigureOut">
              <a:rPr lang="en-US" smtClean="0"/>
              <a:t>11/4/2023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AB6C3-3666-4A99-912F-5AB9870711E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0C1895-5776-6841-8BF3-522F008E38F1}"/>
              </a:ext>
            </a:extLst>
          </p:cNvPr>
          <p:cNvPicPr>
            <a:picLocks noChangeAspect="1"/>
          </p:cNvPicPr>
          <p:nvPr userDrawn="1"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057" y="6311900"/>
            <a:ext cx="2632745" cy="365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83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75" b="1" i="0" kern="1200" baseline="0">
          <a:solidFill>
            <a:srgbClr val="005A9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b.ucdavis.edu/?id=974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Window Shopper 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652" y="1625886"/>
            <a:ext cx="10336695" cy="3749350"/>
          </a:xfrm>
        </p:spPr>
        <p:txBody>
          <a:bodyPr>
            <a:normAutofit fontScale="40000" lnSpcReduction="20000"/>
          </a:bodyPr>
          <a:lstStyle/>
          <a:p>
            <a:pPr>
              <a:buFont typeface="+mj-lt"/>
              <a:buAutoNum type="arabicPeriod" startAt="7"/>
            </a:pPr>
            <a:endParaRPr lang="en-US" dirty="0">
              <a:solidFill>
                <a:schemeClr val="tx1"/>
              </a:solidFill>
              <a:effectLst/>
            </a:endParaRPr>
          </a:p>
          <a:p>
            <a:pPr algn="l" defTabSz="9144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6600" dirty="0">
                <a:solidFill>
                  <a:schemeClr val="tx1"/>
                </a:solidFill>
              </a:rPr>
              <a:t>There isn't a separate Window Shopper role in Aggie Enterprise like in Aggie Buy .  All users who want to create a requisition must be assigned the standard campus purchasing role.  These users must also set up their Requisition Preferences, even if they aren’t going to complete the cart checkout/document submission process, but they are not required to complete the Billing section (the PPM Project and Favorite Charge Accounts fields can be left blank). </a:t>
            </a:r>
            <a:br>
              <a:rPr lang="en-US" sz="6600" b="1" dirty="0">
                <a:solidFill>
                  <a:schemeClr val="tx1"/>
                </a:solidFill>
              </a:rPr>
            </a:br>
            <a:endParaRPr lang="en-US" sz="720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U-Turn Arrow 6">
            <a:hlinkClick r:id="rId3" action="ppaction://hlinksldjump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D29CB2E-BC63-7320-B88A-1E732FF53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227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Window Shopper 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652" y="1625886"/>
            <a:ext cx="10336695" cy="2078367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Add items to the shopping cart. See Catalog Shopping, up through step 1 of the "Completing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Catalog Purchase/Checkout Process".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8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8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 the checkout screen, click </a:t>
            </a:r>
            <a:r>
              <a:rPr kumimoji="0" lang="en-US" altLang="en-US" sz="8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Save and Close</a:t>
            </a:r>
            <a:br>
              <a:rPr lang="en-US" sz="6600" b="1" dirty="0">
                <a:solidFill>
                  <a:schemeClr val="tx1"/>
                </a:solidFill>
              </a:rPr>
            </a:br>
            <a:endParaRPr lang="en-US" sz="720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U-Turn Arrow 6">
            <a:hlinkClick r:id="rId3" action="ppaction://hlinksldjump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D29CB2E-BC63-7320-B88A-1E732FF53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D2D2595A-B6EC-90C7-3BA1-76087119D6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371" y="3116425"/>
            <a:ext cx="7595119" cy="1633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85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Window Shopper 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652" y="1625886"/>
            <a:ext cx="10336695" cy="2078367"/>
          </a:xfrm>
        </p:spPr>
        <p:txBody>
          <a:bodyPr>
            <a:normAutofit fontScale="4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6000" dirty="0">
                <a:solidFill>
                  <a:schemeClr val="tx1"/>
                </a:solidFill>
              </a:rPr>
              <a:t>On the requisitions screen, under </a:t>
            </a:r>
            <a:r>
              <a:rPr lang="en-US" sz="6000" b="1" dirty="0">
                <a:solidFill>
                  <a:schemeClr val="tx1"/>
                </a:solidFill>
              </a:rPr>
              <a:t>Recent Requisitions</a:t>
            </a:r>
            <a:r>
              <a:rPr lang="en-US" sz="6000" dirty="0">
                <a:solidFill>
                  <a:schemeClr val="tx1"/>
                </a:solidFill>
              </a:rPr>
              <a:t>, click the link of the Requisition that you saved.</a:t>
            </a:r>
            <a:br>
              <a:rPr lang="en-US" sz="6000" dirty="0"/>
            </a:br>
            <a:br>
              <a:rPr lang="en-US" sz="6600" b="1" dirty="0">
                <a:solidFill>
                  <a:schemeClr val="tx1"/>
                </a:solidFill>
              </a:rPr>
            </a:br>
            <a:endParaRPr lang="en-US" sz="720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U-Turn Arrow 6">
            <a:hlinkClick r:id="rId3" action="ppaction://hlinksldjump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D29CB2E-BC63-7320-B88A-1E732FF53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" name="Picture 9" descr="A screenshot of a computer&#10;&#10;Description automatically generated">
            <a:extLst>
              <a:ext uri="{FF2B5EF4-FFF2-40B4-BE49-F238E27FC236}">
                <a16:creationId xmlns:a16="http://schemas.microsoft.com/office/drawing/2014/main" id="{598D90B6-B734-6066-97C2-D9B6F7116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702" y="2639525"/>
            <a:ext cx="7464490" cy="248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Window Shopper 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652" y="1625886"/>
            <a:ext cx="10336695" cy="2078367"/>
          </a:xfrm>
        </p:spPr>
        <p:txBody>
          <a:bodyPr>
            <a:normAutofit fontScale="400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5400" dirty="0">
                <a:solidFill>
                  <a:schemeClr val="tx1"/>
                </a:solidFill>
              </a:rPr>
              <a:t>In the upper-right corner of the window, click </a:t>
            </a:r>
            <a:r>
              <a:rPr lang="en-US" sz="5400" b="1" dirty="0">
                <a:solidFill>
                  <a:schemeClr val="tx1"/>
                </a:solidFill>
              </a:rPr>
              <a:t>Actions</a:t>
            </a:r>
            <a:r>
              <a:rPr lang="en-US" sz="5400" dirty="0">
                <a:solidFill>
                  <a:schemeClr val="tx1"/>
                </a:solidFill>
              </a:rPr>
              <a:t>, and then choose </a:t>
            </a:r>
            <a:r>
              <a:rPr lang="en-US" sz="5400" b="1" dirty="0">
                <a:solidFill>
                  <a:schemeClr val="tx1"/>
                </a:solidFill>
              </a:rPr>
              <a:t>Reassign</a:t>
            </a:r>
            <a:r>
              <a:rPr lang="en-US" sz="5400" dirty="0">
                <a:solidFill>
                  <a:schemeClr val="tx1"/>
                </a:solidFill>
              </a:rPr>
              <a:t>.</a:t>
            </a:r>
            <a:br>
              <a:rPr lang="en-US" sz="6000" dirty="0"/>
            </a:br>
            <a:br>
              <a:rPr lang="en-US" sz="6600" b="1" dirty="0">
                <a:solidFill>
                  <a:schemeClr val="tx1"/>
                </a:solidFill>
              </a:rPr>
            </a:br>
            <a:endParaRPr lang="en-US" sz="720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U-Turn Arrow 6">
            <a:hlinkClick r:id="rId3" action="ppaction://hlinksldjump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D29CB2E-BC63-7320-B88A-1E732FF53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Picture 7" descr="A screenshot of a computer&#10;&#10;Description automatically generated">
            <a:extLst>
              <a:ext uri="{FF2B5EF4-FFF2-40B4-BE49-F238E27FC236}">
                <a16:creationId xmlns:a16="http://schemas.microsoft.com/office/drawing/2014/main" id="{24ED7187-2C13-B3A6-B951-517B1CB5CE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738" y="2405611"/>
            <a:ext cx="10160522" cy="259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1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Window Shopper 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652" y="1625886"/>
            <a:ext cx="10336695" cy="2078367"/>
          </a:xfrm>
        </p:spPr>
        <p:txBody>
          <a:bodyPr>
            <a:normAutofit fontScale="3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5400" dirty="0">
                <a:solidFill>
                  <a:schemeClr val="tx1"/>
                </a:solidFill>
              </a:rPr>
              <a:t>In the </a:t>
            </a:r>
            <a:r>
              <a:rPr lang="en-US" sz="5400" b="1" dirty="0">
                <a:solidFill>
                  <a:schemeClr val="tx1"/>
                </a:solidFill>
              </a:rPr>
              <a:t>Reassign Requisition</a:t>
            </a:r>
            <a:r>
              <a:rPr lang="en-US" sz="5400" dirty="0">
                <a:solidFill>
                  <a:schemeClr val="tx1"/>
                </a:solidFill>
              </a:rPr>
              <a:t> dialog box, type the name of the Aggie Enterprise user who will be completing the Requisition on behalf of the window shopper.  The format is </a:t>
            </a:r>
            <a:r>
              <a:rPr lang="en-US" sz="5400" i="1" dirty="0">
                <a:solidFill>
                  <a:schemeClr val="tx1"/>
                </a:solidFill>
              </a:rPr>
              <a:t>last name, </a:t>
            </a:r>
            <a:r>
              <a:rPr lang="en-US" sz="5400" i="1" dirty="0" err="1">
                <a:solidFill>
                  <a:schemeClr val="tx1"/>
                </a:solidFill>
              </a:rPr>
              <a:t>first_name</a:t>
            </a:r>
            <a:r>
              <a:rPr lang="en-US" sz="5400" dirty="0">
                <a:solidFill>
                  <a:schemeClr val="tx1"/>
                </a:solidFill>
              </a:rPr>
              <a:t>.</a:t>
            </a:r>
            <a:br>
              <a:rPr lang="en-US" sz="5400" dirty="0"/>
            </a:br>
            <a:br>
              <a:rPr lang="en-US" sz="6000" dirty="0"/>
            </a:br>
            <a:br>
              <a:rPr lang="en-US" sz="6600" b="1" dirty="0">
                <a:solidFill>
                  <a:schemeClr val="tx1"/>
                </a:solidFill>
              </a:rPr>
            </a:br>
            <a:endParaRPr lang="en-US" sz="720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U-Turn Arrow 6">
            <a:hlinkClick r:id="rId3" action="ppaction://hlinksldjump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D29CB2E-BC63-7320-B88A-1E732FF53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03F8A75A-A68D-DD46-209F-B80AAD20E4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519265"/>
            <a:ext cx="3698963" cy="189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6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518" y="720015"/>
            <a:ext cx="11144598" cy="727786"/>
          </a:xfrm>
        </p:spPr>
        <p:txBody>
          <a:bodyPr>
            <a:noAutofit/>
          </a:bodyPr>
          <a:lstStyle/>
          <a:p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Window Shopper Purchasing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7652" y="1924466"/>
            <a:ext cx="10336695" cy="2078367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000" dirty="0">
                <a:solidFill>
                  <a:schemeClr val="tx1"/>
                </a:solidFill>
                <a:effectLst/>
              </a:rPr>
              <a:t>After the name has been entered, select </a:t>
            </a:r>
            <a:r>
              <a:rPr lang="en-US" sz="8000" b="1" dirty="0">
                <a:solidFill>
                  <a:schemeClr val="tx1"/>
                </a:solidFill>
                <a:effectLst/>
              </a:rPr>
              <a:t>Send notification to this person</a:t>
            </a:r>
            <a:r>
              <a:rPr lang="en-US" sz="8000" dirty="0">
                <a:solidFill>
                  <a:schemeClr val="tx1"/>
                </a:solidFill>
                <a:effectLst/>
              </a:rPr>
              <a:t>, and click </a:t>
            </a:r>
            <a:r>
              <a:rPr lang="en-US" sz="8000" b="1" dirty="0">
                <a:solidFill>
                  <a:schemeClr val="tx1"/>
                </a:solidFill>
                <a:effectLst/>
              </a:rPr>
              <a:t>OK</a:t>
            </a:r>
            <a:r>
              <a:rPr lang="en-US" sz="8000" dirty="0">
                <a:solidFill>
                  <a:schemeClr val="tx1"/>
                </a:solidFill>
                <a:effectLst/>
              </a:rPr>
              <a:t>.</a:t>
            </a:r>
          </a:p>
          <a:p>
            <a:pPr algn="l"/>
            <a:endParaRPr lang="en-US" sz="8000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sz="8000" dirty="0">
                <a:solidFill>
                  <a:schemeClr val="tx1"/>
                </a:solidFill>
                <a:effectLst/>
              </a:rPr>
              <a:t>A notification is sent to the reassigned user, and that user can then access and complete the requisition on behalf of the window shopper.</a:t>
            </a:r>
          </a:p>
          <a:p>
            <a:pPr algn="l"/>
            <a:endParaRPr lang="en-US" sz="8000" dirty="0">
              <a:solidFill>
                <a:schemeClr val="tx1"/>
              </a:solidFill>
              <a:effectLst/>
            </a:endParaRPr>
          </a:p>
          <a:p>
            <a:pPr algn="l"/>
            <a:r>
              <a:rPr lang="en-US" sz="8000" dirty="0">
                <a:solidFill>
                  <a:schemeClr val="tx1"/>
                </a:solidFill>
                <a:effectLst/>
              </a:rPr>
              <a:t>The window shopper (</a:t>
            </a:r>
            <a:r>
              <a:rPr lang="en-US" sz="8000" b="1" dirty="0">
                <a:solidFill>
                  <a:schemeClr val="tx1"/>
                </a:solidFill>
                <a:effectLst/>
              </a:rPr>
              <a:t>Entered By</a:t>
            </a:r>
            <a:r>
              <a:rPr lang="en-US" sz="8000" dirty="0">
                <a:solidFill>
                  <a:schemeClr val="tx1"/>
                </a:solidFill>
                <a:effectLst/>
              </a:rPr>
              <a:t> user) will receive a system/email notification when the requisition has been fully approved, and when the purchase order has been issued for the request.  See the</a:t>
            </a:r>
            <a:r>
              <a:rPr lang="en-US" sz="8000" dirty="0">
                <a:solidFill>
                  <a:schemeClr val="tx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 Notifications</a:t>
            </a:r>
            <a:r>
              <a:rPr lang="en-US" sz="8000" dirty="0">
                <a:solidFill>
                  <a:schemeClr val="tx1"/>
                </a:solidFill>
                <a:effectLst/>
              </a:rPr>
              <a:t> for more information on how the email and system notifications work in Aggie Enterprise.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br>
              <a:rPr lang="en-US" sz="8000" dirty="0">
                <a:solidFill>
                  <a:schemeClr val="tx1"/>
                </a:solidFill>
              </a:rPr>
            </a:br>
            <a:br>
              <a:rPr lang="en-US" sz="6000" dirty="0"/>
            </a:br>
            <a:br>
              <a:rPr lang="en-US" sz="6600" b="1" dirty="0">
                <a:solidFill>
                  <a:schemeClr val="tx1"/>
                </a:solidFill>
              </a:rPr>
            </a:br>
            <a:endParaRPr lang="en-US" sz="7200" dirty="0">
              <a:solidFill>
                <a:schemeClr val="tx1"/>
              </a:solidFill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U-Turn Arrow 6">
            <a:hlinkClick r:id="rId4" action="ppaction://hlinksldjump"/>
            <a:extLst>
              <a:ext uri="{FF2B5EF4-FFF2-40B4-BE49-F238E27FC236}">
                <a16:creationId xmlns:a16="http://schemas.microsoft.com/office/drawing/2014/main" id="{1B46EA75-D2A4-42F4-BDC6-2EF3FD2E7B09}"/>
              </a:ext>
            </a:extLst>
          </p:cNvPr>
          <p:cNvSpPr/>
          <p:nvPr/>
        </p:nvSpPr>
        <p:spPr>
          <a:xfrm>
            <a:off x="11774311" y="6276622"/>
            <a:ext cx="331972" cy="33214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AFEB3C5-9CF9-4DB9-64EC-FE0099D0D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00164"/>
            <a:ext cx="26481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D29CB2E-BC63-7320-B88A-1E732FF53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09899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 ANR PowerPoint template" id="{E3ABC6F1-FE44-E24C-9BA6-BC71FB632616}" vid="{E1EBF3C3-83B3-6446-BF48-EE02E5781D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346</Words>
  <Application>Microsoft Office PowerPoint</Application>
  <PresentationFormat>Widescreen</PresentationFormat>
  <Paragraphs>69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   Window Shopper Purchasing</vt:lpstr>
      <vt:lpstr>   Window Shopper Purchasing</vt:lpstr>
      <vt:lpstr>   Window Shopper Purchasing</vt:lpstr>
      <vt:lpstr>   Window Shopper Purchasing</vt:lpstr>
      <vt:lpstr>   Window Shopper Purchasing</vt:lpstr>
      <vt:lpstr>   Window Shopper Purchasing</vt:lpstr>
    </vt:vector>
  </TitlesOfParts>
  <Company>UC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Window Shopper Purchasing</dc:title>
  <dc:creator>Tracy Roman</dc:creator>
  <cp:lastModifiedBy>Tracy Roman</cp:lastModifiedBy>
  <cp:revision>1</cp:revision>
  <dcterms:created xsi:type="dcterms:W3CDTF">2023-11-05T04:57:25Z</dcterms:created>
  <dcterms:modified xsi:type="dcterms:W3CDTF">2023-11-05T05:09:17Z</dcterms:modified>
</cp:coreProperties>
</file>