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561" r:id="rId2"/>
    <p:sldId id="562" r:id="rId3"/>
    <p:sldId id="563" r:id="rId4"/>
    <p:sldId id="564" r:id="rId5"/>
    <p:sldId id="565" r:id="rId6"/>
    <p:sldId id="566" r:id="rId7"/>
    <p:sldId id="567" r:id="rId8"/>
    <p:sldId id="568" r:id="rId9"/>
    <p:sldId id="552" r:id="rId10"/>
    <p:sldId id="553" r:id="rId11"/>
    <p:sldId id="554" r:id="rId12"/>
    <p:sldId id="555" r:id="rId13"/>
    <p:sldId id="556" r:id="rId14"/>
    <p:sldId id="557" r:id="rId15"/>
    <p:sldId id="558" r:id="rId16"/>
    <p:sldId id="559" r:id="rId17"/>
    <p:sldId id="560" r:id="rId18"/>
    <p:sldId id="569" r:id="rId19"/>
    <p:sldId id="570" r:id="rId20"/>
    <p:sldId id="571" r:id="rId21"/>
    <p:sldId id="5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78"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64AF9-3C57-4426-AA1B-124754985BFB}"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B1E18-632C-4A0F-8881-48DE67A0C446}" type="slidenum">
              <a:rPr lang="en-US" smtClean="0"/>
              <a:t>‹#›</a:t>
            </a:fld>
            <a:endParaRPr lang="en-US"/>
          </a:p>
        </p:txBody>
      </p:sp>
    </p:spTree>
    <p:extLst>
      <p:ext uri="{BB962C8B-B14F-4D97-AF65-F5344CB8AC3E}">
        <p14:creationId xmlns:p14="http://schemas.microsoft.com/office/powerpoint/2010/main" val="105330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6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66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88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73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07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40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73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45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24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12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99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36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99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40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03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4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49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66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50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39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40387-D8E8-4747-B676-98ED036C8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29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2"/>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3"/>
            <a:ext cx="10515600" cy="1325563"/>
          </a:xfrm>
          <a:prstGeom prst="rect">
            <a:avLst/>
          </a:prstGeom>
          <a:ln>
            <a:noFill/>
          </a:ln>
        </p:spPr>
        <p:txBody>
          <a:bodyPr vert="horz" lIns="91440" tIns="45720" rIns="91440" bIns="45720" rtlCol="0" anchor="ctr">
            <a:normAutofit/>
          </a:bodyPr>
          <a:lstStyle>
            <a:lvl1pPr algn="l">
              <a:defRPr sz="45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35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09" y="6174350"/>
            <a:ext cx="3629891"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9"/>
            <a:ext cx="2859088" cy="531813"/>
          </a:xfrm>
        </p:spPr>
        <p:txBody>
          <a:bodyPr>
            <a:normAutofit/>
          </a:bodyPr>
          <a:lstStyle>
            <a:lvl1pPr marL="0" indent="0" algn="l">
              <a:buNone/>
              <a:defRPr sz="135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1" y="2750550"/>
            <a:ext cx="8265887" cy="798192"/>
          </a:xfrm>
        </p:spPr>
        <p:txBody>
          <a:bodyPr>
            <a:noAutofit/>
          </a:bodyPr>
          <a:lstStyle>
            <a:lvl1pPr marL="0" indent="0" algn="l">
              <a:buNone/>
              <a:defRPr sz="27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45" y="6240869"/>
            <a:ext cx="2939143" cy="407618"/>
          </a:xfrm>
          <a:prstGeom prst="rect">
            <a:avLst/>
          </a:prstGeom>
        </p:spPr>
      </p:pic>
    </p:spTree>
    <p:extLst>
      <p:ext uri="{BB962C8B-B14F-4D97-AF65-F5344CB8AC3E}">
        <p14:creationId xmlns:p14="http://schemas.microsoft.com/office/powerpoint/2010/main" val="116802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9" cy="767528"/>
          </a:xfrm>
          <a:noFill/>
        </p:spPr>
        <p:txBody>
          <a:bodyPr>
            <a:normAutofit/>
          </a:bodyPr>
          <a:lstStyle>
            <a:lvl1pPr>
              <a:defRPr sz="2625"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966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8" y="2"/>
            <a:ext cx="12257315"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2625"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30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6" y="2"/>
            <a:ext cx="12257311" cy="1617141"/>
          </a:xfrm>
          <a:prstGeom prst="rect">
            <a:avLst/>
          </a:prstGeom>
        </p:spPr>
      </p:pic>
      <p:sp>
        <p:nvSpPr>
          <p:cNvPr id="2" name="Title 1"/>
          <p:cNvSpPr>
            <a:spLocks noGrp="1"/>
          </p:cNvSpPr>
          <p:nvPr>
            <p:ph type="title"/>
          </p:nvPr>
        </p:nvSpPr>
        <p:spPr>
          <a:xfrm>
            <a:off x="684735" y="136359"/>
            <a:ext cx="10515600" cy="1325563"/>
          </a:xfrm>
          <a:noFill/>
        </p:spPr>
        <p:txBody>
          <a:bodyPr>
            <a:normAutofit/>
          </a:bodyPr>
          <a:lstStyle>
            <a:lvl1pPr>
              <a:defRPr sz="315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70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8727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43154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5" y="130630"/>
            <a:ext cx="5178239" cy="6590846"/>
          </a:xfrm>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5" y="133577"/>
            <a:ext cx="5178239" cy="659084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67183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152402"/>
            <a:ext cx="5137807" cy="656907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2"/>
            <a:ext cx="2743200" cy="365125"/>
          </a:xfrm>
        </p:spPr>
        <p:txBody>
          <a:bodyPr/>
          <a:lstStyle/>
          <a:p>
            <a:fld id="{2FCAF34E-9A6B-4D28-A7B9-972D816465A9}" type="datetimeFigureOut">
              <a:rPr lang="en-US" smtClean="0"/>
              <a:t>11/4/2023</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65954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30"/>
            <a:ext cx="5185496" cy="327850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3448872"/>
            <a:ext cx="5185497" cy="325863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807325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7" cy="321128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2"/>
            <a:ext cx="5160667" cy="329247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2"/>
            <a:ext cx="2743200" cy="365125"/>
          </a:xfrm>
        </p:spPr>
        <p:txBody>
          <a:bodyPr/>
          <a:lstStyle/>
          <a:p>
            <a:fld id="{2FCAF34E-9A6B-4D28-A7B9-972D816465A9}" type="datetimeFigureOut">
              <a:rPr lang="en-US" smtClean="0"/>
              <a:t>11/4/2023</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6470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4" y="190500"/>
            <a:ext cx="2731397" cy="320980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5" cy="3215772"/>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30" y="3419596"/>
            <a:ext cx="5120871" cy="3209804"/>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7264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195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7"/>
            <a:ext cx="3024555"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947" y="5439475"/>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7"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5" y="6025924"/>
            <a:ext cx="12348905" cy="933675"/>
          </a:xfrm>
          <a:prstGeom prst="rect">
            <a:avLst/>
          </a:prstGeom>
        </p:spPr>
      </p:pic>
    </p:spTree>
    <p:extLst>
      <p:ext uri="{BB962C8B-B14F-4D97-AF65-F5344CB8AC3E}">
        <p14:creationId xmlns:p14="http://schemas.microsoft.com/office/powerpoint/2010/main" val="256308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8" y="3562352"/>
            <a:ext cx="2849513" cy="3159123"/>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7" cy="3159124"/>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5" y="150583"/>
            <a:ext cx="5200201" cy="3411769"/>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17419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2"/>
            <a:ext cx="2743200" cy="365125"/>
          </a:xfrm>
        </p:spPr>
        <p:txBody>
          <a:bodyPr/>
          <a:lstStyle/>
          <a:p>
            <a:fld id="{2FCAF34E-9A6B-4D28-A7B9-972D816465A9}" type="datetimeFigureOut">
              <a:rPr lang="en-US" smtClean="0"/>
              <a:t>11/4/2023</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4" y="237393"/>
            <a:ext cx="2461847" cy="2779543"/>
          </a:xfrm>
          <a:solidFill>
            <a:schemeClr val="bg1">
              <a:lumMod val="95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9" y="237391"/>
            <a:ext cx="2385061" cy="2779544"/>
          </a:xfrm>
          <a:solidFill>
            <a:schemeClr val="bg1">
              <a:lumMod val="95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3" y="3235570"/>
            <a:ext cx="5075508" cy="3385041"/>
          </a:xfrm>
          <a:solidFill>
            <a:schemeClr val="bg1">
              <a:lumMod val="95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60022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2"/>
            <a:ext cx="2743200" cy="365125"/>
          </a:xfrm>
        </p:spPr>
        <p:txBody>
          <a:bodyPr/>
          <a:lstStyle/>
          <a:p>
            <a:fld id="{2FCAF34E-9A6B-4D28-A7B9-972D816465A9}" type="datetimeFigureOut">
              <a:rPr lang="en-US" smtClean="0"/>
              <a:t>11/4/2023</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2"/>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5" y="3807937"/>
            <a:ext cx="2753145" cy="282146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1" y="3814573"/>
            <a:ext cx="2377469" cy="2814828"/>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5" y="228602"/>
            <a:ext cx="5131925" cy="3574795"/>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9"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9"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1" y="6233888"/>
            <a:ext cx="2830287"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8873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4" y="3285682"/>
            <a:ext cx="2520397" cy="335324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1" cy="3353244"/>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1" cy="3066606"/>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7" name="Slide Number Placeholder 6"/>
          <p:cNvSpPr>
            <a:spLocks noGrp="1"/>
          </p:cNvSpPr>
          <p:nvPr>
            <p:ph type="sldNum" sz="quarter" idx="12"/>
          </p:nvPr>
        </p:nvSpPr>
        <p:spPr>
          <a:xfrm>
            <a:off x="3770811" y="6356352"/>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5" y="219075"/>
            <a:ext cx="2520897" cy="3066607"/>
          </a:xfrm>
          <a:solidFill>
            <a:schemeClr val="accent3">
              <a:lumMod val="20000"/>
              <a:lumOff val="80000"/>
            </a:schemeClr>
          </a:solidFill>
          <a:ln w="50800">
            <a:solidFill>
              <a:schemeClr val="bg1"/>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1"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1" y="681039"/>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86128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7"/>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baseline="0"/>
            </a:lvl1pPr>
            <a:lvl2pPr>
              <a:defRPr sz="1650" baseline="0"/>
            </a:lvl2pPr>
            <a:lvl3pPr>
              <a:defRPr sz="1350" baseline="0"/>
            </a:lvl3pPr>
            <a:lvl4pPr>
              <a:defRPr sz="12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41976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7" y="-50756"/>
            <a:ext cx="12282233" cy="6908756"/>
          </a:xfrm>
          <a:prstGeom prst="rect">
            <a:avLst/>
          </a:prstGeom>
        </p:spPr>
      </p:pic>
      <p:sp>
        <p:nvSpPr>
          <p:cNvPr id="2" name="Title 1"/>
          <p:cNvSpPr>
            <a:spLocks noGrp="1"/>
          </p:cNvSpPr>
          <p:nvPr>
            <p:ph type="title"/>
          </p:nvPr>
        </p:nvSpPr>
        <p:spPr>
          <a:xfrm>
            <a:off x="831851" y="139641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49" y="4249151"/>
            <a:ext cx="10515600" cy="150018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419576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1" y="139641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49" y="4249151"/>
            <a:ext cx="10515600" cy="1500187"/>
          </a:xfrm>
        </p:spPr>
        <p:txBody>
          <a:bodyPr/>
          <a:lstStyle>
            <a:lvl1pPr marL="0" indent="0">
              <a:buNone/>
              <a:defRPr sz="1800">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48130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339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05281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9"/>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0691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5" y="136359"/>
            <a:ext cx="10515600" cy="1325563"/>
          </a:xfrm>
          <a:noFill/>
        </p:spPr>
        <p:txBody>
          <a:bodyPr>
            <a:normAutofit/>
          </a:bodyPr>
          <a:lstStyle>
            <a:lvl1pPr>
              <a:defRPr sz="315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054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CAF34E-9A6B-4D28-A7B9-972D816465A9}" type="datetimeFigureOut">
              <a:rPr lang="en-US" smtClean="0"/>
              <a:t>11/4/2023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721057" y="6311900"/>
            <a:ext cx="2632745" cy="365126"/>
          </a:xfrm>
          <a:prstGeom prst="rect">
            <a:avLst/>
          </a:prstGeom>
        </p:spPr>
      </p:pic>
    </p:spTree>
    <p:extLst>
      <p:ext uri="{BB962C8B-B14F-4D97-AF65-F5344CB8AC3E}">
        <p14:creationId xmlns:p14="http://schemas.microsoft.com/office/powerpoint/2010/main" val="7369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2775" b="1" i="0" kern="1200" baseline="0">
          <a:solidFill>
            <a:srgbClr val="005A9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607268" y="1447801"/>
            <a:ext cx="7137141" cy="3749350"/>
          </a:xfrm>
        </p:spPr>
        <p:txBody>
          <a:bodyPr>
            <a:normAutofit fontScale="25000" lnSpcReduction="20000"/>
          </a:bodyPr>
          <a:lstStyle/>
          <a:p>
            <a:pPr>
              <a:buFont typeface="+mj-lt"/>
              <a:buAutoNum type="arabicPeriod" startAt="7"/>
            </a:pPr>
            <a:endParaRPr lang="en-US" dirty="0">
              <a:solidFill>
                <a:schemeClr val="tx1"/>
              </a:solidFill>
              <a:effectLst/>
            </a:endParaRPr>
          </a:p>
          <a:p>
            <a:pPr algn="l" defTabSz="914400" eaLnBrk="0" fontAlgn="base" hangingPunct="0">
              <a:lnSpc>
                <a:spcPct val="100000"/>
              </a:lnSpc>
              <a:spcBef>
                <a:spcPct val="0"/>
              </a:spcBef>
              <a:spcAft>
                <a:spcPct val="0"/>
              </a:spcAft>
            </a:pPr>
            <a:endParaRPr lang="en-US" sz="7200" dirty="0">
              <a:solidFill>
                <a:schemeClr val="tx1"/>
              </a:solidFill>
              <a:effectLst/>
            </a:endParaRPr>
          </a:p>
          <a:p>
            <a:pPr algn="l"/>
            <a:r>
              <a:rPr lang="en-US" sz="8800" b="1" dirty="0">
                <a:solidFill>
                  <a:schemeClr val="tx1"/>
                </a:solidFill>
              </a:rPr>
              <a:t>Navigation Path</a:t>
            </a:r>
          </a:p>
          <a:p>
            <a:pPr algn="l"/>
            <a:endParaRPr lang="en-US" sz="8800" b="1" dirty="0">
              <a:solidFill>
                <a:schemeClr val="tx1"/>
              </a:solidFill>
            </a:endParaRPr>
          </a:p>
          <a:p>
            <a:pPr algn="l"/>
            <a:r>
              <a:rPr lang="en-US" sz="8800" dirty="0">
                <a:solidFill>
                  <a:schemeClr val="tx1"/>
                </a:solidFill>
              </a:rPr>
              <a:t>Aggie Enterprise &gt; Suppliers &gt; Tasks icon &gt; Manage Suppliers</a:t>
            </a:r>
          </a:p>
          <a:p>
            <a:pPr algn="l"/>
            <a:endParaRPr lang="en-US" sz="8800" dirty="0">
              <a:solidFill>
                <a:schemeClr val="tx1"/>
              </a:solidFill>
            </a:endParaRPr>
          </a:p>
          <a:p>
            <a:pPr algn="l"/>
            <a:r>
              <a:rPr lang="en-US" sz="8800" dirty="0">
                <a:solidFill>
                  <a:schemeClr val="tx1"/>
                </a:solidFill>
              </a:rPr>
              <a:t>Aggie Enterprise &gt; Procurement &gt; Purchase Requisitions</a:t>
            </a:r>
          </a:p>
          <a:p>
            <a:pPr algn="l"/>
            <a:endParaRPr lang="en-US" sz="8800" dirty="0">
              <a:solidFill>
                <a:schemeClr val="tx1"/>
              </a:solidFill>
            </a:endParaRPr>
          </a:p>
          <a:p>
            <a:pPr algn="l"/>
            <a:r>
              <a:rPr lang="en-US" sz="8800" b="1" dirty="0">
                <a:solidFill>
                  <a:schemeClr val="tx1"/>
                </a:solidFill>
              </a:rPr>
              <a:t>Note</a:t>
            </a:r>
            <a:r>
              <a:rPr lang="en-US" sz="8800" dirty="0">
                <a:solidFill>
                  <a:schemeClr val="tx1"/>
                </a:solidFill>
              </a:rPr>
              <a:t>: For some users, the Manage Suppliers path might be Aggie Enterprise &gt; Procurement &gt; Suppliers &gt; Task icon &gt; Manage Suppliers.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blue square with white logo&#10;&#10;Description automatically generated">
            <a:extLst>
              <a:ext uri="{FF2B5EF4-FFF2-40B4-BE49-F238E27FC236}">
                <a16:creationId xmlns:a16="http://schemas.microsoft.com/office/drawing/2014/main" id="{9481C3DC-F289-467B-490D-A7EB52E8E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171" y="1567651"/>
            <a:ext cx="1598123" cy="158435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10122C2C-C5BA-5AE8-F4AE-78CDD4FD7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539" y="3601964"/>
            <a:ext cx="1977616" cy="2192346"/>
          </a:xfrm>
          <a:prstGeom prst="rect">
            <a:avLst/>
          </a:prstGeom>
        </p:spPr>
      </p:pic>
    </p:spTree>
    <p:extLst>
      <p:ext uri="{BB962C8B-B14F-4D97-AF65-F5344CB8AC3E}">
        <p14:creationId xmlns:p14="http://schemas.microsoft.com/office/powerpoint/2010/main" val="212227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681135" y="2282155"/>
            <a:ext cx="9871787" cy="2644408"/>
          </a:xfrm>
        </p:spPr>
        <p:txBody>
          <a:bodyPr>
            <a:normAutofit fontScale="25000" lnSpcReduction="20000"/>
          </a:bodyPr>
          <a:lstStyle/>
          <a:p>
            <a:pPr algn="l"/>
            <a:r>
              <a:rPr lang="en-US" sz="8000" b="1" dirty="0">
                <a:solidFill>
                  <a:schemeClr val="tx1"/>
                </a:solidFill>
              </a:rPr>
              <a:t>Register Supplier: Company Information, Address, Contacts</a:t>
            </a:r>
          </a:p>
          <a:p>
            <a:pPr algn="l"/>
            <a:endParaRPr lang="en-US" sz="8000" b="1" dirty="0">
              <a:solidFill>
                <a:schemeClr val="tx1"/>
              </a:solidFill>
            </a:endParaRPr>
          </a:p>
          <a:p>
            <a:pPr algn="l"/>
            <a:r>
              <a:rPr lang="en-US" sz="8000" dirty="0">
                <a:solidFill>
                  <a:schemeClr val="tx1"/>
                </a:solidFill>
              </a:rPr>
              <a:t>The minimum required fields on the request form are identified with an asterisk and must be completed in order to submit the request. But, there are additional fields that must also be completed before the supplier record can be activated in Aggie Enterprise as indicated below.  Always enter as much information as possible to avoid delays for your request. </a:t>
            </a:r>
            <a:endParaRPr lang="en-US" sz="8800" dirty="0">
              <a:solidFill>
                <a:schemeClr val="tx1"/>
              </a:solidFill>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82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681135" y="2282155"/>
            <a:ext cx="9871787" cy="2644408"/>
          </a:xfrm>
        </p:spPr>
        <p:txBody>
          <a:bodyPr>
            <a:normAutofit fontScale="25000" lnSpcReduction="20000"/>
          </a:bodyPr>
          <a:lstStyle/>
          <a:p>
            <a:pPr algn="l">
              <a:buFont typeface="Arial" panose="020B0604020202020204" pitchFamily="34" charset="0"/>
              <a:buChar char="•"/>
            </a:pPr>
            <a:r>
              <a:rPr lang="en-US" sz="7200" dirty="0">
                <a:solidFill>
                  <a:schemeClr val="tx1"/>
                </a:solidFill>
              </a:rPr>
              <a:t>In the first section of the </a:t>
            </a:r>
            <a:r>
              <a:rPr lang="en-US" sz="7200" b="1" dirty="0">
                <a:solidFill>
                  <a:schemeClr val="tx1"/>
                </a:solidFill>
              </a:rPr>
              <a:t>Company Details</a:t>
            </a:r>
            <a:r>
              <a:rPr lang="en-US" sz="7200" dirty="0">
                <a:solidFill>
                  <a:schemeClr val="tx1"/>
                </a:solidFill>
              </a:rPr>
              <a:t> screen: </a:t>
            </a:r>
            <a:r>
              <a:rPr lang="en-US" sz="7200" dirty="0">
                <a:solidFill>
                  <a:schemeClr val="tx1"/>
                </a:solidFill>
                <a:effectLst/>
              </a:rPr>
              <a:t>Enter the full supplier's name in the </a:t>
            </a:r>
            <a:r>
              <a:rPr lang="en-US" sz="7200" b="1" dirty="0">
                <a:solidFill>
                  <a:schemeClr val="tx1"/>
                </a:solidFill>
                <a:effectLst/>
              </a:rPr>
              <a:t>Company</a:t>
            </a:r>
            <a:r>
              <a:rPr lang="en-US" sz="7200" dirty="0">
                <a:solidFill>
                  <a:schemeClr val="tx1"/>
                </a:solidFill>
                <a:effectLst/>
              </a:rPr>
              <a:t> field.</a:t>
            </a:r>
          </a:p>
          <a:p>
            <a:pPr algn="l">
              <a:buFont typeface="Arial" panose="020B0604020202020204" pitchFamily="34" charset="0"/>
              <a:buChar char="•"/>
            </a:pPr>
            <a:endParaRPr lang="en-US" sz="7200" dirty="0">
              <a:solidFill>
                <a:schemeClr val="tx1"/>
              </a:solidFill>
              <a:effectLst/>
            </a:endParaRPr>
          </a:p>
          <a:p>
            <a:pPr lvl="1" algn="l">
              <a:buFont typeface="Arial" panose="020B0604020202020204" pitchFamily="34" charset="0"/>
              <a:buChar char="•"/>
            </a:pPr>
            <a:r>
              <a:rPr lang="en-US" sz="6750" dirty="0">
                <a:effectLst/>
              </a:rPr>
              <a:t>Select the appropriate </a:t>
            </a:r>
            <a:r>
              <a:rPr lang="en-US" sz="6750" b="1" dirty="0">
                <a:effectLst/>
              </a:rPr>
              <a:t>Tax Organization Type. </a:t>
            </a:r>
            <a:r>
              <a:rPr lang="en-US" sz="6750" dirty="0">
                <a:effectLst/>
              </a:rPr>
              <a:t>   </a:t>
            </a:r>
          </a:p>
          <a:p>
            <a:pPr lvl="1" algn="l">
              <a:buFont typeface="Arial" panose="020B0604020202020204" pitchFamily="34" charset="0"/>
              <a:buChar char="•"/>
            </a:pPr>
            <a:endParaRPr lang="en-US" sz="6750" dirty="0">
              <a:effectLst/>
            </a:endParaRPr>
          </a:p>
          <a:p>
            <a:pPr lvl="1" algn="l">
              <a:buFont typeface="Arial" panose="020B0604020202020204" pitchFamily="34" charset="0"/>
              <a:buChar char="•"/>
            </a:pPr>
            <a:r>
              <a:rPr lang="en-US" sz="6750" dirty="0">
                <a:effectLst/>
              </a:rPr>
              <a:t>NOTE: The </a:t>
            </a:r>
            <a:r>
              <a:rPr lang="en-US" sz="6750" b="1" dirty="0">
                <a:effectLst/>
              </a:rPr>
              <a:t>D-U-N-S Number</a:t>
            </a:r>
            <a:r>
              <a:rPr lang="en-US" sz="6750" dirty="0">
                <a:effectLst/>
              </a:rPr>
              <a:t> is a unique nine-digit identifier from Dun &amp; Bradstreet for businesses associated with a business’s identity for credit and other business purposes and can be entered if known. This field is not required.</a:t>
            </a:r>
          </a:p>
          <a:p>
            <a:pPr lvl="1" algn="l">
              <a:buFont typeface="Arial" panose="020B0604020202020204" pitchFamily="34" charset="0"/>
              <a:buChar char="•"/>
            </a:pPr>
            <a:endParaRPr lang="en-US" sz="6750" dirty="0">
              <a:effectLst/>
            </a:endParaRPr>
          </a:p>
          <a:p>
            <a:pPr lvl="1" algn="l">
              <a:buFont typeface="Arial" panose="020B0604020202020204" pitchFamily="34" charset="0"/>
              <a:buChar char="•"/>
            </a:pPr>
            <a:r>
              <a:rPr lang="en-US" sz="6750" dirty="0">
                <a:effectLst/>
              </a:rPr>
              <a:t>Select the appropriate </a:t>
            </a:r>
            <a:r>
              <a:rPr lang="en-US" sz="6750" b="1" dirty="0">
                <a:effectLst/>
              </a:rPr>
              <a:t>Tax Country </a:t>
            </a:r>
            <a:r>
              <a:rPr lang="en-US" sz="6750" dirty="0">
                <a:effectLst/>
              </a:rPr>
              <a:t>from the drop-down list before entering the </a:t>
            </a:r>
            <a:r>
              <a:rPr lang="en-US" sz="6750" b="1" dirty="0">
                <a:effectLst/>
              </a:rPr>
              <a:t>Taxpayer ID </a:t>
            </a:r>
            <a:r>
              <a:rPr lang="en-US" sz="6750" dirty="0">
                <a:effectLst/>
              </a:rPr>
              <a:t>or</a:t>
            </a:r>
            <a:r>
              <a:rPr lang="en-US" sz="6750" b="1" dirty="0">
                <a:effectLst/>
              </a:rPr>
              <a:t> </a:t>
            </a:r>
            <a:r>
              <a:rPr lang="en-US" sz="6750" dirty="0">
                <a:effectLst/>
              </a:rPr>
              <a:t>foreign</a:t>
            </a:r>
            <a:r>
              <a:rPr lang="en-US" sz="6750" b="1" dirty="0">
                <a:effectLst/>
              </a:rPr>
              <a:t> Tax Registration Number.</a:t>
            </a:r>
          </a:p>
          <a:p>
            <a:pPr lvl="1" algn="l">
              <a:buFont typeface="Arial" panose="020B0604020202020204" pitchFamily="34" charset="0"/>
              <a:buChar char="•"/>
            </a:pPr>
            <a:endParaRPr lang="en-US" sz="6750" dirty="0">
              <a:effectLst/>
            </a:endParaRPr>
          </a:p>
          <a:p>
            <a:pPr lvl="1" algn="l">
              <a:buFont typeface="Arial" panose="020B0604020202020204" pitchFamily="34" charset="0"/>
              <a:buChar char="•"/>
            </a:pPr>
            <a:r>
              <a:rPr lang="en-US" sz="6750" dirty="0">
                <a:effectLst/>
              </a:rPr>
              <a:t>The</a:t>
            </a:r>
            <a:r>
              <a:rPr lang="en-US" sz="6750" b="1" dirty="0">
                <a:effectLst/>
              </a:rPr>
              <a:t> Note to Approver Box</a:t>
            </a:r>
            <a:r>
              <a:rPr lang="en-US" sz="6750" dirty="0">
                <a:effectLst/>
              </a:rPr>
              <a:t> can be used to add a message that will be seen by the Supplier Service Team who are responsible for reviewing and approving each supplier record request.</a:t>
            </a: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48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250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0" b="0" i="0" u="none" strike="noStrike" cap="none" normalizeH="0" baseline="0" dirty="0">
                <a:ln>
                  <a:noFill/>
                </a:ln>
                <a:solidFill>
                  <a:schemeClr val="tx1"/>
                </a:solidFill>
                <a:effectLst/>
                <a:latin typeface="Arial" panose="020B0604020202020204" pitchFamily="34" charset="0"/>
              </a:rPr>
              <a:t>The </a:t>
            </a:r>
            <a:r>
              <a:rPr kumimoji="0" lang="en-US" altLang="en-US" sz="8000" b="1" i="0" u="none" strike="noStrike" cap="none" normalizeH="0" baseline="0" dirty="0">
                <a:ln>
                  <a:noFill/>
                </a:ln>
                <a:solidFill>
                  <a:schemeClr val="tx1"/>
                </a:solidFill>
                <a:effectLst/>
                <a:latin typeface="Arial" panose="020B0604020202020204" pitchFamily="34" charset="0"/>
              </a:rPr>
              <a:t>Your Contact Information</a:t>
            </a:r>
            <a:r>
              <a:rPr kumimoji="0" lang="en-US" altLang="en-US" sz="8000" b="0" i="0" u="none" strike="noStrike" cap="none" normalizeH="0" baseline="0" dirty="0">
                <a:ln>
                  <a:noFill/>
                </a:ln>
                <a:solidFill>
                  <a:schemeClr val="tx1"/>
                </a:solidFill>
                <a:effectLst/>
                <a:latin typeface="Arial" panose="020B0604020202020204" pitchFamily="34" charset="0"/>
              </a:rPr>
              <a:t> section refers to the contact information for the registration communication.  The email address listed in this section will receive an email notification when the record is activated in Aggie Enterprise.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0" b="0" i="0" u="none" strike="noStrike" cap="none" normalizeH="0" baseline="0" dirty="0">
                <a:ln>
                  <a:noFill/>
                </a:ln>
                <a:solidFill>
                  <a:schemeClr val="tx1"/>
                </a:solidFill>
                <a:effectLst/>
                <a:latin typeface="Arial" panose="020B0604020202020204" pitchFamily="34" charset="0"/>
              </a:rPr>
              <a:t>Click the </a:t>
            </a:r>
            <a:r>
              <a:rPr kumimoji="0" lang="en-US" altLang="en-US" sz="8000" b="1" i="0" u="none" strike="noStrike" cap="none" normalizeH="0" baseline="0" dirty="0">
                <a:ln>
                  <a:noFill/>
                </a:ln>
                <a:solidFill>
                  <a:schemeClr val="tx1"/>
                </a:solidFill>
                <a:effectLst/>
                <a:latin typeface="Arial" panose="020B0604020202020204" pitchFamily="34" charset="0"/>
              </a:rPr>
              <a:t>Next</a:t>
            </a:r>
            <a:r>
              <a:rPr kumimoji="0" lang="en-US" altLang="en-US" sz="8000" b="0" i="0" u="none" strike="noStrike" cap="none" normalizeH="0" baseline="0" dirty="0">
                <a:ln>
                  <a:noFill/>
                </a:ln>
                <a:solidFill>
                  <a:schemeClr val="tx1"/>
                </a:solidFill>
                <a:effectLst/>
                <a:latin typeface="Arial" panose="020B0604020202020204" pitchFamily="34" charset="0"/>
              </a:rPr>
              <a:t> button in the upper right corner to proceed to the supplier </a:t>
            </a:r>
            <a:r>
              <a:rPr kumimoji="0" lang="en-US" altLang="en-US" sz="8000" b="1" i="0" u="none" strike="noStrike" cap="none" normalizeH="0" baseline="0" dirty="0">
                <a:ln>
                  <a:noFill/>
                </a:ln>
                <a:solidFill>
                  <a:schemeClr val="tx1"/>
                </a:solidFill>
                <a:effectLst/>
                <a:latin typeface="Arial" panose="020B0604020202020204" pitchFamily="34" charset="0"/>
              </a:rPr>
              <a:t>Contacts</a:t>
            </a:r>
            <a:r>
              <a:rPr kumimoji="0" lang="en-US" altLang="en-US" sz="8000" b="0" i="0" u="none" strike="noStrike" cap="none" normalizeH="0" baseline="0" dirty="0">
                <a:ln>
                  <a:noFill/>
                </a:ln>
                <a:solidFill>
                  <a:schemeClr val="tx1"/>
                </a:solidFill>
                <a:effectLst/>
                <a:latin typeface="Arial" panose="020B0604020202020204" pitchFamily="34" charset="0"/>
              </a:rPr>
              <a:t> section.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0" b="0" i="0" u="none" strike="noStrike" cap="none" normalizeH="0" baseline="0" dirty="0">
                <a:ln>
                  <a:noFill/>
                </a:ln>
                <a:solidFill>
                  <a:schemeClr val="tx1"/>
                </a:solidFill>
                <a:effectLst/>
                <a:latin typeface="Arial" panose="020B0604020202020204" pitchFamily="34" charset="0"/>
              </a:rPr>
              <a:t>The </a:t>
            </a:r>
            <a:r>
              <a:rPr kumimoji="0" lang="en-US" altLang="en-US" sz="8000" b="1" i="0" u="none" strike="noStrike" cap="none" normalizeH="0" baseline="0" dirty="0">
                <a:ln>
                  <a:noFill/>
                </a:ln>
                <a:solidFill>
                  <a:schemeClr val="tx1"/>
                </a:solidFill>
                <a:effectLst/>
                <a:latin typeface="Arial" panose="020B0604020202020204" pitchFamily="34" charset="0"/>
              </a:rPr>
              <a:t>Contacts</a:t>
            </a:r>
            <a:r>
              <a:rPr kumimoji="0" lang="en-US" altLang="en-US" sz="8000" b="0" i="0" u="none" strike="noStrike" cap="none" normalizeH="0" baseline="0" dirty="0">
                <a:ln>
                  <a:noFill/>
                </a:ln>
                <a:solidFill>
                  <a:schemeClr val="tx1"/>
                </a:solidFill>
                <a:effectLst/>
                <a:latin typeface="Arial" panose="020B0604020202020204" pitchFamily="34" charset="0"/>
              </a:rPr>
              <a:t> section will display the contact person/email address entered in the </a:t>
            </a:r>
            <a:r>
              <a:rPr kumimoji="0" lang="en-US" altLang="en-US" sz="8000" b="1" i="0" u="none" strike="noStrike" cap="none" normalizeH="0" baseline="0" dirty="0">
                <a:ln>
                  <a:noFill/>
                </a:ln>
                <a:solidFill>
                  <a:schemeClr val="tx1"/>
                </a:solidFill>
                <a:effectLst/>
                <a:latin typeface="Arial" panose="020B0604020202020204" pitchFamily="34" charset="0"/>
              </a:rPr>
              <a:t>Company Details</a:t>
            </a:r>
            <a:r>
              <a:rPr kumimoji="0" lang="en-US" altLang="en-US" sz="8000" b="0" i="0" u="none" strike="noStrike" cap="none" normalizeH="0" baseline="0" dirty="0">
                <a:ln>
                  <a:noFill/>
                </a:ln>
                <a:solidFill>
                  <a:schemeClr val="tx1"/>
                </a:solidFill>
                <a:effectLst/>
                <a:latin typeface="Arial" panose="020B0604020202020204" pitchFamily="34" charset="0"/>
              </a:rPr>
              <a:t> screen.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lvl="1" algn="l" defTabSz="914400" eaLnBrk="0" fontAlgn="base" hangingPunct="0">
              <a:lnSpc>
                <a:spcPct val="100000"/>
              </a:lnSpc>
              <a:spcBef>
                <a:spcPct val="0"/>
              </a:spcBef>
              <a:spcAft>
                <a:spcPct val="0"/>
              </a:spcAft>
              <a:buFontTx/>
              <a:buChar char="•"/>
            </a:pPr>
            <a:r>
              <a:rPr kumimoji="0" lang="en-US" altLang="en-US" sz="7550" b="0" i="0" u="none" strike="noStrike" cap="none" normalizeH="0" baseline="0" dirty="0">
                <a:ln>
                  <a:noFill/>
                </a:ln>
                <a:solidFill>
                  <a:schemeClr val="tx1"/>
                </a:solidFill>
                <a:effectLst/>
                <a:latin typeface="Arial" panose="020B0604020202020204" pitchFamily="34" charset="0"/>
              </a:rPr>
              <a:t>Edit this information to be the </a:t>
            </a:r>
            <a:r>
              <a:rPr kumimoji="0" lang="en-US" altLang="en-US" sz="7550" b="1" i="0" u="none" strike="noStrike" cap="none" normalizeH="0" baseline="0" dirty="0">
                <a:ln>
                  <a:noFill/>
                </a:ln>
                <a:solidFill>
                  <a:schemeClr val="tx1"/>
                </a:solidFill>
                <a:effectLst/>
                <a:latin typeface="Arial" panose="020B0604020202020204" pitchFamily="34" charset="0"/>
              </a:rPr>
              <a:t>supplier</a:t>
            </a:r>
            <a:r>
              <a:rPr kumimoji="0" lang="en-US" altLang="en-US" sz="7550" b="0" i="0" u="none" strike="noStrike" cap="none" normalizeH="0" baseline="0" dirty="0">
                <a:ln>
                  <a:noFill/>
                </a:ln>
                <a:solidFill>
                  <a:schemeClr val="tx1"/>
                </a:solidFill>
                <a:effectLst/>
                <a:latin typeface="Arial" panose="020B0604020202020204" pitchFamily="34" charset="0"/>
              </a:rPr>
              <a:t> contact name and email address.  The supplier will receive notification once the record has been approved, along with instructions to create an account for future updates.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831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25000" lnSpcReduction="20000"/>
          </a:bodyPr>
          <a:lstStyle/>
          <a:p>
            <a:pPr lvl="1" algn="l" defTabSz="914400" eaLnBrk="0" fontAlgn="base" hangingPunct="0">
              <a:lnSpc>
                <a:spcPct val="100000"/>
              </a:lnSpc>
              <a:spcBef>
                <a:spcPct val="0"/>
              </a:spcBef>
              <a:spcAft>
                <a:spcPct val="0"/>
              </a:spcAft>
              <a:buFontTx/>
              <a:buChar char="•"/>
            </a:pPr>
            <a:r>
              <a:rPr kumimoji="0" lang="en-US" altLang="en-US" sz="7550" b="0" i="0" u="none" strike="noStrike" cap="none" normalizeH="0" baseline="0" dirty="0">
                <a:ln>
                  <a:noFill/>
                </a:ln>
                <a:solidFill>
                  <a:schemeClr val="tx1"/>
                </a:solidFill>
                <a:effectLst/>
                <a:latin typeface="Arial" panose="020B0604020202020204" pitchFamily="34" charset="0"/>
              </a:rPr>
              <a:t>Whenever possible, entering a </a:t>
            </a:r>
            <a:r>
              <a:rPr kumimoji="0" lang="en-US" altLang="en-US" sz="7550" b="1" i="0" u="none" strike="noStrike" cap="none" normalizeH="0" baseline="0" dirty="0">
                <a:ln>
                  <a:noFill/>
                </a:ln>
                <a:solidFill>
                  <a:schemeClr val="tx1"/>
                </a:solidFill>
                <a:effectLst/>
                <a:latin typeface="Arial" panose="020B0604020202020204" pitchFamily="34" charset="0"/>
              </a:rPr>
              <a:t>group </a:t>
            </a:r>
            <a:r>
              <a:rPr kumimoji="0" lang="en-US" altLang="en-US" sz="7550" b="0" i="0" u="none" strike="noStrike" cap="none" normalizeH="0" baseline="0" dirty="0">
                <a:ln>
                  <a:noFill/>
                </a:ln>
                <a:solidFill>
                  <a:schemeClr val="tx1"/>
                </a:solidFill>
                <a:effectLst/>
                <a:latin typeface="Arial" panose="020B0604020202020204" pitchFamily="34" charset="0"/>
              </a:rPr>
              <a:t>email address for the supplier is preferable to entering an individual's email address.  </a:t>
            </a:r>
          </a:p>
          <a:p>
            <a:pPr lvl="1" algn="l" defTabSz="914400" eaLnBrk="0" fontAlgn="base" hangingPunct="0">
              <a:lnSpc>
                <a:spcPct val="100000"/>
              </a:lnSpc>
              <a:spcBef>
                <a:spcPct val="0"/>
              </a:spcBef>
              <a:spcAft>
                <a:spcPct val="0"/>
              </a:spcAft>
              <a:buFontTx/>
              <a:buChar char="•"/>
            </a:pPr>
            <a:endParaRPr kumimoji="0" lang="en-US" altLang="en-US" sz="7550" b="0" i="0" u="none" strike="noStrike" cap="none" normalizeH="0" baseline="0" dirty="0">
              <a:ln>
                <a:noFill/>
              </a:ln>
              <a:solidFill>
                <a:schemeClr val="tx1"/>
              </a:solidFill>
              <a:effectLst/>
              <a:latin typeface="Arial" panose="020B0604020202020204" pitchFamily="34" charset="0"/>
            </a:endParaRPr>
          </a:p>
          <a:p>
            <a:pPr lvl="1" algn="l" defTabSz="914400" eaLnBrk="0" fontAlgn="base" hangingPunct="0">
              <a:lnSpc>
                <a:spcPct val="100000"/>
              </a:lnSpc>
              <a:spcBef>
                <a:spcPct val="0"/>
              </a:spcBef>
              <a:spcAft>
                <a:spcPct val="0"/>
              </a:spcAft>
              <a:buFontTx/>
              <a:buChar char="•"/>
            </a:pPr>
            <a:r>
              <a:rPr kumimoji="0" lang="en-US" altLang="en-US" sz="7550" b="0" i="0" u="none" strike="noStrike" cap="none" normalizeH="0" baseline="0" dirty="0">
                <a:ln>
                  <a:noFill/>
                </a:ln>
                <a:solidFill>
                  <a:schemeClr val="tx1"/>
                </a:solidFill>
                <a:effectLst/>
                <a:latin typeface="Arial" panose="020B0604020202020204" pitchFamily="34" charset="0"/>
              </a:rPr>
              <a:t>Additional contact(s) may be added by clicking on the </a:t>
            </a:r>
            <a:r>
              <a:rPr kumimoji="0" lang="en-US" altLang="en-US" sz="7550" b="1" i="0" u="none" strike="noStrike" cap="none" normalizeH="0" baseline="0" dirty="0">
                <a:ln>
                  <a:noFill/>
                </a:ln>
                <a:solidFill>
                  <a:schemeClr val="tx1"/>
                </a:solidFill>
                <a:effectLst/>
                <a:latin typeface="Arial" panose="020B0604020202020204" pitchFamily="34" charset="0"/>
              </a:rPr>
              <a:t>Actions</a:t>
            </a:r>
            <a:r>
              <a:rPr kumimoji="0" lang="en-US" altLang="en-US" sz="7550" b="0" i="0" u="none" strike="noStrike" cap="none" normalizeH="0" baseline="0" dirty="0">
                <a:ln>
                  <a:noFill/>
                </a:ln>
                <a:solidFill>
                  <a:schemeClr val="tx1"/>
                </a:solidFill>
                <a:effectLst/>
                <a:latin typeface="Arial" panose="020B0604020202020204" pitchFamily="34" charset="0"/>
              </a:rPr>
              <a:t> menu, and selecting </a:t>
            </a:r>
            <a:r>
              <a:rPr kumimoji="0" lang="en-US" altLang="en-US" sz="7550" b="1" i="0" u="none" strike="noStrike" cap="none" normalizeH="0" baseline="0" dirty="0">
                <a:ln>
                  <a:noFill/>
                </a:ln>
                <a:solidFill>
                  <a:schemeClr val="tx1"/>
                </a:solidFill>
                <a:effectLst/>
                <a:latin typeface="Arial" panose="020B0604020202020204" pitchFamily="34" charset="0"/>
              </a:rPr>
              <a:t>Create</a:t>
            </a:r>
            <a:r>
              <a:rPr kumimoji="0" lang="en-US" altLang="en-US" sz="7550" b="0" i="0" u="none" strike="noStrike" cap="none" normalizeH="0" baseline="0" dirty="0">
                <a:ln>
                  <a:noFill/>
                </a:ln>
                <a:solidFill>
                  <a:schemeClr val="tx1"/>
                </a:solidFill>
                <a:effectLst/>
                <a:latin typeface="Arial" panose="020B0604020202020204" pitchFamily="34" charset="0"/>
              </a:rPr>
              <a:t>.</a:t>
            </a:r>
            <a:br>
              <a:rPr kumimoji="0" lang="en-US" altLang="en-US" sz="7550" b="0" i="0" u="none" strike="noStrike" cap="none" normalizeH="0" baseline="0" dirty="0">
                <a:ln>
                  <a:noFill/>
                </a:ln>
                <a:solidFill>
                  <a:schemeClr val="tx1"/>
                </a:solidFill>
                <a:effectLst/>
                <a:latin typeface="Arial" panose="020B0604020202020204" pitchFamily="34" charset="0"/>
              </a:rPr>
            </a:br>
            <a:endParaRPr kumimoji="0" lang="en-US" altLang="en-US" sz="75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0" b="0" i="0" u="none" strike="noStrike" cap="none" normalizeH="0" baseline="0" dirty="0">
                <a:ln>
                  <a:noFill/>
                </a:ln>
                <a:solidFill>
                  <a:schemeClr val="tx1"/>
                </a:solidFill>
                <a:effectLst/>
                <a:latin typeface="Arial" panose="020B0604020202020204" pitchFamily="34" charset="0"/>
              </a:rPr>
              <a:t>Click on the </a:t>
            </a:r>
            <a:r>
              <a:rPr kumimoji="0" lang="en-US" altLang="en-US" sz="8000" b="1" i="0" u="none" strike="noStrike" cap="none" normalizeH="0" baseline="0" dirty="0">
                <a:ln>
                  <a:noFill/>
                </a:ln>
                <a:solidFill>
                  <a:schemeClr val="tx1"/>
                </a:solidFill>
                <a:effectLst/>
                <a:latin typeface="Arial" panose="020B0604020202020204" pitchFamily="34" charset="0"/>
              </a:rPr>
              <a:t>Next</a:t>
            </a:r>
            <a:r>
              <a:rPr kumimoji="0" lang="en-US" altLang="en-US" sz="8000" b="0" i="0" u="none" strike="noStrike" cap="none" normalizeH="0" baseline="0" dirty="0">
                <a:ln>
                  <a:noFill/>
                </a:ln>
                <a:solidFill>
                  <a:schemeClr val="tx1"/>
                </a:solidFill>
                <a:effectLst/>
                <a:latin typeface="Arial" panose="020B0604020202020204" pitchFamily="34" charset="0"/>
              </a:rPr>
              <a:t> button to proceed to the </a:t>
            </a:r>
            <a:r>
              <a:rPr kumimoji="0" lang="en-US" altLang="en-US" sz="8000" b="1" i="0" u="none" strike="noStrike" cap="none" normalizeH="0" baseline="0" dirty="0">
                <a:ln>
                  <a:noFill/>
                </a:ln>
                <a:solidFill>
                  <a:schemeClr val="tx1"/>
                </a:solidFill>
                <a:effectLst/>
                <a:latin typeface="Arial" panose="020B0604020202020204" pitchFamily="34" charset="0"/>
              </a:rPr>
              <a:t>Addresses</a:t>
            </a:r>
            <a:r>
              <a:rPr kumimoji="0" lang="en-US" altLang="en-US" sz="8000" b="0" i="0" u="none" strike="noStrike" cap="none" normalizeH="0" baseline="0" dirty="0">
                <a:ln>
                  <a:noFill/>
                </a:ln>
                <a:solidFill>
                  <a:schemeClr val="tx1"/>
                </a:solidFill>
                <a:effectLst/>
                <a:latin typeface="Arial" panose="020B0604020202020204" pitchFamily="34" charset="0"/>
              </a:rPr>
              <a:t> section.</a:t>
            </a:r>
            <a:br>
              <a:rPr kumimoji="0" lang="en-US" altLang="en-US" sz="8000" b="0" i="0" u="none" strike="noStrike" cap="none" normalizeH="0" baseline="0" dirty="0">
                <a:ln>
                  <a:noFill/>
                </a:ln>
                <a:solidFill>
                  <a:schemeClr val="tx1"/>
                </a:solidFill>
                <a:effectLst/>
                <a:latin typeface="Arial" panose="020B0604020202020204" pitchFamily="34" charset="0"/>
              </a:rPr>
            </a:b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8000" dirty="0">
                <a:solidFill>
                  <a:schemeClr val="tx1"/>
                </a:solidFill>
              </a:rPr>
              <a:t>In the </a:t>
            </a:r>
            <a:r>
              <a:rPr lang="en-US" sz="8000" b="1" dirty="0">
                <a:solidFill>
                  <a:schemeClr val="tx1"/>
                </a:solidFill>
              </a:rPr>
              <a:t>Addresses</a:t>
            </a:r>
            <a:r>
              <a:rPr lang="en-US" sz="8000" dirty="0">
                <a:solidFill>
                  <a:schemeClr val="tx1"/>
                </a:solidFill>
              </a:rPr>
              <a:t> section, at least one address is required.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7200" dirty="0">
              <a:solidFill>
                <a:schemeClr val="tx1"/>
              </a:solidFill>
              <a:effectLst/>
            </a:endParaRPr>
          </a:p>
          <a:p>
            <a:pPr lvl="2" algn="l" defTabSz="914400" eaLnBrk="0" fontAlgn="base" hangingPunct="0">
              <a:lnSpc>
                <a:spcPct val="100000"/>
              </a:lnSpc>
              <a:spcBef>
                <a:spcPct val="0"/>
              </a:spcBef>
              <a:spcAft>
                <a:spcPct val="0"/>
              </a:spcAft>
            </a:pPr>
            <a:r>
              <a:rPr lang="en-US" sz="7200" dirty="0">
                <a:effectLst/>
              </a:rPr>
              <a:t>Click </a:t>
            </a:r>
            <a:r>
              <a:rPr lang="en-US" sz="7200" b="1" dirty="0">
                <a:effectLst/>
              </a:rPr>
              <a:t>Actions</a:t>
            </a:r>
            <a:r>
              <a:rPr lang="en-US" sz="7200" dirty="0">
                <a:effectLst/>
              </a:rPr>
              <a:t> and choose </a:t>
            </a:r>
            <a:r>
              <a:rPr lang="en-US" sz="7200" b="1" dirty="0">
                <a:effectLst/>
              </a:rPr>
              <a:t>Create</a:t>
            </a:r>
            <a:r>
              <a:rPr lang="en-US" sz="7200" dirty="0">
                <a:effectLst/>
              </a:rPr>
              <a:t> to add an address to the supplier record.</a:t>
            </a:r>
          </a:p>
          <a:p>
            <a:pPr algn="l"/>
            <a:r>
              <a:rPr lang="en-US" sz="7200" dirty="0">
                <a:solidFill>
                  <a:schemeClr val="tx1"/>
                </a:solidFill>
              </a:rPr>
              <a:t>	 </a:t>
            </a:r>
            <a:r>
              <a:rPr lang="en-US" sz="7200" dirty="0">
                <a:solidFill>
                  <a:schemeClr val="tx1"/>
                </a:solidFill>
                <a:effectLst/>
              </a:rPr>
              <a:t>On the </a:t>
            </a:r>
            <a:r>
              <a:rPr lang="en-US" sz="7200" b="1" dirty="0">
                <a:solidFill>
                  <a:schemeClr val="tx1"/>
                </a:solidFill>
                <a:effectLst/>
              </a:rPr>
              <a:t>Create Address</a:t>
            </a:r>
            <a:r>
              <a:rPr lang="en-US" sz="7200" dirty="0">
                <a:solidFill>
                  <a:schemeClr val="tx1"/>
                </a:solidFill>
                <a:effectLst/>
              </a:rPr>
              <a:t> screen, the </a:t>
            </a:r>
            <a:r>
              <a:rPr lang="en-US" sz="7200" b="1" dirty="0">
                <a:solidFill>
                  <a:schemeClr val="tx1"/>
                </a:solidFill>
                <a:effectLst/>
              </a:rPr>
              <a:t>Address Name</a:t>
            </a:r>
            <a:r>
              <a:rPr lang="en-US" sz="7200" dirty="0">
                <a:solidFill>
                  <a:schemeClr val="tx1"/>
                </a:solidFill>
                <a:effectLst/>
              </a:rPr>
              <a:t> can be used to enter "Address 	1","Address, 2," etc.  This field will be updated by the Supplier Services team to ensure   	consistency with addressing conventions in Aggie Enterprise.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27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25000" lnSpcReduction="20000"/>
          </a:bodyPr>
          <a:lstStyle/>
          <a:p>
            <a:pPr>
              <a:buFont typeface="+mj-lt"/>
              <a:buAutoNum type="arabicPeriod" startAt="7"/>
            </a:pPr>
            <a:endParaRPr lang="en-US" dirty="0">
              <a:effectLst/>
            </a:endParaRPr>
          </a:p>
          <a:p>
            <a:pPr marL="457200" lvl="1" algn="l"/>
            <a:r>
              <a:rPr lang="en-US" sz="8000" dirty="0">
                <a:effectLst/>
              </a:rPr>
              <a:t>Select the appropriate </a:t>
            </a:r>
            <a:r>
              <a:rPr lang="en-US" sz="8000" b="1" dirty="0">
                <a:effectLst/>
              </a:rPr>
              <a:t>Country</a:t>
            </a:r>
            <a:r>
              <a:rPr lang="en-US" sz="8000" dirty="0">
                <a:effectLst/>
              </a:rPr>
              <a:t> from the dropdown list before entering the address details.</a:t>
            </a:r>
          </a:p>
          <a:p>
            <a:pPr marL="457200" lvl="1" algn="l"/>
            <a:endParaRPr lang="en-US" sz="8000" dirty="0">
              <a:effectLst/>
            </a:endParaRPr>
          </a:p>
          <a:p>
            <a:pPr marL="457200" lvl="1" algn="l"/>
            <a:r>
              <a:rPr lang="en-US" sz="8000" dirty="0">
                <a:effectLst/>
              </a:rPr>
              <a:t>The </a:t>
            </a:r>
            <a:r>
              <a:rPr lang="en-US" sz="8000" b="1" dirty="0">
                <a:effectLst/>
              </a:rPr>
              <a:t>Payee Name</a:t>
            </a:r>
            <a:r>
              <a:rPr lang="en-US" sz="8000" dirty="0">
                <a:effectLst/>
              </a:rPr>
              <a:t> field is the name for which payments are to be made to the supplier/payee.</a:t>
            </a:r>
          </a:p>
          <a:p>
            <a:pPr marL="457200" lvl="1" algn="l"/>
            <a:endParaRPr lang="en-US" sz="8000" dirty="0">
              <a:effectLst/>
            </a:endParaRPr>
          </a:p>
          <a:p>
            <a:pPr marL="457200" lvl="1" algn="l"/>
            <a:r>
              <a:rPr lang="en-US" sz="8000" dirty="0">
                <a:effectLst/>
              </a:rPr>
              <a:t>The </a:t>
            </a:r>
            <a:r>
              <a:rPr lang="en-US" sz="8000" b="1" dirty="0">
                <a:effectLst/>
              </a:rPr>
              <a:t>Postal Code</a:t>
            </a:r>
            <a:r>
              <a:rPr lang="en-US" sz="8000" dirty="0">
                <a:effectLst/>
              </a:rPr>
              <a:t> field is used to enter the zip code for US addresses.  </a:t>
            </a:r>
            <a:r>
              <a:rPr lang="en-US" sz="8000" i="1" dirty="0">
                <a:effectLst/>
              </a:rPr>
              <a:t>NOTE: This field currently </a:t>
            </a:r>
            <a:r>
              <a:rPr lang="en-US" sz="8000" b="1" i="1" dirty="0">
                <a:effectLst/>
              </a:rPr>
              <a:t>cannot </a:t>
            </a:r>
            <a:r>
              <a:rPr lang="en-US" sz="8000" i="1" dirty="0">
                <a:effectLst/>
              </a:rPr>
              <a:t>accommodate 4-digit zip code extensions/suffixes. If a 4-digit zip code suffix is entered, a "not valid" error message will display.</a:t>
            </a:r>
          </a:p>
          <a:p>
            <a:pPr marL="457200" lvl="1" algn="l"/>
            <a:endParaRPr lang="en-US" sz="8000" dirty="0">
              <a:effectLst/>
            </a:endParaRPr>
          </a:p>
          <a:p>
            <a:pPr marL="457200" lvl="1" algn="l"/>
            <a:r>
              <a:rPr lang="en-US" sz="8000" dirty="0">
                <a:effectLst/>
              </a:rPr>
              <a:t>The </a:t>
            </a:r>
            <a:r>
              <a:rPr lang="en-US" sz="8000" b="1" dirty="0">
                <a:effectLst/>
              </a:rPr>
              <a:t>Address Purpose</a:t>
            </a:r>
            <a:r>
              <a:rPr lang="en-US" sz="8000" dirty="0">
                <a:effectLst/>
              </a:rPr>
              <a:t> field identifies how the supplier uses that address.</a:t>
            </a:r>
          </a:p>
          <a:p>
            <a:pPr marL="457200" lvl="1" algn="l"/>
            <a:endParaRPr lang="en-US" sz="8000" dirty="0">
              <a:effectLst/>
            </a:endParaRPr>
          </a:p>
          <a:p>
            <a:pPr marL="742950" lvl="1" indent="-285750" algn="l">
              <a:buFont typeface="Arial" panose="020B0604020202020204" pitchFamily="34" charset="0"/>
              <a:buChar char="•"/>
            </a:pPr>
            <a:r>
              <a:rPr lang="en-US" sz="8000" dirty="0">
                <a:effectLst/>
              </a:rPr>
              <a:t>Check both </a:t>
            </a:r>
            <a:r>
              <a:rPr lang="en-US" sz="8000" b="1" dirty="0">
                <a:effectLst/>
              </a:rPr>
              <a:t>Ordering</a:t>
            </a:r>
            <a:r>
              <a:rPr lang="en-US" sz="8000" dirty="0">
                <a:effectLst/>
              </a:rPr>
              <a:t> and </a:t>
            </a:r>
            <a:r>
              <a:rPr lang="en-US" sz="8000" b="1" dirty="0">
                <a:effectLst/>
              </a:rPr>
              <a:t>Remit to boxes.</a:t>
            </a:r>
            <a:endParaRPr lang="en-US" sz="8000" dirty="0">
              <a:effectLst/>
            </a:endParaRPr>
          </a:p>
          <a:p>
            <a:pPr marL="742950" lvl="1" indent="-285750" algn="l">
              <a:buFont typeface="Arial" panose="020B0604020202020204" pitchFamily="34" charset="0"/>
              <a:buChar char="•"/>
            </a:pPr>
            <a:r>
              <a:rPr lang="en-US" sz="8000" dirty="0">
                <a:effectLst/>
              </a:rPr>
              <a:t>Leave the </a:t>
            </a:r>
            <a:r>
              <a:rPr lang="en-US" sz="8000" b="1" dirty="0">
                <a:effectLst/>
              </a:rPr>
              <a:t>RFQ or Bidding</a:t>
            </a:r>
            <a:r>
              <a:rPr lang="en-US" sz="8000" dirty="0">
                <a:effectLst/>
              </a:rPr>
              <a:t> box unchecked.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131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25000" lnSpcReduction="20000"/>
          </a:bodyPr>
          <a:lstStyle/>
          <a:p>
            <a:pPr>
              <a:buFont typeface="+mj-lt"/>
              <a:buAutoNum type="arabicPeriod" startAt="7"/>
            </a:pPr>
            <a:endParaRPr lang="en-US" dirty="0">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8000" b="0" i="0" u="none" strike="noStrike" cap="none" normalizeH="0" baseline="0" dirty="0">
                <a:ln>
                  <a:noFill/>
                </a:ln>
                <a:solidFill>
                  <a:schemeClr val="tx1"/>
                </a:solidFill>
                <a:effectLst/>
                <a:latin typeface="Arial" panose="020B0604020202020204" pitchFamily="34" charset="0"/>
              </a:rPr>
              <a:t>In the </a:t>
            </a:r>
            <a:r>
              <a:rPr kumimoji="0" lang="en-US" altLang="en-US" sz="8000" b="1" i="0" u="none" strike="noStrike" cap="none" normalizeH="0" baseline="0" dirty="0">
                <a:ln>
                  <a:noFill/>
                </a:ln>
                <a:solidFill>
                  <a:schemeClr val="tx1"/>
                </a:solidFill>
                <a:effectLst/>
                <a:latin typeface="Arial" panose="020B0604020202020204" pitchFamily="34" charset="0"/>
              </a:rPr>
              <a:t>Address Contacts</a:t>
            </a:r>
            <a:r>
              <a:rPr kumimoji="0" lang="en-US" altLang="en-US" sz="8000" b="0" i="0" u="none" strike="noStrike" cap="none" normalizeH="0" baseline="0" dirty="0">
                <a:ln>
                  <a:noFill/>
                </a:ln>
                <a:solidFill>
                  <a:schemeClr val="tx1"/>
                </a:solidFill>
                <a:effectLst/>
                <a:latin typeface="Arial" panose="020B0604020202020204" pitchFamily="34" charset="0"/>
              </a:rPr>
              <a:t> section, click on the </a:t>
            </a:r>
            <a:r>
              <a:rPr kumimoji="0" lang="en-US" altLang="en-US" sz="8000" b="1" i="0" u="none" strike="noStrike" cap="none" normalizeH="0" baseline="0" dirty="0">
                <a:ln>
                  <a:noFill/>
                </a:ln>
                <a:solidFill>
                  <a:schemeClr val="tx1"/>
                </a:solidFill>
                <a:effectLst/>
                <a:latin typeface="Arial" panose="020B0604020202020204" pitchFamily="34" charset="0"/>
              </a:rPr>
              <a:t>Actions</a:t>
            </a:r>
            <a:r>
              <a:rPr kumimoji="0" lang="en-US" altLang="en-US" sz="8000" b="0" i="0" u="none" strike="noStrike" cap="none" normalizeH="0" baseline="0" dirty="0">
                <a:ln>
                  <a:noFill/>
                </a:ln>
                <a:solidFill>
                  <a:schemeClr val="tx1"/>
                </a:solidFill>
                <a:effectLst/>
                <a:latin typeface="Arial" panose="020B0604020202020204" pitchFamily="34" charset="0"/>
              </a:rPr>
              <a:t> menu, and then </a:t>
            </a:r>
            <a:r>
              <a:rPr kumimoji="0" lang="en-US" altLang="en-US" sz="8000" b="1" i="0" u="none" strike="noStrike" cap="none" normalizeH="0" baseline="0" dirty="0">
                <a:ln>
                  <a:noFill/>
                </a:ln>
                <a:solidFill>
                  <a:schemeClr val="tx1"/>
                </a:solidFill>
                <a:effectLst/>
                <a:latin typeface="Arial" panose="020B0604020202020204" pitchFamily="34" charset="0"/>
              </a:rPr>
              <a:t>Select and Add</a:t>
            </a:r>
            <a:r>
              <a:rPr kumimoji="0" lang="en-US" altLang="en-US" sz="8000" b="0" i="0" u="none" strike="noStrike" cap="none" normalizeH="0" baseline="0" dirty="0">
                <a:ln>
                  <a:noFill/>
                </a:ln>
                <a:solidFill>
                  <a:schemeClr val="tx1"/>
                </a:solidFill>
                <a:effectLst/>
                <a:latin typeface="Arial" panose="020B0604020202020204" pitchFamily="34" charset="0"/>
              </a:rPr>
              <a:t> to assign the previously-created contact to the address.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8000" b="0" i="0" u="none" strike="noStrike" cap="none" normalizeH="0" baseline="0" dirty="0">
                <a:ln>
                  <a:noFill/>
                </a:ln>
                <a:solidFill>
                  <a:schemeClr val="tx1"/>
                </a:solidFill>
                <a:effectLst/>
                <a:latin typeface="Arial" panose="020B0604020202020204" pitchFamily="34" charset="0"/>
              </a:rPr>
              <a:t>If more than one address is to be entered, click on the </a:t>
            </a:r>
            <a:r>
              <a:rPr kumimoji="0" lang="en-US" altLang="en-US" sz="8000" b="1" i="0" u="none" strike="noStrike" cap="none" normalizeH="0" baseline="0" dirty="0">
                <a:ln>
                  <a:noFill/>
                </a:ln>
                <a:solidFill>
                  <a:schemeClr val="tx1"/>
                </a:solidFill>
                <a:effectLst/>
                <a:latin typeface="Arial" panose="020B0604020202020204" pitchFamily="34" charset="0"/>
              </a:rPr>
              <a:t>Create Another</a:t>
            </a:r>
            <a:r>
              <a:rPr kumimoji="0" lang="en-US" altLang="en-US" sz="8000" b="0" i="0" u="none" strike="noStrike" cap="none" normalizeH="0" baseline="0" dirty="0">
                <a:ln>
                  <a:noFill/>
                </a:ln>
                <a:solidFill>
                  <a:schemeClr val="tx1"/>
                </a:solidFill>
                <a:effectLst/>
                <a:latin typeface="Arial" panose="020B0604020202020204" pitchFamily="34" charset="0"/>
              </a:rPr>
              <a:t> button.  If no additional addresses are required, click the </a:t>
            </a:r>
            <a:r>
              <a:rPr kumimoji="0" lang="en-US" altLang="en-US" sz="8000" b="1" i="0" u="none" strike="noStrike" cap="none" normalizeH="0" baseline="0" dirty="0">
                <a:ln>
                  <a:noFill/>
                </a:ln>
                <a:solidFill>
                  <a:schemeClr val="tx1"/>
                </a:solidFill>
                <a:effectLst/>
                <a:latin typeface="Arial" panose="020B0604020202020204" pitchFamily="34" charset="0"/>
              </a:rPr>
              <a:t>OK</a:t>
            </a:r>
            <a:r>
              <a:rPr kumimoji="0" lang="en-US" altLang="en-US" sz="8000" b="0" i="0" u="none" strike="noStrike" cap="none" normalizeH="0" baseline="0" dirty="0">
                <a:ln>
                  <a:noFill/>
                </a:ln>
                <a:solidFill>
                  <a:schemeClr val="tx1"/>
                </a:solidFill>
                <a:effectLst/>
                <a:latin typeface="Arial" panose="020B0604020202020204" pitchFamily="34" charset="0"/>
              </a:rPr>
              <a:t> button.</a:t>
            </a:r>
            <a:br>
              <a:rPr kumimoji="0" lang="en-US" altLang="en-US" sz="8000" b="0" i="0" u="none" strike="noStrike" cap="none" normalizeH="0" baseline="0" dirty="0">
                <a:ln>
                  <a:noFill/>
                </a:ln>
                <a:solidFill>
                  <a:schemeClr val="tx1"/>
                </a:solidFill>
                <a:effectLst/>
                <a:latin typeface="Arial" panose="020B0604020202020204" pitchFamily="34" charset="0"/>
              </a:rPr>
            </a:br>
            <a:br>
              <a:rPr kumimoji="0" lang="en-US" altLang="en-US" sz="8000" b="0" i="0" u="none" strike="noStrike" cap="none" normalizeH="0" baseline="0" dirty="0">
                <a:ln>
                  <a:noFill/>
                </a:ln>
                <a:solidFill>
                  <a:schemeClr val="tx1"/>
                </a:solidFill>
                <a:effectLst/>
                <a:latin typeface="Arial" panose="020B0604020202020204" pitchFamily="34" charset="0"/>
              </a:rPr>
            </a:b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8000" b="0" i="0" u="none" strike="noStrike" cap="none" normalizeH="0" baseline="0" dirty="0">
                <a:ln>
                  <a:noFill/>
                </a:ln>
                <a:solidFill>
                  <a:schemeClr val="tx1"/>
                </a:solidFill>
                <a:effectLst/>
                <a:latin typeface="Arial" panose="020B0604020202020204" pitchFamily="34" charset="0"/>
              </a:rPr>
              <a:t>Click </a:t>
            </a:r>
            <a:r>
              <a:rPr kumimoji="0" lang="en-US" altLang="en-US" sz="8000" b="1" i="0" u="none" strike="noStrike" cap="none" normalizeH="0" baseline="0" dirty="0">
                <a:ln>
                  <a:noFill/>
                </a:ln>
                <a:solidFill>
                  <a:schemeClr val="tx1"/>
                </a:solidFill>
                <a:effectLst/>
                <a:latin typeface="Arial" panose="020B0604020202020204" pitchFamily="34" charset="0"/>
              </a:rPr>
              <a:t>Next</a:t>
            </a:r>
            <a:r>
              <a:rPr kumimoji="0" lang="en-US" altLang="en-US" sz="8000" b="0" i="0" u="none" strike="noStrike" cap="none" normalizeH="0" baseline="0" dirty="0">
                <a:ln>
                  <a:noFill/>
                </a:ln>
                <a:solidFill>
                  <a:schemeClr val="tx1"/>
                </a:solidFill>
                <a:effectLst/>
                <a:latin typeface="Arial" panose="020B0604020202020204" pitchFamily="34" charset="0"/>
              </a:rPr>
              <a:t> in the upper right corner of the screen to proceed to the supplier questionnaire.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32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25000" lnSpcReduction="20000"/>
          </a:bodyPr>
          <a:lstStyle/>
          <a:p>
            <a:pPr>
              <a:buFont typeface="+mj-lt"/>
              <a:buAutoNum type="arabicPeriod" startAt="7"/>
            </a:pPr>
            <a:endParaRPr lang="en-US" dirty="0">
              <a:solidFill>
                <a:schemeClr val="tx1"/>
              </a:solidFill>
              <a:effectLst/>
            </a:endParaRPr>
          </a:p>
          <a:p>
            <a:pPr algn="l" defTabSz="914400" eaLnBrk="0" fontAlgn="base" hangingPunct="0">
              <a:lnSpc>
                <a:spcPct val="100000"/>
              </a:lnSpc>
              <a:spcBef>
                <a:spcPct val="0"/>
              </a:spcBef>
              <a:spcAft>
                <a:spcPct val="0"/>
              </a:spcAft>
            </a:pPr>
            <a:r>
              <a:rPr lang="en-US" sz="7200" b="1" dirty="0">
                <a:solidFill>
                  <a:schemeClr val="tx1"/>
                </a:solidFill>
              </a:rPr>
              <a:t>Register Supplier: Supplier Questionnaire</a:t>
            </a:r>
          </a:p>
          <a:p>
            <a:pPr algn="l">
              <a:buFont typeface="+mj-lt"/>
              <a:buAutoNum type="arabicPeriod"/>
            </a:pPr>
            <a:r>
              <a:rPr lang="en-US" sz="7200" dirty="0">
                <a:solidFill>
                  <a:schemeClr val="tx1"/>
                </a:solidFill>
                <a:effectLst/>
              </a:rPr>
              <a:t>Complete the supplier questionnaire, which includes several tax and business certification questions.  </a:t>
            </a:r>
          </a:p>
          <a:p>
            <a:pPr algn="l">
              <a:buFont typeface="+mj-lt"/>
              <a:buAutoNum type="arabicPeriod"/>
            </a:pPr>
            <a:endParaRPr lang="en-US" sz="7200" dirty="0">
              <a:solidFill>
                <a:schemeClr val="tx1"/>
              </a:solidFill>
              <a:effectLst/>
            </a:endParaRPr>
          </a:p>
          <a:p>
            <a:pPr algn="l">
              <a:buFont typeface="+mj-lt"/>
              <a:buAutoNum type="arabicPeriod"/>
            </a:pPr>
            <a:r>
              <a:rPr lang="en-US" sz="7200" dirty="0">
                <a:solidFill>
                  <a:schemeClr val="tx1"/>
                </a:solidFill>
                <a:effectLst/>
              </a:rPr>
              <a:t>After you complete the questionnaire, click </a:t>
            </a:r>
            <a:r>
              <a:rPr lang="en-US" sz="7200" b="1" dirty="0">
                <a:solidFill>
                  <a:schemeClr val="tx1"/>
                </a:solidFill>
                <a:effectLst/>
              </a:rPr>
              <a:t>Next</a:t>
            </a:r>
            <a:r>
              <a:rPr lang="en-US" sz="7200" dirty="0">
                <a:solidFill>
                  <a:schemeClr val="tx1"/>
                </a:solidFill>
                <a:effectLst/>
              </a:rPr>
              <a:t> in the upper-right corner to proceed to the </a:t>
            </a:r>
            <a:r>
              <a:rPr lang="en-US" sz="7200" b="1" dirty="0">
                <a:solidFill>
                  <a:schemeClr val="tx1"/>
                </a:solidFill>
                <a:effectLst/>
              </a:rPr>
              <a:t>Review</a:t>
            </a:r>
            <a:r>
              <a:rPr lang="en-US" sz="7200" dirty="0">
                <a:solidFill>
                  <a:schemeClr val="tx1"/>
                </a:solidFill>
                <a:effectLst/>
              </a:rPr>
              <a:t> section.</a:t>
            </a:r>
            <a:br>
              <a:rPr lang="en-US" sz="7200" dirty="0">
                <a:solidFill>
                  <a:schemeClr val="tx1"/>
                </a:solidFill>
                <a:effectLst/>
              </a:rPr>
            </a:br>
            <a:endParaRPr lang="en-US" sz="7200" dirty="0">
              <a:solidFill>
                <a:schemeClr val="tx1"/>
              </a:solidFill>
              <a:effectLst/>
            </a:endParaRPr>
          </a:p>
          <a:p>
            <a:pPr algn="l">
              <a:buFont typeface="+mj-lt"/>
              <a:buAutoNum type="arabicPeriod"/>
            </a:pPr>
            <a:r>
              <a:rPr lang="en-US" sz="7200" dirty="0">
                <a:solidFill>
                  <a:schemeClr val="tx1"/>
                </a:solidFill>
                <a:effectLst/>
              </a:rPr>
              <a:t>Make sure that all displayed data is correct in the </a:t>
            </a:r>
            <a:r>
              <a:rPr lang="en-US" sz="7200" b="1" dirty="0">
                <a:solidFill>
                  <a:schemeClr val="tx1"/>
                </a:solidFill>
                <a:effectLst/>
              </a:rPr>
              <a:t>Review</a:t>
            </a:r>
            <a:r>
              <a:rPr lang="en-US" sz="7200" dirty="0">
                <a:solidFill>
                  <a:schemeClr val="tx1"/>
                </a:solidFill>
                <a:effectLst/>
              </a:rPr>
              <a:t> section, and then click </a:t>
            </a:r>
            <a:r>
              <a:rPr lang="en-US" sz="7200" b="1" dirty="0">
                <a:solidFill>
                  <a:schemeClr val="tx1"/>
                </a:solidFill>
                <a:effectLst/>
              </a:rPr>
              <a:t>Register</a:t>
            </a:r>
            <a:r>
              <a:rPr lang="en-US" sz="7200" dirty="0">
                <a:solidFill>
                  <a:schemeClr val="tx1"/>
                </a:solidFill>
                <a:effectLst/>
              </a:rPr>
              <a:t> to complete the request process.  A confirmation screen confirms that the request has been submitted.</a:t>
            </a:r>
            <a:br>
              <a:rPr lang="en-US" sz="7200" dirty="0">
                <a:solidFill>
                  <a:schemeClr val="tx1"/>
                </a:solidFill>
                <a:effectLst/>
              </a:rPr>
            </a:br>
            <a:endParaRPr lang="en-US" sz="7200" dirty="0">
              <a:solidFill>
                <a:schemeClr val="tx1"/>
              </a:solidFill>
              <a:effectLst/>
            </a:endParaRPr>
          </a:p>
          <a:p>
            <a:pPr algn="l">
              <a:buFont typeface="+mj-lt"/>
              <a:buAutoNum type="arabicPeriod"/>
            </a:pPr>
            <a:r>
              <a:rPr lang="en-US" sz="7200" dirty="0">
                <a:solidFill>
                  <a:schemeClr val="tx1"/>
                </a:solidFill>
                <a:effectLst/>
              </a:rPr>
              <a:t>All supplier record requests are reviewed by the UC Davis Supplier Services team before the supplier record is activated in Aggie Enterprise. An email will be sent to the email address listed in the </a:t>
            </a:r>
            <a:r>
              <a:rPr lang="en-US" sz="7200" b="1" dirty="0">
                <a:solidFill>
                  <a:schemeClr val="tx1"/>
                </a:solidFill>
                <a:effectLst/>
              </a:rPr>
              <a:t>Your Contact Information</a:t>
            </a:r>
            <a:r>
              <a:rPr lang="en-US" sz="7200" dirty="0">
                <a:solidFill>
                  <a:schemeClr val="tx1"/>
                </a:solidFill>
                <a:effectLst/>
              </a:rPr>
              <a:t> section of the </a:t>
            </a:r>
            <a:r>
              <a:rPr lang="en-US" sz="7200" b="1" dirty="0">
                <a:solidFill>
                  <a:schemeClr val="tx1"/>
                </a:solidFill>
                <a:effectLst/>
              </a:rPr>
              <a:t>Company Details </a:t>
            </a:r>
            <a:r>
              <a:rPr lang="en-US" sz="7200" dirty="0">
                <a:solidFill>
                  <a:schemeClr val="tx1"/>
                </a:solidFill>
                <a:effectLst/>
              </a:rPr>
              <a:t>screen AND to the supplier contact(s) listed in the </a:t>
            </a:r>
            <a:r>
              <a:rPr lang="en-US" sz="7200" b="1" dirty="0">
                <a:solidFill>
                  <a:schemeClr val="tx1"/>
                </a:solidFill>
                <a:effectLst/>
              </a:rPr>
              <a:t>Supplier Contact</a:t>
            </a:r>
            <a:r>
              <a:rPr lang="en-US" sz="7200" dirty="0">
                <a:solidFill>
                  <a:schemeClr val="tx1"/>
                </a:solidFill>
                <a:effectLst/>
              </a:rPr>
              <a:t> section once the supplier record has been activated</a:t>
            </a:r>
            <a:r>
              <a:rPr lang="en-US" sz="7200" dirty="0">
                <a:effectLst/>
              </a:rPr>
              <a: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246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25000" lnSpcReduction="20000"/>
          </a:bodyPr>
          <a:lstStyle/>
          <a:p>
            <a:pPr>
              <a:buFont typeface="+mj-lt"/>
              <a:buAutoNum type="arabicPeriod" startAt="7"/>
            </a:pPr>
            <a:endParaRPr lang="en-US" dirty="0">
              <a:solidFill>
                <a:schemeClr val="tx1"/>
              </a:solidFill>
              <a:effectLst/>
            </a:endParaRPr>
          </a:p>
          <a:p>
            <a:pPr algn="l"/>
            <a:r>
              <a:rPr lang="en-US" sz="6600" b="1" dirty="0">
                <a:solidFill>
                  <a:schemeClr val="tx1"/>
                </a:solidFill>
              </a:rPr>
              <a:t>Notes</a:t>
            </a:r>
          </a:p>
          <a:p>
            <a:pPr algn="l"/>
            <a:endParaRPr lang="en-US" sz="6600" b="1" dirty="0">
              <a:solidFill>
                <a:schemeClr val="tx1"/>
              </a:solidFill>
            </a:endParaRPr>
          </a:p>
          <a:p>
            <a:pPr algn="l">
              <a:buFont typeface="Arial" panose="020B0604020202020204" pitchFamily="34" charset="0"/>
              <a:buChar char="•"/>
            </a:pPr>
            <a:r>
              <a:rPr lang="en-US" sz="6600" dirty="0">
                <a:solidFill>
                  <a:schemeClr val="tx1"/>
                </a:solidFill>
                <a:effectLst/>
              </a:rPr>
              <a:t>The </a:t>
            </a:r>
            <a:r>
              <a:rPr lang="en-US" sz="6600" b="1" dirty="0">
                <a:solidFill>
                  <a:schemeClr val="tx1"/>
                </a:solidFill>
                <a:effectLst/>
              </a:rPr>
              <a:t>Save for Later</a:t>
            </a:r>
            <a:r>
              <a:rPr lang="en-US" sz="6600" dirty="0">
                <a:solidFill>
                  <a:schemeClr val="tx1"/>
                </a:solidFill>
                <a:effectLst/>
              </a:rPr>
              <a:t> button allows a user to save the progress on their request and return to it later.  All required fields must be completed on the current screen before the </a:t>
            </a:r>
            <a:r>
              <a:rPr lang="en-US" sz="6600" b="1" dirty="0">
                <a:solidFill>
                  <a:schemeClr val="tx1"/>
                </a:solidFill>
                <a:effectLst/>
              </a:rPr>
              <a:t>Save for Later </a:t>
            </a:r>
            <a:r>
              <a:rPr lang="en-US" sz="6600" dirty="0">
                <a:solidFill>
                  <a:schemeClr val="tx1"/>
                </a:solidFill>
                <a:effectLst/>
              </a:rPr>
              <a:t>button can be clicked. Clicking the button will generate an email to the email address listed in the </a:t>
            </a:r>
            <a:r>
              <a:rPr lang="en-US" sz="6600" b="1" dirty="0">
                <a:solidFill>
                  <a:schemeClr val="tx1"/>
                </a:solidFill>
                <a:effectLst/>
              </a:rPr>
              <a:t>Your Contact Information</a:t>
            </a:r>
            <a:r>
              <a:rPr lang="en-US" sz="6600" dirty="0">
                <a:solidFill>
                  <a:schemeClr val="tx1"/>
                </a:solidFill>
                <a:effectLst/>
              </a:rPr>
              <a:t> section of the </a:t>
            </a:r>
            <a:r>
              <a:rPr lang="en-US" sz="6600" b="1" dirty="0">
                <a:solidFill>
                  <a:schemeClr val="tx1"/>
                </a:solidFill>
                <a:effectLst/>
              </a:rPr>
              <a:t>Company Details </a:t>
            </a:r>
            <a:r>
              <a:rPr lang="en-US" sz="6600" dirty="0">
                <a:solidFill>
                  <a:schemeClr val="tx1"/>
                </a:solidFill>
                <a:effectLst/>
              </a:rPr>
              <a:t>screen with a direct link to finish the request later.</a:t>
            </a:r>
          </a:p>
          <a:p>
            <a:pPr algn="l">
              <a:buFont typeface="Arial" panose="020B0604020202020204" pitchFamily="34" charset="0"/>
              <a:buChar char="•"/>
            </a:pPr>
            <a:endParaRPr lang="en-US" sz="6600" dirty="0">
              <a:solidFill>
                <a:schemeClr val="tx1"/>
              </a:solidFill>
              <a:effectLst/>
            </a:endParaRPr>
          </a:p>
          <a:p>
            <a:pPr algn="l">
              <a:buFont typeface="Arial" panose="020B0604020202020204" pitchFamily="34" charset="0"/>
              <a:buChar char="•"/>
            </a:pPr>
            <a:r>
              <a:rPr lang="en-US" sz="6600" dirty="0">
                <a:solidFill>
                  <a:schemeClr val="tx1"/>
                </a:solidFill>
                <a:effectLst/>
              </a:rPr>
              <a:t>Most delays to processing of the supplier request form are due to a lack of information, not too much information.</a:t>
            </a:r>
          </a:p>
          <a:p>
            <a:pPr algn="l">
              <a:buFont typeface="Arial" panose="020B0604020202020204" pitchFamily="34" charset="0"/>
              <a:buChar char="•"/>
            </a:pPr>
            <a:endParaRPr lang="en-US" sz="6600" dirty="0">
              <a:solidFill>
                <a:schemeClr val="tx1"/>
              </a:solidFill>
              <a:effectLst/>
            </a:endParaRPr>
          </a:p>
          <a:p>
            <a:pPr algn="l">
              <a:buFont typeface="Arial" panose="020B0604020202020204" pitchFamily="34" charset="0"/>
              <a:buChar char="•"/>
            </a:pPr>
            <a:r>
              <a:rPr lang="en-US" sz="6600" dirty="0">
                <a:solidFill>
                  <a:schemeClr val="tx1"/>
                </a:solidFill>
                <a:effectLst/>
              </a:rPr>
              <a:t>Once a supplier record is activated, it can be edited as needed for future transactions, such as adding new addresses, updating insurance, information, certifications, etc.</a:t>
            </a:r>
          </a:p>
          <a:p>
            <a:pPr algn="l" defTabSz="914400" eaLnBrk="0" fontAlgn="base" hangingPunct="0">
              <a:lnSpc>
                <a:spcPct val="100000"/>
              </a:lnSpc>
              <a:spcBef>
                <a:spcPct val="0"/>
              </a:spcBef>
              <a:spcAft>
                <a:spcPct val="0"/>
              </a:spcAft>
            </a:pPr>
            <a:r>
              <a:rPr lang="en-US" sz="7200" dirty="0">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826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85000" lnSpcReduction="20000"/>
          </a:bodyPr>
          <a:lstStyle/>
          <a:p>
            <a:pPr>
              <a:buFont typeface="+mj-lt"/>
              <a:buAutoNum type="arabicPeriod" startAt="7"/>
            </a:pPr>
            <a:endParaRPr lang="en-US"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3EB67848-6592-0441-4386-9B819B0C85A7}"/>
              </a:ext>
            </a:extLst>
          </p:cNvPr>
          <p:cNvPicPr>
            <a:picLocks noChangeAspect="1"/>
          </p:cNvPicPr>
          <p:nvPr/>
        </p:nvPicPr>
        <p:blipFill>
          <a:blip r:embed="rId4"/>
          <a:stretch>
            <a:fillRect/>
          </a:stretch>
        </p:blipFill>
        <p:spPr>
          <a:xfrm>
            <a:off x="508882" y="1916264"/>
            <a:ext cx="10963883" cy="3371353"/>
          </a:xfrm>
          <a:prstGeom prst="rect">
            <a:avLst/>
          </a:prstGeom>
        </p:spPr>
      </p:pic>
    </p:spTree>
    <p:extLst>
      <p:ext uri="{BB962C8B-B14F-4D97-AF65-F5344CB8AC3E}">
        <p14:creationId xmlns:p14="http://schemas.microsoft.com/office/powerpoint/2010/main" val="320999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85000" lnSpcReduction="20000"/>
          </a:bodyPr>
          <a:lstStyle/>
          <a:p>
            <a:pPr>
              <a:buFont typeface="+mj-lt"/>
              <a:buAutoNum type="arabicPeriod" startAt="7"/>
            </a:pPr>
            <a:endParaRPr lang="en-US"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DAF8CE10-5E1D-4551-5E9F-8F01F8FA7621}"/>
              </a:ext>
            </a:extLst>
          </p:cNvPr>
          <p:cNvPicPr>
            <a:picLocks noChangeAspect="1"/>
          </p:cNvPicPr>
          <p:nvPr/>
        </p:nvPicPr>
        <p:blipFill>
          <a:blip r:embed="rId4"/>
          <a:stretch>
            <a:fillRect/>
          </a:stretch>
        </p:blipFill>
        <p:spPr>
          <a:xfrm>
            <a:off x="408648" y="1716538"/>
            <a:ext cx="11144598" cy="3672840"/>
          </a:xfrm>
          <a:prstGeom prst="rect">
            <a:avLst/>
          </a:prstGeom>
        </p:spPr>
      </p:pic>
      <p:sp>
        <p:nvSpPr>
          <p:cNvPr id="11" name="Rectangle 10">
            <a:extLst>
              <a:ext uri="{FF2B5EF4-FFF2-40B4-BE49-F238E27FC236}">
                <a16:creationId xmlns:a16="http://schemas.microsoft.com/office/drawing/2014/main" id="{177255EF-0DC5-E748-F90F-B6EB51525C53}"/>
              </a:ext>
            </a:extLst>
          </p:cNvPr>
          <p:cNvSpPr/>
          <p:nvPr/>
        </p:nvSpPr>
        <p:spPr>
          <a:xfrm>
            <a:off x="1820849" y="2751151"/>
            <a:ext cx="508883" cy="3498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60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29"/>
            <a:ext cx="10318880" cy="1781371"/>
          </a:xfrm>
        </p:spPr>
        <p:txBody>
          <a:bodyPr>
            <a:noAutofit/>
          </a:bodyPr>
          <a:lstStyle/>
          <a:p>
            <a:pPr algn="l"/>
            <a:r>
              <a:rPr lang="en-US" sz="2000" b="1" dirty="0">
                <a:solidFill>
                  <a:schemeClr val="tx1"/>
                </a:solidFill>
                <a:effectLst/>
              </a:rPr>
              <a:t>Search for Existing Suppliers</a:t>
            </a:r>
            <a:endParaRPr lang="en-US" sz="2000" b="1" dirty="0">
              <a:solidFill>
                <a:schemeClr val="tx1"/>
              </a:solidFill>
            </a:endParaRPr>
          </a:p>
          <a:p>
            <a:pPr algn="l">
              <a:buFont typeface="+mj-lt"/>
              <a:buAutoNum type="arabicPeriod"/>
            </a:pPr>
            <a:r>
              <a:rPr lang="en-US" sz="2000" dirty="0">
                <a:solidFill>
                  <a:schemeClr val="tx1"/>
                </a:solidFill>
                <a:effectLst/>
              </a:rPr>
              <a:t>Log in to Aggie Enterprise.</a:t>
            </a:r>
          </a:p>
          <a:p>
            <a:pPr algn="l">
              <a:buFont typeface="+mj-lt"/>
              <a:buAutoNum type="arabicPeriod"/>
            </a:pPr>
            <a:r>
              <a:rPr lang="en-US" sz="2000" dirty="0">
                <a:solidFill>
                  <a:schemeClr val="tx1"/>
                </a:solidFill>
                <a:effectLst/>
              </a:rPr>
              <a:t>Click </a:t>
            </a:r>
            <a:r>
              <a:rPr lang="en-US" sz="2000" b="1" dirty="0">
                <a:solidFill>
                  <a:schemeClr val="tx1"/>
                </a:solidFill>
                <a:effectLst/>
              </a:rPr>
              <a:t>Suppliers</a:t>
            </a:r>
            <a:r>
              <a:rPr lang="en-US" sz="2000" dirty="0">
                <a:solidFill>
                  <a:schemeClr val="tx1"/>
                </a:solidFill>
                <a:effectLst/>
              </a:rPr>
              <a:t>, click </a:t>
            </a:r>
            <a:r>
              <a:rPr lang="en-US" sz="2000" b="1" dirty="0">
                <a:solidFill>
                  <a:schemeClr val="tx1"/>
                </a:solidFill>
                <a:effectLst/>
              </a:rPr>
              <a:t>Tasks</a:t>
            </a:r>
            <a:r>
              <a:rPr lang="en-US" sz="2000" dirty="0">
                <a:solidFill>
                  <a:schemeClr val="tx1"/>
                </a:solidFill>
                <a:effectLst/>
              </a:rPr>
              <a:t>, and then click </a:t>
            </a:r>
            <a:r>
              <a:rPr lang="en-US" sz="2000" b="1" dirty="0">
                <a:solidFill>
                  <a:schemeClr val="tx1"/>
                </a:solidFill>
                <a:effectLst/>
              </a:rPr>
              <a:t>Manage Suppliers</a:t>
            </a:r>
            <a:r>
              <a:rPr lang="en-US" sz="2000" dirty="0">
                <a:solidFill>
                  <a:schemeClr val="tx1"/>
                </a:solidFill>
                <a:effectLst/>
              </a:rPr>
              <a:t>.</a:t>
            </a:r>
            <a:br>
              <a:rPr lang="en-US" sz="2000" dirty="0">
                <a:solidFill>
                  <a:schemeClr val="tx1"/>
                </a:solidFill>
                <a:effectLst/>
              </a:rPr>
            </a:br>
            <a:r>
              <a:rPr lang="en-US" sz="2000" dirty="0">
                <a:solidFill>
                  <a:schemeClr val="tx1"/>
                </a:solidFill>
                <a:effectLst/>
              </a:rPr>
              <a:t>In the </a:t>
            </a:r>
            <a:r>
              <a:rPr lang="en-US" sz="2000" b="1" dirty="0">
                <a:solidFill>
                  <a:schemeClr val="tx1"/>
                </a:solidFill>
                <a:effectLst/>
              </a:rPr>
              <a:t>Manage Suppliers</a:t>
            </a:r>
            <a:r>
              <a:rPr lang="en-US" sz="2000" dirty="0">
                <a:solidFill>
                  <a:schemeClr val="tx1"/>
                </a:solidFill>
                <a:effectLst/>
              </a:rPr>
              <a:t> dialog box, search defaults to the </a:t>
            </a:r>
            <a:r>
              <a:rPr lang="en-US" sz="2000" b="1" dirty="0">
                <a:solidFill>
                  <a:schemeClr val="tx1"/>
                </a:solidFill>
                <a:effectLst/>
              </a:rPr>
              <a:t>Keywords</a:t>
            </a:r>
            <a:r>
              <a:rPr lang="en-US" sz="2000" dirty="0">
                <a:solidFill>
                  <a:schemeClr val="tx1"/>
                </a:solidFill>
                <a:effectLst/>
              </a:rPr>
              <a:t>, but you can click </a:t>
            </a:r>
            <a:r>
              <a:rPr lang="en-US" sz="2000" b="1" dirty="0">
                <a:solidFill>
                  <a:schemeClr val="tx1"/>
                </a:solidFill>
                <a:effectLst/>
              </a:rPr>
              <a:t>Advanced</a:t>
            </a:r>
            <a:r>
              <a:rPr lang="en-US" sz="2000" dirty="0">
                <a:solidFill>
                  <a:schemeClr val="tx1"/>
                </a:solidFill>
                <a:effectLst/>
              </a:rPr>
              <a:t> to view additional ways to search for supplier records.</a:t>
            </a:r>
          </a:p>
          <a:p>
            <a:pPr algn="l"/>
            <a:endParaRPr lang="en-US" sz="2000" dirty="0">
              <a:solidFill>
                <a:schemeClr val="tx1"/>
              </a:solidFill>
              <a:effectLst/>
            </a:endParaRPr>
          </a:p>
          <a:p>
            <a:pPr algn="l" defTabSz="914400" eaLnBrk="0" fontAlgn="base" hangingPunct="0">
              <a:lnSpc>
                <a:spcPct val="100000"/>
              </a:lnSpc>
              <a:spcBef>
                <a:spcPct val="0"/>
              </a:spcBef>
              <a:spcAft>
                <a:spcPct val="0"/>
              </a:spcAft>
            </a:pP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endParaRPr lang="en-US" sz="2000"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screen shot of a computer&#10;&#10;Description automatically generated">
            <a:extLst>
              <a:ext uri="{FF2B5EF4-FFF2-40B4-BE49-F238E27FC236}">
                <a16:creationId xmlns:a16="http://schemas.microsoft.com/office/drawing/2014/main" id="{1B18AE08-2269-7B4D-1B92-0C1BE1D5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16" y="3550298"/>
            <a:ext cx="7572898" cy="1781371"/>
          </a:xfrm>
          <a:prstGeom prst="rect">
            <a:avLst/>
          </a:prstGeom>
        </p:spPr>
      </p:pic>
      <p:sp>
        <p:nvSpPr>
          <p:cNvPr id="10" name="TextBox 9">
            <a:extLst>
              <a:ext uri="{FF2B5EF4-FFF2-40B4-BE49-F238E27FC236}">
                <a16:creationId xmlns:a16="http://schemas.microsoft.com/office/drawing/2014/main" id="{68693E01-15DD-F473-7185-52B61B1D1FC2}"/>
              </a:ext>
            </a:extLst>
          </p:cNvPr>
          <p:cNvSpPr txBox="1"/>
          <p:nvPr/>
        </p:nvSpPr>
        <p:spPr>
          <a:xfrm>
            <a:off x="8006963" y="3854341"/>
            <a:ext cx="3641697" cy="1477328"/>
          </a:xfrm>
          <a:prstGeom prst="rect">
            <a:avLst/>
          </a:prstGeom>
          <a:noFill/>
        </p:spPr>
        <p:txBody>
          <a:bodyPr wrap="square" rtlCol="0">
            <a:spAutoFit/>
          </a:bodyPr>
          <a:lstStyle/>
          <a:p>
            <a:r>
              <a:rPr lang="en-US"/>
              <a:t>You can use </a:t>
            </a:r>
            <a:r>
              <a:rPr lang="en-US" b="1"/>
              <a:t>Keywords, Supplier</a:t>
            </a:r>
            <a:r>
              <a:rPr lang="en-US"/>
              <a:t>, or </a:t>
            </a:r>
            <a:r>
              <a:rPr lang="en-US" b="1"/>
              <a:t>Alternate Supplier Name</a:t>
            </a:r>
            <a:r>
              <a:rPr lang="en-US"/>
              <a:t> to locate the supplier by name. This is the recommended and easiest way to search for a supplier. </a:t>
            </a:r>
            <a:endParaRPr lang="en-US" dirty="0"/>
          </a:p>
        </p:txBody>
      </p:sp>
    </p:spTree>
    <p:extLst>
      <p:ext uri="{BB962C8B-B14F-4D97-AF65-F5344CB8AC3E}">
        <p14:creationId xmlns:p14="http://schemas.microsoft.com/office/powerpoint/2010/main" val="96748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5" y="1847458"/>
            <a:ext cx="10101165" cy="3562741"/>
          </a:xfrm>
        </p:spPr>
        <p:txBody>
          <a:bodyPr>
            <a:normAutofit fontScale="85000" lnSpcReduction="20000"/>
          </a:bodyPr>
          <a:lstStyle/>
          <a:p>
            <a:pPr>
              <a:buFont typeface="+mj-lt"/>
              <a:buAutoNum type="arabicPeriod" startAt="7"/>
            </a:pPr>
            <a:endParaRPr lang="en-US"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77255EF-0DC5-E748-F90F-B6EB51525C53}"/>
              </a:ext>
            </a:extLst>
          </p:cNvPr>
          <p:cNvSpPr/>
          <p:nvPr/>
        </p:nvSpPr>
        <p:spPr>
          <a:xfrm>
            <a:off x="1820849" y="2751151"/>
            <a:ext cx="508883" cy="3498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69326FA-968B-318B-2441-807F1DF5B709}"/>
              </a:ext>
            </a:extLst>
          </p:cNvPr>
          <p:cNvPicPr>
            <a:picLocks noChangeAspect="1"/>
          </p:cNvPicPr>
          <p:nvPr/>
        </p:nvPicPr>
        <p:blipFill>
          <a:blip r:embed="rId4"/>
          <a:stretch>
            <a:fillRect/>
          </a:stretch>
        </p:blipFill>
        <p:spPr>
          <a:xfrm>
            <a:off x="719235" y="1847458"/>
            <a:ext cx="10543430" cy="3562741"/>
          </a:xfrm>
          <a:prstGeom prst="rect">
            <a:avLst/>
          </a:prstGeom>
        </p:spPr>
      </p:pic>
    </p:spTree>
    <p:extLst>
      <p:ext uri="{BB962C8B-B14F-4D97-AF65-F5344CB8AC3E}">
        <p14:creationId xmlns:p14="http://schemas.microsoft.com/office/powerpoint/2010/main" val="411884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719236" y="1847458"/>
            <a:ext cx="7287728" cy="657203"/>
          </a:xfrm>
        </p:spPr>
        <p:txBody>
          <a:bodyPr>
            <a:normAutofit fontScale="25000" lnSpcReduction="20000"/>
          </a:bodyPr>
          <a:lstStyle/>
          <a:p>
            <a:pPr>
              <a:buFont typeface="+mj-lt"/>
              <a:buAutoNum type="arabicPeriod" startAt="7"/>
            </a:pPr>
            <a:endParaRPr lang="en-US"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200" b="0" i="0" u="none" strike="noStrike" cap="none" normalizeH="0" baseline="0" dirty="0">
              <a:ln>
                <a:noFill/>
              </a:ln>
              <a:solidFill>
                <a:schemeClr val="tx1"/>
              </a:solidFill>
              <a:effectLst/>
              <a:latin typeface="Arial" panose="020B0604020202020204" pitchFamily="34" charset="0"/>
            </a:endParaRPr>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AD31ED8B-41A5-6231-106D-AA4C10314D5B}"/>
              </a:ext>
            </a:extLst>
          </p:cNvPr>
          <p:cNvPicPr>
            <a:picLocks noChangeAspect="1"/>
          </p:cNvPicPr>
          <p:nvPr/>
        </p:nvPicPr>
        <p:blipFill>
          <a:blip r:embed="rId4"/>
          <a:stretch>
            <a:fillRect/>
          </a:stretch>
        </p:blipFill>
        <p:spPr>
          <a:xfrm>
            <a:off x="548640" y="1847457"/>
            <a:ext cx="9573370" cy="3890870"/>
          </a:xfrm>
          <a:prstGeom prst="rect">
            <a:avLst/>
          </a:prstGeom>
        </p:spPr>
      </p:pic>
    </p:spTree>
    <p:extLst>
      <p:ext uri="{BB962C8B-B14F-4D97-AF65-F5344CB8AC3E}">
        <p14:creationId xmlns:p14="http://schemas.microsoft.com/office/powerpoint/2010/main" val="68403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30"/>
            <a:ext cx="10318880" cy="531028"/>
          </a:xfrm>
        </p:spPr>
        <p:txBody>
          <a:bodyPr>
            <a:noAutofit/>
          </a:bodyPr>
          <a:lstStyle/>
          <a:p>
            <a:pPr algn="l"/>
            <a:r>
              <a:rPr lang="en-US" sz="2000" dirty="0">
                <a:solidFill>
                  <a:schemeClr val="tx1"/>
                </a:solidFill>
              </a:rPr>
              <a:t>Click </a:t>
            </a:r>
            <a:r>
              <a:rPr lang="en-US" sz="2000" b="1" dirty="0">
                <a:solidFill>
                  <a:schemeClr val="tx1"/>
                </a:solidFill>
              </a:rPr>
              <a:t>Add Fields</a:t>
            </a:r>
            <a:r>
              <a:rPr lang="en-US" sz="2000" dirty="0">
                <a:solidFill>
                  <a:schemeClr val="tx1"/>
                </a:solidFill>
              </a:rPr>
              <a:t> to see additional ways to search for suppliers.</a:t>
            </a:r>
            <a:r>
              <a:rPr lang="en-US" sz="2000" dirty="0">
                <a:solidFill>
                  <a:schemeClr val="tx1"/>
                </a:solidFill>
                <a:effectLst/>
              </a:rPr>
              <a:t>.</a:t>
            </a:r>
          </a:p>
          <a:p>
            <a:pPr algn="l"/>
            <a:endParaRPr lang="en-US" sz="2000" dirty="0">
              <a:solidFill>
                <a:schemeClr val="tx1"/>
              </a:solidFill>
              <a:effectLst/>
            </a:endParaRPr>
          </a:p>
          <a:p>
            <a:pPr algn="l" defTabSz="914400" eaLnBrk="0" fontAlgn="base" hangingPunct="0">
              <a:lnSpc>
                <a:spcPct val="100000"/>
              </a:lnSpc>
              <a:spcBef>
                <a:spcPct val="0"/>
              </a:spcBef>
              <a:spcAft>
                <a:spcPct val="0"/>
              </a:spcAft>
            </a:pP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endParaRPr lang="en-US" sz="2000"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screenshot of a computer&#10;&#10;Description automatically generated">
            <a:extLst>
              <a:ext uri="{FF2B5EF4-FFF2-40B4-BE49-F238E27FC236}">
                <a16:creationId xmlns:a16="http://schemas.microsoft.com/office/drawing/2014/main" id="{6AF885D7-2590-FC07-68FB-C7CB941A7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846" y="2093860"/>
            <a:ext cx="7573212" cy="3116510"/>
          </a:xfrm>
          <a:prstGeom prst="rect">
            <a:avLst/>
          </a:prstGeom>
        </p:spPr>
      </p:pic>
    </p:spTree>
    <p:extLst>
      <p:ext uri="{BB962C8B-B14F-4D97-AF65-F5344CB8AC3E}">
        <p14:creationId xmlns:p14="http://schemas.microsoft.com/office/powerpoint/2010/main" val="233743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30"/>
            <a:ext cx="10318880" cy="531028"/>
          </a:xfrm>
        </p:spPr>
        <p:txBody>
          <a:bodyPr>
            <a:noAutofit/>
          </a:bodyPr>
          <a:lstStyle/>
          <a:p>
            <a:pPr algn="l"/>
            <a:r>
              <a:rPr lang="en-US" sz="2000" dirty="0">
                <a:solidFill>
                  <a:schemeClr val="tx1"/>
                </a:solidFill>
              </a:rPr>
              <a:t>In the search results, click the supplier name to view the supplier details. </a:t>
            </a:r>
            <a:endParaRPr lang="en-US" sz="2000" dirty="0">
              <a:solidFill>
                <a:schemeClr val="tx1"/>
              </a:solidFill>
              <a:effectLst/>
            </a:endParaRPr>
          </a:p>
          <a:p>
            <a:pPr algn="l" defTabSz="914400" eaLnBrk="0" fontAlgn="base" hangingPunct="0">
              <a:lnSpc>
                <a:spcPct val="100000"/>
              </a:lnSpc>
              <a:spcBef>
                <a:spcPct val="0"/>
              </a:spcBef>
              <a:spcAft>
                <a:spcPct val="0"/>
              </a:spcAft>
            </a:pP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endParaRPr lang="en-US" sz="2000"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805C829A-FC4D-E7AF-C554-2F4C4B3B3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628" y="2311802"/>
            <a:ext cx="7140271" cy="1655899"/>
          </a:xfrm>
          <a:prstGeom prst="rect">
            <a:avLst/>
          </a:prstGeom>
        </p:spPr>
      </p:pic>
    </p:spTree>
    <p:extLst>
      <p:ext uri="{BB962C8B-B14F-4D97-AF65-F5344CB8AC3E}">
        <p14:creationId xmlns:p14="http://schemas.microsoft.com/office/powerpoint/2010/main" val="373619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30"/>
            <a:ext cx="10318880" cy="531028"/>
          </a:xfrm>
        </p:spPr>
        <p:txBody>
          <a:bodyPr>
            <a:noAutofit/>
          </a:bodyPr>
          <a:lstStyle/>
          <a:p>
            <a:pPr algn="l" defTabSz="914400" eaLnBrk="0" fontAlgn="base" hangingPunct="0">
              <a:lnSpc>
                <a:spcPct val="100000"/>
              </a:lnSpc>
              <a:spcBef>
                <a:spcPct val="0"/>
              </a:spcBef>
              <a:spcAft>
                <a:spcPct val="0"/>
              </a:spcAft>
            </a:pPr>
            <a:r>
              <a:rPr lang="en-US" sz="2000" dirty="0">
                <a:solidFill>
                  <a:schemeClr val="tx1"/>
                </a:solidFill>
              </a:rPr>
              <a:t>The </a:t>
            </a:r>
            <a:r>
              <a:rPr lang="en-US" sz="2000" b="1" dirty="0">
                <a:solidFill>
                  <a:schemeClr val="tx1"/>
                </a:solidFill>
              </a:rPr>
              <a:t>profile</a:t>
            </a:r>
            <a:r>
              <a:rPr lang="en-US" sz="2000" dirty="0">
                <a:solidFill>
                  <a:schemeClr val="tx1"/>
                </a:solidFill>
              </a:rPr>
              <a:t> section displays by default, but there are also tabs for viewing the </a:t>
            </a:r>
            <a:r>
              <a:rPr lang="en-US" sz="2000" b="1" dirty="0">
                <a:solidFill>
                  <a:schemeClr val="tx1"/>
                </a:solidFill>
              </a:rPr>
              <a:t>addresses, sites, and contacts</a:t>
            </a:r>
            <a:r>
              <a:rPr lang="en-US" sz="2000" dirty="0">
                <a:solidFill>
                  <a:schemeClr val="tx1"/>
                </a:solidFill>
              </a:rPr>
              <a:t> for the supplier. The sites identify the various addresses for the supplier record and a supplier site is required on each Requisition.</a:t>
            </a:r>
          </a:p>
          <a:p>
            <a:pPr algn="l" defTabSz="914400" eaLnBrk="0" fontAlgn="base" hangingPunct="0">
              <a:lnSpc>
                <a:spcPct val="100000"/>
              </a:lnSpc>
              <a:spcBef>
                <a:spcPct val="0"/>
              </a:spcBef>
              <a:spcAft>
                <a:spcPct val="0"/>
              </a:spcAft>
            </a:pP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endParaRPr lang="en-US" sz="2000"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screenshot of a computer&#10;&#10;Description automatically generated">
            <a:extLst>
              <a:ext uri="{FF2B5EF4-FFF2-40B4-BE49-F238E27FC236}">
                <a16:creationId xmlns:a16="http://schemas.microsoft.com/office/drawing/2014/main" id="{6FA4E05D-AB2A-FA76-7718-999DEC5C2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002" y="2818610"/>
            <a:ext cx="6902654" cy="1463167"/>
          </a:xfrm>
          <a:prstGeom prst="rect">
            <a:avLst/>
          </a:prstGeom>
        </p:spPr>
      </p:pic>
      <p:sp>
        <p:nvSpPr>
          <p:cNvPr id="11" name="TextBox 10">
            <a:extLst>
              <a:ext uri="{FF2B5EF4-FFF2-40B4-BE49-F238E27FC236}">
                <a16:creationId xmlns:a16="http://schemas.microsoft.com/office/drawing/2014/main" id="{BF1DB9D8-EC29-966E-85A0-6B1620D42A1E}"/>
              </a:ext>
            </a:extLst>
          </p:cNvPr>
          <p:cNvSpPr txBox="1"/>
          <p:nvPr/>
        </p:nvSpPr>
        <p:spPr>
          <a:xfrm>
            <a:off x="802621" y="4401047"/>
            <a:ext cx="9239415" cy="923330"/>
          </a:xfrm>
          <a:prstGeom prst="rect">
            <a:avLst/>
          </a:prstGeom>
          <a:noFill/>
        </p:spPr>
        <p:txBody>
          <a:bodyPr wrap="square" rtlCol="0">
            <a:spAutoFit/>
          </a:bodyPr>
          <a:lstStyle/>
          <a:p>
            <a:r>
              <a:rPr lang="en-US" dirty="0"/>
              <a:t>If no there are no search results, check the spelling to ensure it is correct.  Use fewer words in the search to see if this retrieves results.  If there are too many search results, enter a more uncommon part of the supplier's name to narrow down the results.</a:t>
            </a:r>
          </a:p>
        </p:txBody>
      </p:sp>
    </p:spTree>
    <p:extLst>
      <p:ext uri="{BB962C8B-B14F-4D97-AF65-F5344CB8AC3E}">
        <p14:creationId xmlns:p14="http://schemas.microsoft.com/office/powerpoint/2010/main" val="59375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30"/>
            <a:ext cx="10318880" cy="531028"/>
          </a:xfrm>
        </p:spPr>
        <p:txBody>
          <a:bodyPr>
            <a:noAutofit/>
          </a:bodyPr>
          <a:lstStyle/>
          <a:p>
            <a:pPr algn="l"/>
            <a:r>
              <a:rPr lang="en-US" sz="1800" b="1" dirty="0">
                <a:solidFill>
                  <a:schemeClr val="tx1"/>
                </a:solidFill>
                <a:effectLst/>
              </a:rPr>
              <a:t>Search for Existing Vendor in Requisitions</a:t>
            </a:r>
            <a:endParaRPr lang="en-US" sz="2000" b="1" dirty="0">
              <a:solidFill>
                <a:schemeClr val="tx1"/>
              </a:solidFill>
            </a:endParaRPr>
          </a:p>
          <a:p>
            <a:pPr algn="l">
              <a:buFont typeface="+mj-lt"/>
              <a:buAutoNum type="arabicPeriod"/>
            </a:pPr>
            <a:r>
              <a:rPr lang="en-US" sz="2000" dirty="0">
                <a:solidFill>
                  <a:schemeClr val="tx1"/>
                </a:solidFill>
                <a:effectLst/>
              </a:rPr>
              <a:t>Log in to Aggie Enterprise.</a:t>
            </a:r>
          </a:p>
          <a:p>
            <a:pPr algn="l">
              <a:buFont typeface="+mj-lt"/>
              <a:buAutoNum type="arabicPeriod"/>
            </a:pPr>
            <a:r>
              <a:rPr lang="en-US" sz="2000" dirty="0">
                <a:solidFill>
                  <a:schemeClr val="tx1"/>
                </a:solidFill>
                <a:effectLst/>
              </a:rPr>
              <a:t>Click </a:t>
            </a:r>
            <a:r>
              <a:rPr lang="en-US" sz="2000" b="1" dirty="0">
                <a:solidFill>
                  <a:schemeClr val="tx1"/>
                </a:solidFill>
                <a:effectLst/>
              </a:rPr>
              <a:t>Procurement</a:t>
            </a:r>
            <a:r>
              <a:rPr lang="en-US" sz="2000" dirty="0">
                <a:solidFill>
                  <a:schemeClr val="tx1"/>
                </a:solidFill>
                <a:effectLst/>
              </a:rPr>
              <a:t>, and then click </a:t>
            </a:r>
            <a:r>
              <a:rPr lang="en-US" sz="2000" b="1" dirty="0">
                <a:solidFill>
                  <a:schemeClr val="tx1"/>
                </a:solidFill>
                <a:effectLst/>
              </a:rPr>
              <a:t>Purchase Requisitions</a:t>
            </a:r>
            <a:r>
              <a:rPr lang="en-US" sz="2000" dirty="0">
                <a:solidFill>
                  <a:schemeClr val="tx1"/>
                </a:solidFill>
                <a:effectLst/>
              </a:rPr>
              <a:t>.</a:t>
            </a:r>
          </a:p>
          <a:p>
            <a:pPr algn="l">
              <a:buFont typeface="+mj-lt"/>
              <a:buAutoNum type="arabicPeriod"/>
            </a:pPr>
            <a:r>
              <a:rPr lang="en-US" sz="2000" dirty="0">
                <a:solidFill>
                  <a:schemeClr val="tx1"/>
                </a:solidFill>
                <a:effectLst/>
              </a:rPr>
              <a:t>In the </a:t>
            </a:r>
            <a:r>
              <a:rPr lang="en-US" sz="2000" b="1" dirty="0">
                <a:solidFill>
                  <a:schemeClr val="tx1"/>
                </a:solidFill>
                <a:effectLst/>
              </a:rPr>
              <a:t>Request Forms</a:t>
            </a:r>
            <a:r>
              <a:rPr lang="en-US" sz="2000" dirty="0">
                <a:solidFill>
                  <a:schemeClr val="tx1"/>
                </a:solidFill>
                <a:effectLst/>
              </a:rPr>
              <a:t> section, click on the </a:t>
            </a:r>
            <a:r>
              <a:rPr lang="en-US" sz="2000" b="1" dirty="0">
                <a:solidFill>
                  <a:schemeClr val="tx1"/>
                </a:solidFill>
                <a:effectLst/>
              </a:rPr>
              <a:t>QTY Based or Fixed Price Based Requisition</a:t>
            </a:r>
            <a:r>
              <a:rPr lang="en-US" sz="2000" dirty="0">
                <a:solidFill>
                  <a:schemeClr val="tx1"/>
                </a:solidFill>
                <a:effectLst/>
              </a:rPr>
              <a:t> link.</a:t>
            </a:r>
          </a:p>
          <a:p>
            <a:pPr algn="l">
              <a:buFont typeface="+mj-lt"/>
              <a:buAutoNum type="arabicPeriod"/>
            </a:pPr>
            <a:endParaRPr lang="en-US" sz="2000" dirty="0">
              <a:solidFill>
                <a:schemeClr val="tx1"/>
              </a:solidFill>
            </a:endParaRPr>
          </a:p>
          <a:p>
            <a:pPr algn="l">
              <a:buFont typeface="+mj-lt"/>
              <a:buAutoNum type="arabicPeriod"/>
            </a:pPr>
            <a:endParaRPr lang="en-US" sz="2000" dirty="0">
              <a:solidFill>
                <a:schemeClr val="tx1"/>
              </a:solidFill>
              <a:effectLst/>
            </a:endParaRPr>
          </a:p>
          <a:p>
            <a:pPr algn="l" defTabSz="914400" eaLnBrk="0" fontAlgn="base" hangingPunct="0">
              <a:lnSpc>
                <a:spcPct val="100000"/>
              </a:lnSpc>
              <a:spcBef>
                <a:spcPct val="0"/>
              </a:spcBef>
              <a:spcAft>
                <a:spcPct val="0"/>
              </a:spcAft>
            </a:pP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endParaRPr lang="en-US" sz="2000"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close-up of a computer screen&#10;&#10;Description automatically generated">
            <a:extLst>
              <a:ext uri="{FF2B5EF4-FFF2-40B4-BE49-F238E27FC236}">
                <a16:creationId xmlns:a16="http://schemas.microsoft.com/office/drawing/2014/main" id="{E52A9610-264F-B31D-3967-962000086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535" y="3485386"/>
            <a:ext cx="5944115" cy="1572904"/>
          </a:xfrm>
          <a:prstGeom prst="rect">
            <a:avLst/>
          </a:prstGeom>
        </p:spPr>
      </p:pic>
    </p:spTree>
    <p:extLst>
      <p:ext uri="{BB962C8B-B14F-4D97-AF65-F5344CB8AC3E}">
        <p14:creationId xmlns:p14="http://schemas.microsoft.com/office/powerpoint/2010/main" val="233916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30"/>
            <a:ext cx="10318880" cy="531028"/>
          </a:xfrm>
        </p:spPr>
        <p:txBody>
          <a:bodyPr>
            <a:noAutofit/>
          </a:bodyPr>
          <a:lstStyle/>
          <a:p>
            <a:pPr algn="l"/>
            <a:r>
              <a:rPr lang="en-US" sz="2000" dirty="0">
                <a:solidFill>
                  <a:schemeClr val="tx1"/>
                </a:solidFill>
              </a:rPr>
              <a:t>4. On the Requisition document, click on the lookup icon next to the </a:t>
            </a:r>
            <a:r>
              <a:rPr lang="en-US" sz="2000" b="1" dirty="0">
                <a:solidFill>
                  <a:schemeClr val="tx1"/>
                </a:solidFill>
              </a:rPr>
              <a:t>Supplier</a:t>
            </a:r>
            <a:r>
              <a:rPr lang="en-US" sz="2000" dirty="0">
                <a:solidFill>
                  <a:schemeClr val="tx1"/>
                </a:solidFill>
              </a:rPr>
              <a:t> field. This will default the search fields </a:t>
            </a:r>
            <a:r>
              <a:rPr lang="en-US" sz="2000" b="1" dirty="0">
                <a:solidFill>
                  <a:schemeClr val="tx1"/>
                </a:solidFill>
              </a:rPr>
              <a:t>Supplier, Supplier</a:t>
            </a:r>
            <a:r>
              <a:rPr lang="en-US" sz="2000" dirty="0">
                <a:solidFill>
                  <a:schemeClr val="tx1"/>
                </a:solidFill>
              </a:rPr>
              <a:t> </a:t>
            </a:r>
            <a:r>
              <a:rPr lang="en-US" sz="2000" b="1" dirty="0">
                <a:solidFill>
                  <a:schemeClr val="tx1"/>
                </a:solidFill>
              </a:rPr>
              <a:t>Number, and Alternate Name</a:t>
            </a:r>
            <a:r>
              <a:rPr lang="en-US" sz="2000" dirty="0">
                <a:solidFill>
                  <a:schemeClr val="tx1"/>
                </a:solidFill>
              </a:rPr>
              <a:t>. </a:t>
            </a:r>
          </a:p>
          <a:p>
            <a:pPr algn="l">
              <a:buFont typeface="+mj-lt"/>
              <a:buAutoNum type="arabicPeriod"/>
            </a:pPr>
            <a:endParaRPr lang="en-US" sz="2000" dirty="0">
              <a:solidFill>
                <a:schemeClr val="tx1"/>
              </a:solidFill>
              <a:effectLst/>
            </a:endParaRPr>
          </a:p>
          <a:p>
            <a:pPr algn="l" defTabSz="914400" eaLnBrk="0" fontAlgn="base" hangingPunct="0">
              <a:lnSpc>
                <a:spcPct val="100000"/>
              </a:lnSpc>
              <a:spcBef>
                <a:spcPct val="0"/>
              </a:spcBef>
              <a:spcAft>
                <a:spcPct val="0"/>
              </a:spcAft>
            </a:pP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endParaRPr lang="en-US" sz="2000"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screenshot of a computer&#10;&#10;Description automatically generated">
            <a:extLst>
              <a:ext uri="{FF2B5EF4-FFF2-40B4-BE49-F238E27FC236}">
                <a16:creationId xmlns:a16="http://schemas.microsoft.com/office/drawing/2014/main" id="{D2D9FEF5-E214-D83F-EF53-0145F0D1D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290" y="2746189"/>
            <a:ext cx="6992767" cy="1650882"/>
          </a:xfrm>
          <a:prstGeom prst="rect">
            <a:avLst/>
          </a:prstGeom>
        </p:spPr>
      </p:pic>
    </p:spTree>
    <p:extLst>
      <p:ext uri="{BB962C8B-B14F-4D97-AF65-F5344CB8AC3E}">
        <p14:creationId xmlns:p14="http://schemas.microsoft.com/office/powerpoint/2010/main" val="21000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18" y="720015"/>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dirty="0">
                <a:solidFill>
                  <a:schemeClr val="accent5">
                    <a:lumMod val="50000"/>
                  </a:schemeClr>
                </a:solidFill>
              </a:rPr>
              <a:t>Searching for a Supplier (Vendor)</a:t>
            </a:r>
            <a:endParaRPr lang="en-US" sz="4000" b="1" dirty="0">
              <a:solidFill>
                <a:schemeClr val="accent5">
                  <a:lumMod val="50000"/>
                </a:schemeClr>
              </a:solidFill>
            </a:endParaRPr>
          </a:p>
        </p:txBody>
      </p:sp>
      <p:sp>
        <p:nvSpPr>
          <p:cNvPr id="3" name="Subtitle 2"/>
          <p:cNvSpPr>
            <a:spLocks noGrp="1"/>
          </p:cNvSpPr>
          <p:nvPr>
            <p:ph type="subTitle" idx="1"/>
          </p:nvPr>
        </p:nvSpPr>
        <p:spPr>
          <a:xfrm>
            <a:off x="719234" y="1647630"/>
            <a:ext cx="10318880" cy="531028"/>
          </a:xfrm>
        </p:spPr>
        <p:txBody>
          <a:bodyPr>
            <a:noAutofit/>
          </a:bodyPr>
          <a:lstStyle/>
          <a:p>
            <a:pPr algn="l" defTabSz="914400" eaLnBrk="0" fontAlgn="base" hangingPunct="0">
              <a:lnSpc>
                <a:spcPct val="100000"/>
              </a:lnSpc>
              <a:spcBef>
                <a:spcPct val="0"/>
              </a:spcBef>
              <a:spcAft>
                <a:spcPct val="0"/>
              </a:spcAft>
            </a:pPr>
            <a:r>
              <a:rPr lang="en-US" sz="2000" dirty="0">
                <a:solidFill>
                  <a:schemeClr val="tx1"/>
                </a:solidFill>
              </a:rPr>
              <a:t>5.Click </a:t>
            </a:r>
            <a:r>
              <a:rPr lang="en-US" sz="2000" b="1" dirty="0">
                <a:solidFill>
                  <a:schemeClr val="tx1"/>
                </a:solidFill>
              </a:rPr>
              <a:t>Advanced</a:t>
            </a:r>
            <a:r>
              <a:rPr lang="en-US" sz="2000" dirty="0">
                <a:solidFill>
                  <a:schemeClr val="tx1"/>
                </a:solidFill>
              </a:rPr>
              <a:t> to view additional ways to search for supplier records. </a:t>
            </a:r>
            <a:endParaRPr lang="en-US" sz="2000" dirty="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r>
              <a:rPr lang="en-US" sz="2000" dirty="0">
                <a:solidFill>
                  <a:schemeClr val="tx1"/>
                </a:solidFill>
              </a:rPr>
              <a:t>	</a:t>
            </a: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algn="l"/>
            <a:r>
              <a:rPr lang="en-US" sz="2000" dirty="0">
                <a:solidFill>
                  <a:schemeClr val="tx1"/>
                </a:solidFill>
              </a:rPr>
              <a:t> </a:t>
            </a:r>
          </a:p>
          <a:p>
            <a:pPr marL="342900" indent="-342900" algn="l">
              <a:buFont typeface="Arial" panose="020B0604020202020204" pitchFamily="34" charset="0"/>
              <a:buChar char="•"/>
            </a:pPr>
            <a:endParaRPr lang="en-US" sz="2000" dirty="0"/>
          </a:p>
          <a:p>
            <a:endParaRPr lang="en-US" sz="2000" dirty="0"/>
          </a:p>
          <a:p>
            <a:pPr algn="l"/>
            <a:r>
              <a:rPr lang="en-US" sz="2000" dirty="0">
                <a:solidFill>
                  <a:schemeClr val="tx1"/>
                </a:solidFill>
              </a:rPr>
              <a:t>The search within the Requisition document provides basic information on a supplier that can be helpful when locating a supplier to cite on a Requisition document. </a:t>
            </a:r>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BAFEB3C5-9CF9-4DB9-64EC-FE0099D0D884}"/>
              </a:ext>
            </a:extLst>
          </p:cNvPr>
          <p:cNvSpPr>
            <a:spLocks noChangeArrowheads="1"/>
          </p:cNvSpPr>
          <p:nvPr/>
        </p:nvSpPr>
        <p:spPr bwMode="auto">
          <a:xfrm>
            <a:off x="0" y="-600164"/>
            <a:ext cx="2648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4D29CB2E-BC63-7320-B88A-1E732FF5329D}"/>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white rectangular object with a black border&#10;&#10;Description automatically generated">
            <a:extLst>
              <a:ext uri="{FF2B5EF4-FFF2-40B4-BE49-F238E27FC236}">
                <a16:creationId xmlns:a16="http://schemas.microsoft.com/office/drawing/2014/main" id="{1289E806-8A5F-5245-92B9-65526FF9C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516" y="2593775"/>
            <a:ext cx="6539542" cy="1670449"/>
          </a:xfrm>
          <a:prstGeom prst="rect">
            <a:avLst/>
          </a:prstGeom>
        </p:spPr>
      </p:pic>
    </p:spTree>
    <p:extLst>
      <p:ext uri="{BB962C8B-B14F-4D97-AF65-F5344CB8AC3E}">
        <p14:creationId xmlns:p14="http://schemas.microsoft.com/office/powerpoint/2010/main" val="72116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86" y="1119673"/>
            <a:ext cx="11144598" cy="727786"/>
          </a:xfrm>
        </p:spPr>
        <p:txBody>
          <a:bodyPr>
            <a:noAutofit/>
          </a:bodyPr>
          <a:lstStyle/>
          <a:p>
            <a:br>
              <a:rPr lang="en-US" sz="4000" b="1" dirty="0">
                <a:solidFill>
                  <a:schemeClr val="accent5">
                    <a:lumMod val="50000"/>
                  </a:schemeClr>
                </a:solidFill>
              </a:rPr>
            </a:br>
            <a:br>
              <a:rPr lang="en-US" sz="4000" b="1" dirty="0">
                <a:solidFill>
                  <a:schemeClr val="accent5">
                    <a:lumMod val="50000"/>
                  </a:schemeClr>
                </a:solidFill>
              </a:rPr>
            </a:br>
            <a:br>
              <a:rPr lang="en-US" sz="4000" b="1" dirty="0">
                <a:solidFill>
                  <a:schemeClr val="accent5">
                    <a:lumMod val="50000"/>
                  </a:schemeClr>
                </a:solidFill>
              </a:rPr>
            </a:br>
            <a:r>
              <a:rPr lang="en-US" sz="4000" b="1" dirty="0">
                <a:solidFill>
                  <a:schemeClr val="accent5">
                    <a:lumMod val="50000"/>
                  </a:schemeClr>
                </a:solidFill>
              </a:rPr>
              <a:t>Creating a New Supplier Recorder (New Vendor)</a:t>
            </a:r>
          </a:p>
        </p:txBody>
      </p:sp>
      <p:sp>
        <p:nvSpPr>
          <p:cNvPr id="3" name="Subtitle 2"/>
          <p:cNvSpPr>
            <a:spLocks noGrp="1"/>
          </p:cNvSpPr>
          <p:nvPr>
            <p:ph type="subTitle" idx="1"/>
          </p:nvPr>
        </p:nvSpPr>
        <p:spPr>
          <a:xfrm>
            <a:off x="802433" y="2244833"/>
            <a:ext cx="9871787" cy="2644408"/>
          </a:xfrm>
        </p:spPr>
        <p:txBody>
          <a:bodyPr>
            <a:normAutofit fontScale="25000" lnSpcReduction="20000"/>
          </a:bodyPr>
          <a:lstStyle/>
          <a:p>
            <a:r>
              <a:rPr lang="en-US" sz="8000" b="1" dirty="0">
                <a:solidFill>
                  <a:schemeClr val="tx1"/>
                </a:solidFill>
              </a:rPr>
              <a:t>Overview</a:t>
            </a:r>
          </a:p>
          <a:p>
            <a:r>
              <a:rPr lang="en-US" sz="8000" dirty="0">
                <a:solidFill>
                  <a:schemeClr val="tx1"/>
                </a:solidFill>
              </a:rPr>
              <a:t>Before requesting the creation of a new supplier record, always perform a search first to ensure that the desired supplier record is not already in Aggie Enterprise.</a:t>
            </a:r>
          </a:p>
          <a:p>
            <a:endParaRPr lang="en-US" sz="8000" dirty="0">
              <a:solidFill>
                <a:schemeClr val="tx1"/>
              </a:solidFill>
            </a:endParaRPr>
          </a:p>
          <a:p>
            <a:r>
              <a:rPr lang="en-US" sz="8000" dirty="0">
                <a:solidFill>
                  <a:schemeClr val="tx1"/>
                </a:solidFill>
              </a:rPr>
              <a:t>Suppliers can be granted direct access to add a new Supplier record in Aggie Enterprise, or a Department can proxy request on behalf of a supplier. Departments will not have direct access to updating Aggie Enterprise Supplier records, but the completion of the steps below will route the request to the Supplier Services team for review and approval as appropriate.</a:t>
            </a:r>
          </a:p>
          <a:p>
            <a:pPr algn="l"/>
            <a:endParaRPr lang="en-US" sz="8800" dirty="0"/>
          </a:p>
          <a:p>
            <a:r>
              <a:rPr lang="en-US" sz="8000" dirty="0">
                <a:solidFill>
                  <a:schemeClr val="tx1"/>
                </a:solidFill>
              </a:rPr>
              <a:t>	</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pPr algn="l"/>
            <a:r>
              <a:rPr lang="en-US" dirty="0">
                <a:solidFill>
                  <a:schemeClr val="tx1"/>
                </a:solidFill>
              </a:rPr>
              <a:t> </a:t>
            </a:r>
          </a:p>
          <a:p>
            <a:pPr marL="342900" indent="-342900" algn="l">
              <a:buFont typeface="Arial" panose="020B0604020202020204" pitchFamily="34" charset="0"/>
              <a:buChar char="•"/>
            </a:pPr>
            <a:endParaRPr lang="en-US" dirty="0"/>
          </a:p>
          <a:p>
            <a:endParaRPr lang="en-US" dirty="0"/>
          </a:p>
          <a:p>
            <a:endParaRPr lang="en-US" dirty="0"/>
          </a:p>
        </p:txBody>
      </p:sp>
      <p:sp>
        <p:nvSpPr>
          <p:cNvPr id="4" name="U-Turn Arrow 6">
            <a:hlinkClick r:id="rId3" action="ppaction://hlinksldjump"/>
            <a:extLst>
              <a:ext uri="{FF2B5EF4-FFF2-40B4-BE49-F238E27FC236}">
                <a16:creationId xmlns:a16="http://schemas.microsoft.com/office/drawing/2014/main" id="{1B46EA75-D2A4-42F4-BDC6-2EF3FD2E7B09}"/>
              </a:ext>
            </a:extLst>
          </p:cNvPr>
          <p:cNvSpPr/>
          <p:nvPr/>
        </p:nvSpPr>
        <p:spPr>
          <a:xfrm>
            <a:off x="11774311" y="6276622"/>
            <a:ext cx="331972" cy="33214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0596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1672</Words>
  <Application>Microsoft Office PowerPoint</Application>
  <PresentationFormat>Widescreen</PresentationFormat>
  <Paragraphs>332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1_Office Theme</vt:lpstr>
      <vt:lpstr>   Searching for a Supplier (Vendor)</vt:lpstr>
      <vt:lpstr>   Searching for a Supplier (Vendor)</vt:lpstr>
      <vt:lpstr>   Searching for a Supplier (Vendor)</vt:lpstr>
      <vt:lpstr>   Searching for a Supplier (Vendor)</vt:lpstr>
      <vt:lpstr>   Searching for a Supplier (Vendor)</vt:lpstr>
      <vt:lpstr>   Searching for a Supplier (Vendor)</vt:lpstr>
      <vt:lpstr>   Searching for a Supplier (Vendor)</vt:lpstr>
      <vt:lpstr>   Searching for a Supplier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lpstr>   Creating a New Supplier Recorder (New Vendor)</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Searching for a Supplier (Vendor)</dc:title>
  <dc:creator>Tracy Roman</dc:creator>
  <cp:lastModifiedBy>Tracy Roman</cp:lastModifiedBy>
  <cp:revision>1</cp:revision>
  <dcterms:created xsi:type="dcterms:W3CDTF">2023-11-05T03:42:44Z</dcterms:created>
  <dcterms:modified xsi:type="dcterms:W3CDTF">2023-11-05T04:56:32Z</dcterms:modified>
</cp:coreProperties>
</file>