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562" r:id="rId2"/>
    <p:sldId id="563" r:id="rId3"/>
    <p:sldId id="564" r:id="rId4"/>
    <p:sldId id="565" r:id="rId5"/>
    <p:sldId id="5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4BD6C8-B009-43B0-9D30-7A9B15CA6E90}"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7B940B-D4D3-4736-B499-CCB0F9FCD1E9}" type="slidenum">
              <a:rPr lang="en-US" smtClean="0"/>
              <a:t>‹#›</a:t>
            </a:fld>
            <a:endParaRPr lang="en-US"/>
          </a:p>
        </p:txBody>
      </p:sp>
    </p:spTree>
    <p:extLst>
      <p:ext uri="{BB962C8B-B14F-4D97-AF65-F5344CB8AC3E}">
        <p14:creationId xmlns:p14="http://schemas.microsoft.com/office/powerpoint/2010/main" val="395967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9848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9598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694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319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1785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399579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68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3629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65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490650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824224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554633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24398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336344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34564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23633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227957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350619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42821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548286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48575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55237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182591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14873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82684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37587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4162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7316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244622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r>
              <a:rPr lang="en-US" sz="4000" b="1" dirty="0">
                <a:solidFill>
                  <a:schemeClr val="accent5">
                    <a:lumMod val="50000"/>
                  </a:schemeClr>
                </a:solidFill>
              </a:rPr>
              <a:t>Routing and PO Cr</a:t>
            </a:r>
            <a:r>
              <a:rPr lang="en-US" sz="4000" dirty="0">
                <a:solidFill>
                  <a:schemeClr val="accent5">
                    <a:lumMod val="50000"/>
                  </a:schemeClr>
                </a:solidFill>
              </a:rPr>
              <a:t>eation</a:t>
            </a:r>
            <a:endParaRPr lang="en-US" sz="4000" b="1" dirty="0">
              <a:solidFill>
                <a:schemeClr val="accent5">
                  <a:lumMod val="50000"/>
                </a:schemeClr>
              </a:solidFill>
            </a:endParaRPr>
          </a:p>
        </p:txBody>
      </p:sp>
      <p:sp>
        <p:nvSpPr>
          <p:cNvPr id="3" name="Subtitle 2"/>
          <p:cNvSpPr>
            <a:spLocks noGrp="1"/>
          </p:cNvSpPr>
          <p:nvPr>
            <p:ph type="subTitle" idx="1"/>
          </p:nvPr>
        </p:nvSpPr>
        <p:spPr>
          <a:xfrm>
            <a:off x="828139" y="1567651"/>
            <a:ext cx="10336695" cy="3592179"/>
          </a:xfrm>
        </p:spPr>
        <p:txBody>
          <a:bodyPr>
            <a:normAutofit/>
          </a:bodyPr>
          <a:lstStyle/>
          <a:p>
            <a:pPr algn="l"/>
            <a:r>
              <a:rPr lang="en-US" dirty="0">
                <a:solidFill>
                  <a:schemeClr val="tx1"/>
                </a:solidFill>
              </a:rPr>
              <a:t>Every Requisition requires at least one approval before a Purchase Order is created and submitted to an outside supplier.  When the Requisition initiator clicks on the Submit button, the required routing automatically occurs.  </a:t>
            </a:r>
          </a:p>
          <a:p>
            <a:pPr algn="l"/>
            <a:endParaRPr lang="en-US" b="1" dirty="0">
              <a:solidFill>
                <a:schemeClr val="tx1"/>
              </a:solidFill>
            </a:endParaRPr>
          </a:p>
          <a:p>
            <a:pPr algn="l"/>
            <a:r>
              <a:rPr lang="en-US" b="1" dirty="0">
                <a:solidFill>
                  <a:schemeClr val="tx1"/>
                </a:solidFill>
              </a:rPr>
              <a:t>An initiator cannot approve their own Requisition.  </a:t>
            </a:r>
            <a:endParaRPr lang="en-US" dirty="0">
              <a:solidFill>
                <a:schemeClr val="tx1"/>
              </a:solidFill>
            </a:endParaRPr>
          </a:p>
          <a:p>
            <a:pPr algn="l"/>
            <a:r>
              <a:rPr lang="en-US" dirty="0">
                <a:solidFill>
                  <a:schemeClr val="tx1"/>
                </a:solidFill>
                <a:effectLst/>
              </a:rPr>
              <a:t>	If a charge account approver creates a Requisition, it will require a different approver   	to approve it.  </a:t>
            </a:r>
          </a:p>
          <a:p>
            <a:pPr algn="l"/>
            <a:r>
              <a:rPr lang="en-US" dirty="0">
                <a:solidFill>
                  <a:schemeClr val="tx1"/>
                </a:solidFill>
                <a:effectLst/>
              </a:rPr>
              <a:t>	If a PPM Project Manager creates a Requisition, it will go directly to </a:t>
            </a:r>
            <a:r>
              <a:rPr lang="en-US" b="1" dirty="0">
                <a:solidFill>
                  <a:schemeClr val="tx1"/>
                </a:solidFill>
                <a:effectLst/>
              </a:rPr>
              <a:t>Rejected</a:t>
            </a:r>
            <a:r>
              <a:rPr lang="en-US" dirty="0">
                <a:solidFill>
                  <a:schemeClr val="tx1"/>
                </a:solidFill>
                <a:effectLst/>
              </a:rPr>
              <a:t> status.  	 PPM Project Managers are not to create Requisitions. </a:t>
            </a:r>
          </a:p>
          <a:p>
            <a:pPr algn="l"/>
            <a:endParaRPr lang="en-US" dirty="0">
              <a:solidFill>
                <a:schemeClr val="tx1"/>
              </a:solidFill>
            </a:endParaRP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8286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r>
              <a:rPr lang="en-US" sz="4000" b="1" dirty="0">
                <a:solidFill>
                  <a:schemeClr val="accent5">
                    <a:lumMod val="50000"/>
                  </a:schemeClr>
                </a:solidFill>
              </a:rPr>
              <a:t>Routing and PO Cr</a:t>
            </a:r>
            <a:r>
              <a:rPr lang="en-US" sz="4000" dirty="0">
                <a:solidFill>
                  <a:schemeClr val="accent5">
                    <a:lumMod val="50000"/>
                  </a:schemeClr>
                </a:solidFill>
              </a:rPr>
              <a:t>eation</a:t>
            </a:r>
            <a:endParaRPr lang="en-US" sz="4000" b="1" dirty="0">
              <a:solidFill>
                <a:schemeClr val="accent5">
                  <a:lumMod val="50000"/>
                </a:schemeClr>
              </a:solidFill>
            </a:endParaRPr>
          </a:p>
        </p:txBody>
      </p:sp>
      <p:sp>
        <p:nvSpPr>
          <p:cNvPr id="3" name="Subtitle 2"/>
          <p:cNvSpPr>
            <a:spLocks noGrp="1"/>
          </p:cNvSpPr>
          <p:nvPr>
            <p:ph type="subTitle" idx="1"/>
          </p:nvPr>
        </p:nvSpPr>
        <p:spPr>
          <a:xfrm>
            <a:off x="828139" y="1567651"/>
            <a:ext cx="10336695" cy="3592179"/>
          </a:xfrm>
        </p:spPr>
        <p:txBody>
          <a:bodyPr>
            <a:normAutofit/>
          </a:bodyPr>
          <a:lstStyle/>
          <a:p>
            <a:pPr algn="l"/>
            <a:r>
              <a:rPr lang="en-US" dirty="0">
                <a:solidFill>
                  <a:schemeClr val="tx1"/>
                </a:solidFill>
              </a:rPr>
              <a:t>At least two individuals are required to review a Requisition: the initiator and the approver.  Although an initiator cannot ad hoc route the document to an approver that isn't already on the routing log, an existing approver can route for an additional approval outside of the normal routing log if desired. </a:t>
            </a:r>
          </a:p>
          <a:p>
            <a:pPr algn="l"/>
            <a:endParaRPr lang="en-US" dirty="0">
              <a:solidFill>
                <a:schemeClr val="tx1"/>
              </a:solidFill>
            </a:endParaRPr>
          </a:p>
          <a:p>
            <a:pPr algn="l"/>
            <a:r>
              <a:rPr lang="en-US" dirty="0">
                <a:solidFill>
                  <a:schemeClr val="tx1"/>
                </a:solidFill>
              </a:rPr>
              <a:t>At a minimum, each Requisition routes to and requires the approval from the PPM Project Manager or Charge Account approver assigned to the chart string.   </a:t>
            </a:r>
          </a:p>
          <a:p>
            <a:pPr algn="l"/>
            <a:endParaRPr lang="en-US" dirty="0">
              <a:solidFill>
                <a:schemeClr val="tx1"/>
              </a:solidFill>
            </a:endParaRPr>
          </a:p>
          <a:p>
            <a:pPr algn="l"/>
            <a:r>
              <a:rPr lang="en-US" dirty="0">
                <a:solidFill>
                  <a:schemeClr val="tx1"/>
                </a:solidFill>
              </a:rPr>
              <a:t>If items meeting the definition of Capital Assets are being purchased, the Requisition routes to the Equipment Management team for approval. </a:t>
            </a:r>
          </a:p>
          <a:p>
            <a:pPr algn="l"/>
            <a:endParaRPr lang="en-US"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105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r>
              <a:rPr lang="en-US" sz="4000" b="1" dirty="0">
                <a:solidFill>
                  <a:schemeClr val="accent5">
                    <a:lumMod val="50000"/>
                  </a:schemeClr>
                </a:solidFill>
              </a:rPr>
              <a:t>Routing and PO Cr</a:t>
            </a:r>
            <a:r>
              <a:rPr lang="en-US" sz="4000" dirty="0">
                <a:solidFill>
                  <a:schemeClr val="accent5">
                    <a:lumMod val="50000"/>
                  </a:schemeClr>
                </a:solidFill>
              </a:rPr>
              <a:t>eation</a:t>
            </a:r>
            <a:endParaRPr lang="en-US" sz="4000" b="1" dirty="0">
              <a:solidFill>
                <a:schemeClr val="accent5">
                  <a:lumMod val="50000"/>
                </a:schemeClr>
              </a:solidFill>
            </a:endParaRPr>
          </a:p>
        </p:txBody>
      </p:sp>
      <p:sp>
        <p:nvSpPr>
          <p:cNvPr id="3" name="Subtitle 2"/>
          <p:cNvSpPr>
            <a:spLocks noGrp="1"/>
          </p:cNvSpPr>
          <p:nvPr>
            <p:ph type="subTitle" idx="1"/>
          </p:nvPr>
        </p:nvSpPr>
        <p:spPr>
          <a:xfrm>
            <a:off x="828139" y="1567651"/>
            <a:ext cx="10336695" cy="3592179"/>
          </a:xfrm>
        </p:spPr>
        <p:txBody>
          <a:bodyPr>
            <a:normAutofit/>
          </a:bodyPr>
          <a:lstStyle/>
          <a:p>
            <a:pPr algn="l"/>
            <a:r>
              <a:rPr lang="en-US" dirty="0">
                <a:solidFill>
                  <a:schemeClr val="tx1"/>
                </a:solidFill>
              </a:rPr>
              <a:t>If the </a:t>
            </a:r>
            <a:r>
              <a:rPr lang="en-US" b="1" dirty="0">
                <a:solidFill>
                  <a:schemeClr val="tx1"/>
                </a:solidFill>
              </a:rPr>
              <a:t>R&amp;D Exemption </a:t>
            </a:r>
            <a:r>
              <a:rPr lang="en-US" dirty="0">
                <a:solidFill>
                  <a:schemeClr val="tx1"/>
                </a:solidFill>
              </a:rPr>
              <a:t>field is completed, the Requisition routes to the Tax Reporting &amp; Compliance unit for approval. </a:t>
            </a:r>
          </a:p>
          <a:p>
            <a:pPr algn="l"/>
            <a:endParaRPr lang="en-US" dirty="0">
              <a:solidFill>
                <a:schemeClr val="tx1"/>
              </a:solidFill>
            </a:endParaRPr>
          </a:p>
          <a:p>
            <a:pPr algn="l"/>
            <a:r>
              <a:rPr lang="en-US" dirty="0">
                <a:solidFill>
                  <a:schemeClr val="tx1"/>
                </a:solidFill>
              </a:rPr>
              <a:t>If specialty or restricted commodities are being purchased (e.g. radioactive items, vehicles, controlled substances), the Requisition routes to the central department responsible for the oversight of that commodity (e.g. Safety Services, Fleet Services) for review and approval.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915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r>
              <a:rPr lang="en-US" sz="4000" b="1" dirty="0">
                <a:solidFill>
                  <a:schemeClr val="accent5">
                    <a:lumMod val="50000"/>
                  </a:schemeClr>
                </a:solidFill>
              </a:rPr>
              <a:t>Routing and PO Cr</a:t>
            </a:r>
            <a:r>
              <a:rPr lang="en-US" sz="4000" dirty="0">
                <a:solidFill>
                  <a:schemeClr val="accent5">
                    <a:lumMod val="50000"/>
                  </a:schemeClr>
                </a:solidFill>
              </a:rPr>
              <a:t>eation</a:t>
            </a:r>
            <a:endParaRPr lang="en-US" sz="4000" b="1" dirty="0">
              <a:solidFill>
                <a:schemeClr val="accent5">
                  <a:lumMod val="50000"/>
                </a:schemeClr>
              </a:solidFill>
            </a:endParaRPr>
          </a:p>
        </p:txBody>
      </p:sp>
      <p:sp>
        <p:nvSpPr>
          <p:cNvPr id="3" name="Subtitle 2"/>
          <p:cNvSpPr>
            <a:spLocks noGrp="1"/>
          </p:cNvSpPr>
          <p:nvPr>
            <p:ph type="subTitle" idx="1"/>
          </p:nvPr>
        </p:nvSpPr>
        <p:spPr>
          <a:xfrm>
            <a:off x="846801" y="1632910"/>
            <a:ext cx="10336695" cy="3592179"/>
          </a:xfrm>
        </p:spPr>
        <p:txBody>
          <a:bodyPr>
            <a:normAutofit/>
          </a:bodyPr>
          <a:lstStyle/>
          <a:p>
            <a:pPr algn="l"/>
            <a:r>
              <a:rPr lang="en-US" b="1" dirty="0">
                <a:solidFill>
                  <a:schemeClr val="tx1"/>
                </a:solidFill>
              </a:rPr>
              <a:t>When Does a Requisition Require Buyer Approval? </a:t>
            </a:r>
          </a:p>
          <a:p>
            <a:pPr algn="l"/>
            <a:r>
              <a:rPr lang="en-US" dirty="0">
                <a:solidFill>
                  <a:schemeClr val="tx1"/>
                </a:solidFill>
              </a:rPr>
              <a:t>A Requisition requires a Buyer in Procurement &amp; Contracting Services to create the Purchase Order in the following situations: </a:t>
            </a:r>
          </a:p>
          <a:p>
            <a:pPr algn="l"/>
            <a:r>
              <a:rPr lang="en-US" dirty="0">
                <a:solidFill>
                  <a:schemeClr val="tx1"/>
                </a:solidFill>
              </a:rPr>
              <a:t>	Requisition is at or above $10,000 and does not cite a university agreement with 	unrestricted purchasing categories </a:t>
            </a:r>
          </a:p>
          <a:p>
            <a:pPr algn="l"/>
            <a:r>
              <a:rPr lang="en-US" dirty="0">
                <a:solidFill>
                  <a:schemeClr val="tx1"/>
                </a:solidFill>
              </a:rPr>
              <a:t>	Most Services</a:t>
            </a:r>
          </a:p>
          <a:p>
            <a:pPr algn="l"/>
            <a:r>
              <a:rPr lang="en-US" dirty="0">
                <a:solidFill>
                  <a:schemeClr val="tx1"/>
                </a:solidFill>
              </a:rPr>
              <a:t>	Independent Contractors </a:t>
            </a:r>
          </a:p>
          <a:p>
            <a:pPr algn="l"/>
            <a:r>
              <a:rPr lang="en-US" dirty="0">
                <a:solidFill>
                  <a:schemeClr val="tx1"/>
                </a:solidFill>
              </a:rPr>
              <a:t>	Restricted commodities, including, but not limited to, animals, food equipment, and 	electrical supplies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745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r>
              <a:rPr lang="en-US" sz="4000" b="1" dirty="0">
                <a:solidFill>
                  <a:schemeClr val="accent5">
                    <a:lumMod val="50000"/>
                  </a:schemeClr>
                </a:solidFill>
              </a:rPr>
              <a:t>Routing and PO Cr</a:t>
            </a:r>
            <a:r>
              <a:rPr lang="en-US" sz="4000" dirty="0">
                <a:solidFill>
                  <a:schemeClr val="accent5">
                    <a:lumMod val="50000"/>
                  </a:schemeClr>
                </a:solidFill>
              </a:rPr>
              <a:t>eation</a:t>
            </a:r>
            <a:endParaRPr lang="en-US" sz="4000" b="1" dirty="0">
              <a:solidFill>
                <a:schemeClr val="accent5">
                  <a:lumMod val="50000"/>
                </a:schemeClr>
              </a:solidFill>
            </a:endParaRPr>
          </a:p>
        </p:txBody>
      </p:sp>
      <p:sp>
        <p:nvSpPr>
          <p:cNvPr id="3" name="Subtitle 2"/>
          <p:cNvSpPr>
            <a:spLocks noGrp="1"/>
          </p:cNvSpPr>
          <p:nvPr>
            <p:ph type="subTitle" idx="1"/>
          </p:nvPr>
        </p:nvSpPr>
        <p:spPr>
          <a:xfrm>
            <a:off x="927652" y="1567651"/>
            <a:ext cx="10336695" cy="3592179"/>
          </a:xfrm>
        </p:spPr>
        <p:txBody>
          <a:bodyPr>
            <a:normAutofit/>
          </a:bodyPr>
          <a:lstStyle/>
          <a:p>
            <a:pPr algn="l"/>
            <a:r>
              <a:rPr lang="en-US" b="1" dirty="0">
                <a:solidFill>
                  <a:schemeClr val="tx1"/>
                </a:solidFill>
              </a:rPr>
              <a:t>When is the Purchase Order Created? </a:t>
            </a:r>
          </a:p>
          <a:p>
            <a:pPr algn="l"/>
            <a:r>
              <a:rPr lang="en-US" dirty="0">
                <a:solidFill>
                  <a:schemeClr val="tx1"/>
                </a:solidFill>
              </a:rPr>
              <a:t>A Requisition that does not require review and approval by a buyer in Procurement &amp; Contracting Services will generate a Purchase Order once the required approvals have been secured on the Requisition, otherwise the Purchase Order will be created by the buyer.  A system notification and email will alert the user in the Requester role once the Purchase Order has been created.  The Purchase Order is electronically issued to the supplier.  PO format is UCDPO12345678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915527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469</Words>
  <Application>Microsoft Office PowerPoint</Application>
  <PresentationFormat>Widescreen</PresentationFormat>
  <Paragraphs>46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Routing and PO Creation</vt:lpstr>
      <vt:lpstr>Routing and PO Creation</vt:lpstr>
      <vt:lpstr>Routing and PO Creation</vt:lpstr>
      <vt:lpstr>Routing and PO Creation</vt:lpstr>
      <vt:lpstr>Routing and PO Creation</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and PO Creation</dc:title>
  <dc:creator>Tracy Roman</dc:creator>
  <cp:lastModifiedBy>Tracy Roman</cp:lastModifiedBy>
  <cp:revision>1</cp:revision>
  <dcterms:created xsi:type="dcterms:W3CDTF">2023-11-12T17:01:26Z</dcterms:created>
  <dcterms:modified xsi:type="dcterms:W3CDTF">2023-11-12T17:11:30Z</dcterms:modified>
</cp:coreProperties>
</file>