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8" r:id="rId2"/>
    <p:sldId id="259" r:id="rId3"/>
    <p:sldId id="289" r:id="rId4"/>
    <p:sldId id="290" r:id="rId5"/>
    <p:sldId id="287" r:id="rId6"/>
    <p:sldId id="288" r:id="rId7"/>
    <p:sldId id="305" r:id="rId8"/>
    <p:sldId id="261" r:id="rId9"/>
    <p:sldId id="262" r:id="rId10"/>
    <p:sldId id="263" r:id="rId11"/>
    <p:sldId id="264" r:id="rId12"/>
    <p:sldId id="293" r:id="rId13"/>
    <p:sldId id="292" r:id="rId14"/>
    <p:sldId id="291" r:id="rId15"/>
    <p:sldId id="266" r:id="rId16"/>
    <p:sldId id="265" r:id="rId17"/>
    <p:sldId id="273" r:id="rId18"/>
    <p:sldId id="272" r:id="rId19"/>
    <p:sldId id="270" r:id="rId20"/>
    <p:sldId id="274" r:id="rId21"/>
    <p:sldId id="269" r:id="rId22"/>
    <p:sldId id="268" r:id="rId23"/>
    <p:sldId id="309" r:id="rId24"/>
    <p:sldId id="275" r:id="rId25"/>
    <p:sldId id="310" r:id="rId26"/>
    <p:sldId id="295" r:id="rId27"/>
    <p:sldId id="294" r:id="rId28"/>
    <p:sldId id="298" r:id="rId29"/>
    <p:sldId id="300" r:id="rId30"/>
    <p:sldId id="302" r:id="rId31"/>
    <p:sldId id="303" r:id="rId32"/>
    <p:sldId id="307" r:id="rId33"/>
    <p:sldId id="304" r:id="rId34"/>
    <p:sldId id="278" r:id="rId35"/>
    <p:sldId id="312" r:id="rId36"/>
    <p:sldId id="279" r:id="rId37"/>
    <p:sldId id="284" r:id="rId38"/>
    <p:sldId id="285" r:id="rId39"/>
    <p:sldId id="313" r:id="rId40"/>
    <p:sldId id="280" r:id="rId41"/>
    <p:sldId id="281" r:id="rId42"/>
    <p:sldId id="282" r:id="rId43"/>
    <p:sldId id="283" r:id="rId44"/>
    <p:sldId id="308" r:id="rId45"/>
    <p:sldId id="311" r:id="rId4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292" autoAdjust="0"/>
  </p:normalViewPr>
  <p:slideViewPr>
    <p:cSldViewPr snapToGrid="0">
      <p:cViewPr varScale="1">
        <p:scale>
          <a:sx n="61" d="100"/>
          <a:sy n="61" d="100"/>
        </p:scale>
        <p:origin x="845" y="43"/>
      </p:cViewPr>
      <p:guideLst/>
    </p:cSldViewPr>
  </p:slideViewPr>
  <p:notesTextViewPr>
    <p:cViewPr>
      <p:scale>
        <a:sx n="3" d="2"/>
        <a:sy n="3" d="2"/>
      </p:scale>
      <p:origin x="0" y="0"/>
    </p:cViewPr>
  </p:notesTextViewPr>
  <p:sorterViewPr>
    <p:cViewPr varScale="1">
      <p:scale>
        <a:sx n="100" d="100"/>
        <a:sy n="100" d="100"/>
      </p:scale>
      <p:origin x="0" y="-102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14E88-14C5-4036-86B2-0E0F199AE4B3}"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4206C-B37B-4ECD-8799-32F735487B7D}" type="slidenum">
              <a:rPr lang="en-US" smtClean="0"/>
              <a:t>‹#›</a:t>
            </a:fld>
            <a:endParaRPr lang="en-US"/>
          </a:p>
        </p:txBody>
      </p:sp>
    </p:spTree>
    <p:extLst>
      <p:ext uri="{BB962C8B-B14F-4D97-AF65-F5344CB8AC3E}">
        <p14:creationId xmlns:p14="http://schemas.microsoft.com/office/powerpoint/2010/main" val="55295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0" i="1" baseline="0" dirty="0" smtClean="0"/>
              <a:t>Note: some slides have animation on it; watch it first in slide show mode.</a:t>
            </a:r>
          </a:p>
          <a:p>
            <a:endParaRPr lang="en-US" b="0" baseline="0" dirty="0" smtClean="0"/>
          </a:p>
          <a:p>
            <a:r>
              <a:rPr lang="en-US" b="0" baseline="0" dirty="0" smtClean="0"/>
              <a:t>Let’s go over some food safety information to make sure we’re all on the same page.</a:t>
            </a:r>
          </a:p>
          <a:p>
            <a:endParaRPr lang="en-US" b="0" baseline="0" dirty="0" smtClean="0"/>
          </a:p>
          <a:p>
            <a:r>
              <a:rPr lang="en-US" b="0" baseline="0" dirty="0" smtClean="0"/>
              <a:t>&lt;click&gt; Don’t worry about washing produce until you’re ready to use it.  Then, just rinse it under cool water and use your hands or a scrub brush to clean.</a:t>
            </a:r>
          </a:p>
          <a:p>
            <a:endParaRPr lang="en-US" b="0" baseline="0" dirty="0" smtClean="0"/>
          </a:p>
          <a:p>
            <a:r>
              <a:rPr lang="en-US" b="0" baseline="0" dirty="0" smtClean="0"/>
              <a:t>&lt;click&gt; </a:t>
            </a:r>
            <a:r>
              <a:rPr lang="en-US" b="0" dirty="0" smtClean="0"/>
              <a:t>One</a:t>
            </a:r>
            <a:r>
              <a:rPr lang="en-US" b="0" baseline="0" dirty="0" smtClean="0"/>
              <a:t> benefit of the pandemic is we’ve learned how to sanitize our kitchen work areas, right? The first step is to clean. Use a damp cloth to remove crumbs, globs of jam, and anything else that ended up on your counter. Then sanitize to get rid of the majority of germs. Let your cleaning solution sit on the surface long enough to do its job – at least 10 seconds; it’s not a magic wand that works immediately.  </a:t>
            </a:r>
          </a:p>
          <a:p>
            <a:endParaRPr lang="en-US" b="0" baseline="0" dirty="0" smtClean="0"/>
          </a:p>
          <a:p>
            <a:r>
              <a:rPr lang="en-US" b="0" baseline="0" dirty="0" smtClean="0"/>
              <a:t>&lt;click&gt; Don’t forget to prep yourself, too.  Pull your hair back. This obviously helps keep hair from ending up in your food, but also keeps you from repeatedly touching your hair to get it out of your eyes. Your hair collects lots of microscopic organisms from the air. Keep your clean hands away from your hair. </a:t>
            </a:r>
            <a:r>
              <a:rPr lang="en-US" b="0" baseline="0" smtClean="0"/>
              <a:t>50% of p</a:t>
            </a:r>
            <a:endParaRPr lang="en-US" b="0" baseline="0" dirty="0" smtClean="0"/>
          </a:p>
          <a:p>
            <a:endParaRPr lang="en-US" b="0" baseline="0" dirty="0" smtClean="0"/>
          </a:p>
          <a:p>
            <a:r>
              <a:rPr lang="en-US" b="0" baseline="0" dirty="0" smtClean="0"/>
              <a:t>&lt;click&gt; Wear a clean apron. Yes, it protects your clothes from getting dirty, but more importantly, it protects your food from what is on your clothes. If you snuggle pets during the day or if carry things from outside against your chest, you’re clothes aren’t food-safety-clean.  </a:t>
            </a:r>
          </a:p>
          <a:p>
            <a:endParaRPr lang="en-US" b="0" baseline="0" dirty="0" smtClean="0"/>
          </a:p>
          <a:p>
            <a:r>
              <a:rPr lang="en-US" b="0" baseline="0" dirty="0" smtClean="0"/>
              <a:t>&lt;click&gt; And if you use your cell phone for the recipe or as a timer, sanitize it, too.</a:t>
            </a:r>
          </a:p>
          <a:p>
            <a:endParaRPr lang="en-US" b="0" baseline="0" dirty="0" smtClean="0"/>
          </a:p>
          <a:p>
            <a:r>
              <a:rPr lang="en-US" b="0" baseline="0" dirty="0" smtClean="0"/>
              <a:t>&lt;click&gt; Wash your hands frequently.  They touch a lot of surfaces while you cook that you may not have sanitized. Think cupboard door handles, the garbage can, refrigerator door handle, the phone, garbage disposal switch, and more.</a:t>
            </a:r>
          </a:p>
          <a:p>
            <a:endParaRPr lang="en-US" b="0" baseline="0" dirty="0" smtClean="0"/>
          </a:p>
          <a:p>
            <a:r>
              <a:rPr lang="en-US" b="0" baseline="0" dirty="0" smtClean="0"/>
              <a:t>&lt;click&gt; All these preventative measures are part of food preservation’s overall goal: to keep foodborne pathogens from growing in food. </a:t>
            </a:r>
          </a:p>
          <a:p>
            <a:endParaRPr lang="en-US" b="0" baseline="0" dirty="0" smtClean="0"/>
          </a:p>
          <a:p>
            <a:r>
              <a:rPr lang="en-US" b="0" baseline="0" dirty="0" smtClean="0"/>
              <a:t>Let’s take a look at the three main food preservation methods.</a:t>
            </a:r>
            <a:endParaRPr lang="en-US" b="0" dirty="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a:t>
            </a:fld>
            <a:endParaRPr lang="en-US"/>
          </a:p>
        </p:txBody>
      </p:sp>
    </p:spTree>
    <p:extLst>
      <p:ext uri="{BB962C8B-B14F-4D97-AF65-F5344CB8AC3E}">
        <p14:creationId xmlns:p14="http://schemas.microsoft.com/office/powerpoint/2010/main" val="216682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0567" indent="-296372">
              <a:defRPr sz="2500">
                <a:solidFill>
                  <a:schemeClr val="tx1"/>
                </a:solidFill>
                <a:latin typeface="Times New Roman" pitchFamily="18" charset="0"/>
              </a:defRPr>
            </a:lvl2pPr>
            <a:lvl3pPr marL="1185487" indent="-237098">
              <a:defRPr sz="2500">
                <a:solidFill>
                  <a:schemeClr val="tx1"/>
                </a:solidFill>
                <a:latin typeface="Times New Roman" pitchFamily="18" charset="0"/>
              </a:defRPr>
            </a:lvl3pPr>
            <a:lvl4pPr marL="1659681" indent="-237098">
              <a:defRPr sz="2500">
                <a:solidFill>
                  <a:schemeClr val="tx1"/>
                </a:solidFill>
                <a:latin typeface="Times New Roman" pitchFamily="18" charset="0"/>
              </a:defRPr>
            </a:lvl4pPr>
            <a:lvl5pPr marL="2133877" indent="-237098">
              <a:defRPr sz="2500">
                <a:solidFill>
                  <a:schemeClr val="tx1"/>
                </a:solidFill>
                <a:latin typeface="Times New Roman" pitchFamily="18" charset="0"/>
              </a:defRPr>
            </a:lvl5pPr>
            <a:lvl6pPr marL="2608071" indent="-237098" eaLnBrk="0" fontAlgn="base" hangingPunct="0">
              <a:spcBef>
                <a:spcPct val="0"/>
              </a:spcBef>
              <a:spcAft>
                <a:spcPct val="0"/>
              </a:spcAft>
              <a:defRPr sz="2500">
                <a:solidFill>
                  <a:schemeClr val="tx1"/>
                </a:solidFill>
                <a:latin typeface="Times New Roman" pitchFamily="18" charset="0"/>
              </a:defRPr>
            </a:lvl6pPr>
            <a:lvl7pPr marL="3082265" indent="-237098" eaLnBrk="0" fontAlgn="base" hangingPunct="0">
              <a:spcBef>
                <a:spcPct val="0"/>
              </a:spcBef>
              <a:spcAft>
                <a:spcPct val="0"/>
              </a:spcAft>
              <a:defRPr sz="2500">
                <a:solidFill>
                  <a:schemeClr val="tx1"/>
                </a:solidFill>
                <a:latin typeface="Times New Roman" pitchFamily="18" charset="0"/>
              </a:defRPr>
            </a:lvl7pPr>
            <a:lvl8pPr marL="3556460" indent="-237098" eaLnBrk="0" fontAlgn="base" hangingPunct="0">
              <a:spcBef>
                <a:spcPct val="0"/>
              </a:spcBef>
              <a:spcAft>
                <a:spcPct val="0"/>
              </a:spcAft>
              <a:defRPr sz="2500">
                <a:solidFill>
                  <a:schemeClr val="tx1"/>
                </a:solidFill>
                <a:latin typeface="Times New Roman" pitchFamily="18" charset="0"/>
              </a:defRPr>
            </a:lvl8pPr>
            <a:lvl9pPr marL="4030654" indent="-237098" eaLnBrk="0" fontAlgn="base" hangingPunct="0">
              <a:spcBef>
                <a:spcPct val="0"/>
              </a:spcBef>
              <a:spcAft>
                <a:spcPct val="0"/>
              </a:spcAft>
              <a:defRPr sz="2500">
                <a:solidFill>
                  <a:schemeClr val="tx1"/>
                </a:solidFill>
                <a:latin typeface="Times New Roman" pitchFamily="18" charset="0"/>
              </a:defRPr>
            </a:lvl9pPr>
          </a:lstStyle>
          <a:p>
            <a:fld id="{94C50BB6-BC5D-4216-863A-9C57C6A0110D}" type="slidenum">
              <a:rPr lang="en-US" sz="1200"/>
              <a:pPr/>
              <a:t>25</a:t>
            </a:fld>
            <a:endParaRPr lang="en-US" sz="1200"/>
          </a:p>
        </p:txBody>
      </p:sp>
      <p:sp>
        <p:nvSpPr>
          <p:cNvPr id="76803" name="Rectangle 2"/>
          <p:cNvSpPr>
            <a:spLocks noGrp="1" noRot="1" noChangeAspect="1" noChangeArrowheads="1" noTextEdit="1"/>
          </p:cNvSpPr>
          <p:nvPr>
            <p:ph type="sldImg"/>
          </p:nvPr>
        </p:nvSpPr>
        <p:spPr>
          <a:xfrm>
            <a:off x="458788" y="719138"/>
            <a:ext cx="6399212" cy="3600450"/>
          </a:xfrm>
          <a:ln/>
        </p:spPr>
      </p:sp>
      <p:sp>
        <p:nvSpPr>
          <p:cNvPr id="76804" name="Rectangle 3"/>
          <p:cNvSpPr>
            <a:spLocks noGrp="1" noChangeArrowheads="1"/>
          </p:cNvSpPr>
          <p:nvPr>
            <p:ph type="body" idx="1"/>
          </p:nvPr>
        </p:nvSpPr>
        <p:spPr>
          <a:noFill/>
        </p:spPr>
        <p:txBody>
          <a:bodyPr/>
          <a:lstStyle/>
          <a:p>
            <a:pPr marL="0" marR="0" lvl="0" indent="0" algn="l" defTabSz="948507" rtl="0" eaLnBrk="0" fontAlgn="base" latinLnBrk="0" hangingPunct="0">
              <a:lnSpc>
                <a:spcPct val="100000"/>
              </a:lnSpc>
              <a:spcBef>
                <a:spcPct val="30000"/>
              </a:spcBef>
              <a:spcAft>
                <a:spcPct val="0"/>
              </a:spcAft>
              <a:buClrTx/>
              <a:buSzTx/>
              <a:buFontTx/>
              <a:buNone/>
              <a:tabLst/>
              <a:defRPr/>
            </a:pPr>
            <a:r>
              <a:rPr lang="en-US" altLang="en-US" sz="1200" dirty="0" smtClean="0"/>
              <a:t>The fourth factor to control when freezing food is water.</a:t>
            </a:r>
            <a:endParaRPr lang="en-US" dirty="0" smtClean="0">
              <a:latin typeface="Arial" panose="020B0604020202020204" pitchFamily="34" charset="0"/>
              <a:cs typeface="Arial" panose="020B0604020202020204" pitchFamily="34" charset="0"/>
            </a:endParaRPr>
          </a:p>
          <a:p>
            <a:pPr defTabSz="948507">
              <a:defRPr/>
            </a:pPr>
            <a:endParaRPr lang="en-US" dirty="0" smtClean="0">
              <a:latin typeface="Arial" panose="020B0604020202020204" pitchFamily="34" charset="0"/>
              <a:cs typeface="Arial" panose="020B0604020202020204" pitchFamily="34" charset="0"/>
            </a:endParaRPr>
          </a:p>
          <a:p>
            <a:pPr defTabSz="948507">
              <a:defRPr/>
            </a:pPr>
            <a:r>
              <a:rPr lang="en-US" dirty="0" smtClean="0">
                <a:latin typeface="Arial" panose="020B0604020202020204" pitchFamily="34" charset="0"/>
                <a:cs typeface="Arial" panose="020B0604020202020204" pitchFamily="34" charset="0"/>
              </a:rPr>
              <a:t>Food</a:t>
            </a:r>
            <a:r>
              <a:rPr lang="en-US" baseline="0" dirty="0" smtClean="0">
                <a:latin typeface="Arial" panose="020B0604020202020204" pitchFamily="34" charset="0"/>
                <a:cs typeface="Arial" panose="020B0604020202020204" pitchFamily="34" charset="0"/>
              </a:rPr>
              <a:t> contains water.  When the food freezes, so does the water inside it, forming ice crystals, which rupture the cell walls of your food. </a:t>
            </a:r>
          </a:p>
          <a:p>
            <a:pPr defTabSz="948507">
              <a:defRPr/>
            </a:pPr>
            <a:endParaRPr lang="en-US" dirty="0" smtClean="0">
              <a:latin typeface="Arial" panose="020B0604020202020204" pitchFamily="34" charset="0"/>
              <a:cs typeface="Arial" panose="020B0604020202020204" pitchFamily="34" charset="0"/>
            </a:endParaRPr>
          </a:p>
          <a:p>
            <a:pPr defTabSz="948507">
              <a:defRPr/>
            </a:pPr>
            <a:r>
              <a:rPr lang="en-US" dirty="0" smtClean="0">
                <a:latin typeface="Arial" panose="020B0604020202020204" pitchFamily="34" charset="0"/>
                <a:cs typeface="Arial" panose="020B0604020202020204" pitchFamily="34" charset="0"/>
              </a:rPr>
              <a:t>This will always happen because there’s water in our food. To maintain the best texture, you want to minimize the size of those ice crystals.  Large ice crystals do more damage to food cells and cause softer, mushier textures.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Water and foods freeze differently. When water freezes and ice crystals </a:t>
            </a:r>
            <a:r>
              <a:rPr lang="en-US" dirty="0" smtClean="0">
                <a:latin typeface="Arial" panose="020B0604020202020204" pitchFamily="34" charset="0"/>
                <a:cs typeface="Arial" panose="020B0604020202020204" pitchFamily="34" charset="0"/>
              </a:rPr>
              <a:t>form, there </a:t>
            </a:r>
            <a:r>
              <a:rPr lang="en-US" dirty="0">
                <a:latin typeface="Arial" panose="020B0604020202020204" pitchFamily="34" charset="0"/>
                <a:cs typeface="Arial" panose="020B0604020202020204" pitchFamily="34" charset="0"/>
              </a:rPr>
              <a:t>is actually a small amount of heat produced. The temperature of the water remains at 32°F as the ice crystals grow, and then a rapid temperature drop occurs as the ice crystals cool.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Because </a:t>
            </a:r>
            <a:r>
              <a:rPr lang="en-US" dirty="0">
                <a:latin typeface="Arial" panose="020B0604020202020204" pitchFamily="34" charset="0"/>
                <a:cs typeface="Arial" panose="020B0604020202020204" pitchFamily="34" charset="0"/>
              </a:rPr>
              <a:t>foods are a complex mixture of many substances, their freezing point is below the freezing point of water. A slow temperature drop occurs as ice crystals form within the food. The temperature then drops more quickly as the crystals cool inside the food. Each food will freeze differently based on things like the amount of water, sugar, muscle tissue or air in the food.</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Foods that don’t freeze well (and the effects of freezing on their texture) are summarized on the NCHFP at:</a:t>
            </a:r>
          </a:p>
          <a:p>
            <a:r>
              <a:rPr lang="en-US" dirty="0" smtClean="0">
                <a:latin typeface="Arial" panose="020B0604020202020204" pitchFamily="34" charset="0"/>
                <a:cs typeface="Arial" panose="020B0604020202020204" pitchFamily="34" charset="0"/>
              </a:rPr>
              <a:t>http://www.uga.edu/nchfp/how/freeze/dont_freeze_foods.html. A copy of the list is in your Resources section.</a:t>
            </a:r>
          </a:p>
          <a:p>
            <a:endParaRPr lang="en-US" dirty="0" smtClean="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pPr>
              <a:defRPr/>
            </a:pPr>
            <a:r>
              <a:rPr lang="en-US" smtClean="0"/>
              <a:t>1/10/2013</a:t>
            </a:r>
            <a:endParaRPr lang="en-US"/>
          </a:p>
        </p:txBody>
      </p:sp>
      <p:sp>
        <p:nvSpPr>
          <p:cNvPr id="3" name="Footer Placeholder 2"/>
          <p:cNvSpPr>
            <a:spLocks noGrp="1"/>
          </p:cNvSpPr>
          <p:nvPr>
            <p:ph type="ftr" sz="quarter" idx="11"/>
          </p:nvPr>
        </p:nvSpPr>
        <p:spPr/>
        <p:txBody>
          <a:bodyPr/>
          <a:lstStyle/>
          <a:p>
            <a:pPr>
              <a:defRPr/>
            </a:pPr>
            <a:r>
              <a:rPr lang="en-US" smtClean="0"/>
              <a:t>San Joaquin/Stanislaus/Merced County Master Food Preserver Training - 2013</a:t>
            </a:r>
            <a:endParaRPr lang="en-US"/>
          </a:p>
        </p:txBody>
      </p:sp>
      <p:sp>
        <p:nvSpPr>
          <p:cNvPr id="4" name="Header Placeholder 3"/>
          <p:cNvSpPr>
            <a:spLocks noGrp="1"/>
          </p:cNvSpPr>
          <p:nvPr>
            <p:ph type="hdr" sz="quarter" idx="12"/>
          </p:nvPr>
        </p:nvSpPr>
        <p:spPr/>
        <p:txBody>
          <a:bodyPr/>
          <a:lstStyle/>
          <a:p>
            <a:pPr>
              <a:defRPr/>
            </a:pPr>
            <a:r>
              <a:rPr lang="en-US" smtClean="0"/>
              <a:t>Freezing Fruits and Vegetables</a:t>
            </a:r>
            <a:endParaRPr lang="en-US"/>
          </a:p>
        </p:txBody>
      </p:sp>
    </p:spTree>
    <p:extLst>
      <p:ext uri="{BB962C8B-B14F-4D97-AF65-F5344CB8AC3E}">
        <p14:creationId xmlns:p14="http://schemas.microsoft.com/office/powerpoint/2010/main" val="2591950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0567" indent="-296372">
              <a:defRPr sz="2500">
                <a:solidFill>
                  <a:schemeClr val="tx1"/>
                </a:solidFill>
                <a:latin typeface="Times New Roman" pitchFamily="18" charset="0"/>
              </a:defRPr>
            </a:lvl2pPr>
            <a:lvl3pPr marL="1185487" indent="-237098">
              <a:defRPr sz="2500">
                <a:solidFill>
                  <a:schemeClr val="tx1"/>
                </a:solidFill>
                <a:latin typeface="Times New Roman" pitchFamily="18" charset="0"/>
              </a:defRPr>
            </a:lvl3pPr>
            <a:lvl4pPr marL="1659681" indent="-237098">
              <a:defRPr sz="2500">
                <a:solidFill>
                  <a:schemeClr val="tx1"/>
                </a:solidFill>
                <a:latin typeface="Times New Roman" pitchFamily="18" charset="0"/>
              </a:defRPr>
            </a:lvl4pPr>
            <a:lvl5pPr marL="2133877" indent="-237098">
              <a:defRPr sz="2500">
                <a:solidFill>
                  <a:schemeClr val="tx1"/>
                </a:solidFill>
                <a:latin typeface="Times New Roman" pitchFamily="18" charset="0"/>
              </a:defRPr>
            </a:lvl5pPr>
            <a:lvl6pPr marL="2608071" indent="-237098" eaLnBrk="0" fontAlgn="base" hangingPunct="0">
              <a:spcBef>
                <a:spcPct val="0"/>
              </a:spcBef>
              <a:spcAft>
                <a:spcPct val="0"/>
              </a:spcAft>
              <a:defRPr sz="2500">
                <a:solidFill>
                  <a:schemeClr val="tx1"/>
                </a:solidFill>
                <a:latin typeface="Times New Roman" pitchFamily="18" charset="0"/>
              </a:defRPr>
            </a:lvl6pPr>
            <a:lvl7pPr marL="3082265" indent="-237098" eaLnBrk="0" fontAlgn="base" hangingPunct="0">
              <a:spcBef>
                <a:spcPct val="0"/>
              </a:spcBef>
              <a:spcAft>
                <a:spcPct val="0"/>
              </a:spcAft>
              <a:defRPr sz="2500">
                <a:solidFill>
                  <a:schemeClr val="tx1"/>
                </a:solidFill>
                <a:latin typeface="Times New Roman" pitchFamily="18" charset="0"/>
              </a:defRPr>
            </a:lvl7pPr>
            <a:lvl8pPr marL="3556460" indent="-237098" eaLnBrk="0" fontAlgn="base" hangingPunct="0">
              <a:spcBef>
                <a:spcPct val="0"/>
              </a:spcBef>
              <a:spcAft>
                <a:spcPct val="0"/>
              </a:spcAft>
              <a:defRPr sz="2500">
                <a:solidFill>
                  <a:schemeClr val="tx1"/>
                </a:solidFill>
                <a:latin typeface="Times New Roman" pitchFamily="18" charset="0"/>
              </a:defRPr>
            </a:lvl8pPr>
            <a:lvl9pPr marL="4030654" indent="-237098" eaLnBrk="0" fontAlgn="base" hangingPunct="0">
              <a:spcBef>
                <a:spcPct val="0"/>
              </a:spcBef>
              <a:spcAft>
                <a:spcPct val="0"/>
              </a:spcAft>
              <a:defRPr sz="2500">
                <a:solidFill>
                  <a:schemeClr val="tx1"/>
                </a:solidFill>
                <a:latin typeface="Times New Roman" pitchFamily="18" charset="0"/>
              </a:defRPr>
            </a:lvl9pPr>
          </a:lstStyle>
          <a:p>
            <a:fld id="{94C50BB6-BC5D-4216-863A-9C57C6A0110D}" type="slidenum">
              <a:rPr lang="en-US" sz="1200"/>
              <a:pPr/>
              <a:t>26</a:t>
            </a:fld>
            <a:endParaRPr lang="en-US" sz="1200"/>
          </a:p>
        </p:txBody>
      </p:sp>
      <p:sp>
        <p:nvSpPr>
          <p:cNvPr id="76803" name="Rectangle 2"/>
          <p:cNvSpPr>
            <a:spLocks noGrp="1" noRot="1" noChangeAspect="1" noChangeArrowheads="1" noTextEdit="1"/>
          </p:cNvSpPr>
          <p:nvPr>
            <p:ph type="sldImg"/>
          </p:nvPr>
        </p:nvSpPr>
        <p:spPr>
          <a:xfrm>
            <a:off x="458788" y="719138"/>
            <a:ext cx="6399212" cy="3600450"/>
          </a:xfrm>
          <a:ln/>
        </p:spPr>
      </p:sp>
      <p:sp>
        <p:nvSpPr>
          <p:cNvPr id="76804" name="Rectangle 3"/>
          <p:cNvSpPr>
            <a:spLocks noGrp="1" noChangeArrowheads="1"/>
          </p:cNvSpPr>
          <p:nvPr>
            <p:ph type="body" idx="1"/>
          </p:nvPr>
        </p:nvSpPr>
        <p:spPr>
          <a:noFill/>
        </p:spPr>
        <p:txBody>
          <a:bodyPr/>
          <a:lstStyle/>
          <a:p>
            <a:pPr marL="0" marR="0" lvl="0" indent="0" algn="l" defTabSz="948507" rtl="0" eaLnBrk="0" fontAlgn="base" latinLnBrk="0" hangingPunct="0">
              <a:lnSpc>
                <a:spcPct val="100000"/>
              </a:lnSpc>
              <a:spcBef>
                <a:spcPct val="30000"/>
              </a:spcBef>
              <a:spcAft>
                <a:spcPct val="0"/>
              </a:spcAft>
              <a:buClrTx/>
              <a:buSzTx/>
              <a:buFontTx/>
              <a:buNone/>
              <a:tabLst/>
              <a:defRPr/>
            </a:pPr>
            <a:r>
              <a:rPr lang="en-US" altLang="en-US" sz="1200" dirty="0" smtClean="0"/>
              <a:t>The fourth factor to control when freezing food is water.</a:t>
            </a:r>
            <a:endParaRPr lang="en-US" dirty="0" smtClean="0">
              <a:latin typeface="Arial" panose="020B0604020202020204" pitchFamily="34" charset="0"/>
              <a:cs typeface="Arial" panose="020B0604020202020204" pitchFamily="34" charset="0"/>
            </a:endParaRPr>
          </a:p>
          <a:p>
            <a:pPr defTabSz="948507">
              <a:defRPr/>
            </a:pPr>
            <a:endParaRPr lang="en-US" dirty="0" smtClean="0">
              <a:latin typeface="Arial" panose="020B0604020202020204" pitchFamily="34" charset="0"/>
              <a:cs typeface="Arial" panose="020B0604020202020204" pitchFamily="34" charset="0"/>
            </a:endParaRPr>
          </a:p>
          <a:p>
            <a:pPr defTabSz="948507">
              <a:defRPr/>
            </a:pPr>
            <a:r>
              <a:rPr lang="en-US" dirty="0" smtClean="0">
                <a:latin typeface="Arial" panose="020B0604020202020204" pitchFamily="34" charset="0"/>
                <a:cs typeface="Arial" panose="020B0604020202020204" pitchFamily="34" charset="0"/>
              </a:rPr>
              <a:t>Food</a:t>
            </a:r>
            <a:r>
              <a:rPr lang="en-US" baseline="0" dirty="0" smtClean="0">
                <a:latin typeface="Arial" panose="020B0604020202020204" pitchFamily="34" charset="0"/>
                <a:cs typeface="Arial" panose="020B0604020202020204" pitchFamily="34" charset="0"/>
              </a:rPr>
              <a:t> contains water.  When the food freezes, so does the water inside it, forming ice crystals, which rupture the cell walls of your food. </a:t>
            </a:r>
          </a:p>
          <a:p>
            <a:pPr defTabSz="948507">
              <a:defRPr/>
            </a:pPr>
            <a:endParaRPr lang="en-US" dirty="0" smtClean="0">
              <a:latin typeface="Arial" panose="020B0604020202020204" pitchFamily="34" charset="0"/>
              <a:cs typeface="Arial" panose="020B0604020202020204" pitchFamily="34" charset="0"/>
            </a:endParaRPr>
          </a:p>
          <a:p>
            <a:pPr defTabSz="948507">
              <a:defRPr/>
            </a:pPr>
            <a:r>
              <a:rPr lang="en-US" dirty="0" smtClean="0">
                <a:latin typeface="Arial" panose="020B0604020202020204" pitchFamily="34" charset="0"/>
                <a:cs typeface="Arial" panose="020B0604020202020204" pitchFamily="34" charset="0"/>
              </a:rPr>
              <a:t>This will always happen because there’s water in our food. To maintain the best texture, you want to minimize the size of those ice crystals.  Large ice crystals do more damage to food cells and cause softer, mushier textures.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Water and foods freeze differently. When water freezes and ice crystals </a:t>
            </a:r>
            <a:r>
              <a:rPr lang="en-US" dirty="0" smtClean="0">
                <a:latin typeface="Arial" panose="020B0604020202020204" pitchFamily="34" charset="0"/>
                <a:cs typeface="Arial" panose="020B0604020202020204" pitchFamily="34" charset="0"/>
              </a:rPr>
              <a:t>form, there </a:t>
            </a:r>
            <a:r>
              <a:rPr lang="en-US" dirty="0">
                <a:latin typeface="Arial" panose="020B0604020202020204" pitchFamily="34" charset="0"/>
                <a:cs typeface="Arial" panose="020B0604020202020204" pitchFamily="34" charset="0"/>
              </a:rPr>
              <a:t>is actually a small amount of heat produced. The temperature of the water remains at 32°F as the ice crystals grow, and then a rapid temperature drop occurs as the ice crystals cool.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Because </a:t>
            </a:r>
            <a:r>
              <a:rPr lang="en-US" dirty="0">
                <a:latin typeface="Arial" panose="020B0604020202020204" pitchFamily="34" charset="0"/>
                <a:cs typeface="Arial" panose="020B0604020202020204" pitchFamily="34" charset="0"/>
              </a:rPr>
              <a:t>foods are a complex mixture of many substances, their freezing point is below the freezing point of water. A slow temperature drop occurs as ice crystals form within the food. The temperature then drops more quickly as the crystals cool inside the food. Each food will freeze differently based on things like the amount of water, sugar, muscle tissue or air in the food.</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Foods that don’t freeze well (and the effects of freezing on their texture) are summarized on the NCHFP at:</a:t>
            </a:r>
          </a:p>
          <a:p>
            <a:r>
              <a:rPr lang="en-US" dirty="0" smtClean="0">
                <a:latin typeface="Arial" panose="020B0604020202020204" pitchFamily="34" charset="0"/>
                <a:cs typeface="Arial" panose="020B0604020202020204" pitchFamily="34" charset="0"/>
              </a:rPr>
              <a:t>http://www.uga.edu/nchfp/how/freeze/dont_freeze_foods.html. A copy of the list is in your Resources section.</a:t>
            </a:r>
          </a:p>
          <a:p>
            <a:endParaRPr lang="en-US" dirty="0" smtClean="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pPr>
              <a:defRPr/>
            </a:pPr>
            <a:r>
              <a:rPr lang="en-US" smtClean="0"/>
              <a:t>1/10/2013</a:t>
            </a:r>
            <a:endParaRPr lang="en-US"/>
          </a:p>
        </p:txBody>
      </p:sp>
      <p:sp>
        <p:nvSpPr>
          <p:cNvPr id="3" name="Footer Placeholder 2"/>
          <p:cNvSpPr>
            <a:spLocks noGrp="1"/>
          </p:cNvSpPr>
          <p:nvPr>
            <p:ph type="ftr" sz="quarter" idx="11"/>
          </p:nvPr>
        </p:nvSpPr>
        <p:spPr/>
        <p:txBody>
          <a:bodyPr/>
          <a:lstStyle/>
          <a:p>
            <a:pPr>
              <a:defRPr/>
            </a:pPr>
            <a:r>
              <a:rPr lang="en-US" smtClean="0"/>
              <a:t>San Joaquin/Stanislaus/Merced County Master Food Preserver Training - 2013</a:t>
            </a:r>
            <a:endParaRPr lang="en-US"/>
          </a:p>
        </p:txBody>
      </p:sp>
      <p:sp>
        <p:nvSpPr>
          <p:cNvPr id="4" name="Header Placeholder 3"/>
          <p:cNvSpPr>
            <a:spLocks noGrp="1"/>
          </p:cNvSpPr>
          <p:nvPr>
            <p:ph type="hdr" sz="quarter" idx="12"/>
          </p:nvPr>
        </p:nvSpPr>
        <p:spPr/>
        <p:txBody>
          <a:bodyPr/>
          <a:lstStyle/>
          <a:p>
            <a:pPr>
              <a:defRPr/>
            </a:pPr>
            <a:r>
              <a:rPr lang="en-US" smtClean="0"/>
              <a:t>Freezing Fruits and Vegetables</a:t>
            </a:r>
            <a:endParaRPr lang="en-US"/>
          </a:p>
        </p:txBody>
      </p:sp>
    </p:spTree>
    <p:extLst>
      <p:ext uri="{BB962C8B-B14F-4D97-AF65-F5344CB8AC3E}">
        <p14:creationId xmlns:p14="http://schemas.microsoft.com/office/powerpoint/2010/main" val="240983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0567" indent="-296372">
              <a:defRPr sz="2500">
                <a:solidFill>
                  <a:schemeClr val="tx1"/>
                </a:solidFill>
                <a:latin typeface="Times New Roman" pitchFamily="18" charset="0"/>
              </a:defRPr>
            </a:lvl2pPr>
            <a:lvl3pPr marL="1185487" indent="-237098">
              <a:defRPr sz="2500">
                <a:solidFill>
                  <a:schemeClr val="tx1"/>
                </a:solidFill>
                <a:latin typeface="Times New Roman" pitchFamily="18" charset="0"/>
              </a:defRPr>
            </a:lvl3pPr>
            <a:lvl4pPr marL="1659681" indent="-237098">
              <a:defRPr sz="2500">
                <a:solidFill>
                  <a:schemeClr val="tx1"/>
                </a:solidFill>
                <a:latin typeface="Times New Roman" pitchFamily="18" charset="0"/>
              </a:defRPr>
            </a:lvl4pPr>
            <a:lvl5pPr marL="2133877" indent="-237098">
              <a:defRPr sz="2500">
                <a:solidFill>
                  <a:schemeClr val="tx1"/>
                </a:solidFill>
                <a:latin typeface="Times New Roman" pitchFamily="18" charset="0"/>
              </a:defRPr>
            </a:lvl5pPr>
            <a:lvl6pPr marL="2608071" indent="-237098" eaLnBrk="0" fontAlgn="base" hangingPunct="0">
              <a:spcBef>
                <a:spcPct val="0"/>
              </a:spcBef>
              <a:spcAft>
                <a:spcPct val="0"/>
              </a:spcAft>
              <a:defRPr sz="2500">
                <a:solidFill>
                  <a:schemeClr val="tx1"/>
                </a:solidFill>
                <a:latin typeface="Times New Roman" pitchFamily="18" charset="0"/>
              </a:defRPr>
            </a:lvl6pPr>
            <a:lvl7pPr marL="3082265" indent="-237098" eaLnBrk="0" fontAlgn="base" hangingPunct="0">
              <a:spcBef>
                <a:spcPct val="0"/>
              </a:spcBef>
              <a:spcAft>
                <a:spcPct val="0"/>
              </a:spcAft>
              <a:defRPr sz="2500">
                <a:solidFill>
                  <a:schemeClr val="tx1"/>
                </a:solidFill>
                <a:latin typeface="Times New Roman" pitchFamily="18" charset="0"/>
              </a:defRPr>
            </a:lvl7pPr>
            <a:lvl8pPr marL="3556460" indent="-237098" eaLnBrk="0" fontAlgn="base" hangingPunct="0">
              <a:spcBef>
                <a:spcPct val="0"/>
              </a:spcBef>
              <a:spcAft>
                <a:spcPct val="0"/>
              </a:spcAft>
              <a:defRPr sz="2500">
                <a:solidFill>
                  <a:schemeClr val="tx1"/>
                </a:solidFill>
                <a:latin typeface="Times New Roman" pitchFamily="18" charset="0"/>
              </a:defRPr>
            </a:lvl8pPr>
            <a:lvl9pPr marL="4030654" indent="-237098" eaLnBrk="0" fontAlgn="base" hangingPunct="0">
              <a:spcBef>
                <a:spcPct val="0"/>
              </a:spcBef>
              <a:spcAft>
                <a:spcPct val="0"/>
              </a:spcAft>
              <a:defRPr sz="2500">
                <a:solidFill>
                  <a:schemeClr val="tx1"/>
                </a:solidFill>
                <a:latin typeface="Times New Roman" pitchFamily="18" charset="0"/>
              </a:defRPr>
            </a:lvl9pPr>
          </a:lstStyle>
          <a:p>
            <a:fld id="{E6873368-B441-46DC-B971-4D4F5512E46E}" type="slidenum">
              <a:rPr lang="en-US" sz="1200"/>
              <a:pPr/>
              <a:t>27</a:t>
            </a:fld>
            <a:endParaRPr lang="en-US" sz="1200"/>
          </a:p>
        </p:txBody>
      </p:sp>
      <p:sp>
        <p:nvSpPr>
          <p:cNvPr id="77827" name="Rectangle 2"/>
          <p:cNvSpPr>
            <a:spLocks noGrp="1" noRot="1" noChangeAspect="1" noChangeArrowheads="1" noTextEdit="1"/>
          </p:cNvSpPr>
          <p:nvPr>
            <p:ph type="sldImg"/>
          </p:nvPr>
        </p:nvSpPr>
        <p:spPr>
          <a:xfrm>
            <a:off x="458788" y="719138"/>
            <a:ext cx="6399212" cy="3600450"/>
          </a:xfrm>
          <a:ln/>
        </p:spPr>
      </p:sp>
      <p:sp>
        <p:nvSpPr>
          <p:cNvPr id="7782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&lt;click&gt;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Many commercial food manufacturers use blast freezers operated at temperatures in the range of -30 to -60 degrees F, with very fast airflow. This freezes food very, very fast with the formation of very small ice crystals, to maximize quality.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While you may not have a fan circulating freezing</a:t>
            </a:r>
            <a:r>
              <a:rPr lang="en-US" baseline="0" dirty="0" smtClean="0">
                <a:latin typeface="Arial" panose="020B0604020202020204" pitchFamily="34" charset="0"/>
                <a:cs typeface="Arial" panose="020B0604020202020204" pitchFamily="34" charset="0"/>
              </a:rPr>
              <a:t> cold air in your freezer, if you leave space around the containers when they are initially freezing, the cold air can circulate around the containers to speed up the freezing process.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anose="020B0604020202020204" pitchFamily="34" charset="0"/>
                <a:cs typeface="Arial" panose="020B0604020202020204" pitchFamily="34" charset="0"/>
              </a:rPr>
              <a:t>It’s a similar concept to a boiling water canner when you want the boiling water beneath, around, and above the jars for even heat penetration.  In the same manner we want the container to have as much cold air as possible around it on as many sides as possible to promote a fast freeze.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p>
        </p:txBody>
      </p:sp>
      <p:sp>
        <p:nvSpPr>
          <p:cNvPr id="2" name="Date Placeholder 1"/>
          <p:cNvSpPr>
            <a:spLocks noGrp="1"/>
          </p:cNvSpPr>
          <p:nvPr>
            <p:ph type="dt" idx="10"/>
          </p:nvPr>
        </p:nvSpPr>
        <p:spPr/>
        <p:txBody>
          <a:bodyPr/>
          <a:lstStyle/>
          <a:p>
            <a:pPr>
              <a:defRPr/>
            </a:pPr>
            <a:r>
              <a:rPr lang="en-US" smtClean="0"/>
              <a:t>1/10/2013</a:t>
            </a:r>
            <a:endParaRPr lang="en-US"/>
          </a:p>
        </p:txBody>
      </p:sp>
      <p:sp>
        <p:nvSpPr>
          <p:cNvPr id="3" name="Footer Placeholder 2"/>
          <p:cNvSpPr>
            <a:spLocks noGrp="1"/>
          </p:cNvSpPr>
          <p:nvPr>
            <p:ph type="ftr" sz="quarter" idx="11"/>
          </p:nvPr>
        </p:nvSpPr>
        <p:spPr/>
        <p:txBody>
          <a:bodyPr/>
          <a:lstStyle/>
          <a:p>
            <a:pPr>
              <a:defRPr/>
            </a:pPr>
            <a:r>
              <a:rPr lang="en-US" dirty="0" smtClean="0"/>
              <a:t>San Joaquin/Stanislaus/Merced County Master Food Preserver Training - 2013</a:t>
            </a:r>
            <a:endParaRPr lang="en-US" dirty="0"/>
          </a:p>
        </p:txBody>
      </p:sp>
      <p:sp>
        <p:nvSpPr>
          <p:cNvPr id="4" name="Header Placeholder 3"/>
          <p:cNvSpPr>
            <a:spLocks noGrp="1"/>
          </p:cNvSpPr>
          <p:nvPr>
            <p:ph type="hdr" sz="quarter" idx="12"/>
          </p:nvPr>
        </p:nvSpPr>
        <p:spPr/>
        <p:txBody>
          <a:bodyPr/>
          <a:lstStyle/>
          <a:p>
            <a:pPr>
              <a:defRPr/>
            </a:pPr>
            <a:r>
              <a:rPr lang="en-US" smtClean="0"/>
              <a:t>Freezing Fruits and Vegetables</a:t>
            </a:r>
            <a:endParaRPr lang="en-US"/>
          </a:p>
        </p:txBody>
      </p:sp>
    </p:spTree>
    <p:extLst>
      <p:ext uri="{BB962C8B-B14F-4D97-AF65-F5344CB8AC3E}">
        <p14:creationId xmlns:p14="http://schemas.microsoft.com/office/powerpoint/2010/main" val="309984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0567" indent="-296372">
              <a:defRPr sz="2500">
                <a:solidFill>
                  <a:schemeClr val="tx1"/>
                </a:solidFill>
                <a:latin typeface="Times New Roman" pitchFamily="18" charset="0"/>
              </a:defRPr>
            </a:lvl2pPr>
            <a:lvl3pPr marL="1185487" indent="-237098">
              <a:defRPr sz="2500">
                <a:solidFill>
                  <a:schemeClr val="tx1"/>
                </a:solidFill>
                <a:latin typeface="Times New Roman" pitchFamily="18" charset="0"/>
              </a:defRPr>
            </a:lvl3pPr>
            <a:lvl4pPr marL="1659681" indent="-237098">
              <a:defRPr sz="2500">
                <a:solidFill>
                  <a:schemeClr val="tx1"/>
                </a:solidFill>
                <a:latin typeface="Times New Roman" pitchFamily="18" charset="0"/>
              </a:defRPr>
            </a:lvl4pPr>
            <a:lvl5pPr marL="2133877" indent="-237098">
              <a:defRPr sz="2500">
                <a:solidFill>
                  <a:schemeClr val="tx1"/>
                </a:solidFill>
                <a:latin typeface="Times New Roman" pitchFamily="18" charset="0"/>
              </a:defRPr>
            </a:lvl5pPr>
            <a:lvl6pPr marL="2608071" indent="-237098" eaLnBrk="0" fontAlgn="base" hangingPunct="0">
              <a:spcBef>
                <a:spcPct val="0"/>
              </a:spcBef>
              <a:spcAft>
                <a:spcPct val="0"/>
              </a:spcAft>
              <a:defRPr sz="2500">
                <a:solidFill>
                  <a:schemeClr val="tx1"/>
                </a:solidFill>
                <a:latin typeface="Times New Roman" pitchFamily="18" charset="0"/>
              </a:defRPr>
            </a:lvl6pPr>
            <a:lvl7pPr marL="3082265" indent="-237098" eaLnBrk="0" fontAlgn="base" hangingPunct="0">
              <a:spcBef>
                <a:spcPct val="0"/>
              </a:spcBef>
              <a:spcAft>
                <a:spcPct val="0"/>
              </a:spcAft>
              <a:defRPr sz="2500">
                <a:solidFill>
                  <a:schemeClr val="tx1"/>
                </a:solidFill>
                <a:latin typeface="Times New Roman" pitchFamily="18" charset="0"/>
              </a:defRPr>
            </a:lvl7pPr>
            <a:lvl8pPr marL="3556460" indent="-237098" eaLnBrk="0" fontAlgn="base" hangingPunct="0">
              <a:spcBef>
                <a:spcPct val="0"/>
              </a:spcBef>
              <a:spcAft>
                <a:spcPct val="0"/>
              </a:spcAft>
              <a:defRPr sz="2500">
                <a:solidFill>
                  <a:schemeClr val="tx1"/>
                </a:solidFill>
                <a:latin typeface="Times New Roman" pitchFamily="18" charset="0"/>
              </a:defRPr>
            </a:lvl8pPr>
            <a:lvl9pPr marL="4030654" indent="-237098" eaLnBrk="0" fontAlgn="base" hangingPunct="0">
              <a:spcBef>
                <a:spcPct val="0"/>
              </a:spcBef>
              <a:spcAft>
                <a:spcPct val="0"/>
              </a:spcAft>
              <a:defRPr sz="2500">
                <a:solidFill>
                  <a:schemeClr val="tx1"/>
                </a:solidFill>
                <a:latin typeface="Times New Roman" pitchFamily="18" charset="0"/>
              </a:defRPr>
            </a:lvl9pPr>
          </a:lstStyle>
          <a:p>
            <a:fld id="{ED24F642-8041-41CA-BB09-320125FF0B26}" type="slidenum">
              <a:rPr lang="en-US" sz="1200"/>
              <a:pPr/>
              <a:t>28</a:t>
            </a:fld>
            <a:endParaRPr lang="en-US" sz="1200"/>
          </a:p>
        </p:txBody>
      </p:sp>
      <p:sp>
        <p:nvSpPr>
          <p:cNvPr id="92163" name="Rectangle 2"/>
          <p:cNvSpPr>
            <a:spLocks noGrp="1" noRot="1" noChangeAspect="1" noChangeArrowheads="1" noTextEdit="1"/>
          </p:cNvSpPr>
          <p:nvPr>
            <p:ph type="sldImg"/>
          </p:nvPr>
        </p:nvSpPr>
        <p:spPr>
          <a:xfrm>
            <a:off x="458788" y="719138"/>
            <a:ext cx="6399212" cy="3600450"/>
          </a:xfrm>
          <a:ln/>
        </p:spPr>
      </p:sp>
      <p:sp>
        <p:nvSpPr>
          <p:cNvPr id="92164" name="Rectangle 3"/>
          <p:cNvSpPr>
            <a:spLocks noGrp="1" noChangeArrowheads="1"/>
          </p:cNvSpPr>
          <p:nvPr>
            <p:ph type="body" idx="1"/>
          </p:nvPr>
        </p:nvSpPr>
        <p:spPr>
          <a:noFill/>
        </p:spPr>
        <p:txBody>
          <a:bodyPr/>
          <a:lstStyle/>
          <a:p>
            <a:r>
              <a:rPr lang="en-US" altLang="en-US" sz="1200" dirty="0" smtClean="0"/>
              <a:t>Let’s move on to the fifth factor you need to control when</a:t>
            </a:r>
            <a:r>
              <a:rPr lang="en-US" altLang="en-US" sz="1200" baseline="0" dirty="0" smtClean="0"/>
              <a:t> freezing food</a:t>
            </a:r>
            <a:r>
              <a:rPr lang="en-US" altLang="en-US" sz="1200" dirty="0" smtClean="0"/>
              <a:t>: moisture evaporation. </a:t>
            </a:r>
          </a:p>
          <a:p>
            <a:endParaRPr lang="en-US" altLang="en-US" sz="1200" dirty="0" smtClean="0"/>
          </a:p>
          <a:p>
            <a:r>
              <a:rPr lang="en-US" altLang="en-US" sz="1200" dirty="0" smtClean="0"/>
              <a:t>The air in a freezer is very dry.  If foods are improperly packaged and exposed to the dry air in the freezer, or if moisture is pulled through the packaging material from inside to outside the package, the moisture evaporates and the food dries out. </a:t>
            </a:r>
          </a:p>
          <a:p>
            <a:endParaRPr lang="en-US" sz="12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&lt;click&gt; Freezer burn is dried out frozen food. It is a quality issue, not a food safety issue.</a:t>
            </a:r>
          </a:p>
          <a:p>
            <a:endParaRPr lang="en-US" altLang="en-US" sz="1200" dirty="0" smtClean="0"/>
          </a:p>
          <a:p>
            <a:r>
              <a:rPr lang="en-US" altLang="en-US" sz="1200" dirty="0" smtClean="0"/>
              <a:t>&lt;click&gt; If the temperature in the freezer warms</a:t>
            </a:r>
            <a:r>
              <a:rPr lang="en-US" altLang="en-US" sz="1200" baseline="0" dirty="0" smtClean="0"/>
              <a:t> up enough for moisture to evaporate from the food and then refreeze, it creates exterior ice crystals and dries out the food. </a:t>
            </a:r>
            <a:r>
              <a:rPr lang="en-US" altLang="en-US" sz="1200" dirty="0" smtClean="0"/>
              <a:t>In its simplest form, freezer burn is a food</a:t>
            </a:r>
            <a:r>
              <a:rPr lang="en-US" altLang="en-US" sz="1200" baseline="0" dirty="0" smtClean="0"/>
              <a:t> flavored ice blob.</a:t>
            </a:r>
            <a:endParaRPr lang="en-US" altLang="en-US" sz="1200" dirty="0" smtClean="0"/>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&lt;click&gt; </a:t>
            </a:r>
            <a:r>
              <a:rPr lang="en-US" dirty="0" smtClean="0">
                <a:latin typeface="Arial" panose="020B0604020202020204" pitchFamily="34" charset="0"/>
                <a:cs typeface="Arial" panose="020B0604020202020204" pitchFamily="34" charset="0"/>
              </a:rPr>
              <a:t>Moisture loss leaves the food exposed to oxygen, which accelerates loss of color, flavor, and texture, resulting in what is known as freezer burn</a:t>
            </a:r>
            <a:endParaRPr lang="en-US" altLang="en-US" sz="1200" dirty="0" smtClean="0"/>
          </a:p>
          <a:p>
            <a:r>
              <a:rPr lang="en-US" altLang="en-US" sz="1200" dirty="0" smtClean="0"/>
              <a:t>Freezer burn often looks like a grainy, brownish or whitish spot on the surface of food, where the tissues become dry and tough. This dried surface area is very likely to develop off-flavors, but it will not cause illness. Again, it’s a quality issue, not a food safety issue.</a:t>
            </a:r>
          </a:p>
          <a:p>
            <a:endParaRPr lang="en-US" alt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&lt;click&gt; </a:t>
            </a:r>
            <a:r>
              <a:rPr lang="en-US" altLang="en-US" sz="1200" baseline="0" dirty="0" smtClean="0"/>
              <a:t>O</a:t>
            </a:r>
            <a:r>
              <a:rPr lang="en-US" altLang="en-US" sz="1200" dirty="0" smtClean="0"/>
              <a:t>pening/closing the freezer door allows room temperature heat to enter the freezer, causing foods foods to warm up and their water starts to evaporate. I recommend putting frozen liquids in the door storage since their quality won’t degrade if they warm up; they’re already a liquid. In the heat of the summer it may feel great to stand in the open door of a freezer,</a:t>
            </a:r>
            <a:r>
              <a:rPr lang="en-US" altLang="en-US" sz="1200" baseline="0" dirty="0" smtClean="0"/>
              <a:t> but you aren’t doing your food any favors.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&lt;click&gt; How do you prevent freezer burn? Get rid of the moisture and air in the package, and keep it out.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If you are repackaging meat and freezing it, take paper towels and remove as much surface moisture as possible.  Make sure your fresh fruits and vegetables are also dry before putting them in the freezer.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Use freezer safe containers and remove as much air as possible from the package. More on that in Module 4.</a:t>
            </a:r>
          </a:p>
        </p:txBody>
      </p:sp>
      <p:sp>
        <p:nvSpPr>
          <p:cNvPr id="2" name="Date Placeholder 1"/>
          <p:cNvSpPr>
            <a:spLocks noGrp="1"/>
          </p:cNvSpPr>
          <p:nvPr>
            <p:ph type="dt" idx="10"/>
          </p:nvPr>
        </p:nvSpPr>
        <p:spPr/>
        <p:txBody>
          <a:bodyPr/>
          <a:lstStyle/>
          <a:p>
            <a:pPr>
              <a:defRPr/>
            </a:pPr>
            <a:r>
              <a:rPr lang="en-US" smtClean="0"/>
              <a:t>1/10/2013</a:t>
            </a:r>
            <a:endParaRPr lang="en-US"/>
          </a:p>
        </p:txBody>
      </p:sp>
      <p:sp>
        <p:nvSpPr>
          <p:cNvPr id="3" name="Footer Placeholder 2"/>
          <p:cNvSpPr>
            <a:spLocks noGrp="1"/>
          </p:cNvSpPr>
          <p:nvPr>
            <p:ph type="ftr" sz="quarter" idx="11"/>
          </p:nvPr>
        </p:nvSpPr>
        <p:spPr/>
        <p:txBody>
          <a:bodyPr/>
          <a:lstStyle/>
          <a:p>
            <a:pPr>
              <a:defRPr/>
            </a:pPr>
            <a:r>
              <a:rPr lang="en-US" smtClean="0"/>
              <a:t>San Joaquin/Stanislaus/Merced County Master Food Preserver Training - 2013</a:t>
            </a:r>
            <a:endParaRPr lang="en-US"/>
          </a:p>
        </p:txBody>
      </p:sp>
      <p:sp>
        <p:nvSpPr>
          <p:cNvPr id="4" name="Header Placeholder 3"/>
          <p:cNvSpPr>
            <a:spLocks noGrp="1"/>
          </p:cNvSpPr>
          <p:nvPr>
            <p:ph type="hdr" sz="quarter" idx="12"/>
          </p:nvPr>
        </p:nvSpPr>
        <p:spPr/>
        <p:txBody>
          <a:bodyPr/>
          <a:lstStyle/>
          <a:p>
            <a:pPr>
              <a:defRPr/>
            </a:pPr>
            <a:r>
              <a:rPr lang="en-US" smtClean="0"/>
              <a:t>Freezing Fruits and Vegetables</a:t>
            </a:r>
            <a:endParaRPr lang="en-US"/>
          </a:p>
        </p:txBody>
      </p:sp>
    </p:spTree>
    <p:extLst>
      <p:ext uri="{BB962C8B-B14F-4D97-AF65-F5344CB8AC3E}">
        <p14:creationId xmlns:p14="http://schemas.microsoft.com/office/powerpoint/2010/main" val="366239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500">
                <a:solidFill>
                  <a:schemeClr val="tx1"/>
                </a:solidFill>
                <a:latin typeface="Times New Roman" pitchFamily="18" charset="0"/>
              </a:defRPr>
            </a:lvl1pPr>
            <a:lvl2pPr marL="770567" indent="-296372">
              <a:defRPr sz="2500">
                <a:solidFill>
                  <a:schemeClr val="tx1"/>
                </a:solidFill>
                <a:latin typeface="Times New Roman" pitchFamily="18" charset="0"/>
              </a:defRPr>
            </a:lvl2pPr>
            <a:lvl3pPr marL="1185487" indent="-237098">
              <a:defRPr sz="2500">
                <a:solidFill>
                  <a:schemeClr val="tx1"/>
                </a:solidFill>
                <a:latin typeface="Times New Roman" pitchFamily="18" charset="0"/>
              </a:defRPr>
            </a:lvl3pPr>
            <a:lvl4pPr marL="1659681" indent="-237098">
              <a:defRPr sz="2500">
                <a:solidFill>
                  <a:schemeClr val="tx1"/>
                </a:solidFill>
                <a:latin typeface="Times New Roman" pitchFamily="18" charset="0"/>
              </a:defRPr>
            </a:lvl4pPr>
            <a:lvl5pPr marL="2133877" indent="-237098">
              <a:defRPr sz="2500">
                <a:solidFill>
                  <a:schemeClr val="tx1"/>
                </a:solidFill>
                <a:latin typeface="Times New Roman" pitchFamily="18" charset="0"/>
              </a:defRPr>
            </a:lvl5pPr>
            <a:lvl6pPr marL="2608071" indent="-237098" eaLnBrk="0" fontAlgn="base" hangingPunct="0">
              <a:spcBef>
                <a:spcPct val="0"/>
              </a:spcBef>
              <a:spcAft>
                <a:spcPct val="0"/>
              </a:spcAft>
              <a:defRPr sz="2500">
                <a:solidFill>
                  <a:schemeClr val="tx1"/>
                </a:solidFill>
                <a:latin typeface="Times New Roman" pitchFamily="18" charset="0"/>
              </a:defRPr>
            </a:lvl6pPr>
            <a:lvl7pPr marL="3082265" indent="-237098" eaLnBrk="0" fontAlgn="base" hangingPunct="0">
              <a:spcBef>
                <a:spcPct val="0"/>
              </a:spcBef>
              <a:spcAft>
                <a:spcPct val="0"/>
              </a:spcAft>
              <a:defRPr sz="2500">
                <a:solidFill>
                  <a:schemeClr val="tx1"/>
                </a:solidFill>
                <a:latin typeface="Times New Roman" pitchFamily="18" charset="0"/>
              </a:defRPr>
            </a:lvl7pPr>
            <a:lvl8pPr marL="3556460" indent="-237098" eaLnBrk="0" fontAlgn="base" hangingPunct="0">
              <a:spcBef>
                <a:spcPct val="0"/>
              </a:spcBef>
              <a:spcAft>
                <a:spcPct val="0"/>
              </a:spcAft>
              <a:defRPr sz="2500">
                <a:solidFill>
                  <a:schemeClr val="tx1"/>
                </a:solidFill>
                <a:latin typeface="Times New Roman" pitchFamily="18" charset="0"/>
              </a:defRPr>
            </a:lvl8pPr>
            <a:lvl9pPr marL="4030654" indent="-237098" eaLnBrk="0" fontAlgn="base" hangingPunct="0">
              <a:spcBef>
                <a:spcPct val="0"/>
              </a:spcBef>
              <a:spcAft>
                <a:spcPct val="0"/>
              </a:spcAft>
              <a:defRPr sz="2500">
                <a:solidFill>
                  <a:schemeClr val="tx1"/>
                </a:solidFill>
                <a:latin typeface="Times New Roman" pitchFamily="18" charset="0"/>
              </a:defRPr>
            </a:lvl9pPr>
          </a:lstStyle>
          <a:p>
            <a:fld id="{ED24F642-8041-41CA-BB09-320125FF0B26}" type="slidenum">
              <a:rPr lang="en-US" sz="1200"/>
              <a:pPr/>
              <a:t>29</a:t>
            </a:fld>
            <a:endParaRPr lang="en-US" sz="1200"/>
          </a:p>
        </p:txBody>
      </p:sp>
      <p:sp>
        <p:nvSpPr>
          <p:cNvPr id="92163" name="Rectangle 2"/>
          <p:cNvSpPr>
            <a:spLocks noGrp="1" noRot="1" noChangeAspect="1" noChangeArrowheads="1" noTextEdit="1"/>
          </p:cNvSpPr>
          <p:nvPr>
            <p:ph type="sldImg"/>
          </p:nvPr>
        </p:nvSpPr>
        <p:spPr>
          <a:xfrm>
            <a:off x="458788" y="719138"/>
            <a:ext cx="6399212" cy="3600450"/>
          </a:xfrm>
          <a:ln/>
        </p:spPr>
      </p:sp>
      <p:sp>
        <p:nvSpPr>
          <p:cNvPr id="92164"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&lt;click&gt;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Canning jars are designed for hot and cold temperatures;</a:t>
            </a:r>
            <a:r>
              <a:rPr lang="en-US" baseline="0" dirty="0" smtClean="0">
                <a:latin typeface="Arial" panose="020B0604020202020204" pitchFamily="34" charset="0"/>
                <a:cs typeface="Arial" panose="020B0604020202020204" pitchFamily="34" charset="0"/>
              </a:rPr>
              <a:t> non-canning jars break too easily in the freezer</a:t>
            </a:r>
            <a:r>
              <a:rPr lang="en-US" dirty="0" smtClean="0">
                <a:latin typeface="Arial" panose="020B0604020202020204" pitchFamily="34" charset="0"/>
                <a:cs typeface="Arial" panose="020B0604020202020204" pitchFamily="34" charset="0"/>
              </a:rPr>
              <a:t>. Be sure to allow enough space for expansion, and inch and a half with liquids.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&lt;click&gt; When freezing liquids, only use straight</a:t>
            </a:r>
            <a:r>
              <a:rPr lang="en-US" baseline="0" dirty="0" smtClean="0">
                <a:latin typeface="Arial" panose="020B0604020202020204" pitchFamily="34" charset="0"/>
                <a:cs typeface="Arial" panose="020B0604020202020204" pitchFamily="34" charset="0"/>
              </a:rPr>
              <a:t>-sided jars. Jar shoulders can crack because freezing liquids do not conform to the shape of their container. Frozen food is like a glacier – it forces it’s way up the jar. I have a MFP friend who froze a bunch of tomato sauce in jars and didn’t even think about the shape and put them in shouldered quart jars. They all cracked at the shoulder. She ended up tossing them because she didn’t know if there were bits of glass in the sauce. So sad. And she was so mad at herself because she knew the right way to do it!</a:t>
            </a:r>
          </a:p>
          <a:p>
            <a:endParaRPr lang="en-US" dirty="0" smtClean="0">
              <a:latin typeface="Arial" panose="020B0604020202020204" pitchFamily="34" charset="0"/>
              <a:cs typeface="Arial" panose="020B0604020202020204" pitchFamily="34" charset="0"/>
            </a:endParaRPr>
          </a:p>
        </p:txBody>
      </p:sp>
      <p:sp>
        <p:nvSpPr>
          <p:cNvPr id="2" name="Date Placeholder 1"/>
          <p:cNvSpPr>
            <a:spLocks noGrp="1"/>
          </p:cNvSpPr>
          <p:nvPr>
            <p:ph type="dt" idx="10"/>
          </p:nvPr>
        </p:nvSpPr>
        <p:spPr/>
        <p:txBody>
          <a:bodyPr/>
          <a:lstStyle/>
          <a:p>
            <a:pPr>
              <a:defRPr/>
            </a:pPr>
            <a:r>
              <a:rPr lang="en-US" smtClean="0"/>
              <a:t>1/10/2013</a:t>
            </a:r>
            <a:endParaRPr lang="en-US"/>
          </a:p>
        </p:txBody>
      </p:sp>
      <p:sp>
        <p:nvSpPr>
          <p:cNvPr id="3" name="Footer Placeholder 2"/>
          <p:cNvSpPr>
            <a:spLocks noGrp="1"/>
          </p:cNvSpPr>
          <p:nvPr>
            <p:ph type="ftr" sz="quarter" idx="11"/>
          </p:nvPr>
        </p:nvSpPr>
        <p:spPr/>
        <p:txBody>
          <a:bodyPr/>
          <a:lstStyle/>
          <a:p>
            <a:pPr>
              <a:defRPr/>
            </a:pPr>
            <a:r>
              <a:rPr lang="en-US" smtClean="0"/>
              <a:t>San Joaquin/Stanislaus/Merced County Master Food Preserver Training - 2013</a:t>
            </a:r>
            <a:endParaRPr lang="en-US"/>
          </a:p>
        </p:txBody>
      </p:sp>
      <p:sp>
        <p:nvSpPr>
          <p:cNvPr id="4" name="Header Placeholder 3"/>
          <p:cNvSpPr>
            <a:spLocks noGrp="1"/>
          </p:cNvSpPr>
          <p:nvPr>
            <p:ph type="hdr" sz="quarter" idx="12"/>
          </p:nvPr>
        </p:nvSpPr>
        <p:spPr/>
        <p:txBody>
          <a:bodyPr/>
          <a:lstStyle/>
          <a:p>
            <a:pPr>
              <a:defRPr/>
            </a:pPr>
            <a:r>
              <a:rPr lang="en-US" smtClean="0"/>
              <a:t>Freezing Fruits and Vegetables</a:t>
            </a:r>
            <a:endParaRPr lang="en-US"/>
          </a:p>
        </p:txBody>
      </p:sp>
    </p:spTree>
    <p:extLst>
      <p:ext uri="{BB962C8B-B14F-4D97-AF65-F5344CB8AC3E}">
        <p14:creationId xmlns:p14="http://schemas.microsoft.com/office/powerpoint/2010/main" val="283862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smtClean="0"/>
              <a:t>Reference Handout: Methods</a:t>
            </a:r>
            <a:r>
              <a:rPr lang="en-US" baseline="0" dirty="0" smtClean="0"/>
              <a:t> of wrapping.</a:t>
            </a:r>
          </a:p>
          <a:p>
            <a:endParaRPr lang="en-US" baseline="0" dirty="0" smtClean="0"/>
          </a:p>
          <a:p>
            <a:r>
              <a:rPr lang="en-US" baseline="0" dirty="0" smtClean="0"/>
              <a:t>When freezing meat, remove as much excess fat as possible just as you would before cooking.  Before you wrap it, pat it dry with paper towels.</a:t>
            </a:r>
          </a:p>
          <a:p>
            <a:endParaRPr lang="en-US" baseline="0" dirty="0" smtClean="0"/>
          </a:p>
          <a:p>
            <a:r>
              <a:rPr lang="en-US" baseline="0" dirty="0" smtClean="0"/>
              <a:t>If you have a vacuum sealer, it’s a great way to remove the air.</a:t>
            </a:r>
          </a:p>
          <a:p>
            <a:endParaRPr lang="en-US" baseline="0" dirty="0" smtClean="0"/>
          </a:p>
          <a:p>
            <a:r>
              <a:rPr lang="en-US" baseline="0" dirty="0" smtClean="0"/>
              <a:t>&lt;click&gt; If you use freezer paper – it’s still sold - there are several types of wrap methods you can use. </a:t>
            </a:r>
          </a:p>
          <a:p>
            <a:r>
              <a:rPr lang="en-US" baseline="0" dirty="0" smtClean="0"/>
              <a:t>&lt;click&gt; In the Resource section is a handout from North Dakota State Extension explaining wrapping meat. We had a trainee in Amador a while back whose father was a butcher, and taught her how to wrap meat with freezer paper. She stressed that the most important part of wrapping meat is to press firmly after each fold to get the air out.  Her packages were air tight.</a:t>
            </a:r>
          </a:p>
          <a:p>
            <a:endParaRPr lang="en-US" baseline="0" dirty="0" smtClean="0"/>
          </a:p>
          <a:p>
            <a:r>
              <a:rPr lang="en-US" baseline="0" dirty="0" smtClean="0"/>
              <a:t>I bought fake meat that I use in training labs to teach how to wrap meat using freezer paper.  We use them in public classes when we’re demonstrating how to package meat for the freezer.</a:t>
            </a:r>
            <a:endParaRPr lang="en-US" dirty="0" smtClean="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30</a:t>
            </a:fld>
            <a:endParaRPr lang="en-US"/>
          </a:p>
        </p:txBody>
      </p:sp>
    </p:spTree>
    <p:extLst>
      <p:ext uri="{BB962C8B-B14F-4D97-AF65-F5344CB8AC3E}">
        <p14:creationId xmlns:p14="http://schemas.microsoft.com/office/powerpoint/2010/main" val="2256444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step</a:t>
            </a:r>
            <a:r>
              <a:rPr lang="en-US" baseline="0" dirty="0" smtClean="0"/>
              <a:t> through the process of wrapping ground beef.  </a:t>
            </a:r>
          </a:p>
          <a:p>
            <a:endParaRPr lang="en-US" baseline="0" dirty="0" smtClean="0"/>
          </a:p>
          <a:p>
            <a:r>
              <a:rPr lang="en-US" baseline="0" dirty="0" smtClean="0"/>
              <a:t>&lt;Press click to bring up each step.&gt;</a:t>
            </a:r>
            <a:endParaRPr lang="en-US" dirty="0"/>
          </a:p>
        </p:txBody>
      </p:sp>
      <p:sp>
        <p:nvSpPr>
          <p:cNvPr id="4" name="Slide Number Placeholder 3"/>
          <p:cNvSpPr>
            <a:spLocks noGrp="1"/>
          </p:cNvSpPr>
          <p:nvPr>
            <p:ph type="sldNum" sz="quarter" idx="10"/>
          </p:nvPr>
        </p:nvSpPr>
        <p:spPr/>
        <p:txBody>
          <a:bodyPr/>
          <a:lstStyle/>
          <a:p>
            <a:fld id="{58BA6E4A-A52A-E14A-889F-7FF85A6726A6}" type="slidenum">
              <a:rPr lang="en-US" smtClean="0"/>
              <a:pPr/>
              <a:t>31</a:t>
            </a:fld>
            <a:endParaRPr lang="en-US"/>
          </a:p>
        </p:txBody>
      </p:sp>
    </p:spTree>
    <p:extLst>
      <p:ext uri="{BB962C8B-B14F-4D97-AF65-F5344CB8AC3E}">
        <p14:creationId xmlns:p14="http://schemas.microsoft.com/office/powerpoint/2010/main" val="1660083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&lt;click&gt; </a:t>
            </a:r>
            <a:r>
              <a:rPr lang="en-US" altLang="en-US" dirty="0" smtClean="0"/>
              <a:t>The purpose of drying food is to remove enough moisture so foodborn</a:t>
            </a:r>
            <a:r>
              <a:rPr lang="en-US" altLang="en-US" baseline="0" dirty="0" smtClean="0"/>
              <a:t>e pathogens can’t grow.</a:t>
            </a:r>
          </a:p>
          <a:p>
            <a:endParaRPr lang="en-US" altLang="en-US" baseline="0" dirty="0" smtClean="0"/>
          </a:p>
          <a:p>
            <a:r>
              <a:rPr lang="en-US" altLang="en-US" baseline="0" dirty="0" smtClean="0"/>
              <a:t>&lt;click&gt; We are fortunate that in California most places have relatively low humidity, which speeds up the dehydration process. </a:t>
            </a:r>
          </a:p>
          <a:p>
            <a:r>
              <a:rPr lang="en-US" altLang="en-US" baseline="0" dirty="0" smtClean="0"/>
              <a:t>You also need heat to force evaporation</a:t>
            </a:r>
          </a:p>
          <a:p>
            <a:r>
              <a:rPr lang="en-US" altLang="en-US" baseline="0" dirty="0" smtClean="0"/>
              <a:t>and an air current to pull the moisture away from the food as it evaporates. </a:t>
            </a:r>
          </a:p>
          <a:p>
            <a:r>
              <a:rPr lang="en-US" altLang="en-US" baseline="0" dirty="0" smtClean="0"/>
              <a:t>The air and heat combination needs access to the whole piece of food, so leave space between the pieces of food.  </a:t>
            </a:r>
          </a:p>
          <a:p>
            <a:endParaRPr lang="en-US" altLang="en-US" baseline="0" dirty="0" smtClean="0"/>
          </a:p>
          <a:p>
            <a:r>
              <a:rPr lang="en-US" altLang="en-US" baseline="0" dirty="0" smtClean="0"/>
              <a:t>&lt;click&gt; In general, you want a maximum of 140 degrees to dry fruits and vegetables. Anything higher cooks the food. </a:t>
            </a:r>
          </a:p>
          <a:p>
            <a:endParaRPr lang="en-US" altLang="en-US" baseline="0" dirty="0" smtClean="0"/>
          </a:p>
          <a:p>
            <a:r>
              <a:rPr lang="en-US" altLang="en-US" baseline="0" dirty="0" smtClean="0"/>
              <a:t>On the UC Master Food Preserver statewide website, the publications library has several documents that list drying and rehydrating temperature and times for specific fruits and vegetables. You can also use reputable dehydration books and the manufacturer’s recipes for drying times.</a:t>
            </a:r>
            <a:endParaRPr lang="en-US" altLang="en-US" dirty="0" smtClean="0"/>
          </a:p>
        </p:txBody>
      </p:sp>
      <p:sp>
        <p:nvSpPr>
          <p:cNvPr id="256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Dehydrating Foods</a:t>
            </a:r>
          </a:p>
        </p:txBody>
      </p:sp>
      <p:sp>
        <p:nvSpPr>
          <p:cNvPr id="256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1/10/2013</a:t>
            </a:r>
          </a:p>
        </p:txBody>
      </p:sp>
      <p:sp>
        <p:nvSpPr>
          <p:cNvPr id="2560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smtClean="0"/>
              <a:t>San Joaquin/Stanislaus/Merced County Master Food Preserver Training - 2013</a:t>
            </a:r>
          </a:p>
        </p:txBody>
      </p:sp>
      <p:sp>
        <p:nvSpPr>
          <p:cNvPr id="25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069467-0FA2-4883-B957-02428CCFAF84}" type="slidenum">
              <a:rPr lang="en-US" altLang="en-US" sz="1200" smtClean="0"/>
              <a:pPr/>
              <a:t>33</a:t>
            </a:fld>
            <a:endParaRPr lang="en-US" altLang="en-US" sz="1200" smtClean="0"/>
          </a:p>
        </p:txBody>
      </p:sp>
    </p:spTree>
    <p:extLst>
      <p:ext uri="{BB962C8B-B14F-4D97-AF65-F5344CB8AC3E}">
        <p14:creationId xmlns:p14="http://schemas.microsoft.com/office/powerpoint/2010/main" val="383212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Let’s start with some food safety.</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&lt;click&gt; Raw meats can be contaminated with microorganisms that cause disease. These harmful bacteria can easily multiply on moist, high protein foods like meat and poultry and can cause illness if the products are not handled correctly.</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As you know, wash your hands and sanitize your workspace after handling raw meat.</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&lt;check&gt; At some stage in the</a:t>
            </a:r>
            <a:r>
              <a:rPr lang="en-US" sz="1200" b="0" i="0" kern="1200" baseline="0" dirty="0" smtClean="0">
                <a:solidFill>
                  <a:schemeClr val="tx1"/>
                </a:solidFill>
                <a:effectLst/>
                <a:latin typeface="Times New Roman" pitchFamily="18" charset="0"/>
                <a:ea typeface="+mn-ea"/>
                <a:cs typeface="+mn-cs"/>
              </a:rPr>
              <a:t> drying process we’re going to h</a:t>
            </a:r>
            <a:r>
              <a:rPr lang="en-US" sz="1200" b="0" i="0" kern="1200" dirty="0" smtClean="0">
                <a:solidFill>
                  <a:schemeClr val="tx1"/>
                </a:solidFill>
                <a:effectLst/>
                <a:latin typeface="Times New Roman" pitchFamily="18" charset="0"/>
                <a:ea typeface="+mn-ea"/>
                <a:cs typeface="+mn-cs"/>
              </a:rPr>
              <a:t>eat the meat</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to 160 degrees.</a:t>
            </a:r>
          </a:p>
          <a:p>
            <a:r>
              <a:rPr lang="en-US" sz="1200" b="0" i="0" kern="1200" dirty="0" smtClean="0">
                <a:solidFill>
                  <a:schemeClr val="tx1"/>
                </a:solidFill>
                <a:effectLst/>
                <a:latin typeface="Times New Roman" pitchFamily="18" charset="0"/>
                <a:ea typeface="+mn-ea"/>
                <a:cs typeface="+mn-cs"/>
              </a:rPr>
              <a:t>Color is not a reliable indicator if cooked meat is done.  </a:t>
            </a:r>
          </a:p>
          <a:p>
            <a:r>
              <a:rPr lang="en-US" sz="1200" b="0" i="0" kern="1200" dirty="0" smtClean="0">
                <a:solidFill>
                  <a:schemeClr val="tx1"/>
                </a:solidFill>
                <a:effectLst/>
                <a:latin typeface="Times New Roman" pitchFamily="18" charset="0"/>
                <a:ea typeface="+mn-ea"/>
                <a:cs typeface="+mn-cs"/>
              </a:rPr>
              <a:t>&lt;check&gt; Use your thermometer.</a:t>
            </a:r>
            <a:endParaRPr lang="en-US" dirty="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34</a:t>
            </a:fld>
            <a:endParaRPr lang="en-US"/>
          </a:p>
        </p:txBody>
      </p:sp>
    </p:spTree>
    <p:extLst>
      <p:ext uri="{BB962C8B-B14F-4D97-AF65-F5344CB8AC3E}">
        <p14:creationId xmlns:p14="http://schemas.microsoft.com/office/powerpoint/2010/main" val="221837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Electric dehydrators need to have a way to control the temperature, a heat source to force evaporation, and a fan to blow away the evaporated moisture.  There are multiple styles available, with either manual or digital temperature controllers.</a:t>
            </a:r>
          </a:p>
          <a:p>
            <a:endParaRPr lang="en-US" baseline="0" dirty="0" smtClean="0"/>
          </a:p>
          <a:p>
            <a:r>
              <a:rPr lang="en-US" baseline="0" dirty="0" smtClean="0"/>
              <a:t>&lt;click&gt; This style has the heat source and fan at the back of the machine and has a finite set of trays. The lid sits loosely on the front. As an FYI, you can use this style to incubate yogurt.  As another FYI, since this is an internal class, the Excalibur company that makes the top model is based in Sacramento and gives a discount to Master Food Preserver volunteers.</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This style has the heat source on the bottom. The food closest to the heat source will dry faster than those at the top, so you need to rotate the trays throughout the drying process. You can purchase additional trays.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This style has the heat source on the top. Again, you need to rotate the trays and you can buy more trays.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This last one is an old style dehydrator that only has an on/off switch instead of a temperature controller. To find out what temperature it reaches,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lay a kitchen thermometer on the rack and turn the machine on.  You should do this with all dehydrators to see how accurate they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electric dehydrators have tray inserts to make leathers out of pureed food, or to dry tiny pieces of food.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 A couple of tips: make sure you cut the produce into the same sized pieces. Otherwise, the thinner and smaller pieces will dry faster, and you’ll end up sorting through the trays to pull out the dry pieces. Or you can put all the small pieces on one tray. And make sure you leave space between pieces for better air circulation; this helps speed up drying time, too.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have mesh tray liners and are working with small pieces, you can lay a mesh liner on top of the food pieces to keep them from blowing around in the dehydrator.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35</a:t>
            </a:fld>
            <a:endParaRPr lang="en-US"/>
          </a:p>
        </p:txBody>
      </p:sp>
    </p:spTree>
    <p:extLst>
      <p:ext uri="{BB962C8B-B14F-4D97-AF65-F5344CB8AC3E}">
        <p14:creationId xmlns:p14="http://schemas.microsoft.com/office/powerpoint/2010/main" val="2895827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baseline="0" dirty="0" smtClean="0"/>
              <a:t>When we preserve food, we either destroy pathogens or prevent them from growing.</a:t>
            </a:r>
            <a:r>
              <a:rPr lang="en-US" sz="1200" b="0" kern="1200" baseline="0" dirty="0" smtClean="0">
                <a:solidFill>
                  <a:schemeClr val="tx1"/>
                </a:solidFill>
                <a:effectLst/>
                <a:latin typeface="Times New Roman" pitchFamily="18" charset="0"/>
                <a:ea typeface="+mn-ea"/>
                <a:cs typeface="+mn-cs"/>
              </a:rPr>
              <a:t> </a:t>
            </a:r>
          </a:p>
          <a:p>
            <a:pPr marL="0" lvl="0" indent="0">
              <a:buFont typeface="Arial" panose="020B0604020202020204" pitchFamily="34" charset="0"/>
              <a:buNone/>
            </a:pPr>
            <a:endParaRPr lang="en-US" sz="1200" b="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Times New Roman" pitchFamily="18" charset="0"/>
                <a:ea typeface="+mn-ea"/>
                <a:cs typeface="+mn-cs"/>
              </a:rPr>
              <a:t>&lt;click&gt; Freezing essentially puts foodborne </a:t>
            </a:r>
            <a:r>
              <a:rPr lang="en-US" dirty="0" smtClean="0"/>
              <a:t>microorganisms</a:t>
            </a:r>
            <a:r>
              <a:rPr lang="en-US" sz="1200" b="0" kern="1200" dirty="0" smtClean="0">
                <a:solidFill>
                  <a:schemeClr val="tx1"/>
                </a:solidFill>
                <a:effectLst/>
                <a:latin typeface="Times New Roman" pitchFamily="18" charset="0"/>
                <a:ea typeface="+mn-ea"/>
                <a:cs typeface="+mn-cs"/>
              </a:rPr>
              <a:t> into an extreme state of hibernation. Freezing doesn’t kill </a:t>
            </a:r>
            <a:r>
              <a:rPr lang="en-US" dirty="0" smtClean="0"/>
              <a:t>microorganisms</a:t>
            </a:r>
            <a:r>
              <a:rPr lang="en-US" sz="1200" b="0" kern="1200" dirty="0" smtClean="0">
                <a:solidFill>
                  <a:schemeClr val="tx1"/>
                </a:solidFill>
                <a:effectLst/>
                <a:latin typeface="Times New Roman" pitchFamily="18" charset="0"/>
                <a:ea typeface="+mn-ea"/>
                <a:cs typeface="+mn-cs"/>
              </a:rPr>
              <a:t>, but it does prevent them from growing. </a:t>
            </a:r>
          </a:p>
          <a:p>
            <a:pPr marL="171450" lvl="0" indent="-171450">
              <a:buFont typeface="Arial" panose="020B0604020202020204" pitchFamily="34" charset="0"/>
              <a:buChar char="•"/>
            </a:pPr>
            <a:endParaRPr lang="en-US" sz="1200" b="0" kern="1200" dirty="0" smtClean="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Times New Roman" pitchFamily="18" charset="0"/>
                <a:ea typeface="+mn-ea"/>
                <a:cs typeface="+mn-cs"/>
              </a:rPr>
              <a:t>&lt;click&gt; Dehydrating removes moisture from food. M</a:t>
            </a:r>
            <a:r>
              <a:rPr lang="en-US" dirty="0" smtClean="0"/>
              <a:t>icroorganisms</a:t>
            </a:r>
            <a:r>
              <a:rPr lang="en-US" sz="1200" b="0" kern="1200" dirty="0" smtClean="0">
                <a:solidFill>
                  <a:schemeClr val="tx1"/>
                </a:solidFill>
                <a:effectLst/>
                <a:latin typeface="Times New Roman" pitchFamily="18" charset="0"/>
                <a:ea typeface="+mn-ea"/>
                <a:cs typeface="+mn-cs"/>
              </a:rPr>
              <a:t> need moisture to grow. No moisture, no growth. When properly stored, dried microorganisms don’t grow. They do, however, survive dry conditions very well. So keep dried foods dry during storage so they don’t start to rehydrate, giving the microorganisms a good growth environment.</a:t>
            </a:r>
            <a:br>
              <a:rPr lang="en-US" sz="1200" b="0" kern="1200" dirty="0" smtClean="0">
                <a:solidFill>
                  <a:schemeClr val="tx1"/>
                </a:solidFill>
                <a:effectLst/>
                <a:latin typeface="Times New Roman" pitchFamily="18" charset="0"/>
                <a:ea typeface="+mn-ea"/>
                <a:cs typeface="+mn-cs"/>
              </a:rPr>
            </a:br>
            <a:endParaRPr lang="en-US" sz="1200" b="0" kern="1200" dirty="0" smtClean="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Times New Roman" pitchFamily="18" charset="0"/>
                <a:ea typeface="+mn-ea"/>
                <a:cs typeface="+mn-cs"/>
              </a:rPr>
              <a:t>&lt;click&gt; Canning </a:t>
            </a:r>
            <a:r>
              <a:rPr lang="en-US" sz="1200" b="0" kern="1200" baseline="0" dirty="0" smtClean="0">
                <a:solidFill>
                  <a:schemeClr val="tx1"/>
                </a:solidFill>
                <a:effectLst/>
                <a:latin typeface="Times New Roman" pitchFamily="18" charset="0"/>
                <a:ea typeface="+mn-ea"/>
                <a:cs typeface="+mn-cs"/>
              </a:rPr>
              <a:t>uses heat to destroy pathogens so they can’t grow in the sealed jars, creating a shelf-stable, pasteurized  product. </a:t>
            </a:r>
          </a:p>
          <a:p>
            <a:endParaRPr lang="en-US" dirty="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4</a:t>
            </a:fld>
            <a:endParaRPr lang="en-US"/>
          </a:p>
        </p:txBody>
      </p:sp>
    </p:spTree>
    <p:extLst>
      <p:ext uri="{BB962C8B-B14F-4D97-AF65-F5344CB8AC3E}">
        <p14:creationId xmlns:p14="http://schemas.microsoft.com/office/powerpoint/2010/main" val="1494514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easiest</a:t>
            </a:r>
            <a:r>
              <a:rPr lang="en-US" baseline="0" dirty="0" smtClean="0"/>
              <a:t> thing to do – dry ground beef.  </a:t>
            </a:r>
          </a:p>
          <a:p>
            <a:endParaRPr lang="en-US" baseline="0" dirty="0" smtClean="0"/>
          </a:p>
          <a:p>
            <a:r>
              <a:rPr lang="en-US" baseline="0" dirty="0" smtClean="0"/>
              <a:t>&lt;click&gt; Start with your raw meat. Leave it in big clumps so you can measure the temperature later.  If you start with a fine crumble, you’ll need a needle point tipped thermometer. Aim for mini-meatball size clumps. When you reach 160 degrees, you can stop cooking.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Depending on the fat content, you may still have liquid in the pan.  I put a metal strainer on a cookie sheet to drain out the initial drippings.  Then I put the meat on several layers of paper towels with several more layers on top to blot out as much moisture as possible.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Spread the cooked ground beef on your dehydrator trays using the inserts to make leathers.  Now is when you break up the clumps of meat into crumbles.  Spread out the crumbled meat on the tray so there will be room for plenty of air circulation.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Set the temperature to 155 degrees on your dehydrator and dry for 6 to 8 hours.  The final product should be very firm and dry throughout.  As an FYI, this isn’t that final quantity of the two pans of meat – it’s just one tray.  A pound of ground beef makes about 4 ounces of dried ground beef.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it cool completely before putting it into an air tight container.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To rehydrate, cover the dried ground beef with water and let it sit for 15 minutes.  Bring it to a boil, then simmer for about 10 minutes until beef is tender.  </a:t>
            </a:r>
            <a:endParaRPr lang="en-US" dirty="0" smtClean="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36</a:t>
            </a:fld>
            <a:endParaRPr lang="en-US"/>
          </a:p>
        </p:txBody>
      </p:sp>
    </p:spTree>
    <p:extLst>
      <p:ext uri="{BB962C8B-B14F-4D97-AF65-F5344CB8AC3E}">
        <p14:creationId xmlns:p14="http://schemas.microsoft.com/office/powerpoint/2010/main" val="36147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easiest</a:t>
            </a:r>
            <a:r>
              <a:rPr lang="en-US" baseline="0" dirty="0" smtClean="0"/>
              <a:t> thing to do – dry ground beef.  </a:t>
            </a:r>
          </a:p>
          <a:p>
            <a:endParaRPr lang="en-US" baseline="0" dirty="0" smtClean="0"/>
          </a:p>
          <a:p>
            <a:r>
              <a:rPr lang="en-US" baseline="0" dirty="0" smtClean="0"/>
              <a:t>&lt;click&gt; Start with your raw meat. Leave it in big clumps so you can measure the temperature later.  If you start with a fine crumble, you’ll need a needle point tipped thermometer. Aim for mini-meatball size clumps. When you reach 160 degrees, you can stop cooking.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Depending on the fat content, you may still have liquid in the pan.  I put a metal strainer on a cookie sheet to drain out the initial drippings.  Then I put the meat on several layers of paper towels with several more layers on top to blot out as much moisture as possible.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Spread the cooked ground beef on your dehydrator trays using the inserts to make leathers.  Now is when you break up the clumps of meat into crumbles.  Spread out the crumbled meat on the tray so there will be room for plenty of air circulation.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Set the temperature to 155 degrees on your dehydrator and dry for 6 to 8 hours.  The final product should be very firm and dry throughout.  As an FYI, this isn’t that final quantity of the two pans of meat – it’s just one tray.  A pound of ground beef makes about 4 ounces of dried ground beef.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it cool completely before putting it into an air tight container.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To rehydrate, cover the dried ground beef with water and let it sit for 15 minutes.  Bring it to a boil, then simmer for about 10 minutes until beef is tender.  </a:t>
            </a:r>
            <a:endParaRPr lang="en-US" dirty="0" smtClean="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37</a:t>
            </a:fld>
            <a:endParaRPr lang="en-US"/>
          </a:p>
        </p:txBody>
      </p:sp>
    </p:spTree>
    <p:extLst>
      <p:ext uri="{BB962C8B-B14F-4D97-AF65-F5344CB8AC3E}">
        <p14:creationId xmlns:p14="http://schemas.microsoft.com/office/powerpoint/2010/main" val="3004363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easiest</a:t>
            </a:r>
            <a:r>
              <a:rPr lang="en-US" baseline="0" dirty="0" smtClean="0"/>
              <a:t> thing to do – dry ground beef.  </a:t>
            </a:r>
          </a:p>
          <a:p>
            <a:endParaRPr lang="en-US" baseline="0" dirty="0" smtClean="0"/>
          </a:p>
          <a:p>
            <a:r>
              <a:rPr lang="en-US" baseline="0" dirty="0" smtClean="0"/>
              <a:t>&lt;click&gt; Start with your raw meat. Leave it in big clumps so you can measure the temperature later.  If you start with a fine crumble, you’ll need a needle point tipped thermometer. Aim for mini-meatball size clumps. When you reach 160 degrees, you can stop cooking.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Depending on the fat content, you may still have liquid in the pan.  I put a metal strainer on a cookie sheet to drain out the initial drippings.  Then I put the meat on several layers of paper towels with several more layers on top to blot out as much moisture as possible.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Spread the cooked ground beef on your dehydrator trays using the inserts to make leathers.  Now is when you break up the clumps of meat into crumbles.  Spread out the crumbled meat on the tray so there will be room for plenty of air circulation.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Set the temperature to 155 degrees on your dehydrator and dry for 6 to 8 hours.  The final product should be very firm and dry throughout.  As an FYI, this isn’t that final quantity of the two pans of meat – it’s just one tray.  A pound of ground beef makes about 4 ounces of dried ground beef.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 it cool completely before putting it into an air tight container.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&lt;click&gt; To rehydrate, cover the dried ground beef with water and let it sit for 15 minutes.  Bring it to a boil, then simmer for about 10 minutes until beef is tender.  </a:t>
            </a:r>
            <a:endParaRPr lang="en-US" dirty="0" smtClean="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38</a:t>
            </a:fld>
            <a:endParaRPr lang="en-US"/>
          </a:p>
        </p:txBody>
      </p:sp>
    </p:spTree>
    <p:extLst>
      <p:ext uri="{BB962C8B-B14F-4D97-AF65-F5344CB8AC3E}">
        <p14:creationId xmlns:p14="http://schemas.microsoft.com/office/powerpoint/2010/main" val="334130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anose="020B0600070205080204" pitchFamily="34" charset="-128"/>
              </a:rPr>
              <a:t>Now</a:t>
            </a:r>
            <a:r>
              <a:rPr lang="en-US" altLang="en-US" baseline="0" dirty="0" smtClean="0">
                <a:ea typeface="ＭＳ Ｐゴシック" panose="020B0600070205080204" pitchFamily="34" charset="-128"/>
              </a:rPr>
              <a:t> let’s explore the most popular and tasty dried meat, jerky.</a:t>
            </a:r>
          </a:p>
          <a:p>
            <a:endParaRPr lang="en-US" altLang="en-US" baseline="0" dirty="0" smtClean="0">
              <a:ea typeface="ＭＳ Ｐゴシック" panose="020B0600070205080204" pitchFamily="34" charset="-128"/>
            </a:endParaRPr>
          </a:p>
          <a:p>
            <a:r>
              <a:rPr lang="en-US" sz="1200" b="0" i="0" kern="1200" dirty="0" smtClean="0">
                <a:solidFill>
                  <a:schemeClr val="tx1"/>
                </a:solidFill>
                <a:effectLst/>
                <a:latin typeface="Times New Roman" pitchFamily="18" charset="0"/>
                <a:ea typeface="+mn-ea"/>
                <a:cs typeface="+mn-cs"/>
              </a:rPr>
              <a:t>When we dry jerky</a:t>
            </a:r>
            <a:r>
              <a:rPr lang="en-US" sz="1200" b="0" i="0" kern="1200" baseline="0" dirty="0" smtClean="0">
                <a:solidFill>
                  <a:schemeClr val="tx1"/>
                </a:solidFill>
                <a:effectLst/>
                <a:latin typeface="Times New Roman" pitchFamily="18" charset="0"/>
                <a:ea typeface="+mn-ea"/>
                <a:cs typeface="+mn-cs"/>
              </a:rPr>
              <a:t> at home, we don’t have the control checkpoints that commercial producers have, so we need to make sure we reduce t</a:t>
            </a:r>
            <a:r>
              <a:rPr lang="en-US" sz="1200" b="0" i="0" kern="1200" dirty="0" smtClean="0">
                <a:solidFill>
                  <a:schemeClr val="tx1"/>
                </a:solidFill>
                <a:effectLst/>
                <a:latin typeface="Times New Roman" pitchFamily="18" charset="0"/>
                <a:ea typeface="+mn-ea"/>
                <a:cs typeface="+mn-cs"/>
              </a:rPr>
              <a:t>he risk of foodborne illness from home-dried jerky.</a:t>
            </a:r>
            <a:r>
              <a:rPr lang="en-US" sz="1200" b="0" i="0" kern="1200" baseline="0" dirty="0" smtClean="0">
                <a:solidFill>
                  <a:schemeClr val="tx1"/>
                </a:solidFill>
                <a:effectLst/>
                <a:latin typeface="Times New Roman" pitchFamily="18" charset="0"/>
                <a:ea typeface="+mn-ea"/>
                <a:cs typeface="+mn-cs"/>
              </a:rPr>
              <a:t> We do this</a:t>
            </a:r>
            <a:r>
              <a:rPr lang="en-US" sz="1200" b="0" i="0" kern="1200" dirty="0" smtClean="0">
                <a:solidFill>
                  <a:schemeClr val="tx1"/>
                </a:solidFill>
                <a:effectLst/>
                <a:latin typeface="Times New Roman" pitchFamily="18" charset="0"/>
                <a:ea typeface="+mn-ea"/>
                <a:cs typeface="+mn-cs"/>
              </a:rPr>
              <a:t> by allowing the internal temperature of the meat to reach 160ºF, but in such a way as to prevent case hardening. I’ll explain the two methods: heating meat strips in the marinade </a:t>
            </a:r>
            <a:r>
              <a:rPr lang="en-US" sz="1200" b="1" i="1" kern="1200" dirty="0" smtClean="0">
                <a:solidFill>
                  <a:schemeClr val="tx1"/>
                </a:solidFill>
                <a:effectLst/>
                <a:latin typeface="Times New Roman" pitchFamily="18" charset="0"/>
                <a:ea typeface="+mn-ea"/>
                <a:cs typeface="+mn-cs"/>
              </a:rPr>
              <a:t>before</a:t>
            </a:r>
            <a:r>
              <a:rPr lang="en-US" sz="1200" b="0" i="0" kern="1200" dirty="0" smtClean="0">
                <a:solidFill>
                  <a:schemeClr val="tx1"/>
                </a:solidFill>
                <a:effectLst/>
                <a:latin typeface="Times New Roman" pitchFamily="18" charset="0"/>
                <a:ea typeface="+mn-ea"/>
                <a:cs typeface="+mn-cs"/>
              </a:rPr>
              <a:t> drying or heating the dried jerky strips in an oven </a:t>
            </a:r>
            <a:r>
              <a:rPr lang="en-US" sz="1200" b="1" i="1" kern="1200" dirty="0" smtClean="0">
                <a:solidFill>
                  <a:schemeClr val="tx1"/>
                </a:solidFill>
                <a:effectLst/>
                <a:latin typeface="Times New Roman" pitchFamily="18" charset="0"/>
                <a:ea typeface="+mn-ea"/>
                <a:cs typeface="+mn-cs"/>
              </a:rPr>
              <a:t>after</a:t>
            </a:r>
            <a:r>
              <a:rPr lang="en-US" sz="1200" b="0" i="0" kern="1200" dirty="0" smtClean="0">
                <a:solidFill>
                  <a:schemeClr val="tx1"/>
                </a:solidFill>
                <a:effectLst/>
                <a:latin typeface="Times New Roman" pitchFamily="18" charset="0"/>
                <a:ea typeface="+mn-ea"/>
                <a:cs typeface="+mn-cs"/>
              </a:rPr>
              <a:t> drying.</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If you heat the strip in the marinade before drying, the drying times are reduced. The color and texture will differ from traditional jerky,</a:t>
            </a:r>
            <a:r>
              <a:rPr lang="en-US" sz="1200" b="0" i="0" kern="1200" baseline="0" dirty="0" smtClean="0">
                <a:solidFill>
                  <a:schemeClr val="tx1"/>
                </a:solidFill>
                <a:effectLst/>
                <a:latin typeface="Times New Roman" pitchFamily="18" charset="0"/>
                <a:ea typeface="+mn-ea"/>
                <a:cs typeface="+mn-cs"/>
              </a:rPr>
              <a:t> but it still tastes delicious.</a:t>
            </a:r>
            <a:endParaRPr lang="en-US" sz="1200" b="0" i="0" kern="1200" dirty="0" smtClean="0">
              <a:solidFill>
                <a:schemeClr val="tx1"/>
              </a:solidFill>
              <a:effectLst/>
              <a:latin typeface="Times New Roman" pitchFamily="18" charset="0"/>
              <a:ea typeface="+mn-ea"/>
              <a:cs typeface="+mn-cs"/>
            </a:endParaRP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Since</a:t>
            </a:r>
            <a:r>
              <a:rPr lang="en-US" sz="1200" b="0" i="0" kern="1200" baseline="0" dirty="0" smtClean="0">
                <a:solidFill>
                  <a:schemeClr val="tx1"/>
                </a:solidFill>
                <a:effectLst/>
                <a:latin typeface="Times New Roman" pitchFamily="18" charset="0"/>
                <a:ea typeface="+mn-ea"/>
                <a:cs typeface="+mn-cs"/>
              </a:rPr>
              <a:t> we’re working with raw meat, sanitize your workspace and tools before you start and after you finish.</a:t>
            </a:r>
            <a:endParaRPr lang="en-US" sz="1200" b="0" i="0" kern="1200" dirty="0" smtClean="0">
              <a:solidFill>
                <a:schemeClr val="tx1"/>
              </a:solidFill>
              <a:effectLst/>
              <a:latin typeface="Times New Roman" pitchFamily="18" charset="0"/>
              <a:ea typeface="+mn-ea"/>
              <a:cs typeface="+mn-cs"/>
            </a:endParaRPr>
          </a:p>
          <a:p>
            <a:endParaRPr lang="en-US" altLang="en-US" sz="1200" b="0" i="0" kern="1200" dirty="0" smtClean="0">
              <a:solidFill>
                <a:schemeClr val="tx1"/>
              </a:solidFill>
              <a:effectLst/>
              <a:latin typeface="Times New Roman" pitchFamily="18" charset="0"/>
              <a:ea typeface="+mn-ea"/>
              <a:cs typeface="+mn-cs"/>
            </a:endParaRPr>
          </a:p>
          <a:p>
            <a:endParaRPr lang="en-US" altLang="en-US" dirty="0" smtClean="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8BA6E4A-A52A-E14A-889F-7FF85A6726A6}" type="slidenum">
              <a:rPr lang="en-US" smtClean="0"/>
              <a:pPr/>
              <a:t>40</a:t>
            </a:fld>
            <a:endParaRPr lang="en-US"/>
          </a:p>
        </p:txBody>
      </p:sp>
    </p:spTree>
    <p:extLst>
      <p:ext uri="{BB962C8B-B14F-4D97-AF65-F5344CB8AC3E}">
        <p14:creationId xmlns:p14="http://schemas.microsoft.com/office/powerpoint/2010/main" val="285448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smtClean="0">
                <a:solidFill>
                  <a:schemeClr val="tx1"/>
                </a:solidFill>
                <a:effectLst/>
                <a:latin typeface="Times New Roman" pitchFamily="18" charset="0"/>
                <a:ea typeface="+mn-ea"/>
                <a:cs typeface="+mn-cs"/>
              </a:rPr>
              <a:t>Jerky is made</a:t>
            </a:r>
            <a:r>
              <a:rPr lang="en-US" sz="1200" b="0" i="0" kern="1200" baseline="0" dirty="0" smtClean="0">
                <a:solidFill>
                  <a:schemeClr val="tx1"/>
                </a:solidFill>
                <a:effectLst/>
                <a:latin typeface="Times New Roman" pitchFamily="18" charset="0"/>
                <a:ea typeface="+mn-ea"/>
                <a:cs typeface="+mn-cs"/>
              </a:rPr>
              <a:t> from sliced meat.  </a:t>
            </a:r>
          </a:p>
          <a:p>
            <a:pPr lvl="0"/>
            <a:r>
              <a:rPr lang="en-US" sz="1200" b="0" i="0" kern="1200" baseline="0" dirty="0" smtClean="0">
                <a:solidFill>
                  <a:schemeClr val="tx1"/>
                </a:solidFill>
                <a:effectLst/>
                <a:latin typeface="Times New Roman" pitchFamily="18" charset="0"/>
                <a:ea typeface="+mn-ea"/>
                <a:cs typeface="+mn-cs"/>
              </a:rPr>
              <a:t>&lt;click&gt; If you want to cut it yourself,</a:t>
            </a:r>
            <a:endParaRPr lang="en-US" sz="1200" b="0" i="0" kern="1200" dirty="0" smtClean="0">
              <a:solidFill>
                <a:schemeClr val="tx1"/>
              </a:solidFill>
              <a:effectLst/>
              <a:latin typeface="Times New Roman" pitchFamily="18" charset="0"/>
              <a:ea typeface="+mn-ea"/>
              <a:cs typeface="+mn-cs"/>
            </a:endParaRPr>
          </a:p>
          <a:p>
            <a:pPr lvl="0"/>
            <a:r>
              <a:rPr lang="en-US" sz="1200" b="0" i="0" kern="1200" baseline="0" dirty="0" smtClean="0">
                <a:solidFill>
                  <a:schemeClr val="tx1"/>
                </a:solidFill>
                <a:effectLst/>
                <a:latin typeface="Times New Roman" pitchFamily="18" charset="0"/>
                <a:ea typeface="+mn-ea"/>
                <a:cs typeface="+mn-cs"/>
              </a:rPr>
              <a:t>&lt;click&gt; start with p</a:t>
            </a:r>
            <a:r>
              <a:rPr lang="en-US" sz="1200" b="0" i="0" kern="1200" dirty="0" smtClean="0">
                <a:solidFill>
                  <a:schemeClr val="tx1"/>
                </a:solidFill>
                <a:effectLst/>
                <a:latin typeface="Times New Roman" pitchFamily="18" charset="0"/>
                <a:ea typeface="+mn-ea"/>
                <a:cs typeface="+mn-cs"/>
              </a:rPr>
              <a:t>artially frozen</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meat to make slicing easier.</a:t>
            </a:r>
          </a:p>
          <a:p>
            <a:pPr lvl="0"/>
            <a:r>
              <a:rPr lang="en-US" sz="1200" b="0" i="0" kern="1200" baseline="0" dirty="0" smtClean="0">
                <a:solidFill>
                  <a:schemeClr val="tx1"/>
                </a:solidFill>
                <a:effectLst/>
                <a:latin typeface="Times New Roman" pitchFamily="18" charset="0"/>
                <a:ea typeface="+mn-ea"/>
                <a:cs typeface="+mn-cs"/>
              </a:rPr>
              <a:t>&lt;click&gt; </a:t>
            </a:r>
            <a:r>
              <a:rPr lang="en-US" sz="1200" b="0" i="0" kern="1200" dirty="0" smtClean="0">
                <a:solidFill>
                  <a:schemeClr val="tx1"/>
                </a:solidFill>
                <a:effectLst/>
                <a:latin typeface="Times New Roman" pitchFamily="18" charset="0"/>
                <a:ea typeface="+mn-ea"/>
                <a:cs typeface="+mn-cs"/>
              </a:rPr>
              <a:t>Trim and discard all fat from meat because it becomes rancid quickly. </a:t>
            </a:r>
          </a:p>
          <a:p>
            <a:pPr lvl="0"/>
            <a:r>
              <a:rPr lang="en-US" sz="1200" b="0" i="0" kern="1200" baseline="0" dirty="0" smtClean="0">
                <a:solidFill>
                  <a:schemeClr val="tx1"/>
                </a:solidFill>
                <a:effectLst/>
                <a:latin typeface="Times New Roman" pitchFamily="18" charset="0"/>
                <a:ea typeface="+mn-ea"/>
                <a:cs typeface="+mn-cs"/>
              </a:rPr>
              <a:t>&lt;click&gt; </a:t>
            </a:r>
            <a:r>
              <a:rPr lang="en-US" sz="1200" b="0" i="0" kern="1200" dirty="0" smtClean="0">
                <a:solidFill>
                  <a:schemeClr val="tx1"/>
                </a:solidFill>
                <a:effectLst/>
                <a:latin typeface="Times New Roman" pitchFamily="18" charset="0"/>
                <a:ea typeface="+mn-ea"/>
                <a:cs typeface="+mn-cs"/>
              </a:rPr>
              <a:t>The thickness of the meat strips will make a difference in the safety of the final product. Slice the meat no thicker than ¼ inch. </a:t>
            </a:r>
            <a:endParaRPr lang="en-US" sz="1200" b="0" i="0" kern="1200" baseline="0" dirty="0" smtClean="0">
              <a:solidFill>
                <a:schemeClr val="tx1"/>
              </a:solidFill>
              <a:effectLst/>
              <a:latin typeface="Times New Roman" pitchFamily="18" charset="0"/>
              <a:ea typeface="+mn-ea"/>
              <a:cs typeface="+mn-cs"/>
            </a:endParaRPr>
          </a:p>
          <a:p>
            <a:pPr lvl="0"/>
            <a:r>
              <a:rPr lang="en-US" sz="1200" b="0" i="0" kern="1200" baseline="0" dirty="0" smtClean="0">
                <a:solidFill>
                  <a:schemeClr val="tx1"/>
                </a:solidFill>
                <a:effectLst/>
                <a:latin typeface="Times New Roman" pitchFamily="18" charset="0"/>
                <a:ea typeface="+mn-ea"/>
                <a:cs typeface="+mn-cs"/>
              </a:rPr>
              <a:t>&lt;click&gt; </a:t>
            </a:r>
            <a:r>
              <a:rPr lang="en-US" sz="1200" b="0" i="0" kern="1200" dirty="0" smtClean="0">
                <a:solidFill>
                  <a:schemeClr val="tx1"/>
                </a:solidFill>
                <a:effectLst/>
                <a:latin typeface="Times New Roman" pitchFamily="18" charset="0"/>
                <a:ea typeface="+mn-ea"/>
                <a:cs typeface="+mn-cs"/>
              </a:rPr>
              <a:t>If you like your jerky chewy, slice with the grain of the meat. </a:t>
            </a:r>
            <a:endParaRPr lang="en-US" sz="1200" b="0" i="0" kern="1200" baseline="0" dirty="0" smtClean="0">
              <a:solidFill>
                <a:schemeClr val="tx1"/>
              </a:solidFill>
              <a:effectLst/>
              <a:latin typeface="Times New Roman" pitchFamily="18" charset="0"/>
              <a:ea typeface="+mn-ea"/>
              <a:cs typeface="+mn-cs"/>
            </a:endParaRPr>
          </a:p>
          <a:p>
            <a:pPr lvl="0"/>
            <a:r>
              <a:rPr lang="en-US" sz="1200" b="0" i="0" kern="1200" baseline="0" dirty="0" smtClean="0">
                <a:solidFill>
                  <a:schemeClr val="tx1"/>
                </a:solidFill>
                <a:effectLst/>
                <a:latin typeface="Times New Roman" pitchFamily="18" charset="0"/>
                <a:ea typeface="+mn-ea"/>
                <a:cs typeface="+mn-cs"/>
              </a:rPr>
              <a:t>&lt;click&gt; &lt;click&gt; I</a:t>
            </a:r>
            <a:r>
              <a:rPr lang="en-US" sz="1200" b="0" i="0" kern="1200" dirty="0" smtClean="0">
                <a:solidFill>
                  <a:schemeClr val="tx1"/>
                </a:solidFill>
                <a:effectLst/>
                <a:latin typeface="Times New Roman" pitchFamily="18" charset="0"/>
                <a:ea typeface="+mn-ea"/>
                <a:cs typeface="+mn-cs"/>
              </a:rPr>
              <a:t>f you</a:t>
            </a:r>
            <a:r>
              <a:rPr lang="en-US" sz="1200" b="0" i="0" kern="1200" baseline="0" dirty="0" smtClean="0">
                <a:solidFill>
                  <a:schemeClr val="tx1"/>
                </a:solidFill>
                <a:effectLst/>
                <a:latin typeface="Times New Roman" pitchFamily="18" charset="0"/>
                <a:ea typeface="+mn-ea"/>
                <a:cs typeface="+mn-cs"/>
              </a:rPr>
              <a:t> like </a:t>
            </a:r>
            <a:r>
              <a:rPr lang="en-US" sz="1200" b="0" i="0" kern="1200" dirty="0" smtClean="0">
                <a:solidFill>
                  <a:schemeClr val="tx1"/>
                </a:solidFill>
                <a:effectLst/>
                <a:latin typeface="Times New Roman" pitchFamily="18" charset="0"/>
                <a:ea typeface="+mn-ea"/>
                <a:cs typeface="+mn-cs"/>
              </a:rPr>
              <a:t>a more tender, brittle jerky, slice across the grain.</a:t>
            </a:r>
          </a:p>
          <a:p>
            <a:pPr lvl="0"/>
            <a:endParaRPr lang="en-US" sz="1200" b="0" i="0" kern="1200" dirty="0" smtClean="0">
              <a:solidFill>
                <a:schemeClr val="tx1"/>
              </a:solidFill>
              <a:effectLst/>
              <a:latin typeface="Times New Roman" pitchFamily="18" charset="0"/>
              <a:ea typeface="+mn-ea"/>
              <a:cs typeface="+mn-cs"/>
            </a:endParaRPr>
          </a:p>
          <a:p>
            <a:pPr lvl="0"/>
            <a:r>
              <a:rPr lang="en-US" sz="1200" b="0" i="0" kern="1200" baseline="0" dirty="0" smtClean="0">
                <a:solidFill>
                  <a:schemeClr val="tx1"/>
                </a:solidFill>
                <a:effectLst/>
                <a:latin typeface="Times New Roman" pitchFamily="18" charset="0"/>
                <a:ea typeface="+mn-ea"/>
                <a:cs typeface="+mn-cs"/>
              </a:rPr>
              <a:t>&lt;click&gt; If you want pre-cut meat, </a:t>
            </a:r>
          </a:p>
          <a:p>
            <a:pPr lvl="0"/>
            <a:r>
              <a:rPr lang="en-US" sz="1200" b="0" i="0" kern="1200" baseline="0" dirty="0" smtClean="0">
                <a:solidFill>
                  <a:schemeClr val="tx1"/>
                </a:solidFill>
                <a:effectLst/>
                <a:latin typeface="Times New Roman" pitchFamily="18" charset="0"/>
                <a:ea typeface="+mn-ea"/>
                <a:cs typeface="+mn-cs"/>
              </a:rPr>
              <a:t>You can ask the butcher at the grocery store to slice the meat for your.  Or look for a package of carne </a:t>
            </a:r>
            <a:r>
              <a:rPr lang="en-US" sz="1200" b="0" i="0" kern="1200" baseline="0" dirty="0" err="1" smtClean="0">
                <a:solidFill>
                  <a:schemeClr val="tx1"/>
                </a:solidFill>
                <a:effectLst/>
                <a:latin typeface="Times New Roman" pitchFamily="18" charset="0"/>
                <a:ea typeface="+mn-ea"/>
                <a:cs typeface="+mn-cs"/>
              </a:rPr>
              <a:t>asada</a:t>
            </a:r>
            <a:r>
              <a:rPr lang="en-US" sz="1200" b="0" i="0" kern="1200" baseline="0" dirty="0" smtClean="0">
                <a:solidFill>
                  <a:schemeClr val="tx1"/>
                </a:solidFill>
                <a:effectLst/>
                <a:latin typeface="Times New Roman" pitchFamily="18" charset="0"/>
                <a:ea typeface="+mn-ea"/>
                <a:cs typeface="+mn-cs"/>
              </a:rPr>
              <a:t> pre-sliced meat.</a:t>
            </a:r>
            <a:endParaRPr lang="en-US" sz="1200" b="0" i="0" kern="1200" dirty="0" smtClean="0">
              <a:solidFill>
                <a:schemeClr val="tx1"/>
              </a:solidFill>
              <a:effectLst/>
              <a:latin typeface="Times New Roman" pitchFamily="18" charset="0"/>
              <a:ea typeface="+mn-ea"/>
              <a:cs typeface="+mn-cs"/>
            </a:endParaRPr>
          </a:p>
          <a:p>
            <a:pPr lvl="0"/>
            <a:endParaRPr lang="en-US" altLang="en-US" sz="1200" b="0" i="0" kern="1200" dirty="0" smtClean="0">
              <a:solidFill>
                <a:schemeClr val="tx1"/>
              </a:solidFill>
              <a:effectLst/>
              <a:latin typeface="Times New Roman" pitchFamily="18" charset="0"/>
              <a:ea typeface="+mn-ea"/>
              <a:cs typeface="+mn-cs"/>
            </a:endParaRPr>
          </a:p>
          <a:p>
            <a:pPr lvl="0"/>
            <a:endParaRPr lang="en-US" altLang="en-US" dirty="0" smtClean="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8BA6E4A-A52A-E14A-889F-7FF85A6726A6}" type="slidenum">
              <a:rPr lang="en-US" smtClean="0"/>
              <a:pPr/>
              <a:t>41</a:t>
            </a:fld>
            <a:endParaRPr lang="en-US"/>
          </a:p>
        </p:txBody>
      </p:sp>
    </p:spTree>
    <p:extLst>
      <p:ext uri="{BB962C8B-B14F-4D97-AF65-F5344CB8AC3E}">
        <p14:creationId xmlns:p14="http://schemas.microsoft.com/office/powerpoint/2010/main" val="33779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smtClean="0">
                <a:solidFill>
                  <a:schemeClr val="tx1"/>
                </a:solidFill>
                <a:effectLst/>
                <a:latin typeface="Times New Roman" pitchFamily="18" charset="0"/>
                <a:ea typeface="+mn-ea"/>
                <a:cs typeface="+mn-cs"/>
              </a:rPr>
              <a:t>The National</a:t>
            </a:r>
            <a:r>
              <a:rPr lang="en-US" sz="1200" b="0" i="0" kern="1200" baseline="0" dirty="0" smtClean="0">
                <a:solidFill>
                  <a:schemeClr val="tx1"/>
                </a:solidFill>
                <a:effectLst/>
                <a:latin typeface="Times New Roman" pitchFamily="18" charset="0"/>
                <a:ea typeface="+mn-ea"/>
                <a:cs typeface="+mn-cs"/>
              </a:rPr>
              <a:t> Center for Home Food Preservation has a marinade recipe that produces a tasty product.  You can find lots of marinade recipes online. They will commonly use an oil, spices and an acid, such as vinegar, lemon juice, teriyaki, soy sauce or wine. In addition to flavoring the meat, the marinade also makes the meat more tender.</a:t>
            </a:r>
            <a:endParaRPr lang="en-US" sz="1200" b="0" i="0" kern="1200" dirty="0" smtClean="0">
              <a:solidFill>
                <a:schemeClr val="tx1"/>
              </a:solidFill>
              <a:effectLst/>
              <a:latin typeface="Times New Roman" pitchFamily="18" charset="0"/>
              <a:ea typeface="+mn-ea"/>
              <a:cs typeface="+mn-cs"/>
            </a:endParaRPr>
          </a:p>
          <a:p>
            <a:pPr lvl="0"/>
            <a:endParaRPr lang="en-US" sz="1200" b="0" i="0" kern="1200" dirty="0" smtClean="0">
              <a:solidFill>
                <a:schemeClr val="tx1"/>
              </a:solidFill>
              <a:effectLst/>
              <a:latin typeface="Times New Roman" pitchFamily="18" charset="0"/>
              <a:ea typeface="+mn-ea"/>
              <a:cs typeface="+mn-cs"/>
            </a:endParaRPr>
          </a:p>
          <a:p>
            <a:pPr lvl="0"/>
            <a:r>
              <a:rPr lang="en-US" sz="1200" b="0" i="0" kern="1200" dirty="0" smtClean="0">
                <a:solidFill>
                  <a:schemeClr val="tx1"/>
                </a:solidFill>
                <a:effectLst/>
                <a:latin typeface="Times New Roman" pitchFamily="18" charset="0"/>
                <a:ea typeface="+mn-ea"/>
                <a:cs typeface="+mn-cs"/>
              </a:rPr>
              <a:t>&lt;click&gt; Put the strips of meat in a shallow pan and cover with the marinade. Cover and refrigerate 1-2 hours or overnight. </a:t>
            </a:r>
          </a:p>
          <a:p>
            <a:pPr lvl="0"/>
            <a:r>
              <a:rPr lang="en-US" sz="1200" b="0" i="0" kern="1200" dirty="0" smtClean="0">
                <a:solidFill>
                  <a:schemeClr val="tx1"/>
                </a:solidFill>
                <a:effectLst/>
                <a:latin typeface="Times New Roman" pitchFamily="18" charset="0"/>
                <a:ea typeface="+mn-ea"/>
                <a:cs typeface="+mn-cs"/>
              </a:rPr>
              <a:t>&lt;click&gt; You can also put the meat with the marinade in plastic bags.  The longer you let it marinate, the stronger the flavor.</a:t>
            </a:r>
          </a:p>
          <a:p>
            <a:pPr lvl="0"/>
            <a:endParaRPr lang="en-US" sz="1200" b="0" i="0" kern="1200" dirty="0" smtClean="0">
              <a:solidFill>
                <a:schemeClr val="tx1"/>
              </a:solidFill>
              <a:effectLst/>
              <a:latin typeface="Times New Roman" pitchFamily="18" charset="0"/>
              <a:ea typeface="+mn-ea"/>
              <a:cs typeface="+mn-cs"/>
            </a:endParaRPr>
          </a:p>
          <a:p>
            <a:pPr lvl="0"/>
            <a:r>
              <a:rPr lang="en-US" sz="1200" b="0" i="0" kern="1200" dirty="0" smtClean="0">
                <a:solidFill>
                  <a:schemeClr val="tx1"/>
                </a:solidFill>
                <a:effectLst/>
                <a:latin typeface="Times New Roman" pitchFamily="18" charset="0"/>
                <a:ea typeface="+mn-ea"/>
                <a:cs typeface="+mn-cs"/>
              </a:rPr>
              <a:t>Remember I said you need to heat the meat</a:t>
            </a:r>
            <a:r>
              <a:rPr lang="en-US" sz="1200" b="0" i="0" kern="1200" baseline="0" dirty="0" smtClean="0">
                <a:solidFill>
                  <a:schemeClr val="tx1"/>
                </a:solidFill>
                <a:effectLst/>
                <a:latin typeface="Times New Roman" pitchFamily="18" charset="0"/>
                <a:ea typeface="+mn-ea"/>
                <a:cs typeface="+mn-cs"/>
              </a:rPr>
              <a:t> before or after you dry it </a:t>
            </a:r>
            <a:r>
              <a:rPr lang="en-US" sz="1200" b="0" i="0" kern="1200" dirty="0" smtClean="0">
                <a:solidFill>
                  <a:schemeClr val="tx1"/>
                </a:solidFill>
                <a:effectLst/>
                <a:latin typeface="Times New Roman" pitchFamily="18" charset="0"/>
                <a:ea typeface="+mn-ea"/>
                <a:cs typeface="+mn-cs"/>
              </a:rPr>
              <a:t>to decrease the risk of foodborne illness</a:t>
            </a:r>
            <a:r>
              <a:rPr lang="en-US" sz="1200" b="0" i="0" kern="1200" baseline="0" dirty="0" smtClean="0">
                <a:solidFill>
                  <a:schemeClr val="tx1"/>
                </a:solidFill>
                <a:effectLst/>
                <a:latin typeface="Times New Roman" pitchFamily="18" charset="0"/>
                <a:ea typeface="+mn-ea"/>
                <a:cs typeface="+mn-cs"/>
              </a:rPr>
              <a:t>?  </a:t>
            </a:r>
          </a:p>
          <a:p>
            <a:pPr lvl="0"/>
            <a:r>
              <a:rPr lang="en-US" sz="1200" b="0" i="0" kern="1200" dirty="0" smtClean="0">
                <a:solidFill>
                  <a:schemeClr val="tx1"/>
                </a:solidFill>
                <a:effectLst/>
                <a:latin typeface="Times New Roman" pitchFamily="18" charset="0"/>
                <a:ea typeface="+mn-ea"/>
                <a:cs typeface="+mn-cs"/>
              </a:rPr>
              <a:t>&lt;click&gt; If you choose to heat the meat before drying, start after you marinate. Dump</a:t>
            </a:r>
            <a:r>
              <a:rPr lang="en-US" sz="1200" b="0" i="0" kern="1200" baseline="0" dirty="0" smtClean="0">
                <a:solidFill>
                  <a:schemeClr val="tx1"/>
                </a:solidFill>
                <a:effectLst/>
                <a:latin typeface="Times New Roman" pitchFamily="18" charset="0"/>
                <a:ea typeface="+mn-ea"/>
                <a:cs typeface="+mn-cs"/>
              </a:rPr>
              <a:t> all of the contents of your marinating meat pan or bag into a pot, bring it to a</a:t>
            </a:r>
            <a:r>
              <a:rPr lang="en-US" sz="1200" b="0" i="0" kern="1200" dirty="0" smtClean="0">
                <a:solidFill>
                  <a:schemeClr val="tx1"/>
                </a:solidFill>
                <a:effectLst/>
                <a:latin typeface="Times New Roman" pitchFamily="18" charset="0"/>
                <a:ea typeface="+mn-ea"/>
                <a:cs typeface="+mn-cs"/>
              </a:rPr>
              <a:t> boil and boil for 5 minutes. The drain</a:t>
            </a:r>
            <a:r>
              <a:rPr lang="en-US" sz="1200" b="0" i="0" kern="1200" baseline="0" dirty="0" smtClean="0">
                <a:solidFill>
                  <a:schemeClr val="tx1"/>
                </a:solidFill>
                <a:effectLst/>
                <a:latin typeface="Times New Roman" pitchFamily="18" charset="0"/>
                <a:ea typeface="+mn-ea"/>
                <a:cs typeface="+mn-cs"/>
              </a:rPr>
              <a:t> the marinade (don’t reuse it)</a:t>
            </a:r>
            <a:r>
              <a:rPr lang="en-US" sz="1200" b="0" i="0" kern="1200" dirty="0" smtClean="0">
                <a:solidFill>
                  <a:schemeClr val="tx1"/>
                </a:solidFill>
                <a:effectLst/>
                <a:latin typeface="Times New Roman" pitchFamily="18" charset="0"/>
                <a:ea typeface="+mn-ea"/>
                <a:cs typeface="+mn-cs"/>
              </a:rPr>
              <a:t> and pat the slices</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dry with paper towels.</a:t>
            </a:r>
            <a:endParaRPr lang="en-US" altLang="en-US" dirty="0" smtClean="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8BA6E4A-A52A-E14A-889F-7FF85A6726A6}" type="slidenum">
              <a:rPr lang="en-US" smtClean="0"/>
              <a:pPr/>
              <a:t>42</a:t>
            </a:fld>
            <a:endParaRPr lang="en-US"/>
          </a:p>
        </p:txBody>
      </p:sp>
    </p:spTree>
    <p:extLst>
      <p:ext uri="{BB962C8B-B14F-4D97-AF65-F5344CB8AC3E}">
        <p14:creationId xmlns:p14="http://schemas.microsoft.com/office/powerpoint/2010/main" val="223916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&lt;click&gt; Arrange the strips on the dehydrator trays or on baking sheets for oven drying. </a:t>
            </a:r>
          </a:p>
          <a:p>
            <a:r>
              <a:rPr lang="en-US" sz="1200" b="0" i="0" kern="1200" dirty="0" smtClean="0">
                <a:solidFill>
                  <a:schemeClr val="tx1"/>
                </a:solidFill>
                <a:effectLst/>
                <a:latin typeface="Times New Roman" pitchFamily="18" charset="0"/>
                <a:ea typeface="+mn-ea"/>
                <a:cs typeface="+mn-cs"/>
              </a:rPr>
              <a:t>Place the slices close together, but not touching or overlapping. Dry at</a:t>
            </a:r>
            <a:r>
              <a:rPr lang="en-US" sz="1200" b="0" i="0" kern="1200" baseline="0" dirty="0" smtClean="0">
                <a:solidFill>
                  <a:schemeClr val="tx1"/>
                </a:solidFill>
                <a:effectLst/>
                <a:latin typeface="Times New Roman" pitchFamily="18" charset="0"/>
                <a:ea typeface="+mn-ea"/>
                <a:cs typeface="+mn-cs"/>
              </a:rPr>
              <a:t> </a:t>
            </a:r>
            <a:r>
              <a:rPr lang="en-US" sz="1200" b="0" i="0" kern="1200" dirty="0" smtClean="0">
                <a:solidFill>
                  <a:schemeClr val="tx1"/>
                </a:solidFill>
                <a:effectLst/>
                <a:latin typeface="Times New Roman" pitchFamily="18" charset="0"/>
                <a:ea typeface="+mn-ea"/>
                <a:cs typeface="+mn-cs"/>
              </a:rPr>
              <a:t>140ºF in either a dehydrator or a preheated oven. </a:t>
            </a:r>
          </a:p>
          <a:p>
            <a:r>
              <a:rPr lang="en-US" sz="1200" b="0" i="0" kern="1200" dirty="0" smtClean="0">
                <a:solidFill>
                  <a:schemeClr val="tx1"/>
                </a:solidFill>
                <a:effectLst/>
                <a:latin typeface="Times New Roman" pitchFamily="18" charset="0"/>
                <a:ea typeface="+mn-ea"/>
                <a:cs typeface="+mn-cs"/>
              </a:rPr>
              <a:t>&lt;click&gt; Dry until a test piece cracks but doesn’t break when you bend it.</a:t>
            </a: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If</a:t>
            </a:r>
            <a:r>
              <a:rPr lang="en-US" sz="1200" b="0" i="0" kern="1200" baseline="0" dirty="0" smtClean="0">
                <a:solidFill>
                  <a:schemeClr val="tx1"/>
                </a:solidFill>
                <a:effectLst/>
                <a:latin typeface="Times New Roman" pitchFamily="18" charset="0"/>
                <a:ea typeface="+mn-ea"/>
                <a:cs typeface="+mn-cs"/>
              </a:rPr>
              <a:t> you pre-heated the meat, start checking after 3 hours.</a:t>
            </a: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If you didn’t pre-heat the meat, it may take </a:t>
            </a:r>
            <a:r>
              <a:rPr lang="en-US" sz="1200" b="0" i="0" kern="1200" dirty="0" smtClean="0">
                <a:solidFill>
                  <a:schemeClr val="tx1"/>
                </a:solidFill>
                <a:effectLst/>
                <a:latin typeface="Times New Roman" pitchFamily="18" charset="0"/>
                <a:ea typeface="+mn-ea"/>
                <a:cs typeface="+mn-cs"/>
              </a:rPr>
              <a:t>10 to 24 hours to dry.</a:t>
            </a:r>
          </a:p>
          <a:p>
            <a:pPr marL="0" indent="0">
              <a:buFont typeface="Arial" panose="020B0604020202020204" pitchFamily="34" charset="0"/>
              <a:buNone/>
            </a:pPr>
            <a:endParaRPr lang="en-US" sz="1200" b="0" i="0" kern="1200" dirty="0" smtClean="0">
              <a:solidFill>
                <a:schemeClr val="tx1"/>
              </a:solidFill>
              <a:effectLst/>
              <a:latin typeface="Times New Roman" pitchFamily="18" charset="0"/>
              <a:ea typeface="+mn-ea"/>
              <a:cs typeface="+mn-cs"/>
            </a:endParaRPr>
          </a:p>
          <a:p>
            <a:pPr marL="0" indent="0">
              <a:buFont typeface="Arial" panose="020B0604020202020204" pitchFamily="34" charset="0"/>
              <a:buNone/>
            </a:pPr>
            <a:r>
              <a:rPr lang="en-US" sz="1200" b="0" i="0" kern="1200" dirty="0" smtClean="0">
                <a:solidFill>
                  <a:schemeClr val="tx1"/>
                </a:solidFill>
                <a:effectLst/>
                <a:latin typeface="Times New Roman" pitchFamily="18" charset="0"/>
                <a:ea typeface="+mn-ea"/>
                <a:cs typeface="+mn-cs"/>
              </a:rPr>
              <a:t>&lt;click&gt; Use paper</a:t>
            </a:r>
            <a:r>
              <a:rPr lang="en-US" sz="1200" b="0" i="0" kern="1200" baseline="0" dirty="0" smtClean="0">
                <a:solidFill>
                  <a:schemeClr val="tx1"/>
                </a:solidFill>
                <a:effectLst/>
                <a:latin typeface="Times New Roman" pitchFamily="18" charset="0"/>
                <a:ea typeface="+mn-ea"/>
                <a:cs typeface="+mn-cs"/>
              </a:rPr>
              <a:t> towels to </a:t>
            </a:r>
            <a:r>
              <a:rPr lang="en-US" sz="1200" b="0" i="0" kern="1200" dirty="0" smtClean="0">
                <a:solidFill>
                  <a:schemeClr val="tx1"/>
                </a:solidFill>
                <a:effectLst/>
                <a:latin typeface="Times New Roman" pitchFamily="18" charset="0"/>
                <a:ea typeface="+mn-ea"/>
                <a:cs typeface="+mn-cs"/>
              </a:rPr>
              <a:t>pat off any beads of oil. Cool the meat then package in glass jars or heavy plastic food storage bags. Vacuum sealing is also a good option.</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&lt;click&gt; If you didn’t heat the meat</a:t>
            </a:r>
            <a:r>
              <a:rPr lang="en-US" sz="1200" b="0" i="0" kern="1200" baseline="0" dirty="0" smtClean="0">
                <a:solidFill>
                  <a:schemeClr val="tx1"/>
                </a:solidFill>
                <a:effectLst/>
                <a:latin typeface="Times New Roman" pitchFamily="18" charset="0"/>
                <a:ea typeface="+mn-ea"/>
                <a:cs typeface="+mn-cs"/>
              </a:rPr>
              <a:t> in the </a:t>
            </a:r>
            <a:r>
              <a:rPr lang="en-US" sz="1200" b="0" i="0" kern="1200" dirty="0" smtClean="0">
                <a:solidFill>
                  <a:schemeClr val="tx1"/>
                </a:solidFill>
                <a:effectLst/>
                <a:latin typeface="Times New Roman" pitchFamily="18" charset="0"/>
                <a:ea typeface="+mn-ea"/>
                <a:cs typeface="+mn-cs"/>
              </a:rPr>
              <a:t>marinade before drying, you can heat</a:t>
            </a:r>
            <a:r>
              <a:rPr lang="en-US" sz="1200" b="0" i="0" kern="1200" baseline="0" dirty="0" smtClean="0">
                <a:solidFill>
                  <a:schemeClr val="tx1"/>
                </a:solidFill>
                <a:effectLst/>
                <a:latin typeface="Times New Roman" pitchFamily="18" charset="0"/>
                <a:ea typeface="+mn-ea"/>
                <a:cs typeface="+mn-cs"/>
              </a:rPr>
              <a:t> them</a:t>
            </a:r>
            <a:r>
              <a:rPr lang="en-US" sz="1200" b="0" i="0" kern="1200" dirty="0" smtClean="0">
                <a:solidFill>
                  <a:schemeClr val="tx1"/>
                </a:solidFill>
                <a:effectLst/>
                <a:latin typeface="Times New Roman" pitchFamily="18" charset="0"/>
                <a:ea typeface="+mn-ea"/>
                <a:cs typeface="+mn-cs"/>
              </a:rPr>
              <a:t> in an oven now as an added safety measure. Put</a:t>
            </a:r>
            <a:r>
              <a:rPr lang="en-US" sz="1200" b="0" i="0" kern="1200" baseline="0" dirty="0" smtClean="0">
                <a:solidFill>
                  <a:schemeClr val="tx1"/>
                </a:solidFill>
                <a:effectLst/>
                <a:latin typeface="Times New Roman" pitchFamily="18" charset="0"/>
                <a:ea typeface="+mn-ea"/>
                <a:cs typeface="+mn-cs"/>
              </a:rPr>
              <a:t> the dried jerky </a:t>
            </a:r>
            <a:r>
              <a:rPr lang="en-US" sz="1200" b="0" i="0" kern="1200" dirty="0" smtClean="0">
                <a:solidFill>
                  <a:schemeClr val="tx1"/>
                </a:solidFill>
                <a:effectLst/>
                <a:latin typeface="Times New Roman" pitchFamily="18" charset="0"/>
                <a:ea typeface="+mn-ea"/>
                <a:cs typeface="+mn-cs"/>
              </a:rPr>
              <a:t>on a baking sheet, close together, but not touching or overlapping. Heat 10 minutes in an oven preheated to 275ºF. Use a thermometer to test that the meat temperature reaches 160ºF.</a:t>
            </a:r>
            <a:endParaRPr lang="en-US" altLang="en-US" dirty="0" smtClean="0">
              <a:ea typeface="ＭＳ Ｐゴシック" panose="020B0600070205080204" pitchFamily="34" charset="-128"/>
            </a:endParaRPr>
          </a:p>
          <a:p>
            <a:endParaRPr lang="en-US" dirty="0" smtClean="0">
              <a:ea typeface="ＭＳ Ｐゴシック" panose="020B0600070205080204" pitchFamily="34" charset="-128"/>
            </a:endParaRPr>
          </a:p>
          <a:p>
            <a:r>
              <a:rPr lang="en-US" dirty="0" smtClean="0">
                <a:ea typeface="ＭＳ Ｐゴシック" panose="020B0600070205080204" pitchFamily="34" charset="-128"/>
              </a:rPr>
              <a:t>&lt;click&gt; The</a:t>
            </a:r>
            <a:r>
              <a:rPr lang="en-US" baseline="0" dirty="0" smtClean="0">
                <a:ea typeface="ＭＳ Ｐゴシック" panose="020B0600070205080204" pitchFamily="34" charset="-128"/>
              </a:rPr>
              <a:t> r</a:t>
            </a:r>
            <a:r>
              <a:rPr lang="en-US" dirty="0" smtClean="0">
                <a:ea typeface="ＭＳ Ｐゴシック" panose="020B0600070205080204" pitchFamily="34" charset="-128"/>
              </a:rPr>
              <a:t>ecommended storage time in an airtight container in the cupboard</a:t>
            </a:r>
            <a:r>
              <a:rPr lang="en-US" baseline="0" dirty="0" smtClean="0">
                <a:ea typeface="ＭＳ Ｐゴシック" panose="020B0600070205080204" pitchFamily="34" charset="-128"/>
              </a:rPr>
              <a:t> is 2 weeks.  Freeze it to keep it around longer. It won’t take long to thaw so you can enjoy it.</a:t>
            </a:r>
          </a:p>
          <a:p>
            <a:endParaRPr lang="en-US" baseline="0" dirty="0" smtClean="0">
              <a:ea typeface="ＭＳ Ｐゴシック" panose="020B0600070205080204" pitchFamily="34" charset="-128"/>
            </a:endParaRPr>
          </a:p>
          <a:p>
            <a:r>
              <a:rPr lang="en-US" baseline="0" dirty="0" smtClean="0">
                <a:ea typeface="ＭＳ Ｐゴシック" panose="020B0600070205080204" pitchFamily="34" charset="-128"/>
              </a:rPr>
              <a:t>It’s actually a pretty easy process and results in delicious jerky.</a:t>
            </a:r>
            <a:endParaRPr lang="en-US" dirty="0"/>
          </a:p>
        </p:txBody>
      </p:sp>
      <p:sp>
        <p:nvSpPr>
          <p:cNvPr id="4" name="Slide Number Placeholder 3"/>
          <p:cNvSpPr>
            <a:spLocks noGrp="1"/>
          </p:cNvSpPr>
          <p:nvPr>
            <p:ph type="sldNum" sz="quarter" idx="10"/>
          </p:nvPr>
        </p:nvSpPr>
        <p:spPr/>
        <p:txBody>
          <a:bodyPr/>
          <a:lstStyle/>
          <a:p>
            <a:fld id="{58BA6E4A-A52A-E14A-889F-7FF85A6726A6}" type="slidenum">
              <a:rPr lang="en-US" smtClean="0"/>
              <a:pPr/>
              <a:t>43</a:t>
            </a:fld>
            <a:endParaRPr lang="en-US"/>
          </a:p>
        </p:txBody>
      </p:sp>
    </p:spTree>
    <p:extLst>
      <p:ext uri="{BB962C8B-B14F-4D97-AF65-F5344CB8AC3E}">
        <p14:creationId xmlns:p14="http://schemas.microsoft.com/office/powerpoint/2010/main" val="191069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Times New Roman" pitchFamily="18" charset="0"/>
                <a:ea typeface="+mn-ea"/>
                <a:cs typeface="+mn-cs"/>
              </a:rPr>
              <a:t>Use either boiling water or pressure to can food. </a:t>
            </a:r>
            <a:r>
              <a:rPr lang="en-US" sz="1200" b="0" kern="1200" dirty="0" smtClean="0">
                <a:solidFill>
                  <a:schemeClr val="tx1"/>
                </a:solidFill>
                <a:effectLst/>
                <a:latin typeface="Times New Roman" pitchFamily="18" charset="0"/>
                <a:ea typeface="+mn-ea"/>
                <a:cs typeface="+mn-cs"/>
              </a:rPr>
              <a:t>The deciding factor on which method is the acidity level of the food you’re canning.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Times New Roman" pitchFamily="18" charset="0"/>
                <a:ea typeface="+mn-ea"/>
                <a:cs typeface="+mn-cs"/>
              </a:rPr>
              <a:t>Most fruits are a high acid food. You can them with a</a:t>
            </a:r>
            <a:r>
              <a:rPr lang="en-US" sz="1200" b="0" kern="1200" baseline="0" dirty="0" smtClean="0">
                <a:solidFill>
                  <a:schemeClr val="tx1"/>
                </a:solidFill>
                <a:effectLst/>
                <a:latin typeface="Times New Roman" pitchFamily="18" charset="0"/>
                <a:ea typeface="+mn-ea"/>
                <a:cs typeface="+mn-cs"/>
              </a:rPr>
              <a:t> boiling water or steam canner.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&lt;click&gt; Citrus is very acidic; it’s very high on the chart.</a:t>
            </a:r>
            <a:endParaRPr lang="en-US" sz="1200" b="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Times New Roman" pitchFamily="18" charset="0"/>
                <a:ea typeface="+mn-ea"/>
                <a:cs typeface="+mn-cs"/>
              </a:rPr>
              <a:t>Most vegetables are low acid foods. You can them with a pressure canner. Beans, meats, fish and seafood are also low acid foods. We aren’t going to cover pressure canning today, but there are several videos in the statewide UC Master Food Preserver Video library that demonstrate how to use a pressure canner. At the end of the presentation I’ll share the video library link.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Times New Roman" pitchFamily="18" charset="0"/>
                <a:ea typeface="+mn-ea"/>
                <a:cs typeface="+mn-cs"/>
              </a:rPr>
              <a:t>Some fruits are borderline acidic and we add commercial lemon juice or vinegar to increase their acidity to make them safe to can in a boiling water or steam canner. Tomatoes, figs and Asian pears fall into this category.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Times New Roman" pitchFamily="18" charset="0"/>
                <a:ea typeface="+mn-ea"/>
                <a:cs typeface="+mn-cs"/>
              </a:rPr>
              <a:t>When you pickle a vegetable - and you can pickle just about ANY vegetable - you increase the acidity so it becomes a high acid product. This is why you can process pickled vegetables in a boiling water or steam canner.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effectLst/>
              <a:latin typeface="Times New Roman" pitchFamily="18"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5</a:t>
            </a:fld>
            <a:endParaRPr lang="en-US"/>
          </a:p>
        </p:txBody>
      </p:sp>
    </p:spTree>
    <p:extLst>
      <p:ext uri="{BB962C8B-B14F-4D97-AF65-F5344CB8AC3E}">
        <p14:creationId xmlns:p14="http://schemas.microsoft.com/office/powerpoint/2010/main" val="3138159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Times New Roman" pitchFamily="18" charset="0"/>
                <a:ea typeface="+mn-ea"/>
                <a:cs typeface="+mn-cs"/>
              </a:rPr>
              <a:t>Why are there 2 canning methods?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Times New Roman" pitchFamily="18" charset="0"/>
                <a:ea typeface="+mn-ea"/>
                <a:cs typeface="+mn-cs"/>
              </a:rPr>
              <a:t>Well, most bacteria, molds and yeast are killed at boiling water temperature. The one that isn’t, the one we worry about,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Times New Roman" pitchFamily="18" charset="0"/>
                <a:ea typeface="+mn-ea"/>
                <a:cs typeface="+mn-cs"/>
              </a:rPr>
              <a:t>&lt;click&gt; is </a:t>
            </a:r>
            <a:r>
              <a:rPr lang="en-US" sz="1200" b="0" i="1" kern="1200" dirty="0" smtClean="0">
                <a:solidFill>
                  <a:schemeClr val="tx1"/>
                </a:solidFill>
                <a:effectLst/>
                <a:latin typeface="Times New Roman" pitchFamily="18" charset="0"/>
                <a:ea typeface="+mn-ea"/>
                <a:cs typeface="+mn-cs"/>
              </a:rPr>
              <a:t>Clostridium botulinum</a:t>
            </a:r>
            <a:r>
              <a:rPr lang="en-US" sz="1200" b="0" i="0" kern="1200" dirty="0" smtClean="0">
                <a:solidFill>
                  <a:schemeClr val="tx1"/>
                </a:solidFill>
                <a:effectLst/>
                <a:latin typeface="Times New Roman" pitchFamily="18" charset="0"/>
                <a:ea typeface="+mn-ea"/>
                <a:cs typeface="+mn-cs"/>
              </a:rPr>
              <a:t>, which causes botulism</a:t>
            </a:r>
            <a:r>
              <a:rPr lang="en-US" sz="1200" b="0" kern="1200" dirty="0" smtClean="0">
                <a:solidFill>
                  <a:schemeClr val="tx1"/>
                </a:solidFill>
                <a:effectLst/>
                <a:latin typeface="Times New Roman" pitchFamily="18" charset="0"/>
                <a:ea typeface="+mn-ea"/>
                <a:cs typeface="+mn-cs"/>
              </a:rPr>
              <a:t>. This pathogen is often in</a:t>
            </a:r>
            <a:r>
              <a:rPr lang="en-US" sz="1200" b="0" kern="1200" baseline="0" dirty="0" smtClean="0">
                <a:solidFill>
                  <a:schemeClr val="tx1"/>
                </a:solidFill>
                <a:effectLst/>
                <a:latin typeface="Times New Roman" pitchFamily="18" charset="0"/>
                <a:ea typeface="+mn-ea"/>
                <a:cs typeface="+mn-cs"/>
              </a:rPr>
              <a:t> and on soil, which means it ends up on fresh fruits and vegetables, which we eat. </a:t>
            </a:r>
            <a:r>
              <a:rPr lang="en-US" sz="1200" b="0" kern="1200" dirty="0" smtClean="0">
                <a:solidFill>
                  <a:schemeClr val="tx1"/>
                </a:solidFill>
                <a:effectLst/>
                <a:latin typeface="Times New Roman" pitchFamily="18" charset="0"/>
                <a:ea typeface="+mn-ea"/>
                <a:cs typeface="+mn-cs"/>
              </a:rPr>
              <a:t>It only grows when there’s low-acid environment, moisture, no oxygen, and it’s at room temperature. If we eat the bacteria, it won’t grow and get us sick because our stomach is highly acidic and it passes through our system. If</a:t>
            </a:r>
            <a:r>
              <a:rPr lang="en-US" sz="1200" b="0" kern="1200" baseline="0" dirty="0" smtClean="0">
                <a:solidFill>
                  <a:schemeClr val="tx1"/>
                </a:solidFill>
                <a:effectLst/>
                <a:latin typeface="Times New Roman" pitchFamily="18" charset="0"/>
                <a:ea typeface="+mn-ea"/>
                <a:cs typeface="+mn-cs"/>
              </a:rPr>
              <a:t> it’s in a jar of jelly, fruit or pickled vegetable, it won’t grow because of the high acidity. If we dehydrate it, we remove the moisture it needs and it won’t grow. When it’s out in the open, it won’t grow because it’s surrounded by oxygen. If we freeze it, it won’t grow – it’s too cold.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Times New Roman" pitchFamily="18" charset="0"/>
                <a:ea typeface="+mn-ea"/>
                <a:cs typeface="+mn-cs"/>
              </a:rPr>
              <a:t>&lt;click&gt; When </a:t>
            </a:r>
            <a:r>
              <a:rPr lang="en-US" sz="1200" b="0" i="1" kern="1200" dirty="0" smtClean="0">
                <a:solidFill>
                  <a:schemeClr val="tx1"/>
                </a:solidFill>
                <a:effectLst/>
                <a:latin typeface="Times New Roman" pitchFamily="18" charset="0"/>
                <a:ea typeface="+mn-ea"/>
                <a:cs typeface="+mn-cs"/>
              </a:rPr>
              <a:t>Clostridium botulinum </a:t>
            </a:r>
            <a:r>
              <a:rPr lang="en-US" sz="1200" b="0" kern="1200" dirty="0" smtClean="0">
                <a:solidFill>
                  <a:schemeClr val="tx1"/>
                </a:solidFill>
                <a:effectLst/>
                <a:latin typeface="Times New Roman" pitchFamily="18" charset="0"/>
                <a:ea typeface="+mn-ea"/>
                <a:cs typeface="+mn-cs"/>
              </a:rPr>
              <a:t>can’t grow, it creates a protective spore around itself and waits patiently</a:t>
            </a:r>
            <a:r>
              <a:rPr lang="en-US" sz="1200" b="0" kern="1200" baseline="0" dirty="0" smtClean="0">
                <a:solidFill>
                  <a:schemeClr val="tx1"/>
                </a:solidFill>
                <a:effectLst/>
                <a:latin typeface="Times New Roman" pitchFamily="18" charset="0"/>
                <a:ea typeface="+mn-ea"/>
                <a:cs typeface="+mn-cs"/>
              </a:rPr>
              <a:t> for the ideal </a:t>
            </a:r>
            <a:r>
              <a:rPr lang="en-US" sz="1200" b="0" kern="1200" dirty="0" smtClean="0">
                <a:solidFill>
                  <a:schemeClr val="tx1"/>
                </a:solidFill>
                <a:effectLst/>
                <a:latin typeface="Times New Roman" pitchFamily="18" charset="0"/>
                <a:ea typeface="+mn-ea"/>
                <a:cs typeface="+mn-cs"/>
              </a:rPr>
              <a:t>environment. This is only a concern when canning low-acid foods. The spore is a tough bugger. It takes</a:t>
            </a:r>
            <a:r>
              <a:rPr lang="en-US" sz="1200" b="0" kern="1200" baseline="0" dirty="0" smtClean="0">
                <a:solidFill>
                  <a:schemeClr val="tx1"/>
                </a:solidFill>
                <a:effectLst/>
                <a:latin typeface="Times New Roman" pitchFamily="18" charset="0"/>
                <a:ea typeface="+mn-ea"/>
                <a:cs typeface="+mn-cs"/>
              </a:rPr>
              <a:t> a temperature of 240 degrees to destroy. No matter how hard you boil water, it’ll never get above 212.  So we have to use a pressure canner to reach 240 degrees, then keep the temperature that high long enough to kill any </a:t>
            </a:r>
            <a:r>
              <a:rPr lang="en-US" sz="1200" b="0" i="1" kern="1200" baseline="0" dirty="0" err="1" smtClean="0">
                <a:solidFill>
                  <a:schemeClr val="tx1"/>
                </a:solidFill>
                <a:effectLst/>
                <a:latin typeface="Times New Roman" pitchFamily="18" charset="0"/>
                <a:ea typeface="+mn-ea"/>
                <a:cs typeface="+mn-cs"/>
              </a:rPr>
              <a:t>Clostridum</a:t>
            </a:r>
            <a:r>
              <a:rPr lang="en-US" sz="1200" b="0" i="1" kern="1200" baseline="0" dirty="0" smtClean="0">
                <a:solidFill>
                  <a:schemeClr val="tx1"/>
                </a:solidFill>
                <a:effectLst/>
                <a:latin typeface="Times New Roman" pitchFamily="18" charset="0"/>
                <a:ea typeface="+mn-ea"/>
                <a:cs typeface="+mn-cs"/>
              </a:rPr>
              <a:t> </a:t>
            </a:r>
            <a:r>
              <a:rPr lang="en-US" sz="1200" b="0" i="1" kern="1200" baseline="0" dirty="0" err="1" smtClean="0">
                <a:solidFill>
                  <a:schemeClr val="tx1"/>
                </a:solidFill>
                <a:effectLst/>
                <a:latin typeface="Times New Roman" pitchFamily="18" charset="0"/>
                <a:ea typeface="+mn-ea"/>
                <a:cs typeface="+mn-cs"/>
              </a:rPr>
              <a:t>botulium</a:t>
            </a:r>
            <a:r>
              <a:rPr lang="en-US" sz="1200" b="0" i="1" kern="1200" baseline="0" dirty="0" smtClean="0">
                <a:solidFill>
                  <a:schemeClr val="tx1"/>
                </a:solidFill>
                <a:effectLst/>
                <a:latin typeface="Times New Roman" pitchFamily="18" charset="0"/>
                <a:ea typeface="+mn-ea"/>
                <a:cs typeface="+mn-cs"/>
              </a:rPr>
              <a:t> </a:t>
            </a:r>
            <a:r>
              <a:rPr lang="en-US" sz="1200" b="0" kern="1200" baseline="0" dirty="0" smtClean="0">
                <a:solidFill>
                  <a:schemeClr val="tx1"/>
                </a:solidFill>
                <a:effectLst/>
                <a:latin typeface="Times New Roman" pitchFamily="18" charset="0"/>
                <a:ea typeface="+mn-ea"/>
                <a:cs typeface="+mn-cs"/>
              </a:rPr>
              <a:t>bacteria in the food.  If you don’t kill it in the canned low acid food, it grows and creates a toxin. If we eat that toxin, we get the disease called botulism, which can be deadly. So we make sure that we destroy the pathogen so it doesn’t grow.</a:t>
            </a:r>
            <a:endParaRPr lang="en-US" sz="1200" b="0" kern="1200" dirty="0" smtClean="0">
              <a:solidFill>
                <a:schemeClr val="tx1"/>
              </a:solidFill>
              <a:effectLst/>
              <a:latin typeface="Times New Roman" pitchFamily="18" charset="0"/>
              <a:ea typeface="+mn-ea"/>
              <a:cs typeface="+mn-cs"/>
            </a:endParaRPr>
          </a:p>
          <a:p>
            <a:endParaRPr lang="en-US" sz="1200" b="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effectLst/>
                <a:latin typeface="Times New Roman" pitchFamily="18" charset="0"/>
                <a:ea typeface="+mn-ea"/>
                <a:cs typeface="+mn-cs"/>
              </a:rPr>
              <a:t>&lt;click&gt; There’s no uniform distribution of pathogens, so you can never tell if </a:t>
            </a:r>
            <a:r>
              <a:rPr lang="en-US" sz="1200" b="0" i="1" kern="1200" baseline="0" dirty="0" smtClean="0">
                <a:solidFill>
                  <a:schemeClr val="tx1"/>
                </a:solidFill>
                <a:effectLst/>
                <a:latin typeface="Times New Roman" pitchFamily="18" charset="0"/>
                <a:ea typeface="+mn-ea"/>
                <a:cs typeface="+mn-cs"/>
              </a:rPr>
              <a:t>Clostridium botulinum </a:t>
            </a:r>
            <a:r>
              <a:rPr lang="en-US" sz="1200" b="0" i="0" kern="1200" baseline="0" dirty="0" smtClean="0">
                <a:solidFill>
                  <a:schemeClr val="tx1"/>
                </a:solidFill>
                <a:effectLst/>
                <a:latin typeface="Times New Roman" pitchFamily="18" charset="0"/>
                <a:ea typeface="+mn-ea"/>
                <a:cs typeface="+mn-cs"/>
              </a:rPr>
              <a:t>is in your </a:t>
            </a:r>
            <a:r>
              <a:rPr lang="en-US" sz="1200" b="1" i="0" kern="1200" baseline="0" dirty="0" smtClean="0">
                <a:solidFill>
                  <a:schemeClr val="tx1"/>
                </a:solidFill>
                <a:effectLst/>
                <a:latin typeface="Times New Roman" pitchFamily="18" charset="0"/>
                <a:ea typeface="+mn-ea"/>
                <a:cs typeface="+mn-cs"/>
              </a:rPr>
              <a:t>low-acid</a:t>
            </a:r>
            <a:r>
              <a:rPr lang="en-US" sz="1200" b="0" i="0" kern="1200" baseline="0" dirty="0" smtClean="0">
                <a:solidFill>
                  <a:schemeClr val="tx1"/>
                </a:solidFill>
                <a:effectLst/>
                <a:latin typeface="Times New Roman" pitchFamily="18" charset="0"/>
                <a:ea typeface="+mn-ea"/>
                <a:cs typeface="+mn-cs"/>
              </a:rPr>
              <a:t> canned goods. Assume it is, pressure can the jars, and then you don’t need to worry.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&lt;click&gt; Remember, there’s no danger of getting botulism from canned jams &amp; jellies, pickles and fruit because they’re high acid foods. This includes canned citrus products.</a:t>
            </a:r>
          </a:p>
          <a:p>
            <a:endParaRPr lang="en-US" dirty="0"/>
          </a:p>
        </p:txBody>
      </p:sp>
      <p:sp>
        <p:nvSpPr>
          <p:cNvPr id="4" name="Header Placeholder 3"/>
          <p:cNvSpPr>
            <a:spLocks noGrp="1"/>
          </p:cNvSpPr>
          <p:nvPr>
            <p:ph type="hdr" sz="quarter" idx="10"/>
          </p:nvPr>
        </p:nvSpPr>
        <p:spPr/>
        <p:txBody>
          <a:bodyPr/>
          <a:lstStyle/>
          <a:p>
            <a:pPr>
              <a:defRPr/>
            </a:pPr>
            <a:r>
              <a:rPr lang="en-US" smtClean="0"/>
              <a:t>Freezing Fruits and Vegetables</a:t>
            </a:r>
            <a:endParaRPr lang="en-US"/>
          </a:p>
        </p:txBody>
      </p:sp>
      <p:sp>
        <p:nvSpPr>
          <p:cNvPr id="5" name="Date Placeholder 4"/>
          <p:cNvSpPr>
            <a:spLocks noGrp="1"/>
          </p:cNvSpPr>
          <p:nvPr>
            <p:ph type="dt" idx="11"/>
          </p:nvPr>
        </p:nvSpPr>
        <p:spPr/>
        <p:txBody>
          <a:bodyPr/>
          <a:lstStyle/>
          <a:p>
            <a:pPr>
              <a:defRPr/>
            </a:pPr>
            <a:r>
              <a:rPr lang="en-US" smtClean="0"/>
              <a:t>1/10/2013</a:t>
            </a:r>
            <a:endParaRPr lang="en-US"/>
          </a:p>
        </p:txBody>
      </p:sp>
      <p:sp>
        <p:nvSpPr>
          <p:cNvPr id="6" name="Footer Placeholder 5"/>
          <p:cNvSpPr>
            <a:spLocks noGrp="1"/>
          </p:cNvSpPr>
          <p:nvPr>
            <p:ph type="ftr" sz="quarter" idx="12"/>
          </p:nvPr>
        </p:nvSpPr>
        <p:spPr/>
        <p:txBody>
          <a:bodyPr/>
          <a:lstStyle/>
          <a:p>
            <a:pPr>
              <a:defRPr/>
            </a:pPr>
            <a:r>
              <a:rPr lang="en-US" smtClean="0"/>
              <a:t>San Joaquin/Stanislaus/Merced County Master Food Preserver Training - 2013</a:t>
            </a:r>
            <a:endParaRPr lang="en-US"/>
          </a:p>
        </p:txBody>
      </p:sp>
      <p:sp>
        <p:nvSpPr>
          <p:cNvPr id="7" name="Slide Number Placeholder 6"/>
          <p:cNvSpPr>
            <a:spLocks noGrp="1"/>
          </p:cNvSpPr>
          <p:nvPr>
            <p:ph type="sldNum" sz="quarter" idx="13"/>
          </p:nvPr>
        </p:nvSpPr>
        <p:spPr/>
        <p:txBody>
          <a:bodyPr/>
          <a:lstStyle/>
          <a:p>
            <a:pPr>
              <a:defRPr/>
            </a:pPr>
            <a:fld id="{2C150FB5-C210-49D2-A21F-33530A39CE43}" type="slidenum">
              <a:rPr lang="en-US" smtClean="0"/>
              <a:pPr>
                <a:defRPr/>
              </a:pPr>
              <a:t>6</a:t>
            </a:fld>
            <a:endParaRPr lang="en-US"/>
          </a:p>
        </p:txBody>
      </p:sp>
    </p:spTree>
    <p:extLst>
      <p:ext uri="{BB962C8B-B14F-4D97-AF65-F5344CB8AC3E}">
        <p14:creationId xmlns:p14="http://schemas.microsoft.com/office/powerpoint/2010/main" val="72177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p:spPr>
        <p:txBody>
          <a:bodyPr/>
          <a:lstStyle/>
          <a:p>
            <a:r>
              <a:rPr lang="en-US" altLang="en-US" smtClean="0"/>
              <a:t>Last fall I found an awesome sale on ground beef and stocked up. Our freezer was full, so I decided to can ground beef for the first time. This way I can have tacos at a moment’s notice without having to thaw and cook the beef.  Or I can add it to my homemade tomato sauce without dirtying another pan.</a:t>
            </a:r>
          </a:p>
          <a:p>
            <a:endParaRPr lang="en-US" altLang="en-US" smtClean="0"/>
          </a:p>
          <a:p>
            <a:r>
              <a:rPr lang="en-US" altLang="en-US" smtClean="0"/>
              <a:t>Here’s what I did.  </a:t>
            </a:r>
          </a:p>
          <a:p>
            <a:r>
              <a:rPr lang="en-US" altLang="en-US" smtClean="0"/>
              <a:t>&lt;click&gt; First, I cooked the meat </a:t>
            </a:r>
          </a:p>
          <a:p>
            <a:r>
              <a:rPr lang="en-US" altLang="en-US" smtClean="0"/>
              <a:t>&lt;click&gt; until it was lightly browned.  Next, I drained the excess fat.  I put a cookie sheet on the counter bumping up to the skillet so I wouldn’t drip on the counter or stove – or the crack in between.  I put the meat into a mesh strainer and let it drip.  Next time I will take the extra step of putting it on some paper towels to absorb more of the fat.</a:t>
            </a:r>
          </a:p>
          <a:p>
            <a:r>
              <a:rPr lang="en-US" altLang="en-US" smtClean="0"/>
              <a:t>&lt;click&gt; Then I put the drained ground been in canning jars, added boiling water over it, and canned it. This is what it looked like when I took it out.  It is unseasoned. I’ll season it when I use it.</a:t>
            </a:r>
          </a:p>
          <a:p>
            <a:endParaRPr lang="en-US" altLang="en-US" smtClean="0"/>
          </a:p>
          <a:p>
            <a:r>
              <a:rPr lang="en-US" altLang="en-US" smtClean="0"/>
              <a:t>I’ll show you a picture of what it looks like now. When I took it out of the canner it was hot and any fat in the jars was melted.  </a:t>
            </a:r>
          </a:p>
          <a:p>
            <a:r>
              <a:rPr lang="en-US" altLang="en-US" smtClean="0"/>
              <a:t>&lt;click&gt;  It’s cooler now and the fat floated to the top and solidified. Luckily it’s at the top of the jar so it’s easy to remove. The lighting makes it look redder than it is; the color hasn’t changed from when it came out of the canner. </a:t>
            </a:r>
          </a:p>
          <a:p>
            <a:endParaRPr lang="en-US" altLang="en-US" smtClean="0"/>
          </a:p>
          <a:p>
            <a:r>
              <a:rPr lang="en-US" altLang="en-US" smtClean="0"/>
              <a:t>This works great and I’ll do it again.  And I’ll ignore the comments from my family when they look at the pantry – ewww, what’s this supposed to be?!</a:t>
            </a:r>
          </a:p>
        </p:txBody>
      </p:sp>
      <p:sp>
        <p:nvSpPr>
          <p:cNvPr id="10244" name="Header Placeholder 3"/>
          <p:cNvSpPr>
            <a:spLocks noGrp="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Canning Low Acid Foods - presented by Sue Mosbacher</a:t>
            </a:r>
          </a:p>
        </p:txBody>
      </p:sp>
      <p:sp>
        <p:nvSpPr>
          <p:cNvPr id="10245" name="Date Placeholder 4"/>
          <p:cNvSpPr>
            <a:spLocks noGrp="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2/10/13</a:t>
            </a:r>
          </a:p>
        </p:txBody>
      </p:sp>
      <p:sp>
        <p:nvSpPr>
          <p:cNvPr id="10246" name="Footer Placeholder 5"/>
          <p:cNvSpPr>
            <a:spLocks noGrp="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Amador/Calaveras MFP Training - 2013</a:t>
            </a:r>
          </a:p>
        </p:txBody>
      </p:sp>
      <p:sp>
        <p:nvSpPr>
          <p:cNvPr id="10247" name="Slide Number Placeholder 6"/>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032D57-C995-45DF-A02E-FFF86098049F}" type="slidenum">
              <a:rPr lang="en-US" altLang="en-US" sz="1300" smtClean="0"/>
              <a:pPr/>
              <a:t>11</a:t>
            </a:fld>
            <a:endParaRPr lang="en-US" altLang="en-US" sz="1300" smtClean="0"/>
          </a:p>
        </p:txBody>
      </p:sp>
    </p:spTree>
    <p:extLst>
      <p:ext uri="{BB962C8B-B14F-4D97-AF65-F5344CB8AC3E}">
        <p14:creationId xmlns:p14="http://schemas.microsoft.com/office/powerpoint/2010/main" val="312380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xfrm>
            <a:off x="685800" y="1143000"/>
            <a:ext cx="5486400" cy="3086100"/>
          </a:xfrm>
          <a:ln/>
        </p:spPr>
      </p:sp>
      <p:sp>
        <p:nvSpPr>
          <p:cNvPr id="10243" name="Notes Placeholder 2"/>
          <p:cNvSpPr>
            <a:spLocks noGrp="1" noChangeArrowheads="1"/>
          </p:cNvSpPr>
          <p:nvPr>
            <p:ph type="body" idx="1"/>
          </p:nvPr>
        </p:nvSpPr>
        <p:spPr>
          <a:noFill/>
        </p:spPr>
        <p:txBody>
          <a:bodyPr/>
          <a:lstStyle/>
          <a:p>
            <a:r>
              <a:rPr lang="en-US" altLang="en-US" dirty="0" smtClean="0"/>
              <a:t>Next, I drained the excess fat.  I put a cookie sheet on the counter bumping up to the skillet so I wouldn’t drip on the counter or stove – or the crack in between.  I put the meat into a mesh strainer and let it drip.  Next time I will take the extra step of putting it on some paper towels to absorb more of the fat.</a:t>
            </a:r>
          </a:p>
        </p:txBody>
      </p:sp>
      <p:sp>
        <p:nvSpPr>
          <p:cNvPr id="10244" name="Header Placeholder 3"/>
          <p:cNvSpPr>
            <a:spLocks noGrp="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Canning Low Acid Foods - presented by Sue Mosbacher</a:t>
            </a:r>
          </a:p>
        </p:txBody>
      </p:sp>
      <p:sp>
        <p:nvSpPr>
          <p:cNvPr id="10245" name="Date Placeholder 4"/>
          <p:cNvSpPr>
            <a:spLocks noGrp="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2/10/13</a:t>
            </a:r>
          </a:p>
        </p:txBody>
      </p:sp>
      <p:sp>
        <p:nvSpPr>
          <p:cNvPr id="10246" name="Footer Placeholder 5"/>
          <p:cNvSpPr>
            <a:spLocks noGrp="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Amador/Calaveras MFP Training - 2013</a:t>
            </a:r>
          </a:p>
        </p:txBody>
      </p:sp>
      <p:sp>
        <p:nvSpPr>
          <p:cNvPr id="10247" name="Slide Number Placeholder 6"/>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032D57-C995-45DF-A02E-FFF86098049F}" type="slidenum">
              <a:rPr lang="en-US" altLang="en-US" sz="1300" smtClean="0"/>
              <a:pPr/>
              <a:t>12</a:t>
            </a:fld>
            <a:endParaRPr lang="en-US" altLang="en-US" sz="1300" smtClean="0"/>
          </a:p>
        </p:txBody>
      </p:sp>
    </p:spTree>
    <p:extLst>
      <p:ext uri="{BB962C8B-B14F-4D97-AF65-F5344CB8AC3E}">
        <p14:creationId xmlns:p14="http://schemas.microsoft.com/office/powerpoint/2010/main" val="166181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xfrm>
            <a:off x="685800" y="1143000"/>
            <a:ext cx="5486400" cy="3086100"/>
          </a:xfrm>
          <a:ln/>
        </p:spPr>
      </p:sp>
      <p:sp>
        <p:nvSpPr>
          <p:cNvPr id="10243" name="Notes Placeholder 2"/>
          <p:cNvSpPr>
            <a:spLocks noGrp="1" noChangeArrowheads="1"/>
          </p:cNvSpPr>
          <p:nvPr>
            <p:ph type="body" idx="1"/>
          </p:nvPr>
        </p:nvSpPr>
        <p:spPr>
          <a:noFill/>
        </p:spPr>
        <p:txBody>
          <a:bodyPr/>
          <a:lstStyle/>
          <a:p>
            <a:r>
              <a:rPr lang="en-US" altLang="en-US" smtClean="0"/>
              <a:t>Last fall I found an awesome sale on ground beef and stocked up. Our freezer was full, so I decided to can ground beef for the first time. This way I can have tacos at a moment’s notice without having to thaw and cook the beef.  Or I can add it to my homemade tomato sauce without dirtying another pan.</a:t>
            </a:r>
          </a:p>
          <a:p>
            <a:endParaRPr lang="en-US" altLang="en-US" smtClean="0"/>
          </a:p>
          <a:p>
            <a:r>
              <a:rPr lang="en-US" altLang="en-US" smtClean="0"/>
              <a:t>Here’s what I did.  </a:t>
            </a:r>
          </a:p>
          <a:p>
            <a:r>
              <a:rPr lang="en-US" altLang="en-US" smtClean="0"/>
              <a:t>&lt;click&gt; First, I cooked the meat </a:t>
            </a:r>
          </a:p>
          <a:p>
            <a:r>
              <a:rPr lang="en-US" altLang="en-US" smtClean="0"/>
              <a:t>&lt;click&gt; until it was lightly browned.  Next, I drained the excess fat.  I put a cookie sheet on the counter bumping up to the skillet so I wouldn’t drip on the counter or stove – or the crack in between.  I put the meat into a mesh strainer and let it drip.  Next time I will take the extra step of putting it on some paper towels to absorb more of the fat.</a:t>
            </a:r>
          </a:p>
          <a:p>
            <a:r>
              <a:rPr lang="en-US" altLang="en-US" smtClean="0"/>
              <a:t>&lt;click&gt; Then I put the drained ground been in canning jars, added boiling water over it, and canned it. This is what it looked like when I took it out.  It is unseasoned. I’ll season it when I use it.</a:t>
            </a:r>
          </a:p>
          <a:p>
            <a:endParaRPr lang="en-US" altLang="en-US" smtClean="0"/>
          </a:p>
          <a:p>
            <a:r>
              <a:rPr lang="en-US" altLang="en-US" smtClean="0"/>
              <a:t>I’ll show you a picture of what it looks like now. When I took it out of the canner it was hot and any fat in the jars was melted.  </a:t>
            </a:r>
          </a:p>
          <a:p>
            <a:r>
              <a:rPr lang="en-US" altLang="en-US" smtClean="0"/>
              <a:t>&lt;click&gt;  It’s cooler now and the fat floated to the top and solidified. Luckily it’s at the top of the jar so it’s easy to remove. The lighting makes it look redder than it is; the color hasn’t changed from when it came out of the canner. </a:t>
            </a:r>
          </a:p>
          <a:p>
            <a:endParaRPr lang="en-US" altLang="en-US" smtClean="0"/>
          </a:p>
          <a:p>
            <a:r>
              <a:rPr lang="en-US" altLang="en-US" smtClean="0"/>
              <a:t>This works great and I’ll do it again.  And I’ll ignore the comments from my family when they look at the pantry – ewww, what’s this supposed to be?!</a:t>
            </a:r>
          </a:p>
        </p:txBody>
      </p:sp>
      <p:sp>
        <p:nvSpPr>
          <p:cNvPr id="10244" name="Header Placeholder 3"/>
          <p:cNvSpPr>
            <a:spLocks noGrp="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Canning Low Acid Foods - presented by Sue Mosbacher</a:t>
            </a:r>
          </a:p>
        </p:txBody>
      </p:sp>
      <p:sp>
        <p:nvSpPr>
          <p:cNvPr id="10245" name="Date Placeholder 4"/>
          <p:cNvSpPr>
            <a:spLocks noGrp="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2/10/13</a:t>
            </a:r>
          </a:p>
        </p:txBody>
      </p:sp>
      <p:sp>
        <p:nvSpPr>
          <p:cNvPr id="10246" name="Footer Placeholder 5"/>
          <p:cNvSpPr>
            <a:spLocks noGrp="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Amador/Calaveras MFP Training - 2013</a:t>
            </a:r>
          </a:p>
        </p:txBody>
      </p:sp>
      <p:sp>
        <p:nvSpPr>
          <p:cNvPr id="10247" name="Slide Number Placeholder 6"/>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032D57-C995-45DF-A02E-FFF86098049F}" type="slidenum">
              <a:rPr lang="en-US" altLang="en-US" sz="1300" smtClean="0"/>
              <a:pPr/>
              <a:t>13</a:t>
            </a:fld>
            <a:endParaRPr lang="en-US" altLang="en-US" sz="1300" smtClean="0"/>
          </a:p>
        </p:txBody>
      </p:sp>
    </p:spTree>
    <p:extLst>
      <p:ext uri="{BB962C8B-B14F-4D97-AF65-F5344CB8AC3E}">
        <p14:creationId xmlns:p14="http://schemas.microsoft.com/office/powerpoint/2010/main" val="160873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xfrm>
            <a:off x="685800" y="1143000"/>
            <a:ext cx="5486400" cy="3086100"/>
          </a:xfrm>
          <a:ln/>
        </p:spPr>
      </p:sp>
      <p:sp>
        <p:nvSpPr>
          <p:cNvPr id="10243" name="Notes Placeholder 2"/>
          <p:cNvSpPr>
            <a:spLocks noGrp="1" noChangeArrowheads="1"/>
          </p:cNvSpPr>
          <p:nvPr>
            <p:ph type="body" idx="1"/>
          </p:nvPr>
        </p:nvSpPr>
        <p:spPr>
          <a:noFill/>
        </p:spPr>
        <p:txBody>
          <a:bodyPr/>
          <a:lstStyle/>
          <a:p>
            <a:r>
              <a:rPr lang="en-US" altLang="en-US" smtClean="0"/>
              <a:t>Last fall I found an awesome sale on ground beef and stocked up. Our freezer was full, so I decided to can ground beef for the first time. This way I can have tacos at a moment’s notice without having to thaw and cook the beef.  Or I can add it to my homemade tomato sauce without dirtying another pan.</a:t>
            </a:r>
          </a:p>
          <a:p>
            <a:endParaRPr lang="en-US" altLang="en-US" smtClean="0"/>
          </a:p>
          <a:p>
            <a:r>
              <a:rPr lang="en-US" altLang="en-US" smtClean="0"/>
              <a:t>Here’s what I did.  </a:t>
            </a:r>
          </a:p>
          <a:p>
            <a:r>
              <a:rPr lang="en-US" altLang="en-US" smtClean="0"/>
              <a:t>&lt;click&gt; First, I cooked the meat </a:t>
            </a:r>
          </a:p>
          <a:p>
            <a:r>
              <a:rPr lang="en-US" altLang="en-US" smtClean="0"/>
              <a:t>&lt;click&gt; until it was lightly browned.  Next, I drained the excess fat.  I put a cookie sheet on the counter bumping up to the skillet so I wouldn’t drip on the counter or stove – or the crack in between.  I put the meat into a mesh strainer and let it drip.  Next time I will take the extra step of putting it on some paper towels to absorb more of the fat.</a:t>
            </a:r>
          </a:p>
          <a:p>
            <a:r>
              <a:rPr lang="en-US" altLang="en-US" smtClean="0"/>
              <a:t>&lt;click&gt; Then I put the drained ground been in canning jars, added boiling water over it, and canned it. This is what it looked like when I took it out.  It is unseasoned. I’ll season it when I use it.</a:t>
            </a:r>
          </a:p>
          <a:p>
            <a:endParaRPr lang="en-US" altLang="en-US" smtClean="0"/>
          </a:p>
          <a:p>
            <a:r>
              <a:rPr lang="en-US" altLang="en-US" smtClean="0"/>
              <a:t>I’ll show you a picture of what it looks like now. When I took it out of the canner it was hot and any fat in the jars was melted.  </a:t>
            </a:r>
          </a:p>
          <a:p>
            <a:r>
              <a:rPr lang="en-US" altLang="en-US" smtClean="0"/>
              <a:t>&lt;click&gt;  It’s cooler now and the fat floated to the top and solidified. Luckily it’s at the top of the jar so it’s easy to remove. The lighting makes it look redder than it is; the color hasn’t changed from when it came out of the canner. </a:t>
            </a:r>
          </a:p>
          <a:p>
            <a:endParaRPr lang="en-US" altLang="en-US" smtClean="0"/>
          </a:p>
          <a:p>
            <a:r>
              <a:rPr lang="en-US" altLang="en-US" smtClean="0"/>
              <a:t>This works great and I’ll do it again.  And I’ll ignore the comments from my family when they look at the pantry – ewww, what’s this supposed to be?!</a:t>
            </a:r>
          </a:p>
        </p:txBody>
      </p:sp>
      <p:sp>
        <p:nvSpPr>
          <p:cNvPr id="10244" name="Header Placeholder 3"/>
          <p:cNvSpPr>
            <a:spLocks noGrp="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Canning Low Acid Foods - presented by Sue Mosbacher</a:t>
            </a:r>
          </a:p>
        </p:txBody>
      </p:sp>
      <p:sp>
        <p:nvSpPr>
          <p:cNvPr id="10245" name="Date Placeholder 4"/>
          <p:cNvSpPr>
            <a:spLocks noGrp="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2/10/13</a:t>
            </a:r>
          </a:p>
        </p:txBody>
      </p:sp>
      <p:sp>
        <p:nvSpPr>
          <p:cNvPr id="10246" name="Footer Placeholder 5"/>
          <p:cNvSpPr>
            <a:spLocks noGrp="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Amador/Calaveras MFP Training - 2013</a:t>
            </a:r>
          </a:p>
        </p:txBody>
      </p:sp>
      <p:sp>
        <p:nvSpPr>
          <p:cNvPr id="10247" name="Slide Number Placeholder 6"/>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5032D57-C995-45DF-A02E-FFF86098049F}" type="slidenum">
              <a:rPr lang="en-US" altLang="en-US" sz="1300" smtClean="0"/>
              <a:pPr/>
              <a:t>14</a:t>
            </a:fld>
            <a:endParaRPr lang="en-US" altLang="en-US" sz="1300" smtClean="0"/>
          </a:p>
        </p:txBody>
      </p:sp>
    </p:spTree>
    <p:extLst>
      <p:ext uri="{BB962C8B-B14F-4D97-AF65-F5344CB8AC3E}">
        <p14:creationId xmlns:p14="http://schemas.microsoft.com/office/powerpoint/2010/main" val="1858877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p:spPr>
        <p:txBody>
          <a:bodyPr/>
          <a:lstStyle/>
          <a:p>
            <a:r>
              <a:rPr lang="en-US" altLang="en-US" smtClean="0"/>
              <a:t>So let’s put a brand name to each of the canners shown earlier.  I’ll have the real ones available at our Friday class for show and tell.</a:t>
            </a:r>
          </a:p>
          <a:p>
            <a:endParaRPr lang="en-US" altLang="en-US" smtClean="0"/>
          </a:p>
          <a:p>
            <a:r>
              <a:rPr lang="en-US" altLang="en-US" smtClean="0"/>
              <a:t>&lt;click&gt; to bring up each brand name.</a:t>
            </a:r>
          </a:p>
          <a:p>
            <a:endParaRPr lang="en-US" altLang="en-US" smtClean="0"/>
          </a:p>
          <a:p>
            <a:r>
              <a:rPr lang="en-US" altLang="en-US" smtClean="0"/>
              <a:t>Granite ware has a non-stick interior and comes with a steaming rack for cooking.</a:t>
            </a:r>
          </a:p>
          <a:p>
            <a:endParaRPr lang="en-US" altLang="en-US" smtClean="0"/>
          </a:p>
          <a:p>
            <a:r>
              <a:rPr lang="en-US" altLang="en-US" smtClean="0"/>
              <a:t>T-fal’s over pressure plug is in the top handle; less mess if it is forced out.</a:t>
            </a:r>
          </a:p>
          <a:p>
            <a:endParaRPr lang="en-US" altLang="en-US" smtClean="0"/>
          </a:p>
          <a:p>
            <a:r>
              <a:rPr lang="en-US" altLang="en-US" smtClean="0"/>
              <a:t>Note that Fagor isn’t sold or supported in the US anymore and can only be canned at the highest pressure setting. More on that in another module.  There’s a similar model available called a Zavor. Both can work on induction burners.  And both have a spring loaded pressure adjuster, so you need to be careful with storage so you don’t bang it around and impact the accuracy.</a:t>
            </a:r>
          </a:p>
          <a:p>
            <a:endParaRPr lang="en-US" altLang="en-US" smtClean="0"/>
          </a:p>
          <a:p>
            <a:r>
              <a:rPr lang="en-US" altLang="en-US" smtClean="0"/>
              <a:t>Remember, these canners look different from each other, but they have the same core components, they’re just different models.</a:t>
            </a:r>
          </a:p>
        </p:txBody>
      </p:sp>
      <p:sp>
        <p:nvSpPr>
          <p:cNvPr id="14340" name="Header Placeholder 3"/>
          <p:cNvSpPr>
            <a:spLocks noGrp="1"/>
          </p:cNvSpPr>
          <p:nvPr>
            <p:ph type="hdr" sz="quarter"/>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Canning Low Acid Foods - presented by Sue Mosbacher</a:t>
            </a:r>
          </a:p>
        </p:txBody>
      </p:sp>
      <p:sp>
        <p:nvSpPr>
          <p:cNvPr id="14341" name="Date Placeholder 4"/>
          <p:cNvSpPr>
            <a:spLocks noGrp="1"/>
          </p:cNvSpPr>
          <p:nvPr>
            <p:ph type="dt" sz="quarter" idx="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2/10/13</a:t>
            </a:r>
          </a:p>
        </p:txBody>
      </p:sp>
      <p:sp>
        <p:nvSpPr>
          <p:cNvPr id="14342" name="Footer Placeholder 5"/>
          <p:cNvSpPr>
            <a:spLocks noGrp="1"/>
          </p:cNvSpPr>
          <p:nvPr>
            <p:ph type="ftr" sz="quarter" idx="4"/>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300" smtClean="0"/>
              <a:t>Amador/Calaveras MFP Training - 2013</a:t>
            </a:r>
          </a:p>
        </p:txBody>
      </p:sp>
      <p:sp>
        <p:nvSpPr>
          <p:cNvPr id="14343" name="Slide Number Placeholder 6"/>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EEB5DEC-8EC9-415F-8020-3C2337E4A080}" type="slidenum">
              <a:rPr lang="en-US" altLang="en-US" sz="1300" smtClean="0"/>
              <a:pPr/>
              <a:t>20</a:t>
            </a:fld>
            <a:endParaRPr lang="en-US" altLang="en-US" sz="1300" smtClean="0"/>
          </a:p>
        </p:txBody>
      </p:sp>
    </p:spTree>
    <p:extLst>
      <p:ext uri="{BB962C8B-B14F-4D97-AF65-F5344CB8AC3E}">
        <p14:creationId xmlns:p14="http://schemas.microsoft.com/office/powerpoint/2010/main" val="355717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24879987"/>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9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a:extLst>
              <a:ext uri="{FF2B5EF4-FFF2-40B4-BE49-F238E27FC236}">
                <a16:creationId xmlns:a16="http://schemas.microsoft.com/office/drawing/2014/main" id="{64225AC6-0480-4F8F-8265-36A24F6FAE81}"/>
              </a:ext>
            </a:extLst>
          </p:cNvPr>
          <p:cNvSpPr>
            <a:spLocks noGrp="1"/>
          </p:cNvSpPr>
          <p:nvPr>
            <p:ph type="sldNum" sz="quarter" idx="10"/>
          </p:nvPr>
        </p:nvSpPr>
        <p:spPr/>
        <p:txBody>
          <a:bodyPr/>
          <a:lstStyle>
            <a:lvl1pPr>
              <a:defRPr/>
            </a:lvl1pPr>
          </a:lstStyle>
          <a:p>
            <a:fld id="{DF3AD0EA-337E-4DD0-8616-DFF5076FB0FF}" type="slidenum">
              <a:rPr lang="en-US" smtClean="0"/>
              <a:t>‹#›</a:t>
            </a:fld>
            <a:endParaRPr lang="en-US"/>
          </a:p>
        </p:txBody>
      </p:sp>
    </p:spTree>
    <p:extLst>
      <p:ext uri="{BB962C8B-B14F-4D97-AF65-F5344CB8AC3E}">
        <p14:creationId xmlns:p14="http://schemas.microsoft.com/office/powerpoint/2010/main" val="906931283"/>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15439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15439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64225AC6-0480-4F8F-8265-36A24F6FAE81}"/>
              </a:ext>
            </a:extLst>
          </p:cNvPr>
          <p:cNvSpPr>
            <a:spLocks noGrp="1"/>
          </p:cNvSpPr>
          <p:nvPr>
            <p:ph type="sldNum" sz="quarter" idx="10"/>
          </p:nvPr>
        </p:nvSpPr>
        <p:spPr/>
        <p:txBody>
          <a:bodyPr/>
          <a:lstStyle>
            <a:lvl1pPr>
              <a:defRPr/>
            </a:lvl1pPr>
          </a:lstStyle>
          <a:p>
            <a:fld id="{DF3AD0EA-337E-4DD0-8616-DFF5076FB0FF}" type="slidenum">
              <a:rPr lang="en-US" smtClean="0"/>
              <a:t>‹#›</a:t>
            </a:fld>
            <a:endParaRPr lang="en-US"/>
          </a:p>
        </p:txBody>
      </p:sp>
    </p:spTree>
    <p:extLst>
      <p:ext uri="{BB962C8B-B14F-4D97-AF65-F5344CB8AC3E}">
        <p14:creationId xmlns:p14="http://schemas.microsoft.com/office/powerpoint/2010/main" val="197087294"/>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5"/>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xfrm>
            <a:off x="609600" y="6356355"/>
            <a:ext cx="2844800" cy="365125"/>
          </a:xfrm>
          <a:prstGeom prst="rect">
            <a:avLst/>
          </a:prstGeom>
        </p:spPr>
        <p:txBody>
          <a:bodyPr/>
          <a:lstStyle>
            <a:lvl1pPr eaLnBrk="1" hangingPunct="1">
              <a:defRPr smtClean="0"/>
            </a:lvl1pPr>
          </a:lstStyle>
          <a:p>
            <a:pPr>
              <a:defRPr/>
            </a:pPr>
            <a:endParaRPr lang="en-US" altLang="en-US"/>
          </a:p>
        </p:txBody>
      </p:sp>
      <p:sp>
        <p:nvSpPr>
          <p:cNvPr id="6" name="Rectangle 45"/>
          <p:cNvSpPr>
            <a:spLocks noGrp="1" noChangeArrowheads="1"/>
          </p:cNvSpPr>
          <p:nvPr>
            <p:ph type="ftr" sz="quarter" idx="11"/>
          </p:nvPr>
        </p:nvSpPr>
        <p:spPr>
          <a:xfrm>
            <a:off x="4165600" y="6356355"/>
            <a:ext cx="3860800" cy="365125"/>
          </a:xfrm>
          <a:prstGeom prst="rect">
            <a:avLst/>
          </a:prstGeom>
        </p:spPr>
        <p:txBody>
          <a:bodyPr/>
          <a:lstStyle>
            <a:lvl1pPr eaLnBrk="1" hangingPunct="1">
              <a:defRPr/>
            </a:lvl1pPr>
          </a:lstStyle>
          <a:p>
            <a:pPr>
              <a:defRPr/>
            </a:pPr>
            <a:endParaRPr lang="en-US" altLang="en-US"/>
          </a:p>
        </p:txBody>
      </p:sp>
      <p:sp>
        <p:nvSpPr>
          <p:cNvPr id="7" name="Rectangle 46"/>
          <p:cNvSpPr>
            <a:spLocks noGrp="1" noChangeArrowheads="1"/>
          </p:cNvSpPr>
          <p:nvPr>
            <p:ph type="sldNum" sz="quarter" idx="12"/>
          </p:nvPr>
        </p:nvSpPr>
        <p:spPr/>
        <p:txBody>
          <a:bodyPr/>
          <a:lstStyle>
            <a:lvl1pPr>
              <a:defRPr/>
            </a:lvl1pPr>
          </a:lstStyle>
          <a:p>
            <a:pPr>
              <a:defRPr/>
            </a:pPr>
            <a:fld id="{C3CFF16D-1044-46A9-B125-09DA78F6578D}" type="slidenum">
              <a:rPr lang="en-US" smtClean="0"/>
              <a:pPr>
                <a:defRPr/>
              </a:pPr>
              <a:t>‹#›</a:t>
            </a:fld>
            <a:endParaRPr lang="en-US"/>
          </a:p>
        </p:txBody>
      </p:sp>
    </p:spTree>
    <p:extLst>
      <p:ext uri="{BB962C8B-B14F-4D97-AF65-F5344CB8AC3E}">
        <p14:creationId xmlns:p14="http://schemas.microsoft.com/office/powerpoint/2010/main" val="84002199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t>
            </a:r>
            <a:r>
              <a:rPr lang="en-US" altLang="en-US" dirty="0" smtClean="0"/>
              <a:t>edit </a:t>
            </a:r>
            <a:r>
              <a:rPr lang="en-US" altLang="en-US" dirty="0"/>
              <a:t>Master title style</a:t>
            </a:r>
          </a:p>
        </p:txBody>
      </p:sp>
      <p:sp>
        <p:nvSpPr>
          <p:cNvPr id="1027" name="Text Placeholder 2"/>
          <p:cNvSpPr>
            <a:spLocks noGrp="1"/>
          </p:cNvSpPr>
          <p:nvPr>
            <p:ph type="body" idx="1"/>
          </p:nvPr>
        </p:nvSpPr>
        <p:spPr bwMode="auto">
          <a:xfrm>
            <a:off x="609600" y="1600200"/>
            <a:ext cx="10972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6" name="Straight Connector 5">
            <a:extLst>
              <a:ext uri="{FF2B5EF4-FFF2-40B4-BE49-F238E27FC236}">
                <a16:creationId xmlns:a16="http://schemas.microsoft.com/office/drawing/2014/main" id="{190A8B3A-BCBB-44F7-BB7E-E5725754F878}"/>
              </a:ext>
            </a:extLst>
          </p:cNvPr>
          <p:cNvCxnSpPr/>
          <p:nvPr/>
        </p:nvCxnSpPr>
        <p:spPr>
          <a:xfrm>
            <a:off x="609600" y="1417638"/>
            <a:ext cx="1097280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64225AC6-0480-4F8F-8265-36A24F6FAE81}"/>
              </a:ext>
            </a:extLst>
          </p:cNvPr>
          <p:cNvSpPr>
            <a:spLocks noGrp="1"/>
          </p:cNvSpPr>
          <p:nvPr>
            <p:ph type="sldNum" sz="quarter" idx="4"/>
          </p:nvPr>
        </p:nvSpPr>
        <p:spPr>
          <a:xfrm>
            <a:off x="10871200" y="6437318"/>
            <a:ext cx="1219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bg1">
                    <a:lumMod val="50000"/>
                  </a:schemeClr>
                </a:solidFill>
              </a:defRPr>
            </a:lvl1pPr>
          </a:lstStyle>
          <a:p>
            <a:fld id="{DF3AD0EA-337E-4DD0-8616-DFF5076FB0FF}" type="slidenum">
              <a:rPr lang="en-US" smtClean="0"/>
              <a:t>‹#›</a:t>
            </a:fld>
            <a:endParaRPr lang="en-US"/>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6592" y="5856790"/>
            <a:ext cx="7288807" cy="1001210"/>
          </a:xfrm>
          <a:prstGeom prst="rect">
            <a:avLst/>
          </a:prstGeom>
        </p:spPr>
      </p:pic>
    </p:spTree>
    <p:extLst>
      <p:ext uri="{BB962C8B-B14F-4D97-AF65-F5344CB8AC3E}">
        <p14:creationId xmlns:p14="http://schemas.microsoft.com/office/powerpoint/2010/main" val="3155397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random/>
  </p:transition>
  <p:timing>
    <p:tnLst>
      <p:par>
        <p:cTn id="1" dur="indefinite" restart="never" nodeType="tmRoot"/>
      </p:par>
    </p:tnLst>
  </p:timing>
  <p:txStyles>
    <p:titleStyle>
      <a:lvl1pPr algn="ctr" defTabSz="342900" rtl="0" eaLnBrk="1" fontAlgn="base" hangingPunct="1">
        <a:spcBef>
          <a:spcPct val="0"/>
        </a:spcBef>
        <a:spcAft>
          <a:spcPct val="0"/>
        </a:spcAft>
        <a:defRPr sz="4000" kern="1200">
          <a:solidFill>
            <a:srgbClr val="003399"/>
          </a:solidFill>
          <a:latin typeface="+mj-lt"/>
          <a:ea typeface="MS PGothic" panose="020B0600070205080204" pitchFamily="34" charset="-128"/>
          <a:cs typeface="MS PGothic" panose="020B0600070205080204" pitchFamily="34" charset="-128"/>
        </a:defRPr>
      </a:lvl1pPr>
      <a:lvl2pPr algn="ctr" defTabSz="342900" rtl="0" eaLnBrk="1" fontAlgn="base" hangingPunct="1">
        <a:spcBef>
          <a:spcPct val="0"/>
        </a:spcBef>
        <a:spcAft>
          <a:spcPct val="0"/>
        </a:spcAft>
        <a:defRPr sz="3300">
          <a:solidFill>
            <a:srgbClr val="003399"/>
          </a:solidFill>
          <a:latin typeface="Calibri" charset="0"/>
          <a:ea typeface="MS PGothic" panose="020B0600070205080204" pitchFamily="34" charset="-128"/>
          <a:cs typeface="MS PGothic" panose="020B0600070205080204" pitchFamily="34" charset="-128"/>
        </a:defRPr>
      </a:lvl2pPr>
      <a:lvl3pPr algn="ctr" defTabSz="342900" rtl="0" eaLnBrk="1" fontAlgn="base" hangingPunct="1">
        <a:spcBef>
          <a:spcPct val="0"/>
        </a:spcBef>
        <a:spcAft>
          <a:spcPct val="0"/>
        </a:spcAft>
        <a:defRPr sz="3300">
          <a:solidFill>
            <a:srgbClr val="003399"/>
          </a:solidFill>
          <a:latin typeface="Calibri" charset="0"/>
          <a:ea typeface="MS PGothic" panose="020B0600070205080204" pitchFamily="34" charset="-128"/>
          <a:cs typeface="MS PGothic" panose="020B0600070205080204" pitchFamily="34" charset="-128"/>
        </a:defRPr>
      </a:lvl3pPr>
      <a:lvl4pPr algn="ctr" defTabSz="342900" rtl="0" eaLnBrk="1" fontAlgn="base" hangingPunct="1">
        <a:spcBef>
          <a:spcPct val="0"/>
        </a:spcBef>
        <a:spcAft>
          <a:spcPct val="0"/>
        </a:spcAft>
        <a:defRPr sz="3300">
          <a:solidFill>
            <a:srgbClr val="003399"/>
          </a:solidFill>
          <a:latin typeface="Calibri" charset="0"/>
          <a:ea typeface="MS PGothic" panose="020B0600070205080204" pitchFamily="34" charset="-128"/>
          <a:cs typeface="MS PGothic" panose="020B0600070205080204" pitchFamily="34" charset="-128"/>
        </a:defRPr>
      </a:lvl4pPr>
      <a:lvl5pPr algn="ctr" defTabSz="342900" rtl="0" eaLnBrk="1" fontAlgn="base" hangingPunct="1">
        <a:spcBef>
          <a:spcPct val="0"/>
        </a:spcBef>
        <a:spcAft>
          <a:spcPct val="0"/>
        </a:spcAft>
        <a:defRPr sz="3300">
          <a:solidFill>
            <a:srgbClr val="003399"/>
          </a:solidFill>
          <a:latin typeface="Calibri" charset="0"/>
          <a:ea typeface="MS PGothic" panose="020B0600070205080204" pitchFamily="34" charset="-128"/>
          <a:cs typeface="MS PGothic" panose="020B0600070205080204" pitchFamily="34" charset="-128"/>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panose="020B0600070205080204" pitchFamily="34" charset="-128"/>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S PGothic" panose="020B0600070205080204" pitchFamily="34" charset="-128"/>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S PGothic" panose="020B0600070205080204" pitchFamily="34" charset="-128"/>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panose="020B0600070205080204" pitchFamily="34" charset="-128"/>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S PGothic" panose="020B0600070205080204"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mfp.ucanr.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0487"/>
            <a:ext cx="7772400" cy="1470025"/>
          </a:xfrm>
        </p:spPr>
        <p:txBody>
          <a:bodyPr/>
          <a:lstStyle/>
          <a:p>
            <a:r>
              <a:rPr lang="en-US" dirty="0" smtClean="0"/>
              <a:t>Preserving Meat</a:t>
            </a:r>
            <a:endParaRPr lang="en-US" dirty="0"/>
          </a:p>
        </p:txBody>
      </p:sp>
      <p:sp>
        <p:nvSpPr>
          <p:cNvPr id="3" name="Subtitle 2"/>
          <p:cNvSpPr>
            <a:spLocks noGrp="1"/>
          </p:cNvSpPr>
          <p:nvPr>
            <p:ph type="subTitle" idx="1"/>
          </p:nvPr>
        </p:nvSpPr>
        <p:spPr>
          <a:xfrm>
            <a:off x="2328672" y="2783840"/>
            <a:ext cx="7534656" cy="2251663"/>
          </a:xfrm>
        </p:spPr>
        <p:txBody>
          <a:bodyPr/>
          <a:lstStyle/>
          <a:p>
            <a:r>
              <a:rPr lang="en-US" sz="2800" dirty="0">
                <a:solidFill>
                  <a:schemeClr val="tx1"/>
                </a:solidFill>
              </a:rPr>
              <a:t>March 18, 2023</a:t>
            </a:r>
          </a:p>
          <a:p>
            <a:endParaRPr lang="en-US" sz="2800" dirty="0">
              <a:solidFill>
                <a:schemeClr val="tx1"/>
              </a:solidFill>
            </a:endParaRPr>
          </a:p>
          <a:p>
            <a:r>
              <a:rPr lang="en-US" sz="2800" dirty="0" err="1">
                <a:solidFill>
                  <a:schemeClr val="tx1"/>
                </a:solidFill>
              </a:rPr>
              <a:t>Penni</a:t>
            </a:r>
            <a:r>
              <a:rPr lang="en-US" sz="2800" dirty="0">
                <a:solidFill>
                  <a:schemeClr val="tx1"/>
                </a:solidFill>
              </a:rPr>
              <a:t>, Frances, Bette, Sue, Fran, Steve</a:t>
            </a:r>
          </a:p>
        </p:txBody>
      </p:sp>
    </p:spTree>
    <p:extLst>
      <p:ext uri="{BB962C8B-B14F-4D97-AF65-F5344CB8AC3E}">
        <p14:creationId xmlns:p14="http://schemas.microsoft.com/office/powerpoint/2010/main" val="125132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a:t>
            </a:r>
            <a:r>
              <a:rPr lang="en-US" dirty="0" smtClean="0"/>
              <a:t>Canner: Venting</a:t>
            </a:r>
            <a:endParaRPr lang="en-US" dirty="0"/>
          </a:p>
        </p:txBody>
      </p:sp>
      <p:sp>
        <p:nvSpPr>
          <p:cNvPr id="3" name="Content Placeholder 2"/>
          <p:cNvSpPr>
            <a:spLocks noGrp="1"/>
          </p:cNvSpPr>
          <p:nvPr>
            <p:ph idx="1"/>
          </p:nvPr>
        </p:nvSpPr>
        <p:spPr>
          <a:xfrm>
            <a:off x="609600" y="1600200"/>
            <a:ext cx="10972800" cy="4536440"/>
          </a:xfrm>
        </p:spPr>
        <p:txBody>
          <a:bodyPr/>
          <a:lstStyle/>
          <a:p>
            <a:pPr marL="457200" indent="-457200">
              <a:buFont typeface="+mj-lt"/>
              <a:buAutoNum type="arabicPeriod" startAt="5"/>
            </a:pPr>
            <a:r>
              <a:rPr lang="en-US" sz="3200" dirty="0" smtClean="0"/>
              <a:t>High heat</a:t>
            </a:r>
          </a:p>
          <a:p>
            <a:pPr marL="738188" lvl="1" indent="-285750"/>
            <a:r>
              <a:rPr lang="en-US" sz="2800" dirty="0" smtClean="0"/>
              <a:t>Force out all air in canner</a:t>
            </a:r>
          </a:p>
          <a:p>
            <a:pPr marL="738188" lvl="1" indent="-285750"/>
            <a:r>
              <a:rPr lang="en-US" sz="2800" dirty="0" smtClean="0"/>
              <a:t>Want a pure steam environment in canner</a:t>
            </a:r>
          </a:p>
          <a:p>
            <a:pPr marL="738188" lvl="1" indent="-285750"/>
            <a:r>
              <a:rPr lang="en-US" sz="2800" dirty="0"/>
              <a:t>L</a:t>
            </a:r>
            <a:r>
              <a:rPr lang="en-US" sz="2800" dirty="0" smtClean="0"/>
              <a:t>ook </a:t>
            </a:r>
            <a:r>
              <a:rPr lang="en-US" sz="2800" dirty="0"/>
              <a:t>for steady stream of </a:t>
            </a:r>
            <a:r>
              <a:rPr lang="en-US" sz="2800" dirty="0" smtClean="0"/>
              <a:t>steam</a:t>
            </a:r>
          </a:p>
          <a:p>
            <a:pPr marL="452438" lvl="1" indent="0">
              <a:buNone/>
            </a:pPr>
            <a:r>
              <a:rPr lang="en-US" sz="2800" dirty="0" smtClean="0"/>
              <a:t/>
            </a:r>
            <a:br>
              <a:rPr lang="en-US" sz="2800" dirty="0" smtClean="0"/>
            </a:br>
            <a:endParaRPr lang="en-US" sz="2800" dirty="0"/>
          </a:p>
          <a:p>
            <a:pPr marL="152400" indent="0">
              <a:buNone/>
            </a:pPr>
            <a:r>
              <a:rPr lang="en-US" sz="3200" i="1" dirty="0" smtClean="0"/>
              <a:t>Show and Tell: Canned Ground Beef</a:t>
            </a:r>
          </a:p>
          <a:p>
            <a:pPr marL="795338" lvl="1" indent="-342900"/>
            <a:r>
              <a:rPr lang="en-US" sz="2800" i="1" dirty="0" smtClean="0"/>
              <a:t>Recipe, page 4</a:t>
            </a:r>
          </a:p>
        </p:txBody>
      </p:sp>
    </p:spTree>
    <p:extLst>
      <p:ext uri="{BB962C8B-B14F-4D97-AF65-F5344CB8AC3E}">
        <p14:creationId xmlns:p14="http://schemas.microsoft.com/office/powerpoint/2010/main" val="172715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Show &amp; Tell: Canned Ground Beef</a:t>
            </a:r>
          </a:p>
        </p:txBody>
      </p:sp>
      <p:sp>
        <p:nvSpPr>
          <p:cNvPr id="4" name="Slide Number Placeholder 3">
            <a:extLst>
              <a:ext uri="{FF2B5EF4-FFF2-40B4-BE49-F238E27FC236}">
                <a16:creationId xmlns:a16="http://schemas.microsoft.com/office/drawing/2014/main" id="{F9523BC1-6A10-444D-9366-1A732741DCF8}"/>
              </a:ext>
            </a:extLst>
          </p:cNvPr>
          <p:cNvSpPr>
            <a:spLocks noGrp="1"/>
          </p:cNvSpPr>
          <p:nvPr>
            <p:ph type="sldNum" sz="quarter" idx="10"/>
          </p:nvPr>
        </p:nvSpPr>
        <p:spPr/>
        <p:txBody>
          <a:bodyPr/>
          <a:lstStyle/>
          <a:p>
            <a:pPr>
              <a:defRPr/>
            </a:pPr>
            <a:fld id="{07D4FD24-E05B-491D-BF92-78685337120C}" type="slidenum">
              <a:rPr lang="en-US" altLang="en-US" smtClean="0"/>
              <a:pPr>
                <a:defRPr/>
              </a:pPr>
              <a:t>11</a:t>
            </a:fld>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68323"/>
            <a:ext cx="5892800" cy="441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827520" y="1853040"/>
            <a:ext cx="4754880" cy="584775"/>
          </a:xfrm>
          <a:prstGeom prst="rect">
            <a:avLst/>
          </a:prstGeom>
          <a:noFill/>
        </p:spPr>
        <p:txBody>
          <a:bodyPr wrap="square" rtlCol="0">
            <a:spAutoFit/>
          </a:bodyPr>
          <a:lstStyle/>
          <a:p>
            <a:r>
              <a:rPr lang="en-US" sz="3200" dirty="0">
                <a:latin typeface="+mn-lt"/>
              </a:rPr>
              <a:t>Cook until </a:t>
            </a:r>
            <a:r>
              <a:rPr lang="en-US" sz="3200" dirty="0" smtClean="0">
                <a:latin typeface="+mn-lt"/>
              </a:rPr>
              <a:t>lightly browned</a:t>
            </a:r>
            <a:endParaRPr lang="en-US" sz="3200" dirty="0">
              <a:latin typeface="+mn-lt"/>
            </a:endParaRPr>
          </a:p>
        </p:txBody>
      </p:sp>
    </p:spTree>
    <p:extLst>
      <p:ext uri="{BB962C8B-B14F-4D97-AF65-F5344CB8AC3E}">
        <p14:creationId xmlns:p14="http://schemas.microsoft.com/office/powerpoint/2010/main" val="45027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Show &amp; Tell: Canned Ground Beef</a:t>
            </a:r>
          </a:p>
        </p:txBody>
      </p:sp>
      <p:sp>
        <p:nvSpPr>
          <p:cNvPr id="4" name="Slide Number Placeholder 3">
            <a:extLst>
              <a:ext uri="{FF2B5EF4-FFF2-40B4-BE49-F238E27FC236}">
                <a16:creationId xmlns:a16="http://schemas.microsoft.com/office/drawing/2014/main" id="{F9523BC1-6A10-444D-9366-1A732741DCF8}"/>
              </a:ext>
            </a:extLst>
          </p:cNvPr>
          <p:cNvSpPr>
            <a:spLocks noGrp="1"/>
          </p:cNvSpPr>
          <p:nvPr>
            <p:ph type="sldNum" sz="quarter" idx="10"/>
          </p:nvPr>
        </p:nvSpPr>
        <p:spPr/>
        <p:txBody>
          <a:bodyPr/>
          <a:lstStyle/>
          <a:p>
            <a:pPr>
              <a:defRPr/>
            </a:pPr>
            <a:fld id="{07D4FD24-E05B-491D-BF92-78685337120C}" type="slidenum">
              <a:rPr lang="en-US" altLang="en-US" smtClean="0"/>
              <a:pPr>
                <a:defRPr/>
              </a:pPr>
              <a:t>12</a:t>
            </a:fld>
            <a:endParaRPr lang="en-US" alt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68319"/>
            <a:ext cx="6025662" cy="45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88480" y="1853040"/>
            <a:ext cx="4220601" cy="1077218"/>
          </a:xfrm>
          <a:prstGeom prst="rect">
            <a:avLst/>
          </a:prstGeom>
          <a:noFill/>
        </p:spPr>
        <p:txBody>
          <a:bodyPr wrap="square" rtlCol="0">
            <a:spAutoFit/>
          </a:bodyPr>
          <a:lstStyle/>
          <a:p>
            <a:r>
              <a:rPr lang="en-US" sz="3200" dirty="0" smtClean="0">
                <a:latin typeface="+mn-lt"/>
              </a:rPr>
              <a:t>Drain excess fat</a:t>
            </a:r>
          </a:p>
          <a:p>
            <a:endParaRPr lang="en-US" sz="3200" dirty="0">
              <a:latin typeface="+mn-lt"/>
            </a:endParaRPr>
          </a:p>
        </p:txBody>
      </p:sp>
      <p:grpSp>
        <p:nvGrpSpPr>
          <p:cNvPr id="2" name="Group 1"/>
          <p:cNvGrpSpPr/>
          <p:nvPr/>
        </p:nvGrpSpPr>
        <p:grpSpPr>
          <a:xfrm>
            <a:off x="6888480" y="2636917"/>
            <a:ext cx="4220601" cy="3789463"/>
            <a:chOff x="6888480" y="2636917"/>
            <a:chExt cx="4220601" cy="3789463"/>
          </a:xfrm>
        </p:grpSpPr>
        <p:pic>
          <p:nvPicPr>
            <p:cNvPr id="6" name="Picture 5" descr="meaning - How would one use the phrase 'kitchen roll'? - English Language &amp; Usage Stack Exchan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998" y="2636917"/>
              <a:ext cx="2914202" cy="2957513"/>
            </a:xfrm>
            <a:prstGeom prst="rect">
              <a:avLst/>
            </a:prstGeom>
          </p:spPr>
        </p:pic>
        <p:sp>
          <p:nvSpPr>
            <p:cNvPr id="7" name="TextBox 6"/>
            <p:cNvSpPr txBox="1"/>
            <p:nvPr/>
          </p:nvSpPr>
          <p:spPr>
            <a:xfrm>
              <a:off x="6888480" y="5349162"/>
              <a:ext cx="4220601" cy="1077218"/>
            </a:xfrm>
            <a:prstGeom prst="rect">
              <a:avLst/>
            </a:prstGeom>
            <a:noFill/>
          </p:spPr>
          <p:txBody>
            <a:bodyPr wrap="square" rtlCol="0">
              <a:spAutoFit/>
            </a:bodyPr>
            <a:lstStyle/>
            <a:p>
              <a:r>
                <a:rPr lang="en-US" sz="3200" dirty="0" smtClean="0">
                  <a:latin typeface="+mn-lt"/>
                </a:rPr>
                <a:t>Pat dry with paper towels</a:t>
              </a:r>
              <a:endParaRPr lang="en-US" sz="3200" dirty="0">
                <a:latin typeface="+mn-lt"/>
              </a:endParaRPr>
            </a:p>
          </p:txBody>
        </p:sp>
      </p:grpSp>
    </p:spTree>
    <p:extLst>
      <p:ext uri="{BB962C8B-B14F-4D97-AF65-F5344CB8AC3E}">
        <p14:creationId xmlns:p14="http://schemas.microsoft.com/office/powerpoint/2010/main" val="413459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Show &amp; Tell: Canned Ground Beef</a:t>
            </a:r>
          </a:p>
        </p:txBody>
      </p:sp>
      <p:sp>
        <p:nvSpPr>
          <p:cNvPr id="4" name="Slide Number Placeholder 3">
            <a:extLst>
              <a:ext uri="{FF2B5EF4-FFF2-40B4-BE49-F238E27FC236}">
                <a16:creationId xmlns:a16="http://schemas.microsoft.com/office/drawing/2014/main" id="{F9523BC1-6A10-444D-9366-1A732741DCF8}"/>
              </a:ext>
            </a:extLst>
          </p:cNvPr>
          <p:cNvSpPr>
            <a:spLocks noGrp="1"/>
          </p:cNvSpPr>
          <p:nvPr>
            <p:ph type="sldNum" sz="quarter" idx="10"/>
          </p:nvPr>
        </p:nvSpPr>
        <p:spPr/>
        <p:txBody>
          <a:bodyPr/>
          <a:lstStyle/>
          <a:p>
            <a:pPr>
              <a:defRPr/>
            </a:pPr>
            <a:fld id="{07D4FD24-E05B-491D-BF92-78685337120C}" type="slidenum">
              <a:rPr lang="en-US" altLang="en-US" smtClean="0"/>
              <a:pPr>
                <a:defRPr/>
              </a:pPr>
              <a:t>13</a:t>
            </a:fld>
            <a:endParaRPr lang="en-US" alt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5226"/>
            <a:ext cx="6025662" cy="456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49440" y="1853040"/>
            <a:ext cx="4632960" cy="3046988"/>
          </a:xfrm>
          <a:prstGeom prst="rect">
            <a:avLst/>
          </a:prstGeom>
          <a:noFill/>
        </p:spPr>
        <p:txBody>
          <a:bodyPr wrap="square" rtlCol="0">
            <a:spAutoFit/>
          </a:bodyPr>
          <a:lstStyle/>
          <a:p>
            <a:r>
              <a:rPr lang="en-US" sz="3200" dirty="0" smtClean="0">
                <a:latin typeface="+mn-lt"/>
              </a:rPr>
              <a:t>Put drained ground beef in jars</a:t>
            </a:r>
          </a:p>
          <a:p>
            <a:endParaRPr lang="en-US" sz="3200" dirty="0">
              <a:latin typeface="+mn-lt"/>
            </a:endParaRPr>
          </a:p>
          <a:p>
            <a:r>
              <a:rPr lang="en-US" sz="3200" dirty="0" smtClean="0">
                <a:latin typeface="+mn-lt"/>
              </a:rPr>
              <a:t>Cover with boiling water</a:t>
            </a:r>
          </a:p>
          <a:p>
            <a:endParaRPr lang="en-US" sz="3200" dirty="0">
              <a:latin typeface="+mn-lt"/>
            </a:endParaRPr>
          </a:p>
          <a:p>
            <a:r>
              <a:rPr lang="en-US" sz="3200" dirty="0" smtClean="0">
                <a:latin typeface="+mn-lt"/>
              </a:rPr>
              <a:t>Process it </a:t>
            </a:r>
            <a:r>
              <a:rPr lang="en-US" sz="3200" i="1" dirty="0" smtClean="0">
                <a:latin typeface="+mn-lt"/>
              </a:rPr>
              <a:t>(</a:t>
            </a:r>
            <a:r>
              <a:rPr lang="en-US" sz="3200" i="1" dirty="0" err="1" smtClean="0">
                <a:latin typeface="+mn-lt"/>
              </a:rPr>
              <a:t>pg</a:t>
            </a:r>
            <a:r>
              <a:rPr lang="en-US" sz="3200" i="1" dirty="0" smtClean="0">
                <a:latin typeface="+mn-lt"/>
              </a:rPr>
              <a:t> 4)</a:t>
            </a:r>
            <a:endParaRPr lang="en-US" sz="3200" i="1" dirty="0">
              <a:latin typeface="+mn-lt"/>
            </a:endParaRPr>
          </a:p>
        </p:txBody>
      </p:sp>
    </p:spTree>
    <p:extLst>
      <p:ext uri="{BB962C8B-B14F-4D97-AF65-F5344CB8AC3E}">
        <p14:creationId xmlns:p14="http://schemas.microsoft.com/office/powerpoint/2010/main" val="4130105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Show &amp; Tell: Canned Ground Beef</a:t>
            </a:r>
          </a:p>
        </p:txBody>
      </p:sp>
      <p:sp>
        <p:nvSpPr>
          <p:cNvPr id="4" name="Slide Number Placeholder 3">
            <a:extLst>
              <a:ext uri="{FF2B5EF4-FFF2-40B4-BE49-F238E27FC236}">
                <a16:creationId xmlns:a16="http://schemas.microsoft.com/office/drawing/2014/main" id="{F9523BC1-6A10-444D-9366-1A732741DCF8}"/>
              </a:ext>
            </a:extLst>
          </p:cNvPr>
          <p:cNvSpPr>
            <a:spLocks noGrp="1"/>
          </p:cNvSpPr>
          <p:nvPr>
            <p:ph type="sldNum" sz="quarter" idx="10"/>
          </p:nvPr>
        </p:nvSpPr>
        <p:spPr/>
        <p:txBody>
          <a:bodyPr/>
          <a:lstStyle/>
          <a:p>
            <a:pPr>
              <a:defRPr/>
            </a:pPr>
            <a:fld id="{07D4FD24-E05B-491D-BF92-78685337120C}" type="slidenum">
              <a:rPr lang="en-US" altLang="en-US" smtClean="0"/>
              <a:pPr>
                <a:defRPr/>
              </a:pPr>
              <a:t>14</a:t>
            </a:fld>
            <a:endParaRPr lang="en-US" alt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2375" y="1668316"/>
            <a:ext cx="3276695" cy="469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945120" y="1853040"/>
            <a:ext cx="3163961" cy="1569660"/>
          </a:xfrm>
          <a:prstGeom prst="rect">
            <a:avLst/>
          </a:prstGeom>
          <a:noFill/>
        </p:spPr>
        <p:txBody>
          <a:bodyPr wrap="square" rtlCol="0">
            <a:spAutoFit/>
          </a:bodyPr>
          <a:lstStyle/>
          <a:p>
            <a:r>
              <a:rPr lang="en-US" sz="3200" dirty="0" smtClean="0">
                <a:latin typeface="+mn-lt"/>
              </a:rPr>
              <a:t>Finished product:</a:t>
            </a:r>
          </a:p>
          <a:p>
            <a:r>
              <a:rPr lang="en-US" sz="3200" dirty="0" smtClean="0">
                <a:latin typeface="+mn-lt"/>
              </a:rPr>
              <a:t>Solidified fat removes easily</a:t>
            </a:r>
            <a:endParaRPr lang="en-US" sz="3200" dirty="0">
              <a:latin typeface="+mn-lt"/>
            </a:endParaRPr>
          </a:p>
        </p:txBody>
      </p:sp>
    </p:spTree>
    <p:extLst>
      <p:ext uri="{BB962C8B-B14F-4D97-AF65-F5344CB8AC3E}">
        <p14:creationId xmlns:p14="http://schemas.microsoft.com/office/powerpoint/2010/main" val="31804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a:t>
            </a:r>
            <a:r>
              <a:rPr lang="en-US" dirty="0" smtClean="0"/>
              <a:t>Canner: Venting</a:t>
            </a:r>
            <a:endParaRPr lang="en-US" dirty="0"/>
          </a:p>
        </p:txBody>
      </p:sp>
      <p:sp>
        <p:nvSpPr>
          <p:cNvPr id="3" name="Content Placeholder 2"/>
          <p:cNvSpPr>
            <a:spLocks noGrp="1"/>
          </p:cNvSpPr>
          <p:nvPr>
            <p:ph idx="1"/>
          </p:nvPr>
        </p:nvSpPr>
        <p:spPr>
          <a:xfrm>
            <a:off x="609600" y="1600200"/>
            <a:ext cx="10972800" cy="4577080"/>
          </a:xfrm>
        </p:spPr>
        <p:txBody>
          <a:bodyPr/>
          <a:lstStyle/>
          <a:p>
            <a:pPr marL="457200" indent="-457200">
              <a:buFont typeface="+mj-lt"/>
              <a:buAutoNum type="arabicPeriod" startAt="5"/>
            </a:pPr>
            <a:r>
              <a:rPr lang="en-US" sz="3200" dirty="0" smtClean="0"/>
              <a:t>High heat</a:t>
            </a:r>
          </a:p>
          <a:p>
            <a:pPr marL="738188" lvl="1" indent="-285750"/>
            <a:r>
              <a:rPr lang="en-US" sz="2800" dirty="0" smtClean="0">
                <a:solidFill>
                  <a:schemeClr val="bg1">
                    <a:lumMod val="50000"/>
                  </a:schemeClr>
                </a:solidFill>
              </a:rPr>
              <a:t>Force out all air in canner</a:t>
            </a:r>
          </a:p>
          <a:p>
            <a:pPr marL="738188" lvl="1" indent="-285750"/>
            <a:r>
              <a:rPr lang="en-US" sz="2800" dirty="0" smtClean="0">
                <a:solidFill>
                  <a:schemeClr val="bg1">
                    <a:lumMod val="50000"/>
                  </a:schemeClr>
                </a:solidFill>
              </a:rPr>
              <a:t>Want a pure steam environment in canner</a:t>
            </a:r>
          </a:p>
          <a:p>
            <a:pPr marL="738188" lvl="1" indent="-285750"/>
            <a:r>
              <a:rPr lang="en-US" sz="2800" dirty="0"/>
              <a:t>L</a:t>
            </a:r>
            <a:r>
              <a:rPr lang="en-US" sz="2800" dirty="0" smtClean="0"/>
              <a:t>ook </a:t>
            </a:r>
            <a:r>
              <a:rPr lang="en-US" sz="2800" dirty="0"/>
              <a:t>for steady stream of </a:t>
            </a:r>
            <a:r>
              <a:rPr lang="en-US" sz="2800" dirty="0" smtClean="0"/>
              <a:t>steam</a:t>
            </a:r>
          </a:p>
          <a:p>
            <a:pPr marL="738188" lvl="1" indent="-285750"/>
            <a:r>
              <a:rPr lang="en-US" sz="2800" dirty="0" smtClean="0"/>
              <a:t>Start timing: vent for </a:t>
            </a:r>
            <a:r>
              <a:rPr lang="en-US" sz="2800" b="1" dirty="0" smtClean="0">
                <a:solidFill>
                  <a:srgbClr val="C00000"/>
                </a:solidFill>
              </a:rPr>
              <a:t>10 minutes</a:t>
            </a:r>
          </a:p>
          <a:p>
            <a:pPr marL="738188" lvl="1" indent="-285750"/>
            <a:endParaRPr lang="en-US" sz="2800" dirty="0"/>
          </a:p>
          <a:p>
            <a:pPr marL="152400" indent="0">
              <a:buNone/>
            </a:pPr>
            <a:r>
              <a:rPr lang="en-US" sz="3200" i="1" dirty="0" smtClean="0"/>
              <a:t>Show and Tell: Mincemeat Pie Filling</a:t>
            </a:r>
          </a:p>
          <a:p>
            <a:pPr marL="795338" lvl="1" indent="-342900"/>
            <a:r>
              <a:rPr lang="en-US" sz="2800" i="1" dirty="0" smtClean="0"/>
              <a:t>Recipe, page 4</a:t>
            </a:r>
          </a:p>
        </p:txBody>
      </p:sp>
    </p:spTree>
    <p:extLst>
      <p:ext uri="{BB962C8B-B14F-4D97-AF65-F5344CB8AC3E}">
        <p14:creationId xmlns:p14="http://schemas.microsoft.com/office/powerpoint/2010/main" val="4267614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Canner</a:t>
            </a:r>
            <a:r>
              <a:rPr lang="en-US" dirty="0" smtClean="0"/>
              <a:t>: Building Pressure</a:t>
            </a:r>
            <a:endParaRPr lang="en-US" dirty="0"/>
          </a:p>
        </p:txBody>
      </p:sp>
      <p:sp>
        <p:nvSpPr>
          <p:cNvPr id="3" name="Content Placeholder 2"/>
          <p:cNvSpPr>
            <a:spLocks noGrp="1"/>
          </p:cNvSpPr>
          <p:nvPr>
            <p:ph idx="1"/>
          </p:nvPr>
        </p:nvSpPr>
        <p:spPr>
          <a:xfrm>
            <a:off x="609600" y="1600200"/>
            <a:ext cx="10972800" cy="4658360"/>
          </a:xfrm>
        </p:spPr>
        <p:txBody>
          <a:bodyPr/>
          <a:lstStyle/>
          <a:p>
            <a:pPr marL="457200" indent="-457200">
              <a:buFont typeface="+mj-lt"/>
              <a:buAutoNum type="arabicPeriod" startAt="6"/>
            </a:pPr>
            <a:r>
              <a:rPr lang="en-US" sz="3200" dirty="0" smtClean="0"/>
              <a:t>Weight on vent port</a:t>
            </a:r>
          </a:p>
          <a:p>
            <a:pPr marL="457200" indent="-457200">
              <a:buFont typeface="+mj-lt"/>
              <a:buAutoNum type="arabicPeriod" startAt="6"/>
            </a:pPr>
            <a:r>
              <a:rPr lang="en-US" sz="3200" dirty="0" smtClean="0"/>
              <a:t>Start timing when at pressure</a:t>
            </a:r>
          </a:p>
          <a:p>
            <a:pPr marL="792163" lvl="1" indent="-342900"/>
            <a:r>
              <a:rPr lang="en-US" sz="2800" dirty="0" smtClean="0"/>
              <a:t>Adjust for elevation: increase pressure to increase temperature</a:t>
            </a:r>
          </a:p>
          <a:p>
            <a:pPr marL="792163" lvl="1" indent="-342900"/>
            <a:r>
              <a:rPr lang="en-US" sz="2800" b="1" i="1" dirty="0" smtClean="0">
                <a:solidFill>
                  <a:srgbClr val="C00000"/>
                </a:solidFill>
              </a:rPr>
              <a:t>What temp needed to destroy C bot spores?</a:t>
            </a:r>
          </a:p>
          <a:p>
            <a:pPr marL="792163" lvl="1" indent="-342900"/>
            <a:r>
              <a:rPr lang="en-US" sz="2800" dirty="0" smtClean="0"/>
              <a:t>Dial gauge: dial at correct pressure </a:t>
            </a:r>
          </a:p>
          <a:p>
            <a:pPr marL="792163" lvl="1" indent="-342900"/>
            <a:r>
              <a:rPr lang="en-US" sz="2800" dirty="0" smtClean="0"/>
              <a:t>Weighted gauge: pressure regulator starts to release pressure</a:t>
            </a:r>
            <a:endParaRPr lang="en-US" sz="2800" dirty="0"/>
          </a:p>
          <a:p>
            <a:pPr marL="152400" indent="0">
              <a:spcBef>
                <a:spcPts val="1800"/>
              </a:spcBef>
              <a:buNone/>
            </a:pPr>
            <a:r>
              <a:rPr lang="en-US" sz="3200" i="1" dirty="0"/>
              <a:t>Show and Tell: Chili Con Carne</a:t>
            </a:r>
          </a:p>
          <a:p>
            <a:pPr marL="795338" lvl="1" indent="-342900"/>
            <a:r>
              <a:rPr lang="en-US" sz="2800" i="1" dirty="0" smtClean="0"/>
              <a:t>Recipe, page 5</a:t>
            </a:r>
            <a:endParaRPr lang="en-US" sz="2800" dirty="0" smtClean="0"/>
          </a:p>
          <a:p>
            <a:pPr marL="149225" indent="0">
              <a:buNone/>
            </a:pPr>
            <a:endParaRPr lang="en-US" dirty="0" smtClean="0"/>
          </a:p>
          <a:p>
            <a:pPr marL="149225" indent="0">
              <a:buNone/>
            </a:pPr>
            <a:endParaRPr lang="en-US" dirty="0"/>
          </a:p>
        </p:txBody>
      </p:sp>
    </p:spTree>
    <p:extLst>
      <p:ext uri="{BB962C8B-B14F-4D97-AF65-F5344CB8AC3E}">
        <p14:creationId xmlns:p14="http://schemas.microsoft.com/office/powerpoint/2010/main" val="2151259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a:t>
            </a:r>
            <a:r>
              <a:rPr lang="en-US" dirty="0" smtClean="0"/>
              <a:t>Canner: Process</a:t>
            </a:r>
            <a:endParaRPr lang="en-US" dirty="0"/>
          </a:p>
        </p:txBody>
      </p:sp>
      <p:sp>
        <p:nvSpPr>
          <p:cNvPr id="3" name="Content Placeholder 2"/>
          <p:cNvSpPr>
            <a:spLocks noGrp="1"/>
          </p:cNvSpPr>
          <p:nvPr>
            <p:ph idx="1"/>
          </p:nvPr>
        </p:nvSpPr>
        <p:spPr>
          <a:xfrm>
            <a:off x="609600" y="1600200"/>
            <a:ext cx="9601200" cy="4658360"/>
          </a:xfrm>
        </p:spPr>
        <p:txBody>
          <a:bodyPr/>
          <a:lstStyle/>
          <a:p>
            <a:pPr marL="606425" indent="-457200">
              <a:buFont typeface="+mj-lt"/>
              <a:buAutoNum type="arabicPeriod" startAt="8"/>
            </a:pPr>
            <a:r>
              <a:rPr lang="en-US" sz="3200" dirty="0" smtClean="0"/>
              <a:t>Adjust heat to control pressure</a:t>
            </a:r>
          </a:p>
          <a:p>
            <a:pPr marL="854075" lvl="1" indent="-342900"/>
            <a:r>
              <a:rPr lang="en-US" sz="2800" dirty="0" smtClean="0"/>
              <a:t>Broth: Process for 20 minutes</a:t>
            </a:r>
          </a:p>
          <a:p>
            <a:pPr marL="854075" lvl="1" indent="-342900"/>
            <a:r>
              <a:rPr lang="en-US" sz="2800" dirty="0" smtClean="0"/>
              <a:t>Pressure drops?  Return to pressure and restart timing</a:t>
            </a:r>
          </a:p>
          <a:p>
            <a:pPr marL="1154112" lvl="2" indent="-342900"/>
            <a:r>
              <a:rPr lang="en-US" sz="2800" i="1" dirty="0"/>
              <a:t>Pay attention!</a:t>
            </a:r>
          </a:p>
          <a:p>
            <a:pPr marL="149225" indent="0">
              <a:buNone/>
            </a:pPr>
            <a:endParaRPr lang="en-US" sz="3200" dirty="0" smtClean="0"/>
          </a:p>
          <a:p>
            <a:pPr marL="152400" indent="0">
              <a:buNone/>
            </a:pPr>
            <a:r>
              <a:rPr lang="en-US" sz="3200" i="1" dirty="0"/>
              <a:t>Show and Tell: </a:t>
            </a:r>
            <a:r>
              <a:rPr lang="en-US" sz="3200" i="1" dirty="0" smtClean="0"/>
              <a:t>Chicken</a:t>
            </a:r>
            <a:endParaRPr lang="en-US" sz="3200" i="1" dirty="0"/>
          </a:p>
          <a:p>
            <a:pPr marL="795338" lvl="1" indent="-342900"/>
            <a:r>
              <a:rPr lang="en-US" sz="2800" i="1" dirty="0" smtClean="0"/>
              <a:t>Recipe, page </a:t>
            </a:r>
            <a:r>
              <a:rPr lang="en-US" sz="2800" i="1" dirty="0"/>
              <a:t>5</a:t>
            </a:r>
            <a:endParaRPr lang="en-US" sz="2800" dirty="0"/>
          </a:p>
          <a:p>
            <a:pPr marL="149225" indent="0">
              <a:buNone/>
            </a:pPr>
            <a:endParaRPr lang="en-US" dirty="0" smtClean="0"/>
          </a:p>
          <a:p>
            <a:pPr marL="149225" indent="0">
              <a:buNone/>
            </a:pPr>
            <a:endParaRPr lang="en-US" dirty="0"/>
          </a:p>
        </p:txBody>
      </p:sp>
    </p:spTree>
    <p:extLst>
      <p:ext uri="{BB962C8B-B14F-4D97-AF65-F5344CB8AC3E}">
        <p14:creationId xmlns:p14="http://schemas.microsoft.com/office/powerpoint/2010/main" val="82073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and Tell: Canned Chicken</a:t>
            </a:r>
            <a:endParaRPr lang="en-US" dirty="0"/>
          </a:p>
        </p:txBody>
      </p:sp>
      <p:sp>
        <p:nvSpPr>
          <p:cNvPr id="3" name="Content Placeholder 2"/>
          <p:cNvSpPr>
            <a:spLocks noGrp="1"/>
          </p:cNvSpPr>
          <p:nvPr>
            <p:ph sz="half" idx="1"/>
          </p:nvPr>
        </p:nvSpPr>
        <p:spPr>
          <a:xfrm>
            <a:off x="609599" y="2090058"/>
            <a:ext cx="5431971" cy="3559628"/>
          </a:xfrm>
        </p:spPr>
        <p:txBody>
          <a:bodyPr/>
          <a:lstStyle/>
          <a:p>
            <a:r>
              <a:rPr lang="en-US" sz="3200" b="1" dirty="0" smtClean="0"/>
              <a:t>Raw pack</a:t>
            </a:r>
          </a:p>
          <a:p>
            <a:pPr lvl="1"/>
            <a:r>
              <a:rPr lang="en-US" sz="2800" dirty="0" smtClean="0"/>
              <a:t>Raw chicken in hot jar, loosely packed, 1.25” headspace</a:t>
            </a:r>
          </a:p>
          <a:p>
            <a:pPr lvl="1"/>
            <a:r>
              <a:rPr lang="en-US" sz="2800" dirty="0" smtClean="0"/>
              <a:t>No added liquid; liquid pulled from chicken as it cooks</a:t>
            </a:r>
          </a:p>
          <a:p>
            <a:pPr lvl="1"/>
            <a:r>
              <a:rPr lang="en-US" sz="2800" dirty="0" smtClean="0"/>
              <a:t>Canner water at 140</a:t>
            </a:r>
            <a:r>
              <a:rPr lang="en-US" sz="2800" dirty="0" smtClean="0">
                <a:sym typeface="Symbol" panose="05050102010706020507" pitchFamily="18" charset="2"/>
              </a:rPr>
              <a:t>F</a:t>
            </a:r>
            <a:endParaRPr lang="en-US" sz="2800" dirty="0" smtClean="0"/>
          </a:p>
        </p:txBody>
      </p:sp>
      <p:sp>
        <p:nvSpPr>
          <p:cNvPr id="4" name="Content Placeholder 3"/>
          <p:cNvSpPr>
            <a:spLocks noGrp="1"/>
          </p:cNvSpPr>
          <p:nvPr>
            <p:ph sz="half" idx="2"/>
          </p:nvPr>
        </p:nvSpPr>
        <p:spPr>
          <a:xfrm>
            <a:off x="6041570" y="2090061"/>
            <a:ext cx="5540830" cy="3069768"/>
          </a:xfrm>
        </p:spPr>
        <p:txBody>
          <a:bodyPr/>
          <a:lstStyle/>
          <a:p>
            <a:r>
              <a:rPr lang="en-US" sz="3200" b="1" dirty="0"/>
              <a:t>Hot pack</a:t>
            </a:r>
          </a:p>
          <a:p>
            <a:pPr lvl="1"/>
            <a:r>
              <a:rPr lang="en-US" sz="2800" dirty="0"/>
              <a:t>Cook chicken to 110</a:t>
            </a:r>
            <a:r>
              <a:rPr lang="en-US" sz="2800" dirty="0">
                <a:sym typeface="Symbol" panose="05050102010706020507" pitchFamily="18" charset="2"/>
              </a:rPr>
              <a:t>F</a:t>
            </a:r>
          </a:p>
          <a:p>
            <a:pPr lvl="1"/>
            <a:r>
              <a:rPr lang="en-US" sz="2800" dirty="0">
                <a:sym typeface="Symbol" panose="05050102010706020507" pitchFamily="18" charset="2"/>
              </a:rPr>
              <a:t>Pack in hot jar, add cooking liquid, </a:t>
            </a:r>
            <a:r>
              <a:rPr lang="en-US" sz="2800" dirty="0" err="1">
                <a:sym typeface="Symbol" panose="05050102010706020507" pitchFamily="18" charset="2"/>
              </a:rPr>
              <a:t>debubble</a:t>
            </a:r>
            <a:r>
              <a:rPr lang="en-US" sz="2800" dirty="0">
                <a:sym typeface="Symbol" panose="05050102010706020507" pitchFamily="18" charset="2"/>
              </a:rPr>
              <a:t>, </a:t>
            </a:r>
            <a:r>
              <a:rPr lang="en-US" sz="2800" dirty="0"/>
              <a:t>1.25” headspace</a:t>
            </a:r>
          </a:p>
          <a:p>
            <a:pPr lvl="1"/>
            <a:r>
              <a:rPr lang="en-US" sz="2800" dirty="0"/>
              <a:t>Canner water at </a:t>
            </a:r>
            <a:r>
              <a:rPr lang="en-US" sz="2800" dirty="0" smtClean="0"/>
              <a:t>180</a:t>
            </a:r>
            <a:r>
              <a:rPr lang="en-US" sz="2800" dirty="0" smtClean="0">
                <a:sym typeface="Symbol" panose="05050102010706020507" pitchFamily="18" charset="2"/>
              </a:rPr>
              <a:t>F</a:t>
            </a:r>
            <a:endParaRPr lang="en-US" sz="3200" dirty="0"/>
          </a:p>
        </p:txBody>
      </p:sp>
      <p:sp>
        <p:nvSpPr>
          <p:cNvPr id="5" name="Rectangle 4"/>
          <p:cNvSpPr/>
          <p:nvPr/>
        </p:nvSpPr>
        <p:spPr>
          <a:xfrm>
            <a:off x="2155370" y="1461459"/>
            <a:ext cx="8196943" cy="584775"/>
          </a:xfrm>
          <a:prstGeom prst="rect">
            <a:avLst/>
          </a:prstGeom>
          <a:solidFill>
            <a:schemeClr val="bg1">
              <a:lumMod val="95000"/>
            </a:schemeClr>
          </a:solidFill>
        </p:spPr>
        <p:txBody>
          <a:bodyPr wrap="square">
            <a:spAutoFit/>
          </a:bodyPr>
          <a:lstStyle/>
          <a:p>
            <a:pPr algn="ctr"/>
            <a:r>
              <a:rPr lang="en-US" sz="3200" dirty="0">
                <a:latin typeface="+mn-lt"/>
              </a:rPr>
              <a:t>Remove excess fat</a:t>
            </a:r>
          </a:p>
        </p:txBody>
      </p:sp>
      <p:sp>
        <p:nvSpPr>
          <p:cNvPr id="6" name="Rectangle 5"/>
          <p:cNvSpPr/>
          <p:nvPr/>
        </p:nvSpPr>
        <p:spPr>
          <a:xfrm>
            <a:off x="2155371" y="5159829"/>
            <a:ext cx="8196943" cy="1077218"/>
          </a:xfrm>
          <a:prstGeom prst="rect">
            <a:avLst/>
          </a:prstGeom>
          <a:solidFill>
            <a:schemeClr val="bg1">
              <a:lumMod val="95000"/>
            </a:schemeClr>
          </a:solidFill>
        </p:spPr>
        <p:txBody>
          <a:bodyPr wrap="square">
            <a:spAutoFit/>
          </a:bodyPr>
          <a:lstStyle/>
          <a:p>
            <a:pPr marL="0" indent="0" algn="ctr">
              <a:buNone/>
            </a:pPr>
            <a:r>
              <a:rPr lang="en-US" sz="3200" dirty="0">
                <a:latin typeface="+mn-lt"/>
                <a:sym typeface="Symbol" panose="05050102010706020507" pitchFamily="18" charset="2"/>
              </a:rPr>
              <a:t>Process in pressure canner</a:t>
            </a:r>
          </a:p>
          <a:p>
            <a:pPr marL="0" indent="0" algn="ctr">
              <a:buNone/>
            </a:pPr>
            <a:r>
              <a:rPr lang="en-US" sz="3200" i="1" dirty="0">
                <a:latin typeface="+mn-lt"/>
                <a:sym typeface="Symbol" panose="05050102010706020507" pitchFamily="18" charset="2"/>
              </a:rPr>
              <a:t>Show and tell: finished raw-pack chicken breast</a:t>
            </a:r>
            <a:endParaRPr lang="en-US" sz="3200" i="1" dirty="0">
              <a:latin typeface="+mn-lt"/>
            </a:endParaRPr>
          </a:p>
        </p:txBody>
      </p:sp>
    </p:spTree>
    <p:extLst>
      <p:ext uri="{BB962C8B-B14F-4D97-AF65-F5344CB8AC3E}">
        <p14:creationId xmlns:p14="http://schemas.microsoft.com/office/powerpoint/2010/main" val="498017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Canner</a:t>
            </a:r>
            <a:r>
              <a:rPr lang="en-US" dirty="0" smtClean="0"/>
              <a:t>: Depressurize</a:t>
            </a:r>
            <a:endParaRPr lang="en-US" dirty="0"/>
          </a:p>
        </p:txBody>
      </p:sp>
      <p:sp>
        <p:nvSpPr>
          <p:cNvPr id="3" name="Content Placeholder 2"/>
          <p:cNvSpPr>
            <a:spLocks noGrp="1"/>
          </p:cNvSpPr>
          <p:nvPr>
            <p:ph idx="1"/>
          </p:nvPr>
        </p:nvSpPr>
        <p:spPr>
          <a:xfrm>
            <a:off x="609600" y="1600200"/>
            <a:ext cx="10972800" cy="4617720"/>
          </a:xfrm>
        </p:spPr>
        <p:txBody>
          <a:bodyPr/>
          <a:lstStyle/>
          <a:p>
            <a:pPr marL="457200" indent="-457200">
              <a:buFont typeface="+mj-lt"/>
              <a:buAutoNum type="arabicPeriod" startAt="9"/>
            </a:pPr>
            <a:r>
              <a:rPr lang="en-US" sz="3200" dirty="0" smtClean="0"/>
              <a:t>Ding!  Processing time complete</a:t>
            </a:r>
          </a:p>
          <a:p>
            <a:pPr marL="792163" lvl="1" indent="-342900"/>
            <a:r>
              <a:rPr lang="en-US" sz="2800" dirty="0" smtClean="0"/>
              <a:t>Turn off heat &amp; walk away</a:t>
            </a:r>
          </a:p>
          <a:p>
            <a:pPr marL="792163" lvl="1" indent="-342900"/>
            <a:r>
              <a:rPr lang="en-US" sz="2800" dirty="0" smtClean="0"/>
              <a:t>Cool down to depressurize naturally</a:t>
            </a:r>
          </a:p>
          <a:p>
            <a:pPr marL="792163" lvl="1" indent="-342900"/>
            <a:r>
              <a:rPr lang="en-US" sz="2800" dirty="0" smtClean="0"/>
              <a:t>Pints – about 30 minutes</a:t>
            </a:r>
          </a:p>
          <a:p>
            <a:pPr marL="792163" lvl="1" indent="-342900"/>
            <a:r>
              <a:rPr lang="en-US" sz="2800" dirty="0" smtClean="0"/>
              <a:t>Quarts – about 45 minutes</a:t>
            </a:r>
          </a:p>
          <a:p>
            <a:pPr marL="792163" lvl="1" indent="-342900"/>
            <a:endParaRPr lang="en-US" sz="2800" dirty="0"/>
          </a:p>
          <a:p>
            <a:pPr marL="149225" indent="0">
              <a:buNone/>
            </a:pPr>
            <a:r>
              <a:rPr lang="en-US" sz="3200" i="1" dirty="0" smtClean="0"/>
              <a:t>Show and tell: other pressure canner models</a:t>
            </a:r>
          </a:p>
          <a:p>
            <a:pPr marL="492125" indent="-342900"/>
            <a:r>
              <a:rPr lang="en-US" sz="3200" i="1" dirty="0" smtClean="0"/>
              <a:t>Like a </a:t>
            </a:r>
            <a:r>
              <a:rPr lang="en-US" sz="3200" i="1" dirty="0"/>
              <a:t>rental </a:t>
            </a:r>
            <a:r>
              <a:rPr lang="en-US" sz="3200" i="1" dirty="0" smtClean="0"/>
              <a:t>car; different models, same usage process</a:t>
            </a:r>
            <a:endParaRPr lang="en-US" sz="3200" i="1" dirty="0"/>
          </a:p>
        </p:txBody>
      </p:sp>
    </p:spTree>
    <p:extLst>
      <p:ext uri="{BB962C8B-B14F-4D97-AF65-F5344CB8AC3E}">
        <p14:creationId xmlns:p14="http://schemas.microsoft.com/office/powerpoint/2010/main" val="4162471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600200"/>
            <a:ext cx="9601200" cy="4273062"/>
          </a:xfrm>
        </p:spPr>
        <p:txBody>
          <a:bodyPr/>
          <a:lstStyle/>
          <a:p>
            <a:pPr marL="457200" indent="-457200">
              <a:spcAft>
                <a:spcPts val="1200"/>
              </a:spcAft>
              <a:buFont typeface="+mj-lt"/>
              <a:buAutoNum type="arabicPeriod"/>
            </a:pPr>
            <a:r>
              <a:rPr lang="en-US" sz="3600" dirty="0"/>
              <a:t>Food Safety</a:t>
            </a:r>
          </a:p>
          <a:p>
            <a:pPr marL="457200" indent="-457200">
              <a:spcAft>
                <a:spcPts val="1200"/>
              </a:spcAft>
              <a:buFont typeface="+mj-lt"/>
              <a:buAutoNum type="arabicPeriod"/>
            </a:pPr>
            <a:r>
              <a:rPr lang="en-US" sz="3600" dirty="0"/>
              <a:t>Canning Meat and Meat Products</a:t>
            </a:r>
          </a:p>
          <a:p>
            <a:pPr marL="457200" indent="-457200">
              <a:spcAft>
                <a:spcPts val="1200"/>
              </a:spcAft>
              <a:buFont typeface="+mj-lt"/>
              <a:buAutoNum type="arabicPeriod"/>
            </a:pPr>
            <a:r>
              <a:rPr lang="en-US" sz="3600" dirty="0"/>
              <a:t>Break</a:t>
            </a:r>
          </a:p>
          <a:p>
            <a:pPr marL="457200" indent="-457200">
              <a:spcAft>
                <a:spcPts val="1200"/>
              </a:spcAft>
              <a:buFont typeface="+mj-lt"/>
              <a:buAutoNum type="arabicPeriod"/>
            </a:pPr>
            <a:r>
              <a:rPr lang="en-US" sz="3600" dirty="0"/>
              <a:t>Freezing Meat</a:t>
            </a:r>
          </a:p>
          <a:p>
            <a:pPr marL="457200" indent="-457200">
              <a:buFont typeface="+mj-lt"/>
              <a:buAutoNum type="arabicPeriod"/>
            </a:pPr>
            <a:r>
              <a:rPr lang="en-US" sz="3600" dirty="0"/>
              <a:t>Drying </a:t>
            </a:r>
            <a:r>
              <a:rPr lang="en-US" sz="3600" dirty="0" smtClean="0"/>
              <a:t>Meat</a:t>
            </a:r>
            <a:endParaRPr lang="en-US" sz="3600" dirty="0"/>
          </a:p>
        </p:txBody>
      </p:sp>
    </p:spTree>
    <p:extLst>
      <p:ext uri="{BB962C8B-B14F-4D97-AF65-F5344CB8AC3E}">
        <p14:creationId xmlns:p14="http://schemas.microsoft.com/office/powerpoint/2010/main" val="2558663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400E74B-F3E4-4A6D-958A-CAF6AA27A980}"/>
              </a:ext>
            </a:extLst>
          </p:cNvPr>
          <p:cNvSpPr>
            <a:spLocks noGrp="1"/>
          </p:cNvSpPr>
          <p:nvPr>
            <p:ph type="title"/>
          </p:nvPr>
        </p:nvSpPr>
        <p:spPr/>
        <p:txBody>
          <a:bodyPr/>
          <a:lstStyle/>
          <a:p>
            <a:pPr>
              <a:defRPr/>
            </a:pPr>
            <a:r>
              <a:rPr lang="en-US" altLang="en-US" sz="4800" dirty="0" smtClean="0">
                <a:latin typeface="+mn-lt"/>
                <a:ea typeface="ＭＳ Ｐゴシック" panose="020B0600070205080204" pitchFamily="34" charset="-128"/>
                <a:cs typeface="ＭＳ Ｐゴシック" charset="0"/>
              </a:rPr>
              <a:t>So Many Options!</a:t>
            </a:r>
            <a:endParaRPr lang="en-US" altLang="en-US" sz="4800" dirty="0">
              <a:latin typeface="+mn-lt"/>
              <a:ea typeface="ＭＳ Ｐゴシック" panose="020B0600070205080204" pitchFamily="34" charset="-128"/>
              <a:cs typeface="ＭＳ Ｐゴシック" charset="0"/>
            </a:endParaRPr>
          </a:p>
        </p:txBody>
      </p:sp>
      <p:sp>
        <p:nvSpPr>
          <p:cNvPr id="2" name="Slide Number Placeholder 1">
            <a:extLst>
              <a:ext uri="{FF2B5EF4-FFF2-40B4-BE49-F238E27FC236}">
                <a16:creationId xmlns:a16="http://schemas.microsoft.com/office/drawing/2014/main" id="{377C8E4A-1349-4E68-8319-82293EDCDA41}"/>
              </a:ext>
            </a:extLst>
          </p:cNvPr>
          <p:cNvSpPr>
            <a:spLocks noGrp="1"/>
          </p:cNvSpPr>
          <p:nvPr>
            <p:ph type="sldNum" sz="quarter" idx="10"/>
          </p:nvPr>
        </p:nvSpPr>
        <p:spPr/>
        <p:txBody>
          <a:bodyPr/>
          <a:lstStyle/>
          <a:p>
            <a:pPr>
              <a:defRPr/>
            </a:pPr>
            <a:fld id="{A266F23F-D726-433A-9081-AEF37E2F3C49}" type="slidenum">
              <a:rPr lang="en-US" altLang="en-US" sz="1050"/>
              <a:pPr>
                <a:defRPr/>
              </a:pPr>
              <a:t>20</a:t>
            </a:fld>
            <a:endParaRPr lang="en-US" altLang="en-US" sz="1050" dirty="0"/>
          </a:p>
        </p:txBody>
      </p:sp>
      <p:pic>
        <p:nvPicPr>
          <p:cNvPr id="1331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3" y="1150699"/>
            <a:ext cx="2700273" cy="272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2082" y="4508675"/>
            <a:ext cx="2546202" cy="190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9644" y="3779718"/>
            <a:ext cx="2438202" cy="243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85754" y="1690396"/>
            <a:ext cx="3353136" cy="22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20124" y="1618955"/>
            <a:ext cx="2657476" cy="214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https://encrypted-tbn0.gstatic.com/images?q=tbn:ANd9GcSQYrzBMFWSA7pEE51ESTo1SnYKdjETUCrzBSizfOtA2AeGjnIgfwrH7JQFVIHRwiKlL7twYpug&amp;usqp=C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6881" y="1719807"/>
            <a:ext cx="2378873" cy="23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6" descr="https://encrypted-tbn0.gstatic.com/images?q=tbn:ANd9GcS1I-tNjcQ-TFy4r-bz2HdRleCB6hKvg5OrdlufrZzPrlfmUqTqxkd2PC3IT4_T5mgiSprzwxW6&amp;usqp=CA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3394" y="3971928"/>
            <a:ext cx="2767806" cy="276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09036" y="2808108"/>
            <a:ext cx="1918891" cy="461665"/>
          </a:xfrm>
          <a:prstGeom prst="rect">
            <a:avLst/>
          </a:prstGeom>
          <a:noFill/>
        </p:spPr>
        <p:txBody>
          <a:bodyPr wrap="square">
            <a:spAutoFit/>
          </a:bodyPr>
          <a:lstStyle/>
          <a:p>
            <a:pPr>
              <a:defRPr/>
            </a:pPr>
            <a:r>
              <a:rPr lang="en-US" b="1" dirty="0">
                <a:solidFill>
                  <a:srgbClr val="C00000"/>
                </a:solidFill>
                <a:latin typeface="+mn-lt"/>
              </a:rPr>
              <a:t>All American</a:t>
            </a:r>
          </a:p>
        </p:txBody>
      </p:sp>
      <p:sp>
        <p:nvSpPr>
          <p:cNvPr id="13" name="TextBox 12"/>
          <p:cNvSpPr txBox="1"/>
          <p:nvPr/>
        </p:nvSpPr>
        <p:spPr>
          <a:xfrm>
            <a:off x="8342709" y="5137636"/>
            <a:ext cx="2097881" cy="1292662"/>
          </a:xfrm>
          <a:prstGeom prst="rect">
            <a:avLst/>
          </a:prstGeom>
          <a:noFill/>
        </p:spPr>
        <p:txBody>
          <a:bodyPr>
            <a:spAutoFit/>
          </a:bodyPr>
          <a:lstStyle/>
          <a:p>
            <a:pPr algn="ctr">
              <a:defRPr/>
            </a:pPr>
            <a:r>
              <a:rPr lang="en-US" b="1" dirty="0">
                <a:solidFill>
                  <a:srgbClr val="C00000"/>
                </a:solidFill>
                <a:latin typeface="+mn-lt"/>
              </a:rPr>
              <a:t>Presto </a:t>
            </a:r>
            <a:br>
              <a:rPr lang="en-US" b="1" dirty="0">
                <a:solidFill>
                  <a:srgbClr val="C00000"/>
                </a:solidFill>
                <a:latin typeface="+mn-lt"/>
              </a:rPr>
            </a:br>
            <a:r>
              <a:rPr lang="en-US" sz="1800" i="1" dirty="0">
                <a:solidFill>
                  <a:srgbClr val="C00000"/>
                </a:solidFill>
                <a:latin typeface="+mn-lt"/>
              </a:rPr>
              <a:t>(induction compatible model available)</a:t>
            </a:r>
          </a:p>
        </p:txBody>
      </p:sp>
      <p:sp>
        <p:nvSpPr>
          <p:cNvPr id="14" name="TextBox 13"/>
          <p:cNvSpPr txBox="1"/>
          <p:nvPr/>
        </p:nvSpPr>
        <p:spPr>
          <a:xfrm>
            <a:off x="1989381" y="5303282"/>
            <a:ext cx="1085850" cy="461665"/>
          </a:xfrm>
          <a:prstGeom prst="rect">
            <a:avLst/>
          </a:prstGeom>
          <a:noFill/>
        </p:spPr>
        <p:txBody>
          <a:bodyPr>
            <a:spAutoFit/>
          </a:bodyPr>
          <a:lstStyle/>
          <a:p>
            <a:pPr algn="ctr">
              <a:defRPr/>
            </a:pPr>
            <a:r>
              <a:rPr lang="en-US" b="1" dirty="0">
                <a:solidFill>
                  <a:srgbClr val="C00000"/>
                </a:solidFill>
                <a:latin typeface="+mn-lt"/>
              </a:rPr>
              <a:t>T-</a:t>
            </a:r>
            <a:r>
              <a:rPr lang="en-US" b="1" dirty="0" err="1">
                <a:solidFill>
                  <a:srgbClr val="C00000"/>
                </a:solidFill>
                <a:latin typeface="+mn-lt"/>
              </a:rPr>
              <a:t>Fal</a:t>
            </a:r>
            <a:endParaRPr lang="en-US" b="1" dirty="0">
              <a:solidFill>
                <a:srgbClr val="C00000"/>
              </a:solidFill>
              <a:latin typeface="+mn-lt"/>
            </a:endParaRPr>
          </a:p>
        </p:txBody>
      </p:sp>
      <p:sp>
        <p:nvSpPr>
          <p:cNvPr id="15" name="TextBox 14"/>
          <p:cNvSpPr txBox="1"/>
          <p:nvPr/>
        </p:nvSpPr>
        <p:spPr>
          <a:xfrm>
            <a:off x="3905275" y="1618955"/>
            <a:ext cx="4381450" cy="1938992"/>
          </a:xfrm>
          <a:prstGeom prst="rect">
            <a:avLst/>
          </a:prstGeom>
          <a:noFill/>
        </p:spPr>
        <p:txBody>
          <a:bodyPr wrap="square">
            <a:spAutoFit/>
          </a:bodyPr>
          <a:lstStyle/>
          <a:p>
            <a:pPr algn="ctr">
              <a:defRPr/>
            </a:pPr>
            <a:r>
              <a:rPr lang="en-US" b="1" dirty="0" err="1">
                <a:solidFill>
                  <a:srgbClr val="C00000"/>
                </a:solidFill>
                <a:latin typeface="+mn-lt"/>
              </a:rPr>
              <a:t>Mirro</a:t>
            </a:r>
            <a:endParaRPr lang="en-US" b="1" dirty="0">
              <a:solidFill>
                <a:srgbClr val="C00000"/>
              </a:solidFill>
              <a:latin typeface="+mn-lt"/>
            </a:endParaRPr>
          </a:p>
          <a:p>
            <a:pPr algn="ctr">
              <a:defRPr/>
            </a:pPr>
            <a:endParaRPr lang="en-US" b="1" dirty="0">
              <a:solidFill>
                <a:srgbClr val="C00000"/>
              </a:solidFill>
              <a:latin typeface="+mn-lt"/>
            </a:endParaRPr>
          </a:p>
          <a:p>
            <a:pPr algn="ctr">
              <a:defRPr/>
            </a:pPr>
            <a:endParaRPr lang="en-US" b="1" dirty="0">
              <a:solidFill>
                <a:srgbClr val="C00000"/>
              </a:solidFill>
              <a:latin typeface="+mn-lt"/>
            </a:endParaRPr>
          </a:p>
          <a:p>
            <a:pPr algn="ctr">
              <a:defRPr/>
            </a:pPr>
            <a:endParaRPr lang="en-US" b="1" dirty="0">
              <a:solidFill>
                <a:srgbClr val="C00000"/>
              </a:solidFill>
              <a:latin typeface="+mn-lt"/>
            </a:endParaRPr>
          </a:p>
          <a:p>
            <a:pPr algn="ctr">
              <a:defRPr/>
            </a:pPr>
            <a:r>
              <a:rPr lang="en-US" b="1" dirty="0">
                <a:solidFill>
                  <a:srgbClr val="C00000"/>
                </a:solidFill>
                <a:latin typeface="+mn-lt"/>
              </a:rPr>
              <a:t>Old style                 Current style</a:t>
            </a:r>
          </a:p>
        </p:txBody>
      </p:sp>
      <p:sp>
        <p:nvSpPr>
          <p:cNvPr id="16" name="TextBox 15"/>
          <p:cNvSpPr txBox="1"/>
          <p:nvPr/>
        </p:nvSpPr>
        <p:spPr>
          <a:xfrm>
            <a:off x="8943021" y="2696577"/>
            <a:ext cx="1849120" cy="461665"/>
          </a:xfrm>
          <a:prstGeom prst="rect">
            <a:avLst/>
          </a:prstGeom>
          <a:noFill/>
        </p:spPr>
        <p:txBody>
          <a:bodyPr wrap="square">
            <a:spAutoFit/>
          </a:bodyPr>
          <a:lstStyle/>
          <a:p>
            <a:pPr>
              <a:defRPr/>
            </a:pPr>
            <a:r>
              <a:rPr lang="en-US" b="1" dirty="0">
                <a:solidFill>
                  <a:schemeClr val="bg1"/>
                </a:solidFill>
                <a:latin typeface="+mn-lt"/>
              </a:rPr>
              <a:t>Granite ware</a:t>
            </a:r>
          </a:p>
        </p:txBody>
      </p:sp>
      <p:sp>
        <p:nvSpPr>
          <p:cNvPr id="17" name="TextBox 16"/>
          <p:cNvSpPr txBox="1"/>
          <p:nvPr/>
        </p:nvSpPr>
        <p:spPr>
          <a:xfrm>
            <a:off x="5296989" y="5303282"/>
            <a:ext cx="1485900" cy="830997"/>
          </a:xfrm>
          <a:prstGeom prst="rect">
            <a:avLst/>
          </a:prstGeom>
          <a:noFill/>
        </p:spPr>
        <p:txBody>
          <a:bodyPr>
            <a:spAutoFit/>
          </a:bodyPr>
          <a:lstStyle/>
          <a:p>
            <a:pPr algn="ctr">
              <a:defRPr/>
            </a:pPr>
            <a:r>
              <a:rPr lang="en-US" b="1" dirty="0" err="1">
                <a:solidFill>
                  <a:srgbClr val="C00000"/>
                </a:solidFill>
                <a:latin typeface="+mn-lt"/>
              </a:rPr>
              <a:t>Fagor</a:t>
            </a:r>
            <a:r>
              <a:rPr lang="en-US" b="1" dirty="0">
                <a:solidFill>
                  <a:srgbClr val="C00000"/>
                </a:solidFill>
                <a:latin typeface="+mn-lt"/>
              </a:rPr>
              <a:t> / </a:t>
            </a:r>
            <a:r>
              <a:rPr lang="en-US" b="1" dirty="0" err="1">
                <a:solidFill>
                  <a:srgbClr val="C00000"/>
                </a:solidFill>
                <a:latin typeface="+mn-lt"/>
              </a:rPr>
              <a:t>Zavor</a:t>
            </a:r>
            <a:endParaRPr lang="en-US" b="1" dirty="0">
              <a:solidFill>
                <a:srgbClr val="C00000"/>
              </a:solidFill>
              <a:latin typeface="+mn-lt"/>
            </a:endParaRPr>
          </a:p>
        </p:txBody>
      </p:sp>
    </p:spTree>
    <p:extLst>
      <p:ext uri="{BB962C8B-B14F-4D97-AF65-F5344CB8AC3E}">
        <p14:creationId xmlns:p14="http://schemas.microsoft.com/office/powerpoint/2010/main" val="196387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Canner</a:t>
            </a:r>
            <a:r>
              <a:rPr lang="en-US" dirty="0" smtClean="0"/>
              <a:t>: Post Processing</a:t>
            </a:r>
            <a:endParaRPr lang="en-US" dirty="0"/>
          </a:p>
        </p:txBody>
      </p:sp>
      <p:sp>
        <p:nvSpPr>
          <p:cNvPr id="3" name="Content Placeholder 2"/>
          <p:cNvSpPr>
            <a:spLocks noGrp="1"/>
          </p:cNvSpPr>
          <p:nvPr>
            <p:ph idx="1"/>
          </p:nvPr>
        </p:nvSpPr>
        <p:spPr/>
        <p:txBody>
          <a:bodyPr/>
          <a:lstStyle/>
          <a:p>
            <a:pPr marL="688975" indent="-688975">
              <a:buFont typeface="+mj-lt"/>
              <a:buAutoNum type="arabicPeriod" startAt="10"/>
            </a:pPr>
            <a:r>
              <a:rPr lang="en-US" sz="3200" dirty="0" smtClean="0"/>
              <a:t>Depressurized?</a:t>
            </a:r>
          </a:p>
          <a:p>
            <a:pPr marL="1027113" lvl="1" indent="-342900"/>
            <a:r>
              <a:rPr lang="en-US" sz="2800" dirty="0" smtClean="0"/>
              <a:t>Dial gauge canner: pressure indicator button down, gauge at 0</a:t>
            </a:r>
          </a:p>
          <a:p>
            <a:pPr marL="1027113" lvl="1" indent="-342900"/>
            <a:r>
              <a:rPr lang="en-US" sz="2800" dirty="0" smtClean="0"/>
              <a:t>Weighted gauge canner: </a:t>
            </a:r>
            <a:r>
              <a:rPr lang="en-US" sz="2800" dirty="0"/>
              <a:t>gauge at </a:t>
            </a:r>
            <a:r>
              <a:rPr lang="en-US" sz="2800" dirty="0" smtClean="0"/>
              <a:t>0 and/or regulator spins without hissing</a:t>
            </a:r>
          </a:p>
          <a:p>
            <a:pPr marL="1027113" lvl="1" indent="-342900"/>
            <a:r>
              <a:rPr lang="en-US" sz="2800" dirty="0" smtClean="0"/>
              <a:t>Remove weight from vent pipe</a:t>
            </a:r>
          </a:p>
          <a:p>
            <a:pPr marL="1027113" lvl="1" indent="-342900"/>
            <a:r>
              <a:rPr lang="en-US" sz="2800" dirty="0" smtClean="0"/>
              <a:t>Wait 10 minutes</a:t>
            </a:r>
          </a:p>
          <a:p>
            <a:pPr marL="792163" lvl="1" indent="-342900"/>
            <a:endParaRPr lang="en-US" sz="2800" dirty="0"/>
          </a:p>
          <a:p>
            <a:pPr marL="149225" indent="0">
              <a:buNone/>
            </a:pPr>
            <a:r>
              <a:rPr lang="en-US" sz="3200" i="1" dirty="0" smtClean="0"/>
              <a:t>Break</a:t>
            </a:r>
            <a:endParaRPr lang="en-US" sz="3200" i="1" dirty="0"/>
          </a:p>
        </p:txBody>
      </p:sp>
    </p:spTree>
    <p:extLst>
      <p:ext uri="{BB962C8B-B14F-4D97-AF65-F5344CB8AC3E}">
        <p14:creationId xmlns:p14="http://schemas.microsoft.com/office/powerpoint/2010/main" val="128337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Pressure Canner</a:t>
            </a:r>
            <a:r>
              <a:rPr lang="en-US" dirty="0" smtClean="0"/>
              <a:t>: Cool Down</a:t>
            </a:r>
            <a:endParaRPr lang="en-US" dirty="0"/>
          </a:p>
        </p:txBody>
      </p:sp>
      <p:sp>
        <p:nvSpPr>
          <p:cNvPr id="3" name="Content Placeholder 2"/>
          <p:cNvSpPr>
            <a:spLocks noGrp="1"/>
          </p:cNvSpPr>
          <p:nvPr>
            <p:ph idx="1"/>
          </p:nvPr>
        </p:nvSpPr>
        <p:spPr/>
        <p:txBody>
          <a:bodyPr/>
          <a:lstStyle/>
          <a:p>
            <a:pPr marL="914400" indent="-914400">
              <a:buFont typeface="+mj-lt"/>
              <a:buAutoNum type="arabicPeriod" startAt="11"/>
            </a:pPr>
            <a:r>
              <a:rPr lang="en-US" sz="3200" dirty="0" smtClean="0"/>
              <a:t>Jars out onto protected surface</a:t>
            </a:r>
          </a:p>
          <a:p>
            <a:pPr marL="914400" indent="-914400">
              <a:buFont typeface="+mj-lt"/>
              <a:buAutoNum type="arabicPeriod" startAt="11"/>
            </a:pPr>
            <a:r>
              <a:rPr lang="en-US" sz="3200" dirty="0" smtClean="0"/>
              <a:t>Leave jars &amp; rings alone!  </a:t>
            </a:r>
          </a:p>
          <a:p>
            <a:pPr marL="1260475" lvl="1" indent="-342900"/>
            <a:r>
              <a:rPr lang="en-US" sz="2800" dirty="0" smtClean="0"/>
              <a:t>Cool 12-24 hours</a:t>
            </a:r>
          </a:p>
          <a:p>
            <a:pPr marL="1260475" lvl="1" indent="-342900"/>
            <a:r>
              <a:rPr lang="en-US" sz="2800" dirty="0" smtClean="0"/>
              <a:t>Lid gasket cools and seals around jar rim</a:t>
            </a:r>
          </a:p>
          <a:p>
            <a:pPr marL="1260475" lvl="1" indent="-342900"/>
            <a:r>
              <a:rPr lang="en-US" sz="2800" dirty="0" smtClean="0"/>
              <a:t>Check for sealed jar; refrigerate unsealed jars</a:t>
            </a:r>
            <a:endParaRPr lang="en-US" sz="2800" dirty="0"/>
          </a:p>
          <a:p>
            <a:pPr marL="914400" indent="-914400">
              <a:buFont typeface="+mj-lt"/>
              <a:buAutoNum type="arabicPeriod" startAt="11"/>
            </a:pPr>
            <a:r>
              <a:rPr lang="en-US" sz="3200" dirty="0" smtClean="0"/>
              <a:t>Dry canner &amp; parts; store per manufacturer’s recommendation</a:t>
            </a:r>
          </a:p>
        </p:txBody>
      </p:sp>
    </p:spTree>
    <p:extLst>
      <p:ext uri="{BB962C8B-B14F-4D97-AF65-F5344CB8AC3E}">
        <p14:creationId xmlns:p14="http://schemas.microsoft.com/office/powerpoint/2010/main" val="1342989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600200"/>
            <a:ext cx="9601200" cy="4273062"/>
          </a:xfrm>
        </p:spPr>
        <p:txBody>
          <a:bodyPr/>
          <a:lstStyle/>
          <a:p>
            <a:pPr marL="457200" indent="-457200">
              <a:spcAft>
                <a:spcPts val="1200"/>
              </a:spcAft>
              <a:buFont typeface="+mj-lt"/>
              <a:buAutoNum type="arabicPeriod"/>
            </a:pPr>
            <a:r>
              <a:rPr lang="en-US" sz="3600" dirty="0">
                <a:solidFill>
                  <a:schemeClr val="bg1">
                    <a:lumMod val="50000"/>
                  </a:schemeClr>
                </a:solidFill>
              </a:rPr>
              <a:t>Food Safety</a:t>
            </a:r>
          </a:p>
          <a:p>
            <a:pPr marL="457200" indent="-457200">
              <a:spcAft>
                <a:spcPts val="1200"/>
              </a:spcAft>
              <a:buFont typeface="+mj-lt"/>
              <a:buAutoNum type="arabicPeriod"/>
            </a:pPr>
            <a:r>
              <a:rPr lang="en-US" sz="3600" dirty="0">
                <a:solidFill>
                  <a:schemeClr val="bg1">
                    <a:lumMod val="50000"/>
                  </a:schemeClr>
                </a:solidFill>
              </a:rPr>
              <a:t>Canning Meat and Meat Products</a:t>
            </a:r>
          </a:p>
          <a:p>
            <a:pPr marL="457200" indent="-457200">
              <a:spcAft>
                <a:spcPts val="1200"/>
              </a:spcAft>
              <a:buFont typeface="+mj-lt"/>
              <a:buAutoNum type="arabicPeriod"/>
            </a:pPr>
            <a:r>
              <a:rPr lang="en-US" sz="3600" dirty="0">
                <a:solidFill>
                  <a:schemeClr val="bg1">
                    <a:lumMod val="50000"/>
                  </a:schemeClr>
                </a:solidFill>
              </a:rPr>
              <a:t>Break</a:t>
            </a:r>
          </a:p>
          <a:p>
            <a:pPr marL="457200" indent="-457200">
              <a:spcAft>
                <a:spcPts val="1200"/>
              </a:spcAft>
              <a:buFont typeface="+mj-lt"/>
              <a:buAutoNum type="arabicPeriod"/>
            </a:pPr>
            <a:r>
              <a:rPr lang="en-US" sz="3600" dirty="0"/>
              <a:t>Freezing Meat</a:t>
            </a:r>
          </a:p>
          <a:p>
            <a:pPr marL="457200" indent="-457200">
              <a:buFont typeface="+mj-lt"/>
              <a:buAutoNum type="arabicPeriod"/>
            </a:pPr>
            <a:r>
              <a:rPr lang="en-US" sz="3600" dirty="0"/>
              <a:t>Drying </a:t>
            </a:r>
            <a:r>
              <a:rPr lang="en-US" sz="3600" dirty="0" smtClean="0"/>
              <a:t>Meat</a:t>
            </a:r>
            <a:endParaRPr lang="en-US" sz="3600" dirty="0"/>
          </a:p>
        </p:txBody>
      </p:sp>
    </p:spTree>
    <p:extLst>
      <p:ext uri="{BB962C8B-B14F-4D97-AF65-F5344CB8AC3E}">
        <p14:creationId xmlns:p14="http://schemas.microsoft.com/office/powerpoint/2010/main" val="354220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Meat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4400" dirty="0" smtClean="0"/>
              <a:t>Avoid mushy texture</a:t>
            </a:r>
            <a:br>
              <a:rPr lang="en-US" sz="4400" dirty="0" smtClean="0"/>
            </a:br>
            <a:endParaRPr lang="en-US" sz="4400" dirty="0" smtClean="0"/>
          </a:p>
          <a:p>
            <a:pPr marL="514350" indent="-514350">
              <a:buFont typeface="+mj-lt"/>
              <a:buAutoNum type="arabicPeriod"/>
            </a:pPr>
            <a:r>
              <a:rPr lang="en-US" sz="4400" dirty="0" smtClean="0"/>
              <a:t>Avoid freezer burn</a:t>
            </a:r>
            <a:endParaRPr lang="en-US" sz="4400" dirty="0"/>
          </a:p>
        </p:txBody>
      </p:sp>
    </p:spTree>
    <p:extLst>
      <p:ext uri="{BB962C8B-B14F-4D97-AF65-F5344CB8AC3E}">
        <p14:creationId xmlns:p14="http://schemas.microsoft.com/office/powerpoint/2010/main" val="268651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92667" y="332051"/>
            <a:ext cx="10972800" cy="1143000"/>
          </a:xfrm>
        </p:spPr>
        <p:txBody>
          <a:bodyPr/>
          <a:lstStyle/>
          <a:p>
            <a:r>
              <a:rPr lang="en-US" dirty="0" smtClean="0"/>
              <a:t>Frozen Meat Texture</a:t>
            </a:r>
          </a:p>
        </p:txBody>
      </p:sp>
      <p:sp>
        <p:nvSpPr>
          <p:cNvPr id="9220" name="Rectangle 3"/>
          <p:cNvSpPr>
            <a:spLocks noGrp="1" noChangeArrowheads="1"/>
          </p:cNvSpPr>
          <p:nvPr>
            <p:ph idx="1"/>
          </p:nvPr>
        </p:nvSpPr>
        <p:spPr>
          <a:xfrm>
            <a:off x="609600" y="1600200"/>
            <a:ext cx="6367397" cy="2204357"/>
          </a:xfrm>
        </p:spPr>
        <p:txBody>
          <a:bodyPr/>
          <a:lstStyle/>
          <a:p>
            <a:r>
              <a:rPr lang="en-US" sz="3200" dirty="0" smtClean="0"/>
              <a:t>Natural water freezes and expands</a:t>
            </a:r>
          </a:p>
          <a:p>
            <a:pPr marL="688975" lvl="1" indent="-346075"/>
            <a:r>
              <a:rPr lang="en-US" sz="2600" dirty="0" smtClean="0"/>
              <a:t>Ice crystals rupture cell walls of </a:t>
            </a:r>
            <a:br>
              <a:rPr lang="en-US" sz="2600" dirty="0" smtClean="0"/>
            </a:br>
            <a:r>
              <a:rPr lang="en-US" sz="2600" dirty="0" smtClean="0"/>
              <a:t>meat products</a:t>
            </a:r>
          </a:p>
          <a:p>
            <a:pPr marL="688975" lvl="1" indent="-346075"/>
            <a:r>
              <a:rPr lang="en-US" sz="2600" dirty="0" smtClean="0"/>
              <a:t>Beginning of mushiness</a:t>
            </a:r>
            <a:br>
              <a:rPr lang="en-US" sz="2600" dirty="0" smtClean="0"/>
            </a:br>
            <a:endParaRPr lang="en-US" sz="2600" dirty="0"/>
          </a:p>
        </p:txBody>
      </p:sp>
      <p:sp>
        <p:nvSpPr>
          <p:cNvPr id="9218" name="Slide Number Placeholder 5"/>
          <p:cNvSpPr>
            <a:spLocks noGrp="1"/>
          </p:cNvSpPr>
          <p:nvPr>
            <p:ph type="sldNum" sz="quarter" idx="4294967295"/>
          </p:nvPr>
        </p:nvSpPr>
        <p:spPr>
          <a:xfrm>
            <a:off x="11277600" y="6400800"/>
            <a:ext cx="9144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65C7D8-F68C-4D7F-AD2E-05282E2AF75F}" type="slidenum">
              <a:rPr lang="en-US" sz="1400"/>
              <a:pPr/>
              <a:t>25</a:t>
            </a:fld>
            <a:endParaRPr lang="en-US" sz="1400"/>
          </a:p>
        </p:txBody>
      </p:sp>
      <p:pic>
        <p:nvPicPr>
          <p:cNvPr id="6" name="Picture 4" descr="C:\WINDOWS\Application Data\Microsoft\Media Catalog\Downloaded Clips\cl1\PH02565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4873" y="1600200"/>
            <a:ext cx="486752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4402667" y="2492514"/>
            <a:ext cx="3352800" cy="707886"/>
            <a:chOff x="5638800" y="2062466"/>
            <a:chExt cx="3352800" cy="707886"/>
          </a:xfrm>
        </p:grpSpPr>
        <p:sp>
          <p:nvSpPr>
            <p:cNvPr id="11" name="Right Arrow 10"/>
            <p:cNvSpPr/>
            <p:nvPr/>
          </p:nvSpPr>
          <p:spPr>
            <a:xfrm flipH="1">
              <a:off x="5638800" y="2309114"/>
              <a:ext cx="914400" cy="281685"/>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477000" y="2062466"/>
              <a:ext cx="2514600" cy="707886"/>
            </a:xfrm>
            <a:prstGeom prst="rect">
              <a:avLst/>
            </a:prstGeom>
            <a:solidFill>
              <a:schemeClr val="accent2"/>
            </a:solidFill>
          </p:spPr>
          <p:txBody>
            <a:bodyPr wrap="square" rtlCol="0">
              <a:spAutoFit/>
            </a:bodyPr>
            <a:lstStyle/>
            <a:p>
              <a:r>
                <a:rPr lang="en-US" sz="2000" b="1" dirty="0">
                  <a:solidFill>
                    <a:schemeClr val="bg1"/>
                  </a:solidFill>
                  <a:latin typeface="+mn-lt"/>
                </a:rPr>
                <a:t>Thawed foods spoil faster than fresh food</a:t>
              </a:r>
            </a:p>
          </p:txBody>
        </p:sp>
      </p:grpSp>
      <p:sp>
        <p:nvSpPr>
          <p:cNvPr id="2" name="Rectangle 1"/>
          <p:cNvSpPr/>
          <p:nvPr/>
        </p:nvSpPr>
        <p:spPr>
          <a:xfrm>
            <a:off x="592667" y="3683484"/>
            <a:ext cx="6054863" cy="584775"/>
          </a:xfrm>
          <a:prstGeom prst="rect">
            <a:avLst/>
          </a:prstGeom>
        </p:spPr>
        <p:txBody>
          <a:bodyPr wrap="none">
            <a:spAutoFit/>
          </a:bodyPr>
          <a:lstStyle/>
          <a:p>
            <a:pPr marL="342900" lvl="1"/>
            <a:r>
              <a:rPr lang="en-US" sz="3200" i="1" dirty="0">
                <a:latin typeface="+mn-lt"/>
              </a:rPr>
              <a:t>Get small ice crystals: freeze fast!</a:t>
            </a:r>
          </a:p>
        </p:txBody>
      </p:sp>
    </p:spTree>
    <p:extLst>
      <p:ext uri="{BB962C8B-B14F-4D97-AF65-F5344CB8AC3E}">
        <p14:creationId xmlns:p14="http://schemas.microsoft.com/office/powerpoint/2010/main" val="274598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bldLvl="2"/>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92667" y="332051"/>
            <a:ext cx="10972800" cy="1143000"/>
          </a:xfrm>
        </p:spPr>
        <p:txBody>
          <a:bodyPr/>
          <a:lstStyle/>
          <a:p>
            <a:r>
              <a:rPr lang="en-US" dirty="0" smtClean="0"/>
              <a:t>Frozen Meat Texture</a:t>
            </a:r>
          </a:p>
        </p:txBody>
      </p:sp>
      <p:sp>
        <p:nvSpPr>
          <p:cNvPr id="9218" name="Slide Number Placeholder 5"/>
          <p:cNvSpPr>
            <a:spLocks noGrp="1"/>
          </p:cNvSpPr>
          <p:nvPr>
            <p:ph type="sldNum" sz="quarter" idx="4294967295"/>
          </p:nvPr>
        </p:nvSpPr>
        <p:spPr>
          <a:xfrm>
            <a:off x="11277600" y="6400800"/>
            <a:ext cx="9144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D65C7D8-F68C-4D7F-AD2E-05282E2AF75F}" type="slidenum">
              <a:rPr lang="en-US" sz="1400"/>
              <a:pPr/>
              <a:t>26</a:t>
            </a:fld>
            <a:endParaRPr lang="en-US" sz="1400"/>
          </a:p>
        </p:txBody>
      </p:sp>
      <p:pic>
        <p:nvPicPr>
          <p:cNvPr id="8" name="Picture 2" descr="http://sciencequestionswithsurprisinganswers.org/images/evaporat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1841" y="2353364"/>
            <a:ext cx="5148262" cy="42923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592667" y="4353076"/>
            <a:ext cx="5824538" cy="17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t>Freezer temp: 0</a:t>
            </a:r>
            <a:r>
              <a:rPr lang="en-US" dirty="0" smtClean="0">
                <a:sym typeface="Symbol" panose="05050102010706020507" pitchFamily="18" charset="2"/>
              </a:rPr>
              <a:t></a:t>
            </a:r>
            <a:r>
              <a:rPr lang="en-US" dirty="0" smtClean="0">
                <a:latin typeface="Arial" panose="020B0604020202020204" pitchFamily="34" charset="0"/>
                <a:cs typeface="Arial" panose="020B0604020202020204" pitchFamily="34" charset="0"/>
              </a:rPr>
              <a:t> or lower</a:t>
            </a:r>
            <a:br>
              <a:rPr lang="en-US" dirty="0" smtClean="0">
                <a:latin typeface="Arial" panose="020B0604020202020204" pitchFamily="34" charset="0"/>
                <a:cs typeface="Arial" panose="020B0604020202020204" pitchFamily="34" charset="0"/>
              </a:rPr>
            </a:br>
            <a:r>
              <a:rPr lang="en-US" dirty="0" smtClean="0"/>
              <a:t>-10</a:t>
            </a:r>
            <a:r>
              <a:rPr lang="en-US" dirty="0" smtClean="0">
                <a:sym typeface="Symbol" panose="05050102010706020507" pitchFamily="18" charset="2"/>
              </a:rPr>
              <a:t> </a:t>
            </a:r>
            <a:r>
              <a:rPr lang="en-US" dirty="0" smtClean="0"/>
              <a:t>for large quantities</a:t>
            </a:r>
            <a:br>
              <a:rPr lang="en-US" dirty="0" smtClean="0"/>
            </a:br>
            <a:r>
              <a:rPr lang="en-US" dirty="0" smtClean="0"/>
              <a:t>Consistent temperature</a:t>
            </a:r>
          </a:p>
        </p:txBody>
      </p:sp>
      <p:sp>
        <p:nvSpPr>
          <p:cNvPr id="20" name="Rectangle 3"/>
          <p:cNvSpPr>
            <a:spLocks noGrp="1" noChangeArrowheads="1"/>
          </p:cNvSpPr>
          <p:nvPr>
            <p:ph idx="1"/>
          </p:nvPr>
        </p:nvSpPr>
        <p:spPr>
          <a:xfrm>
            <a:off x="609600" y="1600200"/>
            <a:ext cx="6367397" cy="2204357"/>
          </a:xfrm>
        </p:spPr>
        <p:txBody>
          <a:bodyPr/>
          <a:lstStyle/>
          <a:p>
            <a:r>
              <a:rPr lang="en-US" sz="3200" dirty="0" smtClean="0"/>
              <a:t>Natural water freezes and expands</a:t>
            </a:r>
          </a:p>
          <a:p>
            <a:pPr marL="688975" lvl="1" indent="-346075"/>
            <a:r>
              <a:rPr lang="en-US" sz="2600" dirty="0" smtClean="0"/>
              <a:t>Ice crystals rupture cell walls of </a:t>
            </a:r>
            <a:br>
              <a:rPr lang="en-US" sz="2600" dirty="0" smtClean="0"/>
            </a:br>
            <a:r>
              <a:rPr lang="en-US" sz="2600" dirty="0" smtClean="0"/>
              <a:t>meat products</a:t>
            </a:r>
          </a:p>
          <a:p>
            <a:pPr marL="688975" lvl="1" indent="-346075"/>
            <a:r>
              <a:rPr lang="en-US" sz="2600" dirty="0" smtClean="0"/>
              <a:t>Beginning of mushiness</a:t>
            </a:r>
            <a:br>
              <a:rPr lang="en-US" sz="2600" dirty="0" smtClean="0"/>
            </a:br>
            <a:endParaRPr lang="en-US" sz="2600" dirty="0"/>
          </a:p>
        </p:txBody>
      </p:sp>
      <p:sp>
        <p:nvSpPr>
          <p:cNvPr id="21" name="Rectangle 20"/>
          <p:cNvSpPr/>
          <p:nvPr/>
        </p:nvSpPr>
        <p:spPr>
          <a:xfrm>
            <a:off x="592667" y="3683484"/>
            <a:ext cx="6054863" cy="584775"/>
          </a:xfrm>
          <a:prstGeom prst="rect">
            <a:avLst/>
          </a:prstGeom>
        </p:spPr>
        <p:txBody>
          <a:bodyPr wrap="none">
            <a:spAutoFit/>
          </a:bodyPr>
          <a:lstStyle/>
          <a:p>
            <a:pPr marL="342900" lvl="1"/>
            <a:r>
              <a:rPr lang="en-US" sz="3200" i="1" dirty="0">
                <a:latin typeface="+mn-lt"/>
              </a:rPr>
              <a:t>Get small ice crystals: freeze fast!</a:t>
            </a:r>
          </a:p>
        </p:txBody>
      </p:sp>
    </p:spTree>
    <p:extLst>
      <p:ext uri="{BB962C8B-B14F-4D97-AF65-F5344CB8AC3E}">
        <p14:creationId xmlns:p14="http://schemas.microsoft.com/office/powerpoint/2010/main" val="3814110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dirty="0"/>
              <a:t>Frozen Meat Texture</a:t>
            </a:r>
            <a:endParaRPr lang="en-US" dirty="0" smtClean="0"/>
          </a:p>
        </p:txBody>
      </p:sp>
      <p:sp>
        <p:nvSpPr>
          <p:cNvPr id="10242" name="Slide Number Placeholder 5"/>
          <p:cNvSpPr>
            <a:spLocks noGrp="1"/>
          </p:cNvSpPr>
          <p:nvPr>
            <p:ph type="sldNum" sz="quarter" idx="4294967295"/>
          </p:nvPr>
        </p:nvSpPr>
        <p:spPr>
          <a:xfrm>
            <a:off x="9753600" y="6437314"/>
            <a:ext cx="914400" cy="365125"/>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47D950-34F3-4640-87C2-DCBCCC6BCEE0}" type="slidenum">
              <a:rPr lang="en-US" sz="1400"/>
              <a:pPr/>
              <a:t>27</a:t>
            </a:fld>
            <a:endParaRPr lang="en-US" sz="1400"/>
          </a:p>
        </p:txBody>
      </p:sp>
      <p:sp>
        <p:nvSpPr>
          <p:cNvPr id="2" name="Content Placeholder 1"/>
          <p:cNvSpPr>
            <a:spLocks noGrp="1"/>
          </p:cNvSpPr>
          <p:nvPr>
            <p:ph idx="1"/>
          </p:nvPr>
        </p:nvSpPr>
        <p:spPr>
          <a:xfrm>
            <a:off x="609600" y="1600200"/>
            <a:ext cx="4006427" cy="2133600"/>
          </a:xfrm>
        </p:spPr>
        <p:txBody>
          <a:bodyPr/>
          <a:lstStyle/>
          <a:p>
            <a:pPr marL="0" indent="0">
              <a:spcAft>
                <a:spcPts val="1200"/>
              </a:spcAft>
              <a:buNone/>
            </a:pPr>
            <a:r>
              <a:rPr lang="en-US" sz="3200" i="1" dirty="0" smtClean="0">
                <a:solidFill>
                  <a:srgbClr val="C00000"/>
                </a:solidFill>
              </a:rPr>
              <a:t>Freeze foods fast!</a:t>
            </a:r>
          </a:p>
          <a:p>
            <a:pPr>
              <a:spcAft>
                <a:spcPts val="1200"/>
              </a:spcAft>
            </a:pPr>
            <a:r>
              <a:rPr lang="en-US" sz="3200" dirty="0" smtClean="0"/>
              <a:t>Air </a:t>
            </a:r>
            <a:r>
              <a:rPr lang="en-US" sz="3200" dirty="0"/>
              <a:t>circulation</a:t>
            </a:r>
          </a:p>
          <a:p>
            <a:pPr marL="0" indent="0">
              <a:buNone/>
            </a:pPr>
            <a:endParaRPr lang="en-US" dirty="0"/>
          </a:p>
        </p:txBody>
      </p:sp>
      <p:pic>
        <p:nvPicPr>
          <p:cNvPr id="5" name="Picture 2" descr="How to Stock Your Freezer with Meat | Frontière Natural Meats –  frontierenaturalme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573" y="1600200"/>
            <a:ext cx="6734827" cy="448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9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Preventing Freezer Burn</a:t>
            </a:r>
          </a:p>
        </p:txBody>
      </p:sp>
      <p:sp>
        <p:nvSpPr>
          <p:cNvPr id="24580" name="Rectangle 3"/>
          <p:cNvSpPr>
            <a:spLocks noGrp="1" noChangeArrowheads="1"/>
          </p:cNvSpPr>
          <p:nvPr>
            <p:ph idx="1"/>
          </p:nvPr>
        </p:nvSpPr>
        <p:spPr>
          <a:xfrm>
            <a:off x="609600" y="1600200"/>
            <a:ext cx="5867400" cy="1589814"/>
          </a:xfrm>
        </p:spPr>
        <p:txBody>
          <a:bodyPr/>
          <a:lstStyle/>
          <a:p>
            <a:r>
              <a:rPr lang="en-US" sz="3200" dirty="0" smtClean="0"/>
              <a:t>Dried out food = freezer burn</a:t>
            </a:r>
          </a:p>
          <a:p>
            <a:pPr lvl="1"/>
            <a:r>
              <a:rPr lang="en-US" sz="2800" dirty="0" smtClean="0"/>
              <a:t>Quality issue; safe to eat</a:t>
            </a:r>
          </a:p>
          <a:p>
            <a:pPr lvl="1"/>
            <a:endParaRPr lang="en-US" sz="2800" dirty="0"/>
          </a:p>
          <a:p>
            <a:endParaRPr lang="en-US" sz="3200" dirty="0"/>
          </a:p>
        </p:txBody>
      </p:sp>
      <p:sp>
        <p:nvSpPr>
          <p:cNvPr id="24578" name="Slide Number Placeholder 5"/>
          <p:cNvSpPr>
            <a:spLocks noGrp="1"/>
          </p:cNvSpPr>
          <p:nvPr>
            <p:ph type="sldNum" sz="quarter" idx="4294967295"/>
          </p:nvPr>
        </p:nvSpPr>
        <p:spPr>
          <a:xfrm>
            <a:off x="11277600" y="6400800"/>
            <a:ext cx="9144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41BFCD-8814-4A90-B05B-30B398C8C1EA}" type="slidenum">
              <a:rPr lang="en-US" sz="1400"/>
              <a:pPr/>
              <a:t>28</a:t>
            </a:fld>
            <a:endParaRPr lang="en-US" sz="1400"/>
          </a:p>
        </p:txBody>
      </p:sp>
      <p:pic>
        <p:nvPicPr>
          <p:cNvPr id="3" name="Picture 2"/>
          <p:cNvPicPr>
            <a:picLocks noChangeAspect="1"/>
          </p:cNvPicPr>
          <p:nvPr/>
        </p:nvPicPr>
        <p:blipFill>
          <a:blip r:embed="rId3"/>
          <a:stretch>
            <a:fillRect/>
          </a:stretch>
        </p:blipFill>
        <p:spPr>
          <a:xfrm>
            <a:off x="6346372" y="1600200"/>
            <a:ext cx="5715000" cy="4968774"/>
          </a:xfrm>
          <a:prstGeom prst="rect">
            <a:avLst/>
          </a:prstGeom>
        </p:spPr>
      </p:pic>
      <p:sp>
        <p:nvSpPr>
          <p:cNvPr id="20" name="Rectangle 3"/>
          <p:cNvSpPr txBox="1">
            <a:spLocks noChangeArrowheads="1"/>
          </p:cNvSpPr>
          <p:nvPr/>
        </p:nvSpPr>
        <p:spPr bwMode="auto">
          <a:xfrm>
            <a:off x="609600" y="3053443"/>
            <a:ext cx="5867400" cy="311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Prevention:</a:t>
            </a:r>
          </a:p>
          <a:p>
            <a:pPr lvl="1"/>
            <a:r>
              <a:rPr lang="en-US" dirty="0"/>
              <a:t>Remove air; keep it out</a:t>
            </a:r>
          </a:p>
          <a:p>
            <a:pPr lvl="1"/>
            <a:r>
              <a:rPr lang="en-US" dirty="0"/>
              <a:t>Package properly</a:t>
            </a:r>
          </a:p>
          <a:p>
            <a:pPr lvl="1"/>
            <a:r>
              <a:rPr lang="en-US" dirty="0"/>
              <a:t>Remove surface moisture</a:t>
            </a:r>
          </a:p>
          <a:p>
            <a:pPr lvl="1"/>
            <a:r>
              <a:rPr lang="en-US" dirty="0" smtClean="0"/>
              <a:t>Keep </a:t>
            </a:r>
            <a:r>
              <a:rPr lang="en-US" dirty="0"/>
              <a:t>it frozen </a:t>
            </a:r>
            <a:r>
              <a:rPr lang="en-US" i="1" dirty="0"/>
              <a:t>(“What’s in here</a:t>
            </a:r>
            <a:r>
              <a:rPr lang="en-US" i="1" dirty="0" smtClean="0"/>
              <a:t>?”)</a:t>
            </a:r>
          </a:p>
        </p:txBody>
      </p:sp>
    </p:spTree>
    <p:extLst>
      <p:ext uri="{BB962C8B-B14F-4D97-AF65-F5344CB8AC3E}">
        <p14:creationId xmlns:p14="http://schemas.microsoft.com/office/powerpoint/2010/main" val="125770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2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Freezer Packaging</a:t>
            </a:r>
          </a:p>
        </p:txBody>
      </p:sp>
      <p:sp>
        <p:nvSpPr>
          <p:cNvPr id="24580" name="Rectangle 3"/>
          <p:cNvSpPr>
            <a:spLocks noGrp="1" noChangeArrowheads="1"/>
          </p:cNvSpPr>
          <p:nvPr>
            <p:ph idx="1"/>
          </p:nvPr>
        </p:nvSpPr>
        <p:spPr>
          <a:xfrm>
            <a:off x="609600" y="1600200"/>
            <a:ext cx="7086600" cy="773590"/>
          </a:xfrm>
        </p:spPr>
        <p:txBody>
          <a:bodyPr/>
          <a:lstStyle/>
          <a:p>
            <a:r>
              <a:rPr lang="en-US" sz="3200" dirty="0" smtClean="0"/>
              <a:t>Designed for freezing</a:t>
            </a:r>
            <a:br>
              <a:rPr lang="en-US" sz="3200" dirty="0" smtClean="0"/>
            </a:br>
            <a:endParaRPr lang="en-US" sz="3200" dirty="0" smtClean="0"/>
          </a:p>
        </p:txBody>
      </p:sp>
      <p:sp>
        <p:nvSpPr>
          <p:cNvPr id="24578" name="Slide Number Placeholder 5"/>
          <p:cNvSpPr>
            <a:spLocks noGrp="1"/>
          </p:cNvSpPr>
          <p:nvPr>
            <p:ph type="sldNum" sz="quarter" idx="4294967295"/>
          </p:nvPr>
        </p:nvSpPr>
        <p:spPr>
          <a:xfrm>
            <a:off x="11277600" y="6400800"/>
            <a:ext cx="914400" cy="457200"/>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41BFCD-8814-4A90-B05B-30B398C8C1EA}" type="slidenum">
              <a:rPr lang="en-US" sz="1400"/>
              <a:pPr/>
              <a:t>29</a:t>
            </a:fld>
            <a:endParaRPr lang="en-US" sz="1400"/>
          </a:p>
        </p:txBody>
      </p:sp>
      <p:pic>
        <p:nvPicPr>
          <p:cNvPr id="5" name="Picture 6" descr="D:\Documents and Settings\My Documents\Photos\FreezingMar30\croppedfreezerbox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7707" y="1757940"/>
            <a:ext cx="3703318" cy="2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Documents and Settings\My Documents\Photos\FreezingMar30\cropFlexfreezwrap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77707" y="4237037"/>
            <a:ext cx="3703318"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42930" y="1834822"/>
            <a:ext cx="2160319" cy="1985030"/>
          </a:xfrm>
          <a:prstGeom prst="rect">
            <a:avLst/>
          </a:prstGeom>
        </p:spPr>
      </p:pic>
      <p:sp>
        <p:nvSpPr>
          <p:cNvPr id="20" name="Rectangle 3"/>
          <p:cNvSpPr txBox="1">
            <a:spLocks noChangeArrowheads="1"/>
          </p:cNvSpPr>
          <p:nvPr/>
        </p:nvSpPr>
        <p:spPr bwMode="auto">
          <a:xfrm>
            <a:off x="609600" y="2140995"/>
            <a:ext cx="7086600" cy="229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Moisture-vapor resistant</a:t>
            </a:r>
          </a:p>
          <a:p>
            <a:pPr lvl="1"/>
            <a:r>
              <a:rPr lang="en-US" dirty="0" smtClean="0"/>
              <a:t>Prevents transfer of moisture and air in and out of package</a:t>
            </a:r>
          </a:p>
          <a:p>
            <a:endParaRPr lang="en-US" dirty="0"/>
          </a:p>
        </p:txBody>
      </p:sp>
    </p:spTree>
    <p:extLst>
      <p:ext uri="{BB962C8B-B14F-4D97-AF65-F5344CB8AC3E}">
        <p14:creationId xmlns:p14="http://schemas.microsoft.com/office/powerpoint/2010/main" val="88088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Food Safety Basics</a:t>
            </a:r>
            <a:endParaRPr lang="en-US" dirty="0"/>
          </a:p>
        </p:txBody>
      </p:sp>
      <p:sp>
        <p:nvSpPr>
          <p:cNvPr id="3" name="Content Placeholder 2"/>
          <p:cNvSpPr>
            <a:spLocks noGrp="1"/>
          </p:cNvSpPr>
          <p:nvPr>
            <p:ph idx="1"/>
          </p:nvPr>
        </p:nvSpPr>
        <p:spPr>
          <a:xfrm>
            <a:off x="609600" y="1645920"/>
            <a:ext cx="9601200" cy="2240280"/>
          </a:xfrm>
        </p:spPr>
        <p:txBody>
          <a:bodyPr/>
          <a:lstStyle/>
          <a:p>
            <a:pPr marL="346075" indent="-346075"/>
            <a:r>
              <a:rPr lang="en-US" sz="2800" dirty="0" smtClean="0"/>
              <a:t>Do not rinse meat or poultry</a:t>
            </a:r>
            <a:endParaRPr lang="en-US" sz="2800" i="1" dirty="0" smtClean="0"/>
          </a:p>
          <a:p>
            <a:pPr marL="346075" indent="-346075"/>
            <a:r>
              <a:rPr lang="en-US" sz="2800" dirty="0" smtClean="0"/>
              <a:t>Clean then sanitize work area and tools  </a:t>
            </a:r>
          </a:p>
          <a:p>
            <a:pPr marL="346075" indent="-346075"/>
            <a:r>
              <a:rPr lang="en-US" sz="2800" dirty="0" smtClean="0"/>
              <a:t>Hair back/covered</a:t>
            </a:r>
          </a:p>
          <a:p>
            <a:pPr marL="346075" indent="-346075"/>
            <a:r>
              <a:rPr lang="en-US" sz="2800" dirty="0" smtClean="0"/>
              <a:t>Clean apron</a:t>
            </a:r>
          </a:p>
          <a:p>
            <a:endParaRPr lang="en-US" sz="2800" dirty="0" smtClean="0"/>
          </a:p>
        </p:txBody>
      </p:sp>
      <p:grpSp>
        <p:nvGrpSpPr>
          <p:cNvPr id="7" name="Group 6"/>
          <p:cNvGrpSpPr/>
          <p:nvPr/>
        </p:nvGrpSpPr>
        <p:grpSpPr>
          <a:xfrm>
            <a:off x="9083041" y="1889760"/>
            <a:ext cx="2499360" cy="4003040"/>
            <a:chOff x="9417177" y="1783080"/>
            <a:chExt cx="2168271" cy="4130040"/>
          </a:xfrm>
        </p:grpSpPr>
        <p:pic>
          <p:nvPicPr>
            <p:cNvPr id="5" name="Picture 4" descr="Free vector graphic: Smartphone, Handheld, Cell Phon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177" y="1783080"/>
              <a:ext cx="2168271" cy="41300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5285" y="2590800"/>
              <a:ext cx="1492053" cy="2648394"/>
            </a:xfrm>
            <a:prstGeom prst="rect">
              <a:avLst/>
            </a:prstGeom>
          </p:spPr>
        </p:pic>
      </p:grpSp>
      <p:sp>
        <p:nvSpPr>
          <p:cNvPr id="8" name="Content Placeholder 2"/>
          <p:cNvSpPr txBox="1">
            <a:spLocks/>
          </p:cNvSpPr>
          <p:nvPr/>
        </p:nvSpPr>
        <p:spPr bwMode="auto">
          <a:xfrm>
            <a:off x="609600" y="3900820"/>
            <a:ext cx="9601200" cy="22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r>
              <a:rPr lang="en-US" sz="2800" dirty="0"/>
              <a:t>Wash hands frequently</a:t>
            </a:r>
          </a:p>
          <a:p>
            <a:pPr marL="346075" indent="-346075"/>
            <a:r>
              <a:rPr lang="en-US" sz="2800" dirty="0"/>
              <a:t>Food preservation’s goal: keep foodborne </a:t>
            </a:r>
            <a:br>
              <a:rPr lang="en-US" sz="2800" dirty="0"/>
            </a:br>
            <a:r>
              <a:rPr lang="en-US" sz="2800" dirty="0"/>
              <a:t>microorganisms from growing in our food</a:t>
            </a:r>
          </a:p>
          <a:p>
            <a:pPr lvl="1"/>
            <a:r>
              <a:rPr lang="en-US" sz="2400" dirty="0"/>
              <a:t>Destroy or inhibit </a:t>
            </a:r>
            <a:r>
              <a:rPr lang="en-US" sz="2400" dirty="0" smtClean="0"/>
              <a:t>growth</a:t>
            </a:r>
          </a:p>
          <a:p>
            <a:pPr lvl="1"/>
            <a:r>
              <a:rPr lang="en-US" sz="2400" dirty="0" smtClean="0"/>
              <a:t>Microbial growth danger zone: 40 – 140</a:t>
            </a:r>
            <a:r>
              <a:rPr lang="en-US" sz="2400" dirty="0" smtClean="0">
                <a:sym typeface="Symbol" panose="05050102010706020507" pitchFamily="18" charset="2"/>
              </a:rPr>
              <a:t>F</a:t>
            </a:r>
            <a:endParaRPr lang="en-US" sz="2400" dirty="0"/>
          </a:p>
          <a:p>
            <a:endParaRPr lang="en-US" sz="2800" dirty="0"/>
          </a:p>
        </p:txBody>
      </p:sp>
    </p:spTree>
    <p:extLst>
      <p:ext uri="{BB962C8B-B14F-4D97-AF65-F5344CB8AC3E}">
        <p14:creationId xmlns:p14="http://schemas.microsoft.com/office/powerpoint/2010/main" val="129482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Freezing Meat</a:t>
            </a:r>
            <a:endParaRPr lang="en-US" dirty="0"/>
          </a:p>
        </p:txBody>
      </p:sp>
      <p:sp>
        <p:nvSpPr>
          <p:cNvPr id="5" name="Content Placeholder 4"/>
          <p:cNvSpPr>
            <a:spLocks noGrp="1"/>
          </p:cNvSpPr>
          <p:nvPr>
            <p:ph idx="1"/>
          </p:nvPr>
        </p:nvSpPr>
        <p:spPr>
          <a:xfrm>
            <a:off x="609600" y="1417639"/>
            <a:ext cx="10972800" cy="5236518"/>
          </a:xfrm>
        </p:spPr>
        <p:txBody>
          <a:bodyPr/>
          <a:lstStyle/>
          <a:p>
            <a:r>
              <a:rPr lang="en-US" sz="3200" dirty="0" smtClean="0"/>
              <a:t>Vacuum sealer</a:t>
            </a:r>
          </a:p>
          <a:p>
            <a:r>
              <a:rPr lang="en-US" sz="3200" dirty="0" smtClean="0"/>
              <a:t>Freezer paper</a:t>
            </a:r>
          </a:p>
          <a:p>
            <a:pPr lvl="1"/>
            <a:r>
              <a:rPr lang="en-US" sz="2900" i="1" dirty="0" smtClean="0"/>
              <a:t>Freezing section, page 2</a:t>
            </a:r>
            <a:endParaRPr lang="en-US" sz="2900" i="1" dirty="0" smtClean="0"/>
          </a:p>
          <a:p>
            <a:pPr lvl="1"/>
            <a:r>
              <a:rPr lang="en-US" sz="2800" dirty="0" smtClean="0"/>
              <a:t>Drugstore wrap</a:t>
            </a:r>
          </a:p>
          <a:p>
            <a:pPr lvl="1"/>
            <a:r>
              <a:rPr lang="en-US" sz="2800" dirty="0" smtClean="0"/>
              <a:t>Butcher wrap</a:t>
            </a:r>
          </a:p>
          <a:p>
            <a:r>
              <a:rPr lang="en-US" sz="3200" dirty="0" smtClean="0"/>
              <a:t>Storage times (best quality)</a:t>
            </a:r>
          </a:p>
          <a:p>
            <a:pPr lvl="1"/>
            <a:r>
              <a:rPr lang="en-US" sz="2900" i="1" dirty="0" smtClean="0"/>
              <a:t>Freezing section, page 4</a:t>
            </a:r>
            <a:endParaRPr lang="en-US" sz="2900" i="1" dirty="0" smtClean="0"/>
          </a:p>
          <a:p>
            <a:r>
              <a:rPr lang="en-US" sz="3200" dirty="0" smtClean="0"/>
              <a:t>Cured </a:t>
            </a:r>
            <a:r>
              <a:rPr lang="en-US" sz="3200" dirty="0"/>
              <a:t>meats: 1-3 </a:t>
            </a:r>
            <a:r>
              <a:rPr lang="en-US" sz="3200" dirty="0" smtClean="0"/>
              <a:t>months</a:t>
            </a:r>
            <a:br>
              <a:rPr lang="en-US" sz="3200" dirty="0" smtClean="0"/>
            </a:br>
            <a:r>
              <a:rPr lang="en-US" sz="2800" dirty="0" smtClean="0"/>
              <a:t>Salt </a:t>
            </a:r>
            <a:r>
              <a:rPr lang="en-US" sz="2800" dirty="0" smtClean="0"/>
              <a:t>hastens rancidity</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3465" y="1905000"/>
            <a:ext cx="6068935" cy="4038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11736" y="1611501"/>
            <a:ext cx="4625598" cy="4625598"/>
          </a:xfrm>
          <a:prstGeom prst="rect">
            <a:avLst/>
          </a:prstGeom>
        </p:spPr>
      </p:pic>
    </p:spTree>
    <p:extLst>
      <p:ext uri="{BB962C8B-B14F-4D97-AF65-F5344CB8AC3E}">
        <p14:creationId xmlns:p14="http://schemas.microsoft.com/office/powerpoint/2010/main" val="2971636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36447" y="2199618"/>
            <a:ext cx="8559953" cy="3636582"/>
          </a:xfrm>
          <a:prstGeom prst="rect">
            <a:avLst/>
          </a:prstGeom>
        </p:spPr>
      </p:pic>
      <p:sp>
        <p:nvSpPr>
          <p:cNvPr id="2" name="Title 1"/>
          <p:cNvSpPr>
            <a:spLocks noGrp="1"/>
          </p:cNvSpPr>
          <p:nvPr>
            <p:ph type="title"/>
          </p:nvPr>
        </p:nvSpPr>
        <p:spPr/>
        <p:txBody>
          <a:bodyPr/>
          <a:lstStyle/>
          <a:p>
            <a:r>
              <a:rPr lang="en-US" dirty="0" smtClean="0"/>
              <a:t>Packaging &amp; Storing Meat &amp; Wild Game</a:t>
            </a:r>
            <a:endParaRPr lang="en-US" dirty="0"/>
          </a:p>
        </p:txBody>
      </p:sp>
      <p:sp>
        <p:nvSpPr>
          <p:cNvPr id="3" name="Content Placeholder 2"/>
          <p:cNvSpPr>
            <a:spLocks noGrp="1"/>
          </p:cNvSpPr>
          <p:nvPr>
            <p:ph idx="1"/>
          </p:nvPr>
        </p:nvSpPr>
        <p:spPr/>
        <p:txBody>
          <a:bodyPr/>
          <a:lstStyle/>
          <a:p>
            <a:pPr marL="0" indent="0">
              <a:buNone/>
            </a:pPr>
            <a:r>
              <a:rPr lang="en-US" i="1" dirty="0" smtClean="0"/>
              <a:t>Texas A&amp;M </a:t>
            </a:r>
            <a:r>
              <a:rPr lang="en-US" i="1" dirty="0" err="1" smtClean="0"/>
              <a:t>Agrilife</a:t>
            </a:r>
            <a:r>
              <a:rPr lang="en-US" i="1" dirty="0" smtClean="0"/>
              <a:t> Extension</a:t>
            </a:r>
            <a:endParaRPr lang="en-US" i="1" dirty="0"/>
          </a:p>
        </p:txBody>
      </p:sp>
      <p:pic>
        <p:nvPicPr>
          <p:cNvPr id="5" name="Picture 4"/>
          <p:cNvPicPr>
            <a:picLocks noChangeAspect="1"/>
          </p:cNvPicPr>
          <p:nvPr/>
        </p:nvPicPr>
        <p:blipFill>
          <a:blip r:embed="rId4"/>
          <a:stretch>
            <a:fillRect/>
          </a:stretch>
        </p:blipFill>
        <p:spPr>
          <a:xfrm>
            <a:off x="990600" y="2199618"/>
            <a:ext cx="8394192" cy="3540041"/>
          </a:xfrm>
          <a:prstGeom prst="rect">
            <a:avLst/>
          </a:prstGeom>
        </p:spPr>
      </p:pic>
      <p:pic>
        <p:nvPicPr>
          <p:cNvPr id="6" name="Picture 5"/>
          <p:cNvPicPr>
            <a:picLocks noChangeAspect="1"/>
          </p:cNvPicPr>
          <p:nvPr/>
        </p:nvPicPr>
        <p:blipFill>
          <a:blip r:embed="rId5"/>
          <a:stretch>
            <a:fillRect/>
          </a:stretch>
        </p:blipFill>
        <p:spPr>
          <a:xfrm>
            <a:off x="1295400" y="2199618"/>
            <a:ext cx="8394192" cy="3628457"/>
          </a:xfrm>
          <a:prstGeom prst="rect">
            <a:avLst/>
          </a:prstGeom>
        </p:spPr>
      </p:pic>
      <p:pic>
        <p:nvPicPr>
          <p:cNvPr id="7" name="Picture 6"/>
          <p:cNvPicPr>
            <a:picLocks noChangeAspect="1"/>
          </p:cNvPicPr>
          <p:nvPr/>
        </p:nvPicPr>
        <p:blipFill>
          <a:blip r:embed="rId6"/>
          <a:stretch>
            <a:fillRect/>
          </a:stretch>
        </p:blipFill>
        <p:spPr>
          <a:xfrm>
            <a:off x="1664208" y="2199618"/>
            <a:ext cx="8394192" cy="3577853"/>
          </a:xfrm>
          <a:prstGeom prst="rect">
            <a:avLst/>
          </a:prstGeom>
        </p:spPr>
      </p:pic>
      <p:pic>
        <p:nvPicPr>
          <p:cNvPr id="8" name="Picture 7"/>
          <p:cNvPicPr>
            <a:picLocks noChangeAspect="1"/>
          </p:cNvPicPr>
          <p:nvPr/>
        </p:nvPicPr>
        <p:blipFill>
          <a:blip r:embed="rId7"/>
          <a:stretch>
            <a:fillRect/>
          </a:stretch>
        </p:blipFill>
        <p:spPr>
          <a:xfrm>
            <a:off x="1969008" y="2199618"/>
            <a:ext cx="8394192" cy="3645961"/>
          </a:xfrm>
          <a:prstGeom prst="rect">
            <a:avLst/>
          </a:prstGeom>
        </p:spPr>
      </p:pic>
      <p:pic>
        <p:nvPicPr>
          <p:cNvPr id="9" name="Picture 8"/>
          <p:cNvPicPr>
            <a:picLocks noChangeAspect="1"/>
          </p:cNvPicPr>
          <p:nvPr/>
        </p:nvPicPr>
        <p:blipFill>
          <a:blip r:embed="rId8"/>
          <a:stretch>
            <a:fillRect/>
          </a:stretch>
        </p:blipFill>
        <p:spPr>
          <a:xfrm>
            <a:off x="2350009" y="2199618"/>
            <a:ext cx="8044946" cy="3666744"/>
          </a:xfrm>
          <a:prstGeom prst="rect">
            <a:avLst/>
          </a:prstGeom>
        </p:spPr>
      </p:pic>
      <p:pic>
        <p:nvPicPr>
          <p:cNvPr id="10" name="Picture 9"/>
          <p:cNvPicPr>
            <a:picLocks noChangeAspect="1"/>
          </p:cNvPicPr>
          <p:nvPr/>
        </p:nvPicPr>
        <p:blipFill>
          <a:blip r:embed="rId9"/>
          <a:stretch>
            <a:fillRect/>
          </a:stretch>
        </p:blipFill>
        <p:spPr>
          <a:xfrm>
            <a:off x="2731008" y="2199618"/>
            <a:ext cx="8183880" cy="3667691"/>
          </a:xfrm>
          <a:prstGeom prst="rect">
            <a:avLst/>
          </a:prstGeom>
        </p:spPr>
      </p:pic>
      <p:pic>
        <p:nvPicPr>
          <p:cNvPr id="11" name="Picture 10"/>
          <p:cNvPicPr>
            <a:picLocks noChangeAspect="1"/>
          </p:cNvPicPr>
          <p:nvPr/>
        </p:nvPicPr>
        <p:blipFill>
          <a:blip r:embed="rId10"/>
          <a:stretch>
            <a:fillRect/>
          </a:stretch>
        </p:blipFill>
        <p:spPr>
          <a:xfrm>
            <a:off x="3200400" y="2199618"/>
            <a:ext cx="8691011" cy="3662434"/>
          </a:xfrm>
          <a:prstGeom prst="rect">
            <a:avLst/>
          </a:prstGeom>
        </p:spPr>
      </p:pic>
    </p:spTree>
    <p:extLst>
      <p:ext uri="{BB962C8B-B14F-4D97-AF65-F5344CB8AC3E}">
        <p14:creationId xmlns:p14="http://schemas.microsoft.com/office/powerpoint/2010/main" val="1575604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600200"/>
            <a:ext cx="9601200" cy="4273062"/>
          </a:xfrm>
        </p:spPr>
        <p:txBody>
          <a:bodyPr/>
          <a:lstStyle/>
          <a:p>
            <a:pPr marL="457200" indent="-457200">
              <a:spcAft>
                <a:spcPts val="1200"/>
              </a:spcAft>
              <a:buFont typeface="+mj-lt"/>
              <a:buAutoNum type="arabicPeriod"/>
            </a:pPr>
            <a:r>
              <a:rPr lang="en-US" sz="3600" dirty="0">
                <a:solidFill>
                  <a:schemeClr val="bg1">
                    <a:lumMod val="50000"/>
                  </a:schemeClr>
                </a:solidFill>
              </a:rPr>
              <a:t>Food Safety</a:t>
            </a:r>
          </a:p>
          <a:p>
            <a:pPr marL="457200" indent="-457200">
              <a:spcAft>
                <a:spcPts val="1200"/>
              </a:spcAft>
              <a:buFont typeface="+mj-lt"/>
              <a:buAutoNum type="arabicPeriod"/>
            </a:pPr>
            <a:r>
              <a:rPr lang="en-US" sz="3600" dirty="0">
                <a:solidFill>
                  <a:schemeClr val="bg1">
                    <a:lumMod val="50000"/>
                  </a:schemeClr>
                </a:solidFill>
              </a:rPr>
              <a:t>Canning Meat and Meat Products</a:t>
            </a:r>
          </a:p>
          <a:p>
            <a:pPr marL="457200" indent="-457200">
              <a:spcAft>
                <a:spcPts val="1200"/>
              </a:spcAft>
              <a:buFont typeface="+mj-lt"/>
              <a:buAutoNum type="arabicPeriod"/>
            </a:pPr>
            <a:r>
              <a:rPr lang="en-US" sz="3600" dirty="0">
                <a:solidFill>
                  <a:schemeClr val="bg1">
                    <a:lumMod val="50000"/>
                  </a:schemeClr>
                </a:solidFill>
              </a:rPr>
              <a:t>Break</a:t>
            </a:r>
          </a:p>
          <a:p>
            <a:pPr marL="457200" indent="-457200">
              <a:spcAft>
                <a:spcPts val="1200"/>
              </a:spcAft>
              <a:buFont typeface="+mj-lt"/>
              <a:buAutoNum type="arabicPeriod"/>
            </a:pPr>
            <a:r>
              <a:rPr lang="en-US" sz="3600" dirty="0">
                <a:solidFill>
                  <a:schemeClr val="bg1">
                    <a:lumMod val="50000"/>
                  </a:schemeClr>
                </a:solidFill>
              </a:rPr>
              <a:t>Freezing Meat</a:t>
            </a:r>
          </a:p>
          <a:p>
            <a:pPr marL="457200" indent="-457200">
              <a:buFont typeface="+mj-lt"/>
              <a:buAutoNum type="arabicPeriod"/>
            </a:pPr>
            <a:r>
              <a:rPr lang="en-US" sz="3600" dirty="0"/>
              <a:t>Drying </a:t>
            </a:r>
            <a:r>
              <a:rPr lang="en-US" sz="3600" dirty="0" smtClean="0"/>
              <a:t>Meat</a:t>
            </a:r>
            <a:endParaRPr lang="en-US" sz="3600" dirty="0"/>
          </a:p>
        </p:txBody>
      </p:sp>
    </p:spTree>
    <p:extLst>
      <p:ext uri="{BB962C8B-B14F-4D97-AF65-F5344CB8AC3E}">
        <p14:creationId xmlns:p14="http://schemas.microsoft.com/office/powerpoint/2010/main" val="1679766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Drying Meat</a:t>
            </a:r>
          </a:p>
        </p:txBody>
      </p:sp>
      <p:sp>
        <p:nvSpPr>
          <p:cNvPr id="24579" name="Rectangle 3"/>
          <p:cNvSpPr>
            <a:spLocks noGrp="1" noChangeArrowheads="1"/>
          </p:cNvSpPr>
          <p:nvPr>
            <p:ph idx="1"/>
          </p:nvPr>
        </p:nvSpPr>
        <p:spPr>
          <a:xfrm>
            <a:off x="609600" y="1600200"/>
            <a:ext cx="10972800" cy="4800600"/>
          </a:xfrm>
        </p:spPr>
        <p:txBody>
          <a:bodyPr/>
          <a:lstStyle/>
          <a:p>
            <a:pPr>
              <a:spcAft>
                <a:spcPts val="1200"/>
              </a:spcAft>
            </a:pPr>
            <a:r>
              <a:rPr lang="en-US" altLang="en-US" sz="3200" dirty="0" smtClean="0"/>
              <a:t>Remove moisture needed by foodborne microorganisms</a:t>
            </a:r>
          </a:p>
          <a:p>
            <a:pPr>
              <a:spcAft>
                <a:spcPts val="1200"/>
              </a:spcAft>
            </a:pPr>
            <a:r>
              <a:rPr lang="en-US" altLang="en-US" sz="3200" dirty="0" smtClean="0"/>
              <a:t>Most </a:t>
            </a:r>
            <a:r>
              <a:rPr lang="en-US" altLang="en-US" sz="3200" dirty="0"/>
              <a:t>effective: low humidity &amp; air current</a:t>
            </a:r>
          </a:p>
          <a:p>
            <a:pPr lvl="1">
              <a:spcAft>
                <a:spcPts val="1200"/>
              </a:spcAft>
            </a:pPr>
            <a:r>
              <a:rPr lang="en-US" altLang="en-US" sz="2800" dirty="0"/>
              <a:t>Speeds up drying, removes air around food</a:t>
            </a:r>
          </a:p>
          <a:p>
            <a:pPr lvl="1">
              <a:spcAft>
                <a:spcPts val="1200"/>
              </a:spcAft>
            </a:pPr>
            <a:r>
              <a:rPr lang="en-US" altLang="en-US" sz="2800" dirty="0"/>
              <a:t>Air must penetrate whole food piece</a:t>
            </a:r>
          </a:p>
          <a:p>
            <a:pPr>
              <a:spcAft>
                <a:spcPts val="1200"/>
              </a:spcAft>
            </a:pPr>
            <a:r>
              <a:rPr lang="en-US" altLang="en-US" sz="3200" dirty="0" smtClean="0"/>
              <a:t>Optimum temperature: 140˚F or less</a:t>
            </a:r>
          </a:p>
          <a:p>
            <a:pPr lvl="1"/>
            <a:r>
              <a:rPr lang="en-US" altLang="en-US" sz="2800" dirty="0"/>
              <a:t>Higher temps cook food instead of </a:t>
            </a:r>
            <a:r>
              <a:rPr lang="en-US" altLang="en-US" sz="2800" dirty="0" smtClean="0"/>
              <a:t>drying</a:t>
            </a:r>
            <a:endParaRPr lang="en-US" altLang="en-US" sz="2800" dirty="0"/>
          </a:p>
        </p:txBody>
      </p:sp>
    </p:spTree>
    <p:extLst>
      <p:ext uri="{BB962C8B-B14F-4D97-AF65-F5344CB8AC3E}">
        <p14:creationId xmlns:p14="http://schemas.microsoft.com/office/powerpoint/2010/main" val="238753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Drying Meat: Food Safety </a:t>
            </a:r>
            <a:endParaRPr lang="en-US" dirty="0"/>
          </a:p>
        </p:txBody>
      </p:sp>
      <p:sp>
        <p:nvSpPr>
          <p:cNvPr id="3" name="Content Placeholder 2"/>
          <p:cNvSpPr>
            <a:spLocks noGrp="1"/>
          </p:cNvSpPr>
          <p:nvPr>
            <p:ph idx="1"/>
          </p:nvPr>
        </p:nvSpPr>
        <p:spPr/>
        <p:txBody>
          <a:bodyPr/>
          <a:lstStyle/>
          <a:p>
            <a:r>
              <a:rPr lang="en-US" sz="3200" dirty="0" smtClean="0"/>
              <a:t>Dry cooked meat only</a:t>
            </a:r>
          </a:p>
          <a:p>
            <a:pPr lvl="1"/>
            <a:r>
              <a:rPr lang="en-US" sz="2800" dirty="0" smtClean="0"/>
              <a:t>Raw meat = microorganisms</a:t>
            </a:r>
          </a:p>
          <a:p>
            <a:pPr lvl="1"/>
            <a:r>
              <a:rPr lang="en-US" sz="2800" dirty="0" smtClean="0"/>
              <a:t>Moist, high protein food</a:t>
            </a:r>
          </a:p>
          <a:p>
            <a:pPr lvl="1"/>
            <a:r>
              <a:rPr lang="en-US" sz="2800" dirty="0" smtClean="0"/>
              <a:t>Sanitize after handling raw meat</a:t>
            </a:r>
          </a:p>
          <a:p>
            <a:endParaRPr lang="en-US" sz="3200" dirty="0"/>
          </a:p>
          <a:p>
            <a:r>
              <a:rPr lang="en-US" sz="3200" dirty="0" smtClean="0"/>
              <a:t>Cook to 160</a:t>
            </a:r>
            <a:r>
              <a:rPr lang="en-US" sz="3200" dirty="0" smtClean="0">
                <a:sym typeface="Symbol" panose="05050102010706020507" pitchFamily="18" charset="2"/>
              </a:rPr>
              <a:t>F</a:t>
            </a:r>
          </a:p>
          <a:p>
            <a:pPr lvl="1"/>
            <a:r>
              <a:rPr lang="en-US" sz="2800" dirty="0" smtClean="0">
                <a:sym typeface="Symbol" panose="05050102010706020507" pitchFamily="18" charset="2"/>
              </a:rPr>
              <a:t>Color check?</a:t>
            </a:r>
            <a:endParaRPr lang="en-US" sz="3200" dirty="0"/>
          </a:p>
        </p:txBody>
      </p:sp>
      <p:pic>
        <p:nvPicPr>
          <p:cNvPr id="5" name="Picture 4" descr="Food Thermometer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075" y="1844675"/>
            <a:ext cx="5053326" cy="5053326"/>
          </a:xfrm>
          <a:prstGeom prst="rect">
            <a:avLst/>
          </a:prstGeom>
        </p:spPr>
      </p:pic>
      <p:sp>
        <p:nvSpPr>
          <p:cNvPr id="6" name="&quot;No&quot; Symbol 5"/>
          <p:cNvSpPr/>
          <p:nvPr/>
        </p:nvSpPr>
        <p:spPr>
          <a:xfrm>
            <a:off x="3255012" y="4894264"/>
            <a:ext cx="628650" cy="628650"/>
          </a:xfrm>
          <a:prstGeom prst="noSmoking">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861335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Electric Dehydrators</a:t>
            </a:r>
            <a:endParaRPr lang="en-US" dirty="0"/>
          </a:p>
        </p:txBody>
      </p:sp>
      <p:sp>
        <p:nvSpPr>
          <p:cNvPr id="3" name="Content Placeholder 2"/>
          <p:cNvSpPr>
            <a:spLocks noGrp="1"/>
          </p:cNvSpPr>
          <p:nvPr>
            <p:ph idx="1"/>
          </p:nvPr>
        </p:nvSpPr>
        <p:spPr>
          <a:xfrm>
            <a:off x="609600" y="1538381"/>
            <a:ext cx="10972800" cy="3816350"/>
          </a:xfrm>
        </p:spPr>
        <p:txBody>
          <a:bodyPr/>
          <a:lstStyle/>
          <a:p>
            <a:r>
              <a:rPr lang="en-US" sz="3200" dirty="0" smtClean="0"/>
              <a:t>Temperature </a:t>
            </a:r>
            <a:r>
              <a:rPr lang="en-US" sz="3200" dirty="0"/>
              <a:t>control, heat source, fan</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2745" y="2018347"/>
            <a:ext cx="2133600" cy="2143125"/>
          </a:xfrm>
          <a:prstGeom prst="rect">
            <a:avLst/>
          </a:prstGeom>
        </p:spPr>
      </p:pic>
      <p:grpSp>
        <p:nvGrpSpPr>
          <p:cNvPr id="12" name="Group 11"/>
          <p:cNvGrpSpPr/>
          <p:nvPr/>
        </p:nvGrpSpPr>
        <p:grpSpPr>
          <a:xfrm>
            <a:off x="3736784" y="2238471"/>
            <a:ext cx="1881717" cy="3633978"/>
            <a:chOff x="3090333" y="2286000"/>
            <a:chExt cx="1881717" cy="3633978"/>
          </a:xfrm>
        </p:grpSpPr>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90333" y="2286000"/>
              <a:ext cx="1881717" cy="1451610"/>
            </a:xfrm>
            <a:prstGeom prst="rect">
              <a:avLst/>
            </a:prstGeom>
          </p:spPr>
        </p:pic>
        <p:pic>
          <p:nvPicPr>
            <p:cNvPr id="7" name="Picture 6" descr="Food dehydrator Temp and time - Mushroom Cultivation - Shroomery Message Boar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6316" y="4110228"/>
              <a:ext cx="1809750" cy="1809750"/>
            </a:xfrm>
            <a:prstGeom prst="rect">
              <a:avLst/>
            </a:prstGeom>
          </p:spPr>
        </p:pic>
      </p:grpSp>
      <p:grpSp>
        <p:nvGrpSpPr>
          <p:cNvPr id="11" name="Group 10"/>
          <p:cNvGrpSpPr/>
          <p:nvPr/>
        </p:nvGrpSpPr>
        <p:grpSpPr>
          <a:xfrm>
            <a:off x="883328" y="2188560"/>
            <a:ext cx="2047875" cy="3905949"/>
            <a:chOff x="466344" y="2209800"/>
            <a:chExt cx="2047875" cy="3905949"/>
          </a:xfrm>
        </p:grpSpPr>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6344" y="2209800"/>
              <a:ext cx="2047875" cy="1866900"/>
            </a:xfrm>
            <a:prstGeom prst="rect">
              <a:avLst/>
            </a:prstGeom>
          </p:spPr>
        </p:pic>
        <p:pic>
          <p:nvPicPr>
            <p:cNvPr id="8" name="Picture 7" descr="Best Food Dehydrators of 2018 (and How to Choose the Right One for You)"/>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5863" y="4229672"/>
              <a:ext cx="1848356" cy="1886077"/>
            </a:xfrm>
            <a:prstGeom prst="rect">
              <a:avLst/>
            </a:prstGeom>
          </p:spPr>
        </p:pic>
      </p:grpSp>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147619" y="2164176"/>
            <a:ext cx="2181225" cy="2095500"/>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50624" y="1085694"/>
            <a:ext cx="1524000" cy="1107057"/>
          </a:xfrm>
          <a:prstGeom prst="rect">
            <a:avLst/>
          </a:prstGeom>
        </p:spPr>
      </p:pic>
      <p:sp>
        <p:nvSpPr>
          <p:cNvPr id="13" name="Rectangle 12"/>
          <p:cNvSpPr/>
          <p:nvPr/>
        </p:nvSpPr>
        <p:spPr>
          <a:xfrm>
            <a:off x="6248400" y="4579618"/>
            <a:ext cx="5334000" cy="2062103"/>
          </a:xfrm>
          <a:prstGeom prst="rect">
            <a:avLst/>
          </a:prstGeom>
        </p:spPr>
        <p:txBody>
          <a:bodyPr wrap="square">
            <a:spAutoFit/>
          </a:bodyPr>
          <a:lstStyle/>
          <a:p>
            <a:pPr marL="457200" indent="-457200">
              <a:buFont typeface="Arial" panose="020B0604020202020204" pitchFamily="34" charset="0"/>
              <a:buChar char="•"/>
            </a:pPr>
            <a:r>
              <a:rPr lang="en-US" sz="3200" dirty="0">
                <a:latin typeface="+mn-lt"/>
              </a:rPr>
              <a:t>Uniform sized slices dry more evenly</a:t>
            </a:r>
          </a:p>
          <a:p>
            <a:pPr marL="457200" indent="-457200">
              <a:buFont typeface="Arial" panose="020B0604020202020204" pitchFamily="34" charset="0"/>
              <a:buChar char="•"/>
            </a:pPr>
            <a:r>
              <a:rPr lang="en-US" sz="3200" dirty="0">
                <a:latin typeface="+mn-lt"/>
              </a:rPr>
              <a:t>Space out pieces for air circulation</a:t>
            </a:r>
          </a:p>
        </p:txBody>
      </p:sp>
    </p:spTree>
    <p:extLst>
      <p:ext uri="{BB962C8B-B14F-4D97-AF65-F5344CB8AC3E}">
        <p14:creationId xmlns:p14="http://schemas.microsoft.com/office/powerpoint/2010/main" val="389578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Dried Ground Beef </a:t>
            </a:r>
            <a:r>
              <a:rPr lang="en-US" i="1" dirty="0" smtClean="0"/>
              <a:t>(page 6)</a:t>
            </a:r>
            <a:endParaRPr lang="en-US" i="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604304"/>
            <a:ext cx="5842000" cy="4381501"/>
          </a:xfrm>
        </p:spPr>
      </p:pic>
      <p:sp>
        <p:nvSpPr>
          <p:cNvPr id="10" name="TextBox 9"/>
          <p:cNvSpPr txBox="1"/>
          <p:nvPr/>
        </p:nvSpPr>
        <p:spPr>
          <a:xfrm>
            <a:off x="6651321" y="2015600"/>
            <a:ext cx="4501093" cy="584775"/>
          </a:xfrm>
          <a:prstGeom prst="rect">
            <a:avLst/>
          </a:prstGeom>
          <a:noFill/>
        </p:spPr>
        <p:txBody>
          <a:bodyPr wrap="square" rtlCol="0">
            <a:spAutoFit/>
          </a:bodyPr>
          <a:lstStyle/>
          <a:p>
            <a:r>
              <a:rPr lang="en-US" sz="3200" dirty="0">
                <a:latin typeface="+mn-lt"/>
              </a:rPr>
              <a:t>Cook until 160</a:t>
            </a:r>
            <a:r>
              <a:rPr lang="en-US" sz="3200" dirty="0">
                <a:latin typeface="+mn-lt"/>
                <a:sym typeface="Symbol" panose="05050102010706020507" pitchFamily="18" charset="2"/>
              </a:rPr>
              <a:t>F</a:t>
            </a:r>
            <a:endParaRPr lang="en-US" sz="3200" dirty="0">
              <a:latin typeface="+mn-lt"/>
            </a:endParaRPr>
          </a:p>
        </p:txBody>
      </p:sp>
    </p:spTree>
    <p:extLst>
      <p:ext uri="{BB962C8B-B14F-4D97-AF65-F5344CB8AC3E}">
        <p14:creationId xmlns:p14="http://schemas.microsoft.com/office/powerpoint/2010/main" val="132936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Dried Ground </a:t>
            </a:r>
            <a:r>
              <a:rPr lang="en-US" dirty="0" smtClean="0"/>
              <a:t>Beef</a:t>
            </a:r>
            <a:endParaRPr lang="en-US"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00164"/>
            <a:ext cx="5596320" cy="4259619"/>
          </a:xfrm>
          <a:prstGeom prst="rect">
            <a:avLst/>
          </a:prstGeom>
        </p:spPr>
      </p:pic>
      <p:pic>
        <p:nvPicPr>
          <p:cNvPr id="7" name="Picture 6" descr="meaning - How would one use the phrase 'kitchen roll'? - English Language &amp; Usage Stack Exchan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457" y="1714464"/>
            <a:ext cx="2914202" cy="2957513"/>
          </a:xfrm>
          <a:prstGeom prst="rect">
            <a:avLst/>
          </a:prstGeom>
        </p:spPr>
      </p:pic>
      <p:sp>
        <p:nvSpPr>
          <p:cNvPr id="11" name="TextBox 10"/>
          <p:cNvSpPr txBox="1"/>
          <p:nvPr/>
        </p:nvSpPr>
        <p:spPr>
          <a:xfrm>
            <a:off x="6688899" y="4905074"/>
            <a:ext cx="4545158" cy="1077218"/>
          </a:xfrm>
          <a:prstGeom prst="rect">
            <a:avLst/>
          </a:prstGeom>
          <a:noFill/>
        </p:spPr>
        <p:txBody>
          <a:bodyPr wrap="square" rtlCol="0">
            <a:spAutoFit/>
          </a:bodyPr>
          <a:lstStyle/>
          <a:p>
            <a:r>
              <a:rPr lang="en-US" sz="3200" dirty="0">
                <a:latin typeface="+mn-lt"/>
              </a:rPr>
              <a:t>Drain &amp; blot </a:t>
            </a:r>
            <a:br>
              <a:rPr lang="en-US" sz="3200" dirty="0">
                <a:latin typeface="+mn-lt"/>
              </a:rPr>
            </a:br>
            <a:r>
              <a:rPr lang="en-US" sz="3200" dirty="0">
                <a:latin typeface="+mn-lt"/>
              </a:rPr>
              <a:t>to remove moisture</a:t>
            </a:r>
          </a:p>
        </p:txBody>
      </p:sp>
    </p:spTree>
    <p:extLst>
      <p:ext uri="{BB962C8B-B14F-4D97-AF65-F5344CB8AC3E}">
        <p14:creationId xmlns:p14="http://schemas.microsoft.com/office/powerpoint/2010/main" val="370017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Dried Ground </a:t>
            </a:r>
            <a:r>
              <a:rPr lang="en-US" dirty="0" smtClean="0"/>
              <a:t>Beef</a:t>
            </a:r>
            <a:endParaRPr lang="en-US"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711501"/>
            <a:ext cx="5764721" cy="4323541"/>
          </a:xfrm>
          <a:prstGeom prst="rect">
            <a:avLst/>
          </a:prstGeom>
        </p:spPr>
      </p:pic>
      <p:sp>
        <p:nvSpPr>
          <p:cNvPr id="12" name="TextBox 11"/>
          <p:cNvSpPr txBox="1"/>
          <p:nvPr/>
        </p:nvSpPr>
        <p:spPr>
          <a:xfrm>
            <a:off x="6604000" y="1711501"/>
            <a:ext cx="4978400" cy="2062103"/>
          </a:xfrm>
          <a:prstGeom prst="rect">
            <a:avLst/>
          </a:prstGeom>
          <a:noFill/>
        </p:spPr>
        <p:txBody>
          <a:bodyPr wrap="square" rtlCol="0">
            <a:spAutoFit/>
          </a:bodyPr>
          <a:lstStyle/>
          <a:p>
            <a:r>
              <a:rPr lang="en-US" sz="3200" dirty="0">
                <a:latin typeface="+mn-lt"/>
              </a:rPr>
              <a:t>Place on fruit leather </a:t>
            </a:r>
            <a:r>
              <a:rPr lang="en-US" sz="3200" dirty="0" smtClean="0">
                <a:latin typeface="+mn-lt"/>
              </a:rPr>
              <a:t>tray</a:t>
            </a:r>
          </a:p>
          <a:p>
            <a:endParaRPr lang="en-US" sz="3200" dirty="0">
              <a:latin typeface="+mn-lt"/>
            </a:endParaRPr>
          </a:p>
          <a:p>
            <a:r>
              <a:rPr lang="en-US" sz="3200" dirty="0">
                <a:latin typeface="+mn-lt"/>
              </a:rPr>
              <a:t>Dry at 155</a:t>
            </a:r>
            <a:r>
              <a:rPr lang="en-US" sz="3200" dirty="0">
                <a:latin typeface="+mn-lt"/>
                <a:sym typeface="Symbol" panose="05050102010706020507" pitchFamily="18" charset="2"/>
              </a:rPr>
              <a:t>F 6-8 hours</a:t>
            </a:r>
          </a:p>
          <a:p>
            <a:r>
              <a:rPr lang="en-US" sz="3200" dirty="0">
                <a:latin typeface="+mn-lt"/>
                <a:sym typeface="Symbol" panose="05050102010706020507" pitchFamily="18" charset="2"/>
              </a:rPr>
              <a:t>Cool completely</a:t>
            </a:r>
            <a:endParaRPr lang="en-US" sz="3200" dirty="0">
              <a:latin typeface="+mn-lt"/>
            </a:endParaRPr>
          </a:p>
        </p:txBody>
      </p:sp>
      <p:sp>
        <p:nvSpPr>
          <p:cNvPr id="13" name="TextBox 12"/>
          <p:cNvSpPr txBox="1"/>
          <p:nvPr/>
        </p:nvSpPr>
        <p:spPr>
          <a:xfrm>
            <a:off x="6604000" y="4246192"/>
            <a:ext cx="4777014" cy="1569660"/>
          </a:xfrm>
          <a:prstGeom prst="rect">
            <a:avLst/>
          </a:prstGeom>
          <a:noFill/>
        </p:spPr>
        <p:txBody>
          <a:bodyPr wrap="square" rtlCol="0">
            <a:spAutoFit/>
          </a:bodyPr>
          <a:lstStyle/>
          <a:p>
            <a:r>
              <a:rPr lang="en-US" sz="3200" b="1" dirty="0">
                <a:latin typeface="+mn-lt"/>
              </a:rPr>
              <a:t>Rehydrate</a:t>
            </a:r>
            <a:r>
              <a:rPr lang="en-US" sz="3200" dirty="0">
                <a:latin typeface="+mn-lt"/>
              </a:rPr>
              <a:t>: </a:t>
            </a:r>
            <a:br>
              <a:rPr lang="en-US" sz="3200" dirty="0">
                <a:latin typeface="+mn-lt"/>
              </a:rPr>
            </a:br>
            <a:r>
              <a:rPr lang="en-US" sz="3200" dirty="0">
                <a:latin typeface="+mn-lt"/>
              </a:rPr>
              <a:t>Soak 15 </a:t>
            </a:r>
            <a:r>
              <a:rPr lang="en-US" sz="3200" dirty="0" smtClean="0">
                <a:latin typeface="+mn-lt"/>
              </a:rPr>
              <a:t>minutes</a:t>
            </a:r>
            <a:r>
              <a:rPr lang="en-US" sz="3200" dirty="0">
                <a:latin typeface="+mn-lt"/>
              </a:rPr>
              <a:t/>
            </a:r>
            <a:br>
              <a:rPr lang="en-US" sz="3200" dirty="0">
                <a:latin typeface="+mn-lt"/>
              </a:rPr>
            </a:br>
            <a:r>
              <a:rPr lang="en-US" sz="3200" dirty="0">
                <a:latin typeface="+mn-lt"/>
              </a:rPr>
              <a:t>Boil &amp; simmer 10 </a:t>
            </a:r>
            <a:r>
              <a:rPr lang="en-US" sz="3200" dirty="0" smtClean="0">
                <a:latin typeface="+mn-lt"/>
              </a:rPr>
              <a:t>minutes </a:t>
            </a:r>
            <a:endParaRPr lang="en-US" sz="3200" dirty="0">
              <a:latin typeface="+mn-lt"/>
            </a:endParaRPr>
          </a:p>
        </p:txBody>
      </p:sp>
    </p:spTree>
    <p:extLst>
      <p:ext uri="{BB962C8B-B14F-4D97-AF65-F5344CB8AC3E}">
        <p14:creationId xmlns:p14="http://schemas.microsoft.com/office/powerpoint/2010/main" val="370993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Dried Ground Beef</a:t>
            </a:r>
            <a:endParaRPr lang="en-US" dirty="0"/>
          </a:p>
        </p:txBody>
      </p:sp>
      <p:sp>
        <p:nvSpPr>
          <p:cNvPr id="3" name="Content Placeholder 2"/>
          <p:cNvSpPr>
            <a:spLocks noGrp="1"/>
          </p:cNvSpPr>
          <p:nvPr>
            <p:ph idx="1"/>
          </p:nvPr>
        </p:nvSpPr>
        <p:spPr/>
        <p:txBody>
          <a:bodyPr/>
          <a:lstStyle/>
          <a:p>
            <a:r>
              <a:rPr lang="en-US" sz="3200" dirty="0" smtClean="0"/>
              <a:t>Show me!</a:t>
            </a:r>
            <a:endParaRPr lang="en-US" sz="3200" dirty="0"/>
          </a:p>
        </p:txBody>
      </p:sp>
    </p:spTree>
    <p:extLst>
      <p:ext uri="{BB962C8B-B14F-4D97-AF65-F5344CB8AC3E}">
        <p14:creationId xmlns:p14="http://schemas.microsoft.com/office/powerpoint/2010/main" val="197150494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Preservation Methods</a:t>
            </a:r>
            <a:endParaRPr lang="en-US" dirty="0"/>
          </a:p>
        </p:txBody>
      </p:sp>
      <p:sp>
        <p:nvSpPr>
          <p:cNvPr id="3" name="Content Placeholder 2"/>
          <p:cNvSpPr>
            <a:spLocks noGrp="1"/>
          </p:cNvSpPr>
          <p:nvPr>
            <p:ph idx="1"/>
          </p:nvPr>
        </p:nvSpPr>
        <p:spPr/>
        <p:txBody>
          <a:bodyPr/>
          <a:lstStyle/>
          <a:p>
            <a:r>
              <a:rPr lang="en-US" sz="3200" dirty="0" smtClean="0"/>
              <a:t>Freezing</a:t>
            </a:r>
          </a:p>
          <a:p>
            <a:pPr lvl="1"/>
            <a:r>
              <a:rPr lang="en-US" sz="2800" dirty="0" smtClean="0"/>
              <a:t>Prevents microorganisms from growing (hibernation)</a:t>
            </a:r>
          </a:p>
          <a:p>
            <a:r>
              <a:rPr lang="en-US" sz="3200" dirty="0" smtClean="0"/>
              <a:t>Dehydrating</a:t>
            </a:r>
          </a:p>
          <a:p>
            <a:pPr lvl="1"/>
            <a:r>
              <a:rPr lang="en-US" sz="2800" dirty="0" smtClean="0"/>
              <a:t>Removes moisture needed by </a:t>
            </a:r>
            <a:r>
              <a:rPr lang="en-US" sz="2800" dirty="0"/>
              <a:t>microorganisms </a:t>
            </a:r>
            <a:r>
              <a:rPr lang="en-US" sz="2800" dirty="0" smtClean="0"/>
              <a:t>to grow</a:t>
            </a:r>
          </a:p>
          <a:p>
            <a:r>
              <a:rPr lang="en-US" sz="3200" dirty="0" smtClean="0"/>
              <a:t>Canning </a:t>
            </a:r>
          </a:p>
          <a:p>
            <a:pPr lvl="1"/>
            <a:r>
              <a:rPr lang="en-US" sz="2800" dirty="0" smtClean="0"/>
              <a:t>Destroys molds, bacteria and yeasts</a:t>
            </a:r>
          </a:p>
          <a:p>
            <a:pPr lvl="1"/>
            <a:r>
              <a:rPr lang="en-US" sz="2800" dirty="0" smtClean="0"/>
              <a:t>Creates sealed, pasteurized, shelf-stable product</a:t>
            </a:r>
          </a:p>
        </p:txBody>
      </p:sp>
    </p:spTree>
    <p:extLst>
      <p:ext uri="{BB962C8B-B14F-4D97-AF65-F5344CB8AC3E}">
        <p14:creationId xmlns:p14="http://schemas.microsoft.com/office/powerpoint/2010/main" val="2156924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ea typeface="ＭＳ Ｐゴシック" panose="020B0600070205080204" pitchFamily="34" charset="-128"/>
              </a:rPr>
              <a:t>Jerky </a:t>
            </a:r>
            <a:r>
              <a:rPr lang="en-US" altLang="en-US" i="1" dirty="0" smtClean="0">
                <a:ea typeface="ＭＳ Ｐゴシック" panose="020B0600070205080204" pitchFamily="34" charset="-128"/>
              </a:rPr>
              <a:t>(K-State pub)</a:t>
            </a:r>
          </a:p>
        </p:txBody>
      </p:sp>
      <p:sp>
        <p:nvSpPr>
          <p:cNvPr id="82947" name="Content Placeholder 2"/>
          <p:cNvSpPr>
            <a:spLocks noGrp="1"/>
          </p:cNvSpPr>
          <p:nvPr>
            <p:ph idx="1"/>
          </p:nvPr>
        </p:nvSpPr>
        <p:spPr>
          <a:xfrm>
            <a:off x="609600" y="2057403"/>
            <a:ext cx="5143500" cy="2862263"/>
          </a:xfrm>
        </p:spPr>
        <p:txBody>
          <a:bodyPr/>
          <a:lstStyle/>
          <a:p>
            <a:r>
              <a:rPr lang="en-US" altLang="en-US" sz="3200" dirty="0">
                <a:ea typeface="ＭＳ Ｐゴシック" panose="020B0600070205080204" pitchFamily="34" charset="-128"/>
              </a:rPr>
              <a:t>Sanitize </a:t>
            </a:r>
            <a:r>
              <a:rPr lang="en-US" altLang="en-US" sz="3200" dirty="0" smtClean="0">
                <a:ea typeface="ＭＳ Ｐゴシック" panose="020B0600070205080204" pitchFamily="34" charset="-128"/>
              </a:rPr>
              <a:t>workspace</a:t>
            </a:r>
            <a:br>
              <a:rPr lang="en-US" altLang="en-US" sz="3200" dirty="0" smtClean="0">
                <a:ea typeface="ＭＳ Ｐゴシック" panose="020B0600070205080204" pitchFamily="34" charset="-128"/>
              </a:rPr>
            </a:br>
            <a:endParaRPr lang="en-US" altLang="en-US" sz="3200" dirty="0">
              <a:ea typeface="ＭＳ Ｐゴシック" panose="020B0600070205080204" pitchFamily="34" charset="-128"/>
            </a:endParaRPr>
          </a:p>
          <a:p>
            <a:r>
              <a:rPr lang="en-US" altLang="en-US" sz="3200" dirty="0" smtClean="0">
                <a:ea typeface="ＭＳ Ｐゴシック" panose="020B0600070205080204" pitchFamily="34" charset="-128"/>
              </a:rPr>
              <a:t>Cook </a:t>
            </a:r>
            <a:r>
              <a:rPr lang="en-US" altLang="en-US" sz="3200" dirty="0" smtClean="0">
                <a:ea typeface="ＭＳ Ｐゴシック" panose="020B0600070205080204" pitchFamily="34" charset="-128"/>
              </a:rPr>
              <a:t>to 160</a:t>
            </a:r>
            <a:r>
              <a:rPr lang="en-US" altLang="en-US" sz="3200" dirty="0" smtClean="0">
                <a:ea typeface="ＭＳ Ｐゴシック" panose="020B0600070205080204" pitchFamily="34" charset="-128"/>
                <a:sym typeface="Symbol" panose="05050102010706020507" pitchFamily="18" charset="2"/>
              </a:rPr>
              <a:t>F before or after drying</a:t>
            </a:r>
            <a:br>
              <a:rPr lang="en-US" altLang="en-US" sz="3200" dirty="0" smtClean="0">
                <a:ea typeface="ＭＳ Ｐゴシック" panose="020B0600070205080204" pitchFamily="34" charset="-128"/>
                <a:sym typeface="Symbol" panose="05050102010706020507" pitchFamily="18" charset="2"/>
              </a:rPr>
            </a:br>
            <a:endParaRPr lang="en-US" altLang="en-US" sz="3200" dirty="0" smtClean="0">
              <a:ea typeface="ＭＳ Ｐゴシック" panose="020B0600070205080204" pitchFamily="34" charset="-128"/>
            </a:endParaRPr>
          </a:p>
        </p:txBody>
      </p:sp>
      <p:sp>
        <p:nvSpPr>
          <p:cNvPr id="4" name="Slide Number Placeholder 3"/>
          <p:cNvSpPr>
            <a:spLocks noGrp="1"/>
          </p:cNvSpPr>
          <p:nvPr>
            <p:ph type="sldNum" sz="quarter" idx="4294967295"/>
          </p:nvPr>
        </p:nvSpPr>
        <p:spPr/>
        <p:txBody>
          <a:bodyPr/>
          <a:lstStyle/>
          <a:p>
            <a:pPr>
              <a:defRPr/>
            </a:pPr>
            <a:fld id="{276B0B66-71A2-4F53-965E-8F7279C824EB}" type="slidenum">
              <a:rPr lang="en-US" altLang="en-US" smtClean="0"/>
              <a:pPr>
                <a:defRPr/>
              </a:pPr>
              <a:t>40</a:t>
            </a:fld>
            <a:endParaRPr lang="en-US" alt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101" y="1661238"/>
            <a:ext cx="6210300" cy="4657725"/>
          </a:xfrm>
          <a:prstGeom prst="rect">
            <a:avLst/>
          </a:prstGeom>
        </p:spPr>
      </p:pic>
    </p:spTree>
    <p:extLst>
      <p:ext uri="{BB962C8B-B14F-4D97-AF65-F5344CB8AC3E}">
        <p14:creationId xmlns:p14="http://schemas.microsoft.com/office/powerpoint/2010/main" val="398637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ea typeface="ＭＳ Ｐゴシック" panose="020B0600070205080204" pitchFamily="34" charset="-128"/>
              </a:rPr>
              <a:t>Jerky</a:t>
            </a:r>
          </a:p>
        </p:txBody>
      </p:sp>
      <p:sp>
        <p:nvSpPr>
          <p:cNvPr id="82947" name="Content Placeholder 2"/>
          <p:cNvSpPr>
            <a:spLocks noGrp="1"/>
          </p:cNvSpPr>
          <p:nvPr>
            <p:ph idx="1"/>
          </p:nvPr>
        </p:nvSpPr>
        <p:spPr>
          <a:xfrm>
            <a:off x="609600" y="1590562"/>
            <a:ext cx="6000750" cy="3247375"/>
          </a:xfrm>
        </p:spPr>
        <p:txBody>
          <a:bodyPr/>
          <a:lstStyle/>
          <a:p>
            <a:pPr marL="0" indent="0">
              <a:buNone/>
            </a:pPr>
            <a:r>
              <a:rPr lang="en-US" altLang="en-US" sz="3200" b="1" i="1" dirty="0" smtClean="0">
                <a:ea typeface="ＭＳ Ｐゴシック" panose="020B0600070205080204" pitchFamily="34" charset="-128"/>
              </a:rPr>
              <a:t>You cut:</a:t>
            </a:r>
          </a:p>
          <a:p>
            <a:r>
              <a:rPr lang="en-US" altLang="en-US" sz="3200" dirty="0" smtClean="0">
                <a:ea typeface="ＭＳ Ｐゴシック" panose="020B0600070205080204" pitchFamily="34" charset="-128"/>
              </a:rPr>
              <a:t>Partially frozen meat</a:t>
            </a:r>
          </a:p>
          <a:p>
            <a:r>
              <a:rPr lang="en-US" altLang="en-US" sz="3200" dirty="0" smtClean="0">
                <a:ea typeface="ＭＳ Ｐゴシック" panose="020B0600070205080204" pitchFamily="34" charset="-128"/>
              </a:rPr>
              <a:t>Remove fat</a:t>
            </a:r>
          </a:p>
          <a:p>
            <a:r>
              <a:rPr lang="en-US" altLang="en-US" sz="3200" dirty="0" smtClean="0">
                <a:ea typeface="ＭＳ Ｐゴシック" panose="020B0600070205080204" pitchFamily="34" charset="-128"/>
              </a:rPr>
              <a:t>1/4-inch thick</a:t>
            </a:r>
          </a:p>
          <a:p>
            <a:pPr lvl="1"/>
            <a:r>
              <a:rPr lang="en-US" altLang="en-US" sz="2800" dirty="0" smtClean="0">
                <a:ea typeface="ＭＳ Ｐゴシック" panose="020B0600070205080204" pitchFamily="34" charset="-128"/>
              </a:rPr>
              <a:t>Chewy jerky? Slice w/grain</a:t>
            </a:r>
          </a:p>
          <a:p>
            <a:pPr lvl="1"/>
            <a:r>
              <a:rPr lang="en-US" altLang="en-US" sz="2800" dirty="0" smtClean="0">
                <a:ea typeface="ＭＳ Ｐゴシック" panose="020B0600070205080204" pitchFamily="34" charset="-128"/>
              </a:rPr>
              <a:t>Tender/brittle jerky? Across grain</a:t>
            </a:r>
          </a:p>
        </p:txBody>
      </p:sp>
      <p:sp>
        <p:nvSpPr>
          <p:cNvPr id="4" name="Slide Number Placeholder 3"/>
          <p:cNvSpPr>
            <a:spLocks noGrp="1"/>
          </p:cNvSpPr>
          <p:nvPr>
            <p:ph type="sldNum" sz="quarter" idx="4294967295"/>
          </p:nvPr>
        </p:nvSpPr>
        <p:spPr/>
        <p:txBody>
          <a:bodyPr/>
          <a:lstStyle/>
          <a:p>
            <a:pPr>
              <a:defRPr/>
            </a:pPr>
            <a:fld id="{276B0B66-71A2-4F53-965E-8F7279C824EB}" type="slidenum">
              <a:rPr lang="en-US" altLang="en-US" smtClean="0"/>
              <a:pPr>
                <a:defRPr/>
              </a:pPr>
              <a:t>41</a:t>
            </a:fld>
            <a:endParaRPr lang="en-US" altLang="en-US"/>
          </a:p>
        </p:txBody>
      </p:sp>
      <p:pic>
        <p:nvPicPr>
          <p:cNvPr id="3" name="Picture 2"/>
          <p:cNvPicPr>
            <a:picLocks noChangeAspect="1"/>
          </p:cNvPicPr>
          <p:nvPr/>
        </p:nvPicPr>
        <p:blipFill>
          <a:blip r:embed="rId3"/>
          <a:stretch>
            <a:fillRect/>
          </a:stretch>
        </p:blipFill>
        <p:spPr>
          <a:xfrm>
            <a:off x="6727371" y="1624252"/>
            <a:ext cx="4855029" cy="47744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1022" y="1641986"/>
            <a:ext cx="5174921" cy="4756713"/>
          </a:xfrm>
          <a:prstGeom prst="rect">
            <a:avLst/>
          </a:prstGeom>
        </p:spPr>
      </p:pic>
      <p:sp>
        <p:nvSpPr>
          <p:cNvPr id="9" name="Content Placeholder 2"/>
          <p:cNvSpPr txBox="1">
            <a:spLocks/>
          </p:cNvSpPr>
          <p:nvPr/>
        </p:nvSpPr>
        <p:spPr bwMode="auto">
          <a:xfrm>
            <a:off x="609599" y="5010861"/>
            <a:ext cx="60007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b="1" i="1" dirty="0" smtClean="0">
                <a:ea typeface="ＭＳ Ｐゴシック" panose="020B0600070205080204" pitchFamily="34" charset="-128"/>
              </a:rPr>
              <a:t>Store cut</a:t>
            </a:r>
            <a:endParaRPr lang="en-US" altLang="en-US" b="1" i="1" dirty="0">
              <a:ea typeface="ＭＳ Ｐゴシック" panose="020B0600070205080204" pitchFamily="34" charset="-128"/>
            </a:endParaRPr>
          </a:p>
          <a:p>
            <a:r>
              <a:rPr lang="en-US" altLang="en-US" dirty="0">
                <a:ea typeface="ＭＳ Ｐゴシック" panose="020B0600070205080204" pitchFamily="34" charset="-128"/>
              </a:rPr>
              <a:t>Butcher or Carne </a:t>
            </a:r>
            <a:r>
              <a:rPr lang="en-US" altLang="en-US" dirty="0" err="1">
                <a:ea typeface="ＭＳ Ｐゴシック" panose="020B0600070205080204" pitchFamily="34" charset="-128"/>
              </a:rPr>
              <a:t>asada</a:t>
            </a:r>
            <a:r>
              <a:rPr lang="en-US" altLang="en-US" dirty="0">
                <a:ea typeface="ＭＳ Ｐゴシック" panose="020B0600070205080204" pitchFamily="34" charset="-128"/>
              </a:rPr>
              <a:t> meat</a:t>
            </a:r>
          </a:p>
        </p:txBody>
      </p:sp>
    </p:spTree>
    <p:extLst>
      <p:ext uri="{BB962C8B-B14F-4D97-AF65-F5344CB8AC3E}">
        <p14:creationId xmlns:p14="http://schemas.microsoft.com/office/powerpoint/2010/main" val="4242011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p:bldP spid="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ea typeface="ＭＳ Ｐゴシック" panose="020B0600070205080204" pitchFamily="34" charset="-128"/>
              </a:rPr>
              <a:t>Jerky</a:t>
            </a:r>
          </a:p>
        </p:txBody>
      </p:sp>
      <p:sp>
        <p:nvSpPr>
          <p:cNvPr id="82947" name="Content Placeholder 2"/>
          <p:cNvSpPr>
            <a:spLocks noGrp="1"/>
          </p:cNvSpPr>
          <p:nvPr>
            <p:ph idx="1"/>
          </p:nvPr>
        </p:nvSpPr>
        <p:spPr>
          <a:xfrm>
            <a:off x="604819" y="1635803"/>
            <a:ext cx="5434031" cy="1793197"/>
          </a:xfrm>
        </p:spPr>
        <p:txBody>
          <a:bodyPr/>
          <a:lstStyle/>
          <a:p>
            <a:r>
              <a:rPr lang="en-US" altLang="en-US" sz="3200" dirty="0" smtClean="0">
                <a:ea typeface="ＭＳ Ｐゴシック" panose="020B0600070205080204" pitchFamily="34" charset="-128"/>
              </a:rPr>
              <a:t>Marinade</a:t>
            </a:r>
          </a:p>
          <a:p>
            <a:pPr lvl="1"/>
            <a:r>
              <a:rPr lang="en-US" altLang="en-US" sz="2800" dirty="0" smtClean="0">
                <a:ea typeface="ＭＳ Ｐゴシック" panose="020B0600070205080204" pitchFamily="34" charset="-128"/>
              </a:rPr>
              <a:t>For flavor and tenderness</a:t>
            </a:r>
          </a:p>
          <a:p>
            <a:pPr lvl="1"/>
            <a:r>
              <a:rPr lang="en-US" altLang="en-US" sz="2800" dirty="0" smtClean="0">
                <a:ea typeface="ＭＳ Ｐゴシック" panose="020B0600070205080204" pitchFamily="34" charset="-128"/>
              </a:rPr>
              <a:t>1-2 hours or overnight</a:t>
            </a:r>
            <a:endParaRPr lang="en-US" altLang="en-US" sz="2800" dirty="0">
              <a:ea typeface="ＭＳ Ｐゴシック" panose="020B0600070205080204" pitchFamily="34" charset="-128"/>
            </a:endParaRPr>
          </a:p>
        </p:txBody>
      </p:sp>
      <p:sp>
        <p:nvSpPr>
          <p:cNvPr id="4" name="Slide Number Placeholder 3"/>
          <p:cNvSpPr>
            <a:spLocks noGrp="1"/>
          </p:cNvSpPr>
          <p:nvPr>
            <p:ph type="sldNum" sz="quarter" idx="4294967295"/>
          </p:nvPr>
        </p:nvSpPr>
        <p:spPr/>
        <p:txBody>
          <a:bodyPr/>
          <a:lstStyle/>
          <a:p>
            <a:pPr>
              <a:defRPr/>
            </a:pPr>
            <a:fld id="{276B0B66-71A2-4F53-965E-8F7279C824EB}" type="slidenum">
              <a:rPr lang="en-US" altLang="en-US" smtClean="0"/>
              <a:pPr>
                <a:defRPr/>
              </a:pPr>
              <a:t>42</a:t>
            </a:fld>
            <a:endParaRPr lang="en-US" altLang="en-US"/>
          </a:p>
        </p:txBody>
      </p:sp>
      <p:pic>
        <p:nvPicPr>
          <p:cNvPr id="3" name="Picture 2"/>
          <p:cNvPicPr>
            <a:picLocks noChangeAspect="1"/>
          </p:cNvPicPr>
          <p:nvPr/>
        </p:nvPicPr>
        <p:blipFill>
          <a:blip r:embed="rId3"/>
          <a:stretch>
            <a:fillRect/>
          </a:stretch>
        </p:blipFill>
        <p:spPr>
          <a:xfrm>
            <a:off x="6365338" y="1635803"/>
            <a:ext cx="5217062" cy="45557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0291" y="1620385"/>
            <a:ext cx="6276428" cy="45711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291" y="1618413"/>
            <a:ext cx="6276428" cy="4707321"/>
          </a:xfrm>
          <a:prstGeom prst="rect">
            <a:avLst/>
          </a:prstGeom>
        </p:spPr>
      </p:pic>
      <p:sp>
        <p:nvSpPr>
          <p:cNvPr id="10" name="Content Placeholder 2"/>
          <p:cNvSpPr txBox="1">
            <a:spLocks/>
          </p:cNvSpPr>
          <p:nvPr/>
        </p:nvSpPr>
        <p:spPr bwMode="auto">
          <a:xfrm>
            <a:off x="604819" y="3429003"/>
            <a:ext cx="4954623" cy="23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b="1" dirty="0">
                <a:ea typeface="ＭＳ Ｐゴシック" panose="020B0600070205080204" pitchFamily="34" charset="-128"/>
              </a:rPr>
              <a:t>Pre-drying heating option</a:t>
            </a:r>
          </a:p>
          <a:p>
            <a:pPr lvl="1"/>
            <a:r>
              <a:rPr lang="en-US" altLang="en-US" dirty="0">
                <a:ea typeface="ＭＳ Ｐゴシック" panose="020B0600070205080204" pitchFamily="34" charset="-128"/>
              </a:rPr>
              <a:t>Boil 5 min in marinade</a:t>
            </a:r>
          </a:p>
          <a:p>
            <a:pPr lvl="1"/>
            <a:r>
              <a:rPr lang="en-US" altLang="en-US" dirty="0">
                <a:ea typeface="ＭＳ Ｐゴシック" panose="020B0600070205080204" pitchFamily="34" charset="-128"/>
              </a:rPr>
              <a:t>Check temp: 160</a:t>
            </a:r>
            <a:r>
              <a:rPr lang="en-US" altLang="en-US" dirty="0">
                <a:ea typeface="ＭＳ Ｐゴシック" panose="020B0600070205080204" pitchFamily="34" charset="-128"/>
                <a:sym typeface="Symbol" panose="05050102010706020507" pitchFamily="18" charset="2"/>
              </a:rPr>
              <a:t>F </a:t>
            </a:r>
          </a:p>
          <a:p>
            <a:r>
              <a:rPr lang="en-US" altLang="en-US" dirty="0">
                <a:ea typeface="ＭＳ Ｐゴシック" panose="020B0600070205080204" pitchFamily="34" charset="-128"/>
              </a:rPr>
              <a:t>Drain and pat dry</a:t>
            </a:r>
          </a:p>
        </p:txBody>
      </p:sp>
    </p:spTree>
    <p:extLst>
      <p:ext uri="{BB962C8B-B14F-4D97-AF65-F5344CB8AC3E}">
        <p14:creationId xmlns:p14="http://schemas.microsoft.com/office/powerpoint/2010/main" val="2102104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ea typeface="ＭＳ Ｐゴシック" panose="020B0600070205080204" pitchFamily="34" charset="-128"/>
              </a:rPr>
              <a:t>Jerky</a:t>
            </a:r>
          </a:p>
        </p:txBody>
      </p:sp>
      <p:sp>
        <p:nvSpPr>
          <p:cNvPr id="82947" name="Content Placeholder 2"/>
          <p:cNvSpPr>
            <a:spLocks noGrp="1"/>
          </p:cNvSpPr>
          <p:nvPr>
            <p:ph idx="1"/>
          </p:nvPr>
        </p:nvSpPr>
        <p:spPr>
          <a:xfrm>
            <a:off x="609600" y="1632860"/>
            <a:ext cx="5827712" cy="4402180"/>
          </a:xfrm>
        </p:spPr>
        <p:txBody>
          <a:bodyPr/>
          <a:lstStyle/>
          <a:p>
            <a:r>
              <a:rPr lang="en-US" altLang="en-US" sz="3200" dirty="0" smtClean="0">
                <a:ea typeface="ＭＳ Ｐゴシック" panose="020B0600070205080204" pitchFamily="34" charset="-128"/>
              </a:rPr>
              <a:t>Place on dehydrator trays; 140</a:t>
            </a:r>
            <a:r>
              <a:rPr lang="en-US" altLang="en-US" sz="3200" dirty="0">
                <a:ea typeface="ＭＳ Ｐゴシック" panose="020B0600070205080204" pitchFamily="34" charset="-128"/>
              </a:rPr>
              <a:t>˚</a:t>
            </a:r>
            <a:r>
              <a:rPr lang="en-US" altLang="en-US" sz="3200" dirty="0" smtClean="0">
                <a:ea typeface="ＭＳ Ｐゴシック" panose="020B0600070205080204" pitchFamily="34" charset="-128"/>
              </a:rPr>
              <a:t>F </a:t>
            </a:r>
          </a:p>
          <a:p>
            <a:r>
              <a:rPr lang="en-US" altLang="en-US" sz="3200" dirty="0" smtClean="0">
                <a:ea typeface="ＭＳ Ｐゴシック" panose="020B0600070205080204" pitchFamily="34" charset="-128"/>
              </a:rPr>
              <a:t>Test: cracks but not break</a:t>
            </a:r>
          </a:p>
          <a:p>
            <a:r>
              <a:rPr lang="en-US" altLang="en-US" sz="3200" dirty="0" smtClean="0">
                <a:ea typeface="ＭＳ Ｐゴシック" panose="020B0600070205080204" pitchFamily="34" charset="-128"/>
              </a:rPr>
              <a:t>Pat dry, cool, store  </a:t>
            </a:r>
            <a:r>
              <a:rPr lang="en-US" altLang="en-US" sz="3200" dirty="0">
                <a:ea typeface="ＭＳ Ｐゴシック" panose="020B0600070205080204" pitchFamily="34" charset="-128"/>
              </a:rPr>
              <a:t> </a:t>
            </a:r>
            <a:r>
              <a:rPr lang="en-US" altLang="en-US" sz="3200" dirty="0" smtClean="0">
                <a:ea typeface="ＭＳ Ｐゴシック" panose="020B0600070205080204" pitchFamily="34" charset="-128"/>
              </a:rPr>
              <a:t>      </a:t>
            </a:r>
            <a:r>
              <a:rPr lang="en-US" altLang="en-US" sz="3200" i="1" dirty="0" smtClean="0">
                <a:ea typeface="ＭＳ Ｐゴシック" panose="020B0600070205080204" pitchFamily="34" charset="-128"/>
              </a:rPr>
              <a:t>or</a:t>
            </a:r>
          </a:p>
          <a:p>
            <a:r>
              <a:rPr lang="en-US" altLang="en-US" sz="3200" b="1" dirty="0" smtClean="0">
                <a:ea typeface="ＭＳ Ｐゴシック" panose="020B0600070205080204" pitchFamily="34" charset="-128"/>
              </a:rPr>
              <a:t>Post-drying </a:t>
            </a:r>
            <a:r>
              <a:rPr lang="en-US" altLang="en-US" sz="3200" b="1" dirty="0">
                <a:ea typeface="ＭＳ Ｐゴシック" panose="020B0600070205080204" pitchFamily="34" charset="-128"/>
              </a:rPr>
              <a:t>heating </a:t>
            </a:r>
            <a:r>
              <a:rPr lang="en-US" altLang="en-US" sz="3200" dirty="0" smtClean="0">
                <a:ea typeface="ＭＳ Ｐゴシック" panose="020B0600070205080204" pitchFamily="34" charset="-128"/>
              </a:rPr>
              <a:t>option</a:t>
            </a:r>
            <a:endParaRPr lang="en-US" altLang="en-US" sz="3200" dirty="0">
              <a:ea typeface="ＭＳ Ｐゴシック" panose="020B0600070205080204" pitchFamily="34" charset="-128"/>
            </a:endParaRPr>
          </a:p>
          <a:p>
            <a:pPr lvl="1"/>
            <a:r>
              <a:rPr lang="en-US" altLang="en-US" sz="2800" dirty="0" smtClean="0">
                <a:ea typeface="ＭＳ Ｐゴシック" panose="020B0600070205080204" pitchFamily="34" charset="-128"/>
              </a:rPr>
              <a:t>Pre-heated oven at 275</a:t>
            </a:r>
            <a:r>
              <a:rPr lang="en-US" altLang="en-US" sz="2800" dirty="0">
                <a:ea typeface="ＭＳ Ｐゴシック" panose="020B0600070205080204" pitchFamily="34" charset="-128"/>
              </a:rPr>
              <a:t>˚</a:t>
            </a:r>
            <a:r>
              <a:rPr lang="en-US" altLang="en-US" sz="2800" dirty="0" smtClean="0">
                <a:ea typeface="ＭＳ Ｐゴシック" panose="020B0600070205080204" pitchFamily="34" charset="-128"/>
              </a:rPr>
              <a:t>F</a:t>
            </a:r>
          </a:p>
          <a:p>
            <a:pPr lvl="1"/>
            <a:r>
              <a:rPr lang="en-US" altLang="en-US" sz="2800" dirty="0" smtClean="0">
                <a:ea typeface="ＭＳ Ｐゴシック" panose="020B0600070205080204" pitchFamily="34" charset="-128"/>
              </a:rPr>
              <a:t>10 minutes; Test for 160</a:t>
            </a:r>
            <a:r>
              <a:rPr lang="en-US" altLang="en-US" sz="2800" dirty="0">
                <a:ea typeface="ＭＳ Ｐゴシック" panose="020B0600070205080204" pitchFamily="34" charset="-128"/>
              </a:rPr>
              <a:t>˚</a:t>
            </a:r>
            <a:r>
              <a:rPr lang="en-US" altLang="en-US" sz="2800" dirty="0" smtClean="0">
                <a:ea typeface="ＭＳ Ｐゴシック" panose="020B0600070205080204" pitchFamily="34" charset="-128"/>
              </a:rPr>
              <a:t>F</a:t>
            </a:r>
          </a:p>
          <a:p>
            <a:r>
              <a:rPr lang="en-US" altLang="en-US" sz="3200" dirty="0" smtClean="0">
                <a:ea typeface="ＭＳ Ｐゴシック" panose="020B0600070205080204" pitchFamily="34" charset="-128"/>
              </a:rPr>
              <a:t>Sealed container 2 weeks</a:t>
            </a:r>
          </a:p>
          <a:p>
            <a:pPr lvl="1"/>
            <a:r>
              <a:rPr lang="en-US" altLang="en-US" sz="2800" dirty="0" smtClean="0">
                <a:ea typeface="ＭＳ Ｐゴシック" panose="020B0600070205080204" pitchFamily="34" charset="-128"/>
              </a:rPr>
              <a:t>Freeze for longer storage</a:t>
            </a:r>
          </a:p>
          <a:p>
            <a:endParaRPr lang="en-US" altLang="en-US" sz="3200" dirty="0">
              <a:ea typeface="ＭＳ Ｐゴシック" panose="020B0600070205080204" pitchFamily="34" charset="-128"/>
            </a:endParaRPr>
          </a:p>
          <a:p>
            <a:endParaRPr lang="en-US" altLang="en-US" sz="3200" dirty="0" smtClean="0">
              <a:ea typeface="ＭＳ Ｐゴシック" panose="020B0600070205080204" pitchFamily="34" charset="-128"/>
            </a:endParaRPr>
          </a:p>
        </p:txBody>
      </p:sp>
      <p:sp>
        <p:nvSpPr>
          <p:cNvPr id="4" name="Slide Number Placeholder 3"/>
          <p:cNvSpPr>
            <a:spLocks noGrp="1"/>
          </p:cNvSpPr>
          <p:nvPr>
            <p:ph type="sldNum" sz="quarter" idx="4294967295"/>
          </p:nvPr>
        </p:nvSpPr>
        <p:spPr/>
        <p:txBody>
          <a:bodyPr/>
          <a:lstStyle/>
          <a:p>
            <a:pPr>
              <a:defRPr/>
            </a:pPr>
            <a:fld id="{276B0B66-71A2-4F53-965E-8F7279C824EB}" type="slidenum">
              <a:rPr lang="en-US" altLang="en-US" smtClean="0"/>
              <a:pPr>
                <a:defRPr/>
              </a:pPr>
              <a:t>43</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688" y="1632860"/>
            <a:ext cx="5551712" cy="4163783"/>
          </a:xfrm>
          <a:prstGeom prst="rect">
            <a:avLst/>
          </a:prstGeom>
          <a:ln>
            <a:noFill/>
          </a:ln>
          <a:effectLst>
            <a:softEdge rad="112500"/>
          </a:effectLst>
        </p:spPr>
      </p:pic>
    </p:spTree>
    <p:extLst>
      <p:ext uri="{BB962C8B-B14F-4D97-AF65-F5344CB8AC3E}">
        <p14:creationId xmlns:p14="http://schemas.microsoft.com/office/powerpoint/2010/main" val="272349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600200"/>
            <a:ext cx="9601200" cy="4273062"/>
          </a:xfrm>
        </p:spPr>
        <p:txBody>
          <a:bodyPr/>
          <a:lstStyle/>
          <a:p>
            <a:pPr marL="457200" indent="-457200">
              <a:spcAft>
                <a:spcPts val="1200"/>
              </a:spcAft>
              <a:buFont typeface="+mj-lt"/>
              <a:buAutoNum type="arabicPeriod"/>
            </a:pPr>
            <a:r>
              <a:rPr lang="en-US" sz="3600" dirty="0">
                <a:solidFill>
                  <a:schemeClr val="bg1">
                    <a:lumMod val="50000"/>
                  </a:schemeClr>
                </a:solidFill>
              </a:rPr>
              <a:t>Food Safety</a:t>
            </a:r>
          </a:p>
          <a:p>
            <a:pPr marL="457200" indent="-457200">
              <a:spcAft>
                <a:spcPts val="1200"/>
              </a:spcAft>
              <a:buFont typeface="+mj-lt"/>
              <a:buAutoNum type="arabicPeriod"/>
            </a:pPr>
            <a:r>
              <a:rPr lang="en-US" sz="3600" dirty="0">
                <a:solidFill>
                  <a:schemeClr val="bg1">
                    <a:lumMod val="50000"/>
                  </a:schemeClr>
                </a:solidFill>
              </a:rPr>
              <a:t>Canning Meat and Meat Products</a:t>
            </a:r>
          </a:p>
          <a:p>
            <a:pPr marL="457200" indent="-457200">
              <a:spcAft>
                <a:spcPts val="1200"/>
              </a:spcAft>
              <a:buFont typeface="+mj-lt"/>
              <a:buAutoNum type="arabicPeriod"/>
            </a:pPr>
            <a:r>
              <a:rPr lang="en-US" sz="3600" dirty="0">
                <a:solidFill>
                  <a:schemeClr val="bg1">
                    <a:lumMod val="50000"/>
                  </a:schemeClr>
                </a:solidFill>
              </a:rPr>
              <a:t>Break</a:t>
            </a:r>
          </a:p>
          <a:p>
            <a:pPr marL="457200" indent="-457200">
              <a:spcAft>
                <a:spcPts val="1200"/>
              </a:spcAft>
              <a:buFont typeface="+mj-lt"/>
              <a:buAutoNum type="arabicPeriod"/>
            </a:pPr>
            <a:r>
              <a:rPr lang="en-US" sz="3600" dirty="0">
                <a:solidFill>
                  <a:schemeClr val="bg1">
                    <a:lumMod val="50000"/>
                  </a:schemeClr>
                </a:solidFill>
              </a:rPr>
              <a:t>Freezing Meat</a:t>
            </a:r>
          </a:p>
          <a:p>
            <a:pPr marL="457200" indent="-457200">
              <a:buFont typeface="+mj-lt"/>
              <a:buAutoNum type="arabicPeriod"/>
            </a:pPr>
            <a:r>
              <a:rPr lang="en-US" sz="3600" dirty="0">
                <a:solidFill>
                  <a:schemeClr val="bg1">
                    <a:lumMod val="50000"/>
                  </a:schemeClr>
                </a:solidFill>
              </a:rPr>
              <a:t>Drying </a:t>
            </a:r>
            <a:r>
              <a:rPr lang="en-US" sz="3600" dirty="0" smtClean="0">
                <a:solidFill>
                  <a:schemeClr val="bg1">
                    <a:lumMod val="50000"/>
                  </a:schemeClr>
                </a:solidFill>
              </a:rPr>
              <a:t>Meat</a:t>
            </a:r>
            <a:endParaRPr lang="en-US" sz="3600" dirty="0">
              <a:solidFill>
                <a:schemeClr val="bg1">
                  <a:lumMod val="50000"/>
                </a:schemeClr>
              </a:solidFill>
            </a:endParaRPr>
          </a:p>
        </p:txBody>
      </p:sp>
    </p:spTree>
    <p:extLst>
      <p:ext uri="{BB962C8B-B14F-4D97-AF65-F5344CB8AC3E}">
        <p14:creationId xmlns:p14="http://schemas.microsoft.com/office/powerpoint/2010/main" val="2040468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Questions?</a:t>
            </a:r>
            <a:endParaRPr lang="en-US" dirty="0"/>
          </a:p>
        </p:txBody>
      </p:sp>
      <p:sp>
        <p:nvSpPr>
          <p:cNvPr id="3" name="Content Placeholder 2"/>
          <p:cNvSpPr>
            <a:spLocks noGrp="1"/>
          </p:cNvSpPr>
          <p:nvPr>
            <p:ph idx="1"/>
          </p:nvPr>
        </p:nvSpPr>
        <p:spPr/>
        <p:txBody>
          <a:bodyPr/>
          <a:lstStyle/>
          <a:p>
            <a:r>
              <a:rPr lang="en-US" sz="3200" dirty="0" smtClean="0"/>
              <a:t>UC Master Food Preserver Libraries</a:t>
            </a:r>
          </a:p>
          <a:p>
            <a:pPr lvl="1"/>
            <a:r>
              <a:rPr lang="en-US" sz="2800" dirty="0" smtClean="0">
                <a:hlinkClick r:id="rId2"/>
              </a:rPr>
              <a:t>http://mfp.ucanr.edu</a:t>
            </a:r>
            <a:endParaRPr lang="en-US" sz="2800" dirty="0" smtClean="0"/>
          </a:p>
          <a:p>
            <a:pPr lvl="1"/>
            <a:r>
              <a:rPr lang="en-US" sz="2800" dirty="0" smtClean="0"/>
              <a:t>Publications</a:t>
            </a:r>
          </a:p>
          <a:p>
            <a:pPr lvl="1"/>
            <a:r>
              <a:rPr lang="en-US" sz="2800" dirty="0" smtClean="0"/>
              <a:t>Videos</a:t>
            </a:r>
          </a:p>
          <a:p>
            <a:pPr lvl="1"/>
            <a:r>
              <a:rPr lang="en-US" sz="2800" dirty="0" smtClean="0"/>
              <a:t>Recipes</a:t>
            </a:r>
            <a:endParaRPr lang="en-US" sz="2800" dirty="0"/>
          </a:p>
        </p:txBody>
      </p:sp>
    </p:spTree>
    <p:extLst>
      <p:ext uri="{BB962C8B-B14F-4D97-AF65-F5344CB8AC3E}">
        <p14:creationId xmlns:p14="http://schemas.microsoft.com/office/powerpoint/2010/main" val="339597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Canning Methods</a:t>
            </a:r>
            <a:endParaRPr lang="en-US" dirty="0"/>
          </a:p>
        </p:txBody>
      </p:sp>
      <p:sp>
        <p:nvSpPr>
          <p:cNvPr id="3" name="Content Placeholder 2"/>
          <p:cNvSpPr>
            <a:spLocks noGrp="1"/>
          </p:cNvSpPr>
          <p:nvPr>
            <p:ph type="body" sz="half" idx="1"/>
          </p:nvPr>
        </p:nvSpPr>
        <p:spPr>
          <a:xfrm>
            <a:off x="609600" y="2057401"/>
            <a:ext cx="6000750" cy="3398044"/>
          </a:xfrm>
        </p:spPr>
        <p:txBody>
          <a:bodyPr/>
          <a:lstStyle/>
          <a:p>
            <a:pPr marL="0" indent="0">
              <a:buNone/>
            </a:pPr>
            <a:r>
              <a:rPr lang="en-US" sz="3200" dirty="0" smtClean="0"/>
              <a:t>Acidity determines method</a:t>
            </a:r>
          </a:p>
          <a:p>
            <a:r>
              <a:rPr lang="en-US" sz="3200" b="1" dirty="0" smtClean="0">
                <a:solidFill>
                  <a:srgbClr val="FFC000"/>
                </a:solidFill>
              </a:rPr>
              <a:t>High acid foods: </a:t>
            </a:r>
            <a:r>
              <a:rPr lang="en-US" sz="3200" dirty="0" smtClean="0"/>
              <a:t/>
            </a:r>
            <a:br>
              <a:rPr lang="en-US" sz="3200" dirty="0" smtClean="0"/>
            </a:br>
            <a:r>
              <a:rPr lang="en-US" sz="3200" b="1" dirty="0" smtClean="0"/>
              <a:t>boiling water </a:t>
            </a:r>
            <a:r>
              <a:rPr lang="en-US" sz="3200" dirty="0" smtClean="0"/>
              <a:t>canner or atmospheric </a:t>
            </a:r>
            <a:r>
              <a:rPr lang="en-US" sz="3200" b="1" dirty="0" smtClean="0"/>
              <a:t>steam</a:t>
            </a:r>
            <a:r>
              <a:rPr lang="en-US" sz="3200" dirty="0" smtClean="0"/>
              <a:t> canner</a:t>
            </a:r>
          </a:p>
          <a:p>
            <a:r>
              <a:rPr lang="en-US" sz="3200" b="1" dirty="0" smtClean="0">
                <a:solidFill>
                  <a:srgbClr val="92D050"/>
                </a:solidFill>
              </a:rPr>
              <a:t>Low acid foods: </a:t>
            </a:r>
            <a:r>
              <a:rPr lang="en-US" sz="3200" b="1" dirty="0" smtClean="0"/>
              <a:t>pressure</a:t>
            </a:r>
            <a:r>
              <a:rPr lang="en-US" sz="3200" dirty="0" smtClean="0"/>
              <a:t> canner </a:t>
            </a:r>
            <a:endParaRPr lang="en-US" sz="3200" i="1"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15200" y="1619081"/>
            <a:ext cx="3962400" cy="5127812"/>
          </a:xfrm>
          <a:prstGeom prst="rect">
            <a:avLst/>
          </a:prstGeom>
          <a:ln>
            <a:solidFill>
              <a:schemeClr val="bg1">
                <a:lumMod val="50000"/>
              </a:schemeClr>
            </a:solidFill>
          </a:ln>
        </p:spPr>
      </p:pic>
      <p:sp>
        <p:nvSpPr>
          <p:cNvPr id="6" name="Slide Number Placeholder 5"/>
          <p:cNvSpPr>
            <a:spLocks noGrp="1"/>
          </p:cNvSpPr>
          <p:nvPr>
            <p:ph type="sldNum" sz="quarter" idx="12"/>
          </p:nvPr>
        </p:nvSpPr>
        <p:spPr/>
        <p:txBody>
          <a:bodyPr/>
          <a:lstStyle/>
          <a:p>
            <a:pPr>
              <a:defRPr/>
            </a:pPr>
            <a:fld id="{C3CFF16D-1044-46A9-B125-09DA78F6578D}" type="slidenum">
              <a:rPr lang="en-US" smtClean="0"/>
              <a:pPr>
                <a:defRPr/>
              </a:pPr>
              <a:t>5</a:t>
            </a:fld>
            <a:endParaRPr lang="en-US"/>
          </a:p>
        </p:txBody>
      </p:sp>
    </p:spTree>
    <p:extLst>
      <p:ext uri="{BB962C8B-B14F-4D97-AF65-F5344CB8AC3E}">
        <p14:creationId xmlns:p14="http://schemas.microsoft.com/office/powerpoint/2010/main" val="259008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2 Canning Methods?</a:t>
            </a:r>
            <a:endParaRPr lang="en-US" dirty="0"/>
          </a:p>
        </p:txBody>
      </p:sp>
      <p:sp>
        <p:nvSpPr>
          <p:cNvPr id="3" name="Content Placeholder 2"/>
          <p:cNvSpPr>
            <a:spLocks noGrp="1"/>
          </p:cNvSpPr>
          <p:nvPr>
            <p:ph idx="1"/>
          </p:nvPr>
        </p:nvSpPr>
        <p:spPr>
          <a:xfrm>
            <a:off x="609600" y="1580828"/>
            <a:ext cx="8290560" cy="2305372"/>
          </a:xfrm>
        </p:spPr>
        <p:txBody>
          <a:bodyPr/>
          <a:lstStyle/>
          <a:p>
            <a:r>
              <a:rPr lang="en-US" sz="3200" dirty="0" smtClean="0"/>
              <a:t>Concern over </a:t>
            </a:r>
            <a:r>
              <a:rPr lang="en-US" altLang="en-US" sz="3200" i="1" dirty="0" smtClean="0"/>
              <a:t>Clostridium botulinum </a:t>
            </a:r>
            <a:r>
              <a:rPr lang="en-US" sz="3200" dirty="0" smtClean="0"/>
              <a:t>bacteria</a:t>
            </a:r>
            <a:endParaRPr lang="en-US" sz="3200" i="1" dirty="0" smtClean="0"/>
          </a:p>
          <a:p>
            <a:pPr lvl="1"/>
            <a:r>
              <a:rPr lang="en-US" sz="2800" i="1" dirty="0" smtClean="0"/>
              <a:t>Grows:</a:t>
            </a:r>
            <a:r>
              <a:rPr lang="en-US" sz="2800" dirty="0" smtClean="0"/>
              <a:t> low acid food, moist, anaerobic, room temp</a:t>
            </a:r>
          </a:p>
          <a:p>
            <a:pPr lvl="2"/>
            <a:r>
              <a:rPr lang="en-US" sz="2400" dirty="0" smtClean="0"/>
              <a:t>Creates toxin that causes botulism</a:t>
            </a:r>
          </a:p>
          <a:p>
            <a:pPr lvl="1"/>
            <a:r>
              <a:rPr lang="en-US" sz="2800" i="1" dirty="0" smtClean="0"/>
              <a:t>Doesn’t grow: </a:t>
            </a:r>
            <a:r>
              <a:rPr lang="en-US" sz="2800" dirty="0" smtClean="0"/>
              <a:t>high acid foods, dry, aerobic, cold temp</a:t>
            </a:r>
          </a:p>
        </p:txBody>
      </p:sp>
      <p:sp>
        <p:nvSpPr>
          <p:cNvPr id="5" name="Content Placeholder 2"/>
          <p:cNvSpPr txBox="1">
            <a:spLocks/>
          </p:cNvSpPr>
          <p:nvPr/>
        </p:nvSpPr>
        <p:spPr bwMode="auto">
          <a:xfrm>
            <a:off x="609600" y="4049389"/>
            <a:ext cx="9715500" cy="230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Inhospitable environment? Protective spore</a:t>
            </a:r>
          </a:p>
          <a:p>
            <a:pPr lvl="1"/>
            <a:r>
              <a:rPr lang="en-US" dirty="0"/>
              <a:t>240</a:t>
            </a:r>
            <a:r>
              <a:rPr lang="en-US" dirty="0">
                <a:sym typeface="Symbol" panose="05050102010706020507" pitchFamily="18" charset="2"/>
              </a:rPr>
              <a:t>F to kill spore, then bacteria</a:t>
            </a:r>
          </a:p>
          <a:p>
            <a:pPr lvl="1"/>
            <a:r>
              <a:rPr lang="en-US" dirty="0">
                <a:sym typeface="Symbol" panose="05050102010706020507" pitchFamily="18" charset="2"/>
              </a:rPr>
              <a:t>Need pressure to reach </a:t>
            </a:r>
            <a:r>
              <a:rPr lang="en-US" dirty="0"/>
              <a:t>240</a:t>
            </a:r>
            <a:r>
              <a:rPr lang="en-US" dirty="0">
                <a:sym typeface="Symbol" panose="05050102010706020507" pitchFamily="18" charset="2"/>
              </a:rPr>
              <a:t>F</a:t>
            </a:r>
          </a:p>
          <a:p>
            <a:r>
              <a:rPr lang="en-US" dirty="0">
                <a:sym typeface="Symbol" panose="05050102010706020507" pitchFamily="18" charset="2"/>
              </a:rPr>
              <a:t>Assume </a:t>
            </a:r>
            <a:r>
              <a:rPr lang="en-US" dirty="0" smtClean="0">
                <a:sym typeface="Symbol" panose="05050102010706020507" pitchFamily="18" charset="2"/>
              </a:rPr>
              <a:t>present</a:t>
            </a:r>
            <a:r>
              <a:rPr lang="en-US" dirty="0">
                <a:sym typeface="Symbol" panose="05050102010706020507" pitchFamily="18" charset="2"/>
              </a:rPr>
              <a:t>; no uniform distribution</a:t>
            </a:r>
          </a:p>
        </p:txBody>
      </p:sp>
      <p:pic>
        <p:nvPicPr>
          <p:cNvPr id="7" name="Picture 6"/>
          <p:cNvPicPr>
            <a:picLocks noChangeAspect="1"/>
          </p:cNvPicPr>
          <p:nvPr/>
        </p:nvPicPr>
        <p:blipFill>
          <a:blip r:embed="rId3"/>
          <a:stretch>
            <a:fillRect/>
          </a:stretch>
        </p:blipFill>
        <p:spPr>
          <a:xfrm>
            <a:off x="8676870" y="1580828"/>
            <a:ext cx="2905530" cy="4610743"/>
          </a:xfrm>
          <a:prstGeom prst="rect">
            <a:avLst/>
          </a:prstGeom>
        </p:spPr>
      </p:pic>
    </p:spTree>
    <p:extLst>
      <p:ext uri="{BB962C8B-B14F-4D97-AF65-F5344CB8AC3E}">
        <p14:creationId xmlns:p14="http://schemas.microsoft.com/office/powerpoint/2010/main" val="196112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09600" y="1600200"/>
            <a:ext cx="9601200" cy="4273062"/>
          </a:xfrm>
        </p:spPr>
        <p:txBody>
          <a:bodyPr/>
          <a:lstStyle/>
          <a:p>
            <a:pPr marL="457200" indent="-457200">
              <a:spcAft>
                <a:spcPts val="1200"/>
              </a:spcAft>
              <a:buFont typeface="+mj-lt"/>
              <a:buAutoNum type="arabicPeriod"/>
            </a:pPr>
            <a:r>
              <a:rPr lang="en-US" sz="3600" dirty="0">
                <a:solidFill>
                  <a:schemeClr val="bg1">
                    <a:lumMod val="50000"/>
                  </a:schemeClr>
                </a:solidFill>
              </a:rPr>
              <a:t>Food Safety</a:t>
            </a:r>
          </a:p>
          <a:p>
            <a:pPr marL="457200" indent="-457200">
              <a:spcAft>
                <a:spcPts val="1200"/>
              </a:spcAft>
              <a:buFont typeface="+mj-lt"/>
              <a:buAutoNum type="arabicPeriod"/>
            </a:pPr>
            <a:r>
              <a:rPr lang="en-US" sz="3600" dirty="0"/>
              <a:t>Canning Meat and Meat Products</a:t>
            </a:r>
          </a:p>
          <a:p>
            <a:pPr marL="457200" indent="-457200">
              <a:spcAft>
                <a:spcPts val="1200"/>
              </a:spcAft>
              <a:buFont typeface="+mj-lt"/>
              <a:buAutoNum type="arabicPeriod"/>
            </a:pPr>
            <a:r>
              <a:rPr lang="en-US" sz="3600" dirty="0"/>
              <a:t>Break</a:t>
            </a:r>
          </a:p>
          <a:p>
            <a:pPr marL="457200" indent="-457200">
              <a:spcAft>
                <a:spcPts val="1200"/>
              </a:spcAft>
              <a:buFont typeface="+mj-lt"/>
              <a:buAutoNum type="arabicPeriod"/>
            </a:pPr>
            <a:r>
              <a:rPr lang="en-US" sz="3600" dirty="0"/>
              <a:t>Freezing Meat</a:t>
            </a:r>
          </a:p>
          <a:p>
            <a:pPr marL="457200" indent="-457200">
              <a:buFont typeface="+mj-lt"/>
              <a:buAutoNum type="arabicPeriod"/>
            </a:pPr>
            <a:r>
              <a:rPr lang="en-US" sz="3600" dirty="0"/>
              <a:t>Drying </a:t>
            </a:r>
            <a:r>
              <a:rPr lang="en-US" sz="3600" dirty="0" smtClean="0"/>
              <a:t>Meat</a:t>
            </a:r>
            <a:endParaRPr lang="en-US" sz="3600" dirty="0"/>
          </a:p>
        </p:txBody>
      </p:sp>
    </p:spTree>
    <p:extLst>
      <p:ext uri="{BB962C8B-B14F-4D97-AF65-F5344CB8AC3E}">
        <p14:creationId xmlns:p14="http://schemas.microsoft.com/office/powerpoint/2010/main" val="4193281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Canning Meat and Meat Products</a:t>
            </a:r>
            <a:endParaRPr lang="en-US" dirty="0"/>
          </a:p>
        </p:txBody>
      </p:sp>
      <p:sp>
        <p:nvSpPr>
          <p:cNvPr id="3" name="Content Placeholder 2"/>
          <p:cNvSpPr>
            <a:spLocks noGrp="1"/>
          </p:cNvSpPr>
          <p:nvPr>
            <p:ph sz="half" idx="1"/>
          </p:nvPr>
        </p:nvSpPr>
        <p:spPr/>
        <p:txBody>
          <a:bodyPr/>
          <a:lstStyle/>
          <a:p>
            <a:pPr marL="0" indent="0">
              <a:buNone/>
            </a:pPr>
            <a:r>
              <a:rPr lang="en-US" sz="3200" dirty="0" smtClean="0"/>
              <a:t>Canning Demo: Broth</a:t>
            </a:r>
          </a:p>
          <a:p>
            <a:r>
              <a:rPr lang="en-US" sz="3200" i="1" dirty="0" smtClean="0"/>
              <a:t>Process steps, page 2</a:t>
            </a:r>
          </a:p>
          <a:p>
            <a:r>
              <a:rPr lang="en-US" sz="3200" i="1" dirty="0" smtClean="0"/>
              <a:t>Handout, page 4</a:t>
            </a:r>
          </a:p>
          <a:p>
            <a:pPr marL="0" indent="0">
              <a:buNone/>
            </a:pPr>
            <a:endParaRPr lang="en-US" sz="2800" dirty="0"/>
          </a:p>
        </p:txBody>
      </p:sp>
      <p:sp>
        <p:nvSpPr>
          <p:cNvPr id="4" name="Content Placeholder 3"/>
          <p:cNvSpPr>
            <a:spLocks noGrp="1"/>
          </p:cNvSpPr>
          <p:nvPr>
            <p:ph sz="half" idx="2"/>
          </p:nvPr>
        </p:nvSpPr>
        <p:spPr/>
        <p:txBody>
          <a:bodyPr/>
          <a:lstStyle/>
          <a:p>
            <a:pPr marL="0" indent="0">
              <a:buNone/>
            </a:pPr>
            <a:r>
              <a:rPr lang="en-US" sz="3200" b="1" dirty="0"/>
              <a:t>Prep Food &amp; Fill </a:t>
            </a:r>
            <a:r>
              <a:rPr lang="en-US" sz="3200" b="1" dirty="0" smtClean="0"/>
              <a:t>Jars</a:t>
            </a:r>
            <a:endParaRPr lang="en-US" sz="3200" dirty="0" smtClean="0"/>
          </a:p>
          <a:p>
            <a:r>
              <a:rPr lang="en-US" sz="3200" dirty="0" smtClean="0"/>
              <a:t>Raw-pack vs. Hot-pack</a:t>
            </a:r>
          </a:p>
          <a:p>
            <a:r>
              <a:rPr lang="en-US" sz="3200" dirty="0" smtClean="0"/>
              <a:t>Jars</a:t>
            </a:r>
            <a:r>
              <a:rPr lang="en-US" sz="3200" dirty="0"/>
              <a:t>, lids &amp; rings</a:t>
            </a:r>
          </a:p>
          <a:p>
            <a:pPr lvl="1"/>
            <a:r>
              <a:rPr lang="en-US" sz="2800" dirty="0"/>
              <a:t>Only need to wash lids and rings, then set aside – no pre-heating!</a:t>
            </a:r>
          </a:p>
          <a:p>
            <a:r>
              <a:rPr lang="en-US" sz="3200" dirty="0"/>
              <a:t>Headspace</a:t>
            </a:r>
          </a:p>
          <a:p>
            <a:r>
              <a:rPr lang="en-US" sz="3200" dirty="0"/>
              <a:t>Strong finger tight ring </a:t>
            </a:r>
            <a:r>
              <a:rPr lang="en-US" sz="3200" dirty="0" smtClean="0"/>
              <a:t>placement</a:t>
            </a:r>
            <a:endParaRPr lang="en-US" sz="3200" dirty="0"/>
          </a:p>
        </p:txBody>
      </p:sp>
    </p:spTree>
    <p:extLst>
      <p:ext uri="{BB962C8B-B14F-4D97-AF65-F5344CB8AC3E}">
        <p14:creationId xmlns:p14="http://schemas.microsoft.com/office/powerpoint/2010/main" val="263694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Pressure Canner</a:t>
            </a:r>
            <a:endParaRPr lang="en-US" dirty="0"/>
          </a:p>
        </p:txBody>
      </p:sp>
      <p:sp>
        <p:nvSpPr>
          <p:cNvPr id="3" name="Content Placeholder 2"/>
          <p:cNvSpPr>
            <a:spLocks noGrp="1"/>
          </p:cNvSpPr>
          <p:nvPr>
            <p:ph idx="1"/>
          </p:nvPr>
        </p:nvSpPr>
        <p:spPr>
          <a:xfrm>
            <a:off x="609600" y="1600200"/>
            <a:ext cx="10972800" cy="4902200"/>
          </a:xfrm>
        </p:spPr>
        <p:txBody>
          <a:bodyPr/>
          <a:lstStyle/>
          <a:p>
            <a:pPr marL="457200" indent="-457200">
              <a:buFont typeface="+mj-lt"/>
              <a:buAutoNum type="arabicPeriod"/>
            </a:pPr>
            <a:r>
              <a:rPr lang="en-US" sz="3200" dirty="0" smtClean="0"/>
              <a:t>Check canner parts </a:t>
            </a:r>
            <a:r>
              <a:rPr lang="en-US" sz="3200" i="1" dirty="0" smtClean="0"/>
              <a:t>(</a:t>
            </a:r>
            <a:r>
              <a:rPr lang="en-US" sz="3200" i="1" dirty="0"/>
              <a:t>Today’s Demo Canner: </a:t>
            </a:r>
            <a:r>
              <a:rPr lang="en-US" sz="3200" i="1" dirty="0" smtClean="0"/>
              <a:t>Presto)</a:t>
            </a:r>
          </a:p>
          <a:p>
            <a:pPr marL="457200" indent="-457200">
              <a:buFont typeface="+mj-lt"/>
              <a:buAutoNum type="arabicPeriod"/>
            </a:pPr>
            <a:r>
              <a:rPr lang="en-US" sz="3200" dirty="0"/>
              <a:t>Canner rack &amp; water depth</a:t>
            </a:r>
          </a:p>
          <a:p>
            <a:pPr marL="457200" indent="-457200">
              <a:buFont typeface="+mj-lt"/>
              <a:buAutoNum type="arabicPeriod"/>
            </a:pPr>
            <a:r>
              <a:rPr lang="en-US" sz="3200" dirty="0" smtClean="0"/>
              <a:t>Jars in canner</a:t>
            </a:r>
          </a:p>
          <a:p>
            <a:pPr marL="457200" indent="-457200">
              <a:buFont typeface="+mj-lt"/>
              <a:buAutoNum type="arabicPeriod"/>
            </a:pPr>
            <a:r>
              <a:rPr lang="en-US" sz="3200" dirty="0" smtClean="0"/>
              <a:t>Lid safety features</a:t>
            </a:r>
          </a:p>
          <a:p>
            <a:pPr marL="796925" lvl="1" indent="-342900"/>
            <a:r>
              <a:rPr lang="en-US" sz="2800" dirty="0" smtClean="0"/>
              <a:t>Lock</a:t>
            </a:r>
          </a:p>
          <a:p>
            <a:pPr marL="796925" lvl="1" indent="-342900"/>
            <a:r>
              <a:rPr lang="en-US" sz="2800" dirty="0" smtClean="0"/>
              <a:t>Pressure release safety plug</a:t>
            </a:r>
          </a:p>
          <a:p>
            <a:pPr marL="796925" lvl="1" indent="-342900"/>
            <a:r>
              <a:rPr lang="en-US" sz="2800" dirty="0" smtClean="0"/>
              <a:t>Vent Port</a:t>
            </a:r>
          </a:p>
          <a:p>
            <a:pPr marL="796925" lvl="1" indent="-342900"/>
            <a:r>
              <a:rPr lang="en-US" sz="2800" dirty="0" smtClean="0"/>
              <a:t>Pressure lock</a:t>
            </a:r>
            <a:endParaRPr lang="en-US" sz="2800" dirty="0"/>
          </a:p>
        </p:txBody>
      </p:sp>
    </p:spTree>
    <p:extLst>
      <p:ext uri="{BB962C8B-B14F-4D97-AF65-F5344CB8AC3E}">
        <p14:creationId xmlns:p14="http://schemas.microsoft.com/office/powerpoint/2010/main" val="232662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CanLowAcid- Sac</Template>
  <TotalTime>6498</TotalTime>
  <Words>7704</Words>
  <Application>Microsoft Office PowerPoint</Application>
  <PresentationFormat>Widescreen</PresentationFormat>
  <Paragraphs>661</Paragraphs>
  <Slides>45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MS PGothic</vt:lpstr>
      <vt:lpstr>MS PGothic</vt:lpstr>
      <vt:lpstr>Arial</vt:lpstr>
      <vt:lpstr>Calibri</vt:lpstr>
      <vt:lpstr>Symbol</vt:lpstr>
      <vt:lpstr>Times New Roman</vt:lpstr>
      <vt:lpstr>ANRBrand_basic</vt:lpstr>
      <vt:lpstr>Preserving Meat</vt:lpstr>
      <vt:lpstr>Agenda</vt:lpstr>
      <vt:lpstr>Food Safety Basics</vt:lpstr>
      <vt:lpstr>Long-Term Preservation Methods</vt:lpstr>
      <vt:lpstr>Canning Methods</vt:lpstr>
      <vt:lpstr>Why 2 Canning Methods?</vt:lpstr>
      <vt:lpstr>Agenda</vt:lpstr>
      <vt:lpstr>Canning Meat and Meat Products</vt:lpstr>
      <vt:lpstr>Using a Pressure Canner</vt:lpstr>
      <vt:lpstr>Using a Pressure Canner: Venting</vt:lpstr>
      <vt:lpstr>Show &amp; Tell: Canned Ground Beef</vt:lpstr>
      <vt:lpstr>Show &amp; Tell: Canned Ground Beef</vt:lpstr>
      <vt:lpstr>Show &amp; Tell: Canned Ground Beef</vt:lpstr>
      <vt:lpstr>Show &amp; Tell: Canned Ground Beef</vt:lpstr>
      <vt:lpstr>Using a Pressure Canner: Venting</vt:lpstr>
      <vt:lpstr>Using a Pressure Canner: Building Pressure</vt:lpstr>
      <vt:lpstr>Using a Pressure Canner: Process</vt:lpstr>
      <vt:lpstr>Show and Tell: Canned Chicken</vt:lpstr>
      <vt:lpstr>Using a Pressure Canner: Depressurize</vt:lpstr>
      <vt:lpstr>So Many Options!</vt:lpstr>
      <vt:lpstr>Using a Pressure Canner: Post Processing</vt:lpstr>
      <vt:lpstr>Using a Pressure Canner: Cool Down</vt:lpstr>
      <vt:lpstr>Agenda</vt:lpstr>
      <vt:lpstr>Freezing Meat</vt:lpstr>
      <vt:lpstr>Frozen Meat Texture</vt:lpstr>
      <vt:lpstr>Frozen Meat Texture</vt:lpstr>
      <vt:lpstr>Frozen Meat Texture</vt:lpstr>
      <vt:lpstr>Preventing Freezer Burn</vt:lpstr>
      <vt:lpstr>Freezer Packaging</vt:lpstr>
      <vt:lpstr>Freezing Meat</vt:lpstr>
      <vt:lpstr>Packaging &amp; Storing Meat &amp; Wild Game</vt:lpstr>
      <vt:lpstr>Agenda</vt:lpstr>
      <vt:lpstr>Drying Meat</vt:lpstr>
      <vt:lpstr>Drying Meat: Food Safety </vt:lpstr>
      <vt:lpstr>Electric Dehydrators</vt:lpstr>
      <vt:lpstr>Dried Ground Beef (page 6)</vt:lpstr>
      <vt:lpstr>Dried Ground Beef</vt:lpstr>
      <vt:lpstr>Dried Ground Beef</vt:lpstr>
      <vt:lpstr>Dried Ground Beef</vt:lpstr>
      <vt:lpstr>Jerky (K-State pub)</vt:lpstr>
      <vt:lpstr>Jerky</vt:lpstr>
      <vt:lpstr>Jerky</vt:lpstr>
      <vt:lpstr>Jerky</vt:lpstr>
      <vt:lpstr>Agenda</vt:lpstr>
      <vt:lpstr>Final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Mosbacher</dc:creator>
  <cp:lastModifiedBy>Sue Mosbacher</cp:lastModifiedBy>
  <cp:revision>114</cp:revision>
  <dcterms:created xsi:type="dcterms:W3CDTF">2020-08-19T23:26:05Z</dcterms:created>
  <dcterms:modified xsi:type="dcterms:W3CDTF">2023-03-18T05:20:24Z</dcterms:modified>
</cp:coreProperties>
</file>