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7" r:id="rId5"/>
    <p:sldMasterId id="2147483665" r:id="rId6"/>
  </p:sldMasterIdLst>
  <p:notesMasterIdLst>
    <p:notesMasterId r:id="rId16"/>
  </p:notesMasterIdLst>
  <p:sldIdLst>
    <p:sldId id="342" r:id="rId7"/>
    <p:sldId id="343" r:id="rId8"/>
    <p:sldId id="261" r:id="rId9"/>
    <p:sldId id="338" r:id="rId10"/>
    <p:sldId id="339" r:id="rId11"/>
    <p:sldId id="341" r:id="rId12"/>
    <p:sldId id="340" r:id="rId13"/>
    <p:sldId id="344" r:id="rId14"/>
    <p:sldId id="33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B84"/>
    <a:srgbClr val="00944D"/>
    <a:srgbClr val="59CFC3"/>
    <a:srgbClr val="F8D311"/>
    <a:srgbClr val="2B388F"/>
    <a:srgbClr val="AF2A30"/>
    <a:srgbClr val="8BC53F"/>
    <a:srgbClr val="4D96BA"/>
    <a:srgbClr val="FB8654"/>
    <a:srgbClr val="2B38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13"/>
    <p:restoredTop sz="94694"/>
  </p:normalViewPr>
  <p:slideViewPr>
    <p:cSldViewPr snapToGrid="0" snapToObjects="1">
      <p:cViewPr varScale="1">
        <p:scale>
          <a:sx n="69" d="100"/>
          <a:sy n="69" d="100"/>
        </p:scale>
        <p:origin x="361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9B77D-97A1-4CEA-9A73-BA9AB5BE2CD2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12EFB-D8A8-403C-81E4-91E59E96F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3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CDC definition of outcome evaluation:</a:t>
            </a:r>
          </a:p>
          <a:p>
            <a:r>
              <a:rPr lang="en-US" dirty="0"/>
              <a:t>Outcome/effectiveness evaluation measures program effects in the target population by assessing the progress in the outcomes or outcome objectives that the program is to achieve.</a:t>
            </a:r>
          </a:p>
          <a:p>
            <a:endParaRPr lang="en-US" dirty="0"/>
          </a:p>
          <a:p>
            <a:r>
              <a:rPr lang="en-US" dirty="0"/>
              <a:t>USDA SNAP-Ed the priority outcome indicators most likely to be assessed from an IOE intervention are : MT1,MT3,MT5, and MT6</a:t>
            </a:r>
          </a:p>
          <a:p>
            <a:endParaRPr lang="en-US" dirty="0"/>
          </a:p>
          <a:p>
            <a:r>
              <a:rPr lang="en-US" dirty="0"/>
              <a:t>References: https://www.cdc.gov/std/Program/pupestd/Types%20of%20Evaluation.pdf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4C053-E637-4056-88D4-DB60087E8E6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5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D38F-C150-0847-A901-99348C2DC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328D1-B573-E24A-8FD6-12DCF3B18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6ECB916F-3420-AC47-BF46-D73950AA9A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99" y="0"/>
            <a:ext cx="12322585" cy="693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6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2F923-9446-2E45-A898-D6FCC997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4E8671-903F-8E49-8BC8-1D1F3F6B3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0BCDD4-AB16-DC44-A2F0-83AC7973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FCCA6E-D388-2946-A4AA-79983DC3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3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89950E-24DB-294B-BAA8-96F21CC16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845F0-B9F9-5C4F-A4B1-F5ED69DA7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1748D-C581-5448-A94C-5F3FE4A25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4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7BD8-A2EB-E24A-9E65-A72820568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C5582-3ACF-114E-AEDA-F4C9407BF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84EA56-2D33-0844-9B63-B7550BE52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901CE-A1B1-9D4F-A2E0-0E83A8233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FC791-4F7B-B447-874E-4B66ABBD0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B31FA-F2A7-F04E-B4C3-F33EBC5CF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5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45A9B-0D3B-9848-AB35-0E2646D6C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17720-72F7-3B46-9E8C-F254453270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5EA8A-C537-C54B-A832-40518AC20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2A074-E97A-5B42-B03D-CB5799214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E15EF-C73D-5248-BB71-F085D0930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53A90-9CEC-5A49-AD3E-5A30C61AF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44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6D0F0-DDA8-F148-8FE1-215E17424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4A1A5-59DF-9A41-B640-934839625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CA9FC-4A74-014B-B428-2F09059DC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83C65-8198-8344-8717-84AF3C6E1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81C1D-C627-204C-A820-3EA8009E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04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FDCC3-7419-544B-9964-A9A4C9FF04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B6A46-D461-8849-81E6-C3D563190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BC004-98E2-D445-9A4F-38F3B3D73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153F6-F504-7841-80B0-F0533224A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9D37C-328D-3C47-8108-46FDDB66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50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A37A0-1EE1-094E-ABDA-99B17C2CA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922A9-BD72-134C-A77B-CCE77E19E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strike="sngStrike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F33CE-3BA5-3943-A091-27950CC1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0D35-D7F2-7B4C-B1FE-824959C6F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8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0A25D-B4D9-774B-8F39-3453553B2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180F51-DA7E-2A43-9000-DD5B9899B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0FFE3-70E2-EA4A-AEAA-CB01A3E86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D4320-7E57-7A4E-8CB8-E3676F67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E17A3-B13D-8C4B-84CD-7EE2E595D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38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0926D-1EBB-B045-B829-242DD3A6D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75F42-D264-B642-8713-DE54F1F6F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B7178-70B9-DA44-A084-FCF125E93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B9BD2-65B4-3245-BA00-10318F000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B376C-3EF6-F640-9BE9-2BB325C4D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1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9855-5710-2748-9CAC-0C16C0A2B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A16BC-C0F4-6747-AECD-8B332CFDB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98D37-8764-F843-9824-E063E866D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21946-D1A0-C942-B46B-FF0CF853A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B91AD-51BB-3C47-A633-0FDD42A4E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9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D38F-C150-0847-A901-99348C2DC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328D1-B573-E24A-8FD6-12DCF3B18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18E9A1D2-2FD9-D241-A512-8D13727420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46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369D1-20DF-0043-A02D-78596AC0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2B8D0-C20A-F04B-981A-DA974A36F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74BCF-100F-E941-BFF2-7B6B0B23A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904E8-EA83-864B-ACF4-F24C33B55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1DF38-CEE6-5D4D-8459-B16630103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939E0-1F5B-E748-9F09-5CD6D05C4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39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97351-0478-3444-A34E-7791F585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97317-9412-474E-92A7-B8982763B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C12BF-BE58-774F-9DFC-1DF78F1B3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852B3-06E8-2B4D-ADD2-B3D503C24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2AAFA2-0287-8E41-8792-95DF20CEA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C91D6B-C6F9-C245-8385-C9794CB43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02CBAD-2E5E-A34C-BCF6-15EB4A4F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3F09A-A506-274A-84B4-F676C828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02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DAADC-51BC-6745-B4A6-51772613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039962-60A3-814E-A66E-61EAF01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74173-2B8A-8948-8CAE-F8D3B62F0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FE4F1-524B-3746-B7FC-CEBFD57CC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57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DB7BA4-B554-4047-9D76-7DE18F2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97B702-28D4-D244-A44F-7CEC919C9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AD1F4-2338-604E-8482-EF2DB0D4E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31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BED7D-0C14-CB48-BC82-F06753D10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12676-FDBA-4A43-B716-9A1E89403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E8161-0CC0-0D4E-A1C2-3DB408665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F8742-A805-4B46-8046-EEF934569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348AB-1783-D145-B908-D8B512E42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8A057-1CA7-7544-BE14-88F59444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89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79C12-CA29-3946-A3E7-77DBFD858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9B36E5-0F6D-8245-B6EB-CE60A1F86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BBE08-E002-C049-9C23-AAC5428F2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BB1B6-3A68-0D4D-AB16-2D642B5D3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D3103-01C1-3F46-BE14-8B7AA41B9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48798-8CB3-284D-AA02-0C20DB6C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49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FBF6-5055-354A-A634-0C5311A88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50A89-858A-6C44-B6D9-CB68CB6E9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56155-DB15-E04D-B976-E4FE7BD88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27903-332A-F945-81D9-712A9EDB7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C2485-2415-AE41-BA81-B7C1024E3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65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AF87FF-0B87-E040-9BC5-975B6900BD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FB225-FBCC-0C43-9934-11CB2FCF4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4BA93-566A-484F-AAE7-564F6D5A9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8546A-3542-814A-869A-AD7345F4B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1D029-03A8-924C-829C-D72BAC507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9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D38F-C150-0847-A901-99348C2DC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328D1-B573-E24A-8FD6-12DCF3B18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73FF124-3618-F34E-8B16-A531C632B7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07342CD-F67A-404F-9FE4-F5EC18A33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99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7AA82-1DB5-0A41-8083-F7B41F5A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/>
          <a:lstStyle>
            <a:lvl1pPr>
              <a:defRPr b="1">
                <a:solidFill>
                  <a:srgbClr val="702B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00CA9-5163-BB43-B94C-464174D742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28056"/>
            <a:ext cx="10515600" cy="3355163"/>
          </a:xfrm>
        </p:spPr>
        <p:txBody>
          <a:bodyPr/>
          <a:lstStyle>
            <a:lvl1pPr marL="0" indent="0"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</a:lstStyle>
          <a:p>
            <a:pPr lvl="0"/>
            <a:r>
              <a:rPr lang="en-US" dirty="0"/>
              <a:t>Section 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9DB1244-CF85-3A48-A017-351AEDDBF9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503" y="6090444"/>
            <a:ext cx="2826897" cy="66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2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7AA82-1DB5-0A41-8083-F7B41F5A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/>
          <a:lstStyle>
            <a:lvl1pPr>
              <a:defRPr b="1">
                <a:solidFill>
                  <a:srgbClr val="2B38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00CA9-5163-BB43-B94C-464174D742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28056"/>
            <a:ext cx="10515600" cy="3753644"/>
          </a:xfrm>
        </p:spPr>
        <p:txBody>
          <a:bodyPr/>
          <a:lstStyle>
            <a:lvl1pPr marL="0" indent="0"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</a:lstStyle>
          <a:p>
            <a:pPr lvl="0"/>
            <a:r>
              <a:rPr lang="en-US" dirty="0"/>
              <a:t>Section 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EC23C6-4398-6945-9B74-D6670BAF20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990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D25991-5F79-BC4D-8982-967F3537E9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750" y="6090444"/>
            <a:ext cx="28321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6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7AA82-1DB5-0A41-8083-F7B41F5A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/>
          <a:lstStyle>
            <a:lvl1pPr>
              <a:defRPr b="1">
                <a:solidFill>
                  <a:srgbClr val="2B38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00CA9-5163-BB43-B94C-464174D742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28056"/>
            <a:ext cx="10515600" cy="3321844"/>
          </a:xfrm>
        </p:spPr>
        <p:txBody>
          <a:bodyPr/>
          <a:lstStyle>
            <a:lvl1pPr marL="0" indent="0"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</a:lstStyle>
          <a:p>
            <a:pPr lvl="0"/>
            <a:r>
              <a:rPr lang="en-US" dirty="0"/>
              <a:t>Section 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65CB5E-AE67-E140-BF09-4C613F1803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990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40BCAA-BF3A-F14F-B1FB-9A37955904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350" y="6090444"/>
            <a:ext cx="28321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2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AD50-C820-B74B-9D12-54B165080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A7509-3C51-1540-B5B2-80960E1A1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7C75A-44C2-0D45-9B39-CBD19CF04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E2794-1B84-6948-9C2F-67DE0E98C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E7A24-18F8-6440-AFD3-FFF1C345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16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30C4C-9C1B-8C45-87A0-74246445E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3C22E-33C7-8F49-A265-D5D8313AE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BB54A-308F-2746-B04C-B86E00FCC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2772E-B089-4543-9E9B-B2CA0B23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1BBD7-D362-9647-B586-25CA09FC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1D535-282B-5F42-9B25-E107E28E9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8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9812B-B797-7742-8124-2FCD0E988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045D5-C335-6A43-AF25-1E6648EEB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3B8F3-7B8E-5947-A74B-02808BC70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8BEFF-5E2A-7444-8D06-0162C78F4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4F5142-3022-1446-9DEA-634D5376AC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48A6EB-ECE1-C943-929B-709097BCA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44C670-B14E-0E48-B55D-EC84DA109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A098D4-C2EA-4244-9BF6-CD3FCAF1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5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C95BE0-A2D0-E54E-9352-EEB5C7C7F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0850F-B278-BD42-AFBE-FFBAF7274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Section 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4A547-AE65-4241-9104-BFE1B9A13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30179-B65F-F446-91C9-CBE070704E17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F0867-20DA-C043-BC77-40BC1D9CF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ED5A9-B320-B743-9689-FE5B1D07A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2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50" r:id="rId4"/>
    <p:sldLayoutId id="2147483661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A86AE0-40A6-1E46-A593-25DD4273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55E19-42B9-4A46-90B5-12782457A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58836-528F-7945-B98A-867762161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105A7-A977-FA46-BA0B-8C6154C51868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5AE97-BC85-C64E-90EC-1BE94FA71B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3FE05-048D-3147-A74E-EF48E8E42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80D35-D7F2-7B4C-B1FE-824959C6F42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9012EB5-E61D-884A-AAB6-02CDD1C54D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263120" cy="6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1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FEE4F7-30AA-7344-9252-A2D3FC439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BD2A9-3A5C-D248-9B83-E56E3C6C2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CE581-6F1B-2145-8516-2C06C21139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11CA2-BB88-8644-98B4-6A53F6EA3C3D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27632-0FF1-F14C-85E6-24DD836EE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5F543-BEAF-4D4E-962F-42E10D66F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FDFBB4-48B8-C248-9939-E8CFD79A97C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08712"/>
            <a:ext cx="121920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0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93571D4-4813-B74C-AE0C-C482ABC7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5670" y="924340"/>
            <a:ext cx="6311349" cy="3088136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IOE </a:t>
            </a:r>
            <a:r>
              <a:rPr lang="en-US" sz="4800" dirty="0" smtClean="0">
                <a:solidFill>
                  <a:schemeClr val="bg1"/>
                </a:solidFill>
              </a:rPr>
              <a:t>Purpose, Timeline </a:t>
            </a:r>
            <a:r>
              <a:rPr lang="en-US" sz="4800" dirty="0" smtClean="0">
                <a:solidFill>
                  <a:schemeClr val="bg1"/>
                </a:solidFill>
              </a:rPr>
              <a:t>&amp; </a:t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>Logic Model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81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F4617FE-D507-934F-8428-717AD84B7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IOE evaluation research question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B747BDF-CDBD-3A4C-B557-1803FD9E2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1" y="2406960"/>
            <a:ext cx="11353800" cy="3321844"/>
          </a:xfrm>
        </p:spPr>
        <p:txBody>
          <a:bodyPr>
            <a:normAutofit/>
          </a:bodyPr>
          <a:lstStyle/>
          <a:p>
            <a:r>
              <a:rPr lang="en-US" sz="3200" b="0" dirty="0"/>
              <a:t>After participating in school (or after school)-based CFHL intervention, what’s the average change students report in:</a:t>
            </a:r>
          </a:p>
          <a:p>
            <a:endParaRPr lang="en-US" sz="2800" b="0" dirty="0"/>
          </a:p>
          <a:p>
            <a:pPr marL="1428750" lvl="1" indent="-742950">
              <a:buFont typeface="+mj-lt"/>
              <a:buAutoNum type="arabicPeriod"/>
            </a:pPr>
            <a:r>
              <a:rPr lang="en-US" sz="2800" b="0" dirty="0"/>
              <a:t>Healthy eating behaviors (e.g. consumption of </a:t>
            </a:r>
            <a:r>
              <a:rPr lang="en-US" sz="2800" dirty="0"/>
              <a:t>FV and water</a:t>
            </a:r>
            <a:r>
              <a:rPr lang="en-US" sz="2800" b="0" dirty="0"/>
              <a:t>),</a:t>
            </a:r>
          </a:p>
          <a:p>
            <a:pPr marL="1428750" lvl="1" indent="-742950">
              <a:buFont typeface="+mj-lt"/>
              <a:buAutoNum type="arabicPeriod"/>
            </a:pPr>
            <a:r>
              <a:rPr lang="en-US" sz="2800" dirty="0"/>
              <a:t>Unhealthy eating behaviors (e.g. consumption of SSBs),</a:t>
            </a:r>
            <a:endParaRPr lang="en-US" sz="2800" b="0" dirty="0"/>
          </a:p>
          <a:p>
            <a:pPr marL="1428750" lvl="1" indent="-742950">
              <a:buFont typeface="+mj-lt"/>
              <a:buAutoNum type="arabicPeriod"/>
            </a:pPr>
            <a:r>
              <a:rPr lang="en-US" sz="2800" b="0" dirty="0"/>
              <a:t>Physical activity (e.g. days/week active, PE)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12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EF73F-4A27-AB4D-9FE3-4FC7B9AEA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Purpose of IOE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08101-8893-6543-9A88-B09EB7E33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b="0" dirty="0"/>
              <a:t>Show that a school-based CFHL intervention is effective </a:t>
            </a:r>
            <a:r>
              <a:rPr lang="en-US" dirty="0">
                <a:solidFill>
                  <a:srgbClr val="702B84"/>
                </a:solidFill>
              </a:rPr>
              <a:t>locally</a:t>
            </a:r>
            <a:r>
              <a:rPr lang="en-US" b="0" dirty="0">
                <a:solidFill>
                  <a:srgbClr val="702B84"/>
                </a:solidFill>
              </a:rPr>
              <a:t> </a:t>
            </a:r>
            <a:r>
              <a:rPr lang="en-US" b="0" dirty="0"/>
              <a:t>and/or using the data for </a:t>
            </a:r>
            <a:r>
              <a:rPr lang="en-US" dirty="0">
                <a:solidFill>
                  <a:srgbClr val="702B84"/>
                </a:solidFill>
              </a:rPr>
              <a:t>program improvement </a:t>
            </a:r>
            <a:r>
              <a:rPr lang="en-US" b="0" dirty="0"/>
              <a:t/>
            </a:r>
            <a:br>
              <a:rPr lang="en-US" b="0" dirty="0"/>
            </a:br>
            <a:endParaRPr lang="en-US" b="0" dirty="0"/>
          </a:p>
          <a:p>
            <a:pPr marL="742950" indent="-742950">
              <a:buFont typeface="+mj-lt"/>
              <a:buAutoNum type="arabicPeriod"/>
            </a:pPr>
            <a:r>
              <a:rPr lang="en-US" b="0" dirty="0"/>
              <a:t>Show school-based CFHL interventions are effective at the </a:t>
            </a:r>
            <a:r>
              <a:rPr lang="en-US" dirty="0">
                <a:solidFill>
                  <a:srgbClr val="00944D"/>
                </a:solidFill>
              </a:rPr>
              <a:t>state-level</a:t>
            </a:r>
          </a:p>
        </p:txBody>
      </p:sp>
    </p:spTree>
    <p:extLst>
      <p:ext uri="{BB962C8B-B14F-4D97-AF65-F5344CB8AC3E}">
        <p14:creationId xmlns:p14="http://schemas.microsoft.com/office/powerpoint/2010/main" val="1947436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DEA0F-4CBD-46C3-86DD-8C15D709E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data captured?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75144-0CE6-4B4E-A864-CF348CA7F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181" y="2605743"/>
            <a:ext cx="11635409" cy="3321844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44D"/>
                </a:solidFill>
              </a:rPr>
              <a:t>EATS survey </a:t>
            </a:r>
            <a:r>
              <a:rPr lang="en-US" sz="2800" b="0" dirty="0"/>
              <a:t>(measures change over time in student behavior)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44D"/>
                </a:solidFill>
              </a:rPr>
              <a:t>Elementary SLAQ </a:t>
            </a:r>
            <a:r>
              <a:rPr lang="en-US" sz="2800" b="0" dirty="0"/>
              <a:t>(measures school environment changes)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44D"/>
                </a:solidFill>
              </a:rPr>
              <a:t>OST SLAQ </a:t>
            </a:r>
            <a:r>
              <a:rPr lang="en-US" sz="2800" b="0" dirty="0"/>
              <a:t>(measures after school site environment changes)</a:t>
            </a:r>
          </a:p>
        </p:txBody>
      </p:sp>
    </p:spTree>
    <p:extLst>
      <p:ext uri="{BB962C8B-B14F-4D97-AF65-F5344CB8AC3E}">
        <p14:creationId xmlns:p14="http://schemas.microsoft.com/office/powerpoint/2010/main" val="4027487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B5780-CB73-484D-8F28-FE06052F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much data are needed to measure change (i.e. conduct meaningful analysis</a:t>
            </a:r>
            <a:r>
              <a:rPr lang="en-US" sz="3600" dirty="0"/>
              <a:t>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6501-8D50-4F6D-9099-5FC943061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Statewide impact: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/>
              <a:t>69 “clusters” (schools/sites) of </a:t>
            </a:r>
            <a:r>
              <a:rPr lang="en-US" b="0" dirty="0" smtClean="0"/>
              <a:t>30 </a:t>
            </a:r>
            <a:r>
              <a:rPr lang="en-US" b="0" dirty="0"/>
              <a:t>matched EATS participant surveys per site</a:t>
            </a:r>
          </a:p>
          <a:p>
            <a:endParaRPr lang="en-US" dirty="0"/>
          </a:p>
          <a:p>
            <a:r>
              <a:rPr lang="en-US" dirty="0"/>
              <a:t>Local change/program improvement: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/>
              <a:t>At least 30 matched EATS participant surveys per site</a:t>
            </a:r>
          </a:p>
        </p:txBody>
      </p:sp>
    </p:spTree>
    <p:extLst>
      <p:ext uri="{BB962C8B-B14F-4D97-AF65-F5344CB8AC3E}">
        <p14:creationId xmlns:p14="http://schemas.microsoft.com/office/powerpoint/2010/main" val="512926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B5780-CB73-484D-8F28-FE06052F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Applying program findings at local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6501-8D50-4F6D-9099-5FC943061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8056"/>
            <a:ext cx="10515600" cy="3715544"/>
          </a:xfrm>
        </p:spPr>
        <p:txBody>
          <a:bodyPr>
            <a:normAutofit fontScale="70000" lnSpcReduction="20000"/>
          </a:bodyPr>
          <a:lstStyle/>
          <a:p>
            <a:r>
              <a:rPr lang="en-US" sz="5100" b="0" dirty="0"/>
              <a:t>Step 1: Look at </a:t>
            </a:r>
            <a:r>
              <a:rPr lang="en-US" sz="5100" dirty="0">
                <a:solidFill>
                  <a:srgbClr val="702B84"/>
                </a:solidFill>
              </a:rPr>
              <a:t>EATS change data</a:t>
            </a:r>
            <a:r>
              <a:rPr lang="en-US" sz="5100" b="0" dirty="0"/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/>
              <a:t>Do you have enough data to assess change? Need at least 30 matched pairs/school for meaningful school-level analysis.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/>
              <a:t>Are there any areas of dietary intake/physical activity that need improvement?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/>
              <a:t>Are you using curricula/PSE approaches that focus on improving those indicators?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b="0" dirty="0"/>
          </a:p>
          <a:p>
            <a:r>
              <a:rPr lang="en-US" dirty="0"/>
              <a:t>Not sure where to start? </a:t>
            </a:r>
          </a:p>
          <a:p>
            <a:r>
              <a:rPr lang="en-US" b="0" dirty="0"/>
              <a:t>Reach out to your project officer for program improvement support!</a:t>
            </a:r>
          </a:p>
        </p:txBody>
      </p:sp>
    </p:spTree>
    <p:extLst>
      <p:ext uri="{BB962C8B-B14F-4D97-AF65-F5344CB8AC3E}">
        <p14:creationId xmlns:p14="http://schemas.microsoft.com/office/powerpoint/2010/main" val="1969400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B5780-CB73-484D-8F28-FE06052F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Applying program findings at local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6501-8D50-4F6D-9099-5FC943061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8056"/>
            <a:ext cx="10515600" cy="3715544"/>
          </a:xfrm>
        </p:spPr>
        <p:txBody>
          <a:bodyPr>
            <a:normAutofit fontScale="70000" lnSpcReduction="20000"/>
          </a:bodyPr>
          <a:lstStyle/>
          <a:p>
            <a:r>
              <a:rPr lang="en-US" sz="5100" b="0" dirty="0"/>
              <a:t>Step 2: If doing site-level PSE, look at </a:t>
            </a:r>
            <a:r>
              <a:rPr lang="en-US" sz="5100" dirty="0">
                <a:solidFill>
                  <a:srgbClr val="00944D"/>
                </a:solidFill>
              </a:rPr>
              <a:t>SLAQ data</a:t>
            </a:r>
            <a:r>
              <a:rPr lang="en-US" sz="5100" b="0" dirty="0"/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/>
              <a:t>From section scores, have you identified areas that need attention?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/>
              <a:t>Is it feasible to make changes in lower-scoring sections of the SLAQ?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/>
              <a:t>Are there low-hanging fruit?</a:t>
            </a:r>
          </a:p>
          <a:p>
            <a:endParaRPr lang="en-US" b="0" dirty="0"/>
          </a:p>
          <a:p>
            <a:r>
              <a:rPr lang="en-US" dirty="0"/>
              <a:t>Not sure where to start? </a:t>
            </a:r>
          </a:p>
          <a:p>
            <a:r>
              <a:rPr lang="en-US" b="0" dirty="0"/>
              <a:t>Reach out to your project officer for program improvement support!</a:t>
            </a:r>
          </a:p>
        </p:txBody>
      </p:sp>
    </p:spTree>
    <p:extLst>
      <p:ext uri="{BB962C8B-B14F-4D97-AF65-F5344CB8AC3E}">
        <p14:creationId xmlns:p14="http://schemas.microsoft.com/office/powerpoint/2010/main" val="1472143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IOE Timeline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5" y="2293161"/>
            <a:ext cx="12047545" cy="2676404"/>
          </a:xfrm>
        </p:spPr>
      </p:pic>
    </p:spTree>
    <p:extLst>
      <p:ext uri="{BB962C8B-B14F-4D97-AF65-F5344CB8AC3E}">
        <p14:creationId xmlns:p14="http://schemas.microsoft.com/office/powerpoint/2010/main" val="2428104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E3E49-BCDD-47F6-89CC-C954C547E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960" y="35831"/>
            <a:ext cx="8229600" cy="70001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IOE Logic Model for </a:t>
            </a:r>
            <a:r>
              <a:rPr lang="en-US" sz="4000" b="1" dirty="0" smtClean="0"/>
              <a:t>School </a:t>
            </a:r>
            <a:r>
              <a:rPr lang="en-US" sz="4000" b="1" dirty="0"/>
              <a:t>S</a:t>
            </a:r>
            <a:r>
              <a:rPr lang="en-US" sz="4000" b="1" dirty="0" smtClean="0"/>
              <a:t>etting</a:t>
            </a:r>
            <a:endParaRPr lang="en-US" sz="4000" b="1" dirty="0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08C3B28-42CF-4F46-839D-ACF57EA3973B}"/>
              </a:ext>
            </a:extLst>
          </p:cNvPr>
          <p:cNvCxnSpPr>
            <a:cxnSpLocks/>
          </p:cNvCxnSpPr>
          <p:nvPr/>
        </p:nvCxnSpPr>
        <p:spPr>
          <a:xfrm>
            <a:off x="1792044" y="2476944"/>
            <a:ext cx="1828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0EDD9AB-5B88-4D32-BE8E-7A4229DCF94D}"/>
              </a:ext>
            </a:extLst>
          </p:cNvPr>
          <p:cNvCxnSpPr>
            <a:cxnSpLocks/>
          </p:cNvCxnSpPr>
          <p:nvPr/>
        </p:nvCxnSpPr>
        <p:spPr>
          <a:xfrm>
            <a:off x="4697196" y="2382123"/>
            <a:ext cx="1828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5F00666-2E04-4F1E-A460-78E194FBFE3F}"/>
              </a:ext>
            </a:extLst>
          </p:cNvPr>
          <p:cNvCxnSpPr>
            <a:cxnSpLocks/>
          </p:cNvCxnSpPr>
          <p:nvPr/>
        </p:nvCxnSpPr>
        <p:spPr>
          <a:xfrm flipV="1">
            <a:off x="9964737" y="10445900"/>
            <a:ext cx="0" cy="2858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 Box 6">
            <a:extLst>
              <a:ext uri="{FF2B5EF4-FFF2-40B4-BE49-F238E27FC236}">
                <a16:creationId xmlns:a16="http://schemas.microsoft.com/office/drawing/2014/main" id="{9CC53DD7-36F6-496A-919A-CC26860F3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4029" y="1523065"/>
            <a:ext cx="1910395" cy="1707152"/>
          </a:xfrm>
          <a:prstGeom prst="rect">
            <a:avLst/>
          </a:prstGeom>
          <a:solidFill>
            <a:srgbClr val="FFFFFF"/>
          </a:solidFill>
          <a:ln w="38100">
            <a:solidFill>
              <a:srgbClr val="AF2A3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US" altLang="en-US" b="1" dirty="0">
                <a:latin typeface="Arial" panose="020B0604020202020204" pitchFamily="34" charset="0"/>
              </a:rPr>
              <a:t>Population</a:t>
            </a:r>
            <a:r>
              <a:rPr lang="en-US" altLang="en-US" sz="1600" b="1" dirty="0">
                <a:latin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</a:rPr>
              <a:t>Impact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Arial" panose="020B0604020202020204" pitchFamily="34" charset="0"/>
              </a:rPr>
              <a:t>Improved diet quality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Arial" panose="020B0604020202020204" pitchFamily="34" charset="0"/>
              </a:rPr>
              <a:t>Healthy weight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Arial" panose="020B0604020202020204" pitchFamily="34" charset="0"/>
              </a:rPr>
              <a:t>Less chronic disease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Arial" panose="020B0604020202020204" pitchFamily="34" charset="0"/>
              </a:rPr>
              <a:t>Quality of life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3C16A4-CCD0-4DF4-A61B-290016A8B09D}"/>
              </a:ext>
            </a:extLst>
          </p:cNvPr>
          <p:cNvSpPr txBox="1"/>
          <p:nvPr/>
        </p:nvSpPr>
        <p:spPr>
          <a:xfrm>
            <a:off x="35778" y="1068866"/>
            <a:ext cx="1756266" cy="3600986"/>
          </a:xfrm>
          <a:prstGeom prst="rect">
            <a:avLst/>
          </a:prstGeom>
          <a:noFill/>
          <a:ln w="38100">
            <a:solidFill>
              <a:srgbClr val="FB86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Inputs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SNAP-Ed funding</a:t>
            </a:r>
            <a:endParaRPr lang="en-US" altLang="en-US" sz="1400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Staffing (LHD, subs, unfunded partners)</a:t>
            </a:r>
            <a:endParaRPr lang="en-US" altLang="en-US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Curricula and other intervention materials</a:t>
            </a:r>
          </a:p>
          <a:p>
            <a:pPr marL="285750" indent="-28575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Intervention and evaluation plans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A38A56-1C02-4D41-9F68-FFC86EE3B229}"/>
              </a:ext>
            </a:extLst>
          </p:cNvPr>
          <p:cNvSpPr txBox="1"/>
          <p:nvPr/>
        </p:nvSpPr>
        <p:spPr>
          <a:xfrm>
            <a:off x="2017282" y="1068866"/>
            <a:ext cx="2643342" cy="3016210"/>
          </a:xfrm>
          <a:prstGeom prst="rect">
            <a:avLst/>
          </a:prstGeom>
          <a:noFill/>
          <a:ln w="38100">
            <a:solidFill>
              <a:srgbClr val="4D96B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Evidence-based direct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Evidence-based indirect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PSE activities at school: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School partnerships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Environment changes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Policy changes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Tools to measure impact: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EATS survey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Elementary / OST SLAQs (if applicable)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82E7F4-8FB4-40D3-9A56-D34F17F61F8F}"/>
              </a:ext>
            </a:extLst>
          </p:cNvPr>
          <p:cNvSpPr txBox="1"/>
          <p:nvPr/>
        </p:nvSpPr>
        <p:spPr>
          <a:xfrm>
            <a:off x="4912421" y="1501451"/>
            <a:ext cx="1555491" cy="2308324"/>
          </a:xfrm>
          <a:prstGeom prst="rect">
            <a:avLst/>
          </a:prstGeom>
          <a:noFill/>
          <a:ln w="38100">
            <a:solidFill>
              <a:srgbClr val="8BC53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Short-term </a:t>
            </a:r>
          </a:p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Individual level: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Increased Awareness, skills and knowledge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Environmental level: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Increased Awareness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A97EC0-3894-4A82-AA9B-AB32286713F2}"/>
              </a:ext>
            </a:extLst>
          </p:cNvPr>
          <p:cNvSpPr txBox="1"/>
          <p:nvPr/>
        </p:nvSpPr>
        <p:spPr>
          <a:xfrm>
            <a:off x="6631475" y="1501451"/>
            <a:ext cx="1675544" cy="3170099"/>
          </a:xfrm>
          <a:prstGeom prst="rect">
            <a:avLst/>
          </a:prstGeom>
          <a:noFill/>
          <a:ln w="38100">
            <a:solidFill>
              <a:srgbClr val="00944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Mid-term</a:t>
            </a:r>
          </a:p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Individual Level: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Incorporate skills, change behaviors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(MT1/MT3)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Environmental level: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Nutritional supports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(MT5)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 and reduced sedentary behavior supports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(MT6)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68AA577-2606-4505-8C71-8A4B22571FF2}"/>
              </a:ext>
            </a:extLst>
          </p:cNvPr>
          <p:cNvSpPr txBox="1"/>
          <p:nvPr/>
        </p:nvSpPr>
        <p:spPr>
          <a:xfrm>
            <a:off x="8408217" y="1507528"/>
            <a:ext cx="1675544" cy="2308324"/>
          </a:xfrm>
          <a:prstGeom prst="rect">
            <a:avLst/>
          </a:prstGeom>
          <a:noFill/>
          <a:ln w="38100">
            <a:solidFill>
              <a:srgbClr val="702B8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Long-term</a:t>
            </a:r>
          </a:p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Individual Level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Decrease risk factors for health problems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Environmental level: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Implementation and effectiveness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D7898BD-4123-476E-A459-C94930F3658F}"/>
              </a:ext>
            </a:extLst>
          </p:cNvPr>
          <p:cNvSpPr/>
          <p:nvPr/>
        </p:nvSpPr>
        <p:spPr>
          <a:xfrm>
            <a:off x="4899141" y="707203"/>
            <a:ext cx="7185284" cy="769441"/>
          </a:xfrm>
          <a:prstGeom prst="rightArrow">
            <a:avLst/>
          </a:prstGeom>
          <a:solidFill>
            <a:srgbClr val="2B38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2B894BBC-F13D-4C56-91D0-2BBA751CC06D}"/>
              </a:ext>
            </a:extLst>
          </p:cNvPr>
          <p:cNvSpPr/>
          <p:nvPr/>
        </p:nvSpPr>
        <p:spPr>
          <a:xfrm rot="10800000">
            <a:off x="186396" y="4663391"/>
            <a:ext cx="7152996" cy="1453876"/>
          </a:xfrm>
          <a:prstGeom prst="curvedDownArrow">
            <a:avLst>
              <a:gd name="adj1" fmla="val 39025"/>
              <a:gd name="adj2" fmla="val 72974"/>
              <a:gd name="adj3" fmla="val 28546"/>
            </a:avLst>
          </a:prstGeom>
          <a:solidFill>
            <a:srgbClr val="009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E16559-F859-44E1-84A3-5BFE297E5FE9}"/>
              </a:ext>
            </a:extLst>
          </p:cNvPr>
          <p:cNvSpPr txBox="1"/>
          <p:nvPr/>
        </p:nvSpPr>
        <p:spPr>
          <a:xfrm>
            <a:off x="1853028" y="4604763"/>
            <a:ext cx="4489672" cy="1138773"/>
          </a:xfrm>
          <a:prstGeom prst="rect">
            <a:avLst/>
          </a:prstGeom>
          <a:solidFill>
            <a:srgbClr val="F8D31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Use outcome findings to improve </a:t>
            </a:r>
            <a:r>
              <a:rPr lang="en-US" dirty="0" smtClean="0"/>
              <a:t>CFHL programming </a:t>
            </a:r>
            <a:r>
              <a:rPr lang="en-US" dirty="0"/>
              <a:t>at a school site: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Advocate for increased program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Improve program activities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06AAE0B-8649-4140-97BD-8919F54D3FE7}"/>
              </a:ext>
            </a:extLst>
          </p:cNvPr>
          <p:cNvSpPr txBox="1"/>
          <p:nvPr/>
        </p:nvSpPr>
        <p:spPr>
          <a:xfrm>
            <a:off x="8718609" y="3861419"/>
            <a:ext cx="3436983" cy="923330"/>
          </a:xfrm>
          <a:prstGeom prst="rect">
            <a:avLst/>
          </a:prstGeom>
          <a:solidFill>
            <a:srgbClr val="F8D31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Aggregate outcome findings across all IOE participating schools to measure statewide impact of </a:t>
            </a:r>
            <a:r>
              <a:rPr lang="en-US" dirty="0" smtClean="0"/>
              <a:t>CFHL</a:t>
            </a:r>
            <a:endParaRPr lang="en-US" dirty="0"/>
          </a:p>
        </p:txBody>
      </p:sp>
      <p:sp>
        <p:nvSpPr>
          <p:cNvPr id="49" name="Arrow: Curved Down 48">
            <a:extLst>
              <a:ext uri="{FF2B5EF4-FFF2-40B4-BE49-F238E27FC236}">
                <a16:creationId xmlns:a16="http://schemas.microsoft.com/office/drawing/2014/main" id="{0102C9D3-5D42-42A6-91B5-9056BE9334DD}"/>
              </a:ext>
            </a:extLst>
          </p:cNvPr>
          <p:cNvSpPr/>
          <p:nvPr/>
        </p:nvSpPr>
        <p:spPr>
          <a:xfrm rot="10800000" flipH="1">
            <a:off x="7417750" y="4688042"/>
            <a:ext cx="3581214" cy="1057436"/>
          </a:xfrm>
          <a:prstGeom prst="curvedDownArrow">
            <a:avLst>
              <a:gd name="adj1" fmla="val 39025"/>
              <a:gd name="adj2" fmla="val 72974"/>
              <a:gd name="adj3" fmla="val 28546"/>
            </a:avLst>
          </a:prstGeom>
          <a:solidFill>
            <a:srgbClr val="009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03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FHL_CDPH_NPI template" id="{A88077E0-8371-D14F-AF84-F56FB1A409E0}" vid="{1560E5F9-D077-DF48-B8E1-5CC05BC68212}"/>
    </a:ext>
  </a:extLst>
</a:theme>
</file>

<file path=ppt/theme/theme2.xml><?xml version="1.0" encoding="utf-8"?>
<a:theme xmlns:a="http://schemas.openxmlformats.org/drawingml/2006/main" name="1_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e515f2-057f-4c6c-9009-40b624203122" xsi:nil="true"/>
    <lcf76f155ced4ddcb4097134ff3c332f xmlns="aa572fdf-9ee6-45c3-8555-cedceb13baa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34656826B405439EBE9B90EEBCBEBE" ma:contentTypeVersion="16" ma:contentTypeDescription="Create a new document." ma:contentTypeScope="" ma:versionID="f37ced8bb4f692fedac476ce980f8411">
  <xsd:schema xmlns:xsd="http://www.w3.org/2001/XMLSchema" xmlns:xs="http://www.w3.org/2001/XMLSchema" xmlns:p="http://schemas.microsoft.com/office/2006/metadata/properties" xmlns:ns2="4de515f2-057f-4c6c-9009-40b624203122" xmlns:ns3="aa572fdf-9ee6-45c3-8555-cedceb13baa8" targetNamespace="http://schemas.microsoft.com/office/2006/metadata/properties" ma:root="true" ma:fieldsID="40254448a0e698612d406697d4e62c6d" ns2:_="" ns3:_="">
    <xsd:import namespace="4de515f2-057f-4c6c-9009-40b624203122"/>
    <xsd:import namespace="aa572fdf-9ee6-45c3-8555-cedceb13ba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e515f2-057f-4c6c-9009-40b6242031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3f96132-7575-4dc3-b6aa-46cada61f72b}" ma:internalName="TaxCatchAll" ma:showField="CatchAllData" ma:web="4de515f2-057f-4c6c-9009-40b6242031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572fdf-9ee6-45c3-8555-cedceb13ba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19ba80e-4ed7-42b5-a1d2-490ece9b84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072527-AB63-4D3C-8C47-BBD62F22CF14}">
  <ds:schemaRefs>
    <ds:schemaRef ds:uri="4de515f2-057f-4c6c-9009-40b624203122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aa572fdf-9ee6-45c3-8555-cedceb13baa8"/>
  </ds:schemaRefs>
</ds:datastoreItem>
</file>

<file path=customXml/itemProps2.xml><?xml version="1.0" encoding="utf-8"?>
<ds:datastoreItem xmlns:ds="http://schemas.openxmlformats.org/officeDocument/2006/customXml" ds:itemID="{424B7F7D-E825-4F54-88EA-5BA1AE7A32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e515f2-057f-4c6c-9009-40b624203122"/>
    <ds:schemaRef ds:uri="aa572fdf-9ee6-45c3-8555-cedceb13ba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02E892-8934-40F9-BE9F-51F45F192E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1832</TotalTime>
  <Words>545</Words>
  <Application>Microsoft Office PowerPoint</Application>
  <PresentationFormat>Widescreen</PresentationFormat>
  <Paragraphs>92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1_Custom Design</vt:lpstr>
      <vt:lpstr>Custom Design</vt:lpstr>
      <vt:lpstr>IOE Purpose, Timeline &amp;  Logic Model</vt:lpstr>
      <vt:lpstr>IOE evaluation research question</vt:lpstr>
      <vt:lpstr>Dual Purpose of IOE</vt:lpstr>
      <vt:lpstr>How are data captured?</vt:lpstr>
      <vt:lpstr>How much data are needed to measure change (i.e. conduct meaningful analysis)?</vt:lpstr>
      <vt:lpstr>Applying program findings at local level</vt:lpstr>
      <vt:lpstr>Applying program findings at local level</vt:lpstr>
      <vt:lpstr>IOE Timeline</vt:lpstr>
      <vt:lpstr>IOE Logic Model for School Setting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J Osterman</dc:creator>
  <cp:lastModifiedBy>Amanda M Linares</cp:lastModifiedBy>
  <cp:revision>35</cp:revision>
  <dcterms:created xsi:type="dcterms:W3CDTF">2022-04-06T22:46:18Z</dcterms:created>
  <dcterms:modified xsi:type="dcterms:W3CDTF">2023-03-09T21:52:38Z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0x0101007E34656826B405439EBE9B90EEBCBEBE</vt:lpwstr>
  </property>
</Properties>
</file>