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8"/>
  </p:notesMasterIdLst>
  <p:sldIdLst>
    <p:sldId id="313" r:id="rId3"/>
    <p:sldId id="312" r:id="rId4"/>
    <p:sldId id="258" r:id="rId5"/>
    <p:sldId id="305" r:id="rId6"/>
    <p:sldId id="282" r:id="rId7"/>
    <p:sldId id="277" r:id="rId8"/>
    <p:sldId id="290" r:id="rId9"/>
    <p:sldId id="291" r:id="rId10"/>
    <p:sldId id="318" r:id="rId11"/>
    <p:sldId id="295" r:id="rId12"/>
    <p:sldId id="317" r:id="rId13"/>
    <p:sldId id="319" r:id="rId14"/>
    <p:sldId id="320" r:id="rId15"/>
    <p:sldId id="314" r:id="rId16"/>
    <p:sldId id="307"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80303" autoAdjust="0"/>
  </p:normalViewPr>
  <p:slideViewPr>
    <p:cSldViewPr>
      <p:cViewPr varScale="1">
        <p:scale>
          <a:sx n="91" d="100"/>
          <a:sy n="91" d="100"/>
        </p:scale>
        <p:origin x="22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26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24C5C9-B84E-4654-8480-A24984C917C2}" type="datetimeFigureOut">
              <a:rPr lang="en-US" smtClean="0"/>
              <a:t>1/6/2023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947B8C-FE01-4DD2-9520-0DAFC8DADBE2}" type="slidenum">
              <a:rPr lang="en-US" smtClean="0"/>
              <a:t>‹#›</a:t>
            </a:fld>
            <a:endParaRPr lang="en-US" dirty="0"/>
          </a:p>
        </p:txBody>
      </p:sp>
    </p:spTree>
    <p:extLst>
      <p:ext uri="{BB962C8B-B14F-4D97-AF65-F5344CB8AC3E}">
        <p14:creationId xmlns:p14="http://schemas.microsoft.com/office/powerpoint/2010/main" val="57853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47B8C-FE01-4DD2-9520-0DAFC8DADBE2}" type="slidenum">
              <a:rPr lang="en-US" smtClean="0"/>
              <a:t>1</a:t>
            </a:fld>
            <a:endParaRPr lang="en-US" dirty="0"/>
          </a:p>
        </p:txBody>
      </p:sp>
    </p:spTree>
    <p:extLst>
      <p:ext uri="{BB962C8B-B14F-4D97-AF65-F5344CB8AC3E}">
        <p14:creationId xmlns:p14="http://schemas.microsoft.com/office/powerpoint/2010/main" val="38679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Demographics</a:t>
            </a:r>
            <a:r>
              <a:rPr lang="en-US" b="1" baseline="0" dirty="0"/>
              <a:t>  (Marianne)  30 sec.  </a:t>
            </a:r>
            <a:endParaRPr lang="en-US" b="0" baseline="0" dirty="0"/>
          </a:p>
          <a:p>
            <a:endParaRPr lang="en-US" b="0" baseline="0" dirty="0"/>
          </a:p>
          <a:p>
            <a:r>
              <a:rPr lang="en-US" b="0" baseline="0" dirty="0"/>
              <a:t>Here is an overview of the demographics of the students we served in the Virtual Cooking Academy.</a:t>
            </a:r>
            <a:r>
              <a:rPr lang="en-US" b="1" baseline="0" dirty="0"/>
              <a:t>  </a:t>
            </a:r>
            <a:endParaRPr lang="en-US" b="0" baseline="0" dirty="0"/>
          </a:p>
          <a:p>
            <a:pPr marL="171450" indent="-171450">
              <a:buFont typeface="Arial" panose="020B0604020202020204" pitchFamily="34" charset="0"/>
              <a:buChar char="•"/>
            </a:pPr>
            <a:r>
              <a:rPr lang="en-US" b="0" baseline="0" dirty="0"/>
              <a:t>You can see that we served 64 elementary school students, and 80 youth total.</a:t>
            </a:r>
          </a:p>
          <a:p>
            <a:pPr marL="171450" indent="-171450">
              <a:buFont typeface="Arial" panose="020B0604020202020204" pitchFamily="34" charset="0"/>
              <a:buChar char="•"/>
            </a:pPr>
            <a:r>
              <a:rPr lang="en-US" b="0" baseline="0" dirty="0"/>
              <a:t>You can also see the percentage of race and ethnicity for the students.</a:t>
            </a:r>
          </a:p>
        </p:txBody>
      </p:sp>
      <p:sp>
        <p:nvSpPr>
          <p:cNvPr id="4" name="Slide Number Placeholder 3"/>
          <p:cNvSpPr>
            <a:spLocks noGrp="1"/>
          </p:cNvSpPr>
          <p:nvPr>
            <p:ph type="sldNum" sz="quarter" idx="10"/>
          </p:nvPr>
        </p:nvSpPr>
        <p:spPr/>
        <p:txBody>
          <a:bodyPr/>
          <a:lstStyle/>
          <a:p>
            <a:fld id="{CA947B8C-FE01-4DD2-9520-0DAFC8DADBE2}" type="slidenum">
              <a:rPr lang="en-US" smtClean="0"/>
              <a:t>10</a:t>
            </a:fld>
            <a:endParaRPr lang="en-US" dirty="0"/>
          </a:p>
        </p:txBody>
      </p:sp>
    </p:spTree>
    <p:extLst>
      <p:ext uri="{BB962C8B-B14F-4D97-AF65-F5344CB8AC3E}">
        <p14:creationId xmlns:p14="http://schemas.microsoft.com/office/powerpoint/2010/main" val="3381245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Teen Survey  (Marianne)  30 min</a:t>
            </a:r>
          </a:p>
          <a:p>
            <a:endParaRPr lang="en-US" b="1" dirty="0"/>
          </a:p>
          <a:p>
            <a:r>
              <a:rPr lang="en-US" b="0" dirty="0"/>
              <a:t>The really important question is not how many kids we served,</a:t>
            </a:r>
            <a:r>
              <a:rPr lang="en-US" b="0" baseline="0" dirty="0"/>
              <a:t> but did they learn anything?  Was the project successful in meeting its goals?  We’re still collecting and organizing our data, but we do have the follow to share.</a:t>
            </a:r>
          </a:p>
          <a:p>
            <a:endParaRPr lang="en-US" b="0" baseline="0" dirty="0"/>
          </a:p>
          <a:p>
            <a:r>
              <a:rPr lang="en-US" b="0" baseline="0" dirty="0"/>
              <a:t>Here are some quotes from the teens that delivered the project…</a:t>
            </a:r>
            <a:endParaRPr lang="en-US" b="0" dirty="0"/>
          </a:p>
        </p:txBody>
      </p:sp>
      <p:sp>
        <p:nvSpPr>
          <p:cNvPr id="4" name="Slide Number Placeholder 3"/>
          <p:cNvSpPr>
            <a:spLocks noGrp="1"/>
          </p:cNvSpPr>
          <p:nvPr>
            <p:ph type="sldNum" sz="quarter" idx="10"/>
          </p:nvPr>
        </p:nvSpPr>
        <p:spPr/>
        <p:txBody>
          <a:bodyPr/>
          <a:lstStyle/>
          <a:p>
            <a:fld id="{CA947B8C-FE01-4DD2-9520-0DAFC8DADBE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2127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Impact</a:t>
            </a:r>
            <a:r>
              <a:rPr lang="en-US" b="1" baseline="0" dirty="0"/>
              <a:t> on Students  (Marianne)  </a:t>
            </a:r>
          </a:p>
          <a:p>
            <a:endParaRPr lang="en-US" b="1" baseline="0" dirty="0"/>
          </a:p>
          <a:p>
            <a:r>
              <a:rPr lang="en-US" b="0" baseline="0" dirty="0"/>
              <a:t>This table shows the results from the EFNEP pre- and post-survey administered to the kids in Virtual Cooking Academy.  The sample size is small—we only 12 youth with matched surveys so far—but the results are very positive.  The percentage of kids who report improved healthy behaviors is promising.  </a:t>
            </a:r>
          </a:p>
          <a:p>
            <a:endParaRPr lang="en-US" b="0" baseline="0" dirty="0"/>
          </a:p>
          <a:p>
            <a:r>
              <a:rPr lang="en-US" b="0" baseline="0" dirty="0"/>
              <a:t>For example, </a:t>
            </a:r>
          </a:p>
          <a:p>
            <a:pPr marL="171450" indent="-171450">
              <a:buFont typeface="Arial" panose="020B0604020202020204" pitchFamily="34" charset="0"/>
              <a:buChar char="•"/>
            </a:pPr>
            <a:r>
              <a:rPr lang="en-US" b="0" baseline="0" dirty="0"/>
              <a:t>42% report eating more vegetables</a:t>
            </a:r>
          </a:p>
          <a:p>
            <a:pPr marL="171450" indent="-171450">
              <a:buFont typeface="Arial" panose="020B0604020202020204" pitchFamily="34" charset="0"/>
              <a:buChar char="•"/>
            </a:pPr>
            <a:r>
              <a:rPr lang="en-US" b="0" baseline="0" dirty="0"/>
              <a:t>63% report washing fruits and vegetables</a:t>
            </a:r>
          </a:p>
          <a:p>
            <a:pPr marL="171450" indent="-171450">
              <a:buFont typeface="Arial" panose="020B0604020202020204" pitchFamily="34" charset="0"/>
              <a:buChar char="•"/>
            </a:pPr>
            <a:r>
              <a:rPr lang="en-US" b="0" baseline="0" dirty="0"/>
              <a:t>And 67% report putting cold food back in the fridge.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18687-855C-4310-A267-F123E72AD5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04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Program Impact  (Marianne)  30 sec</a:t>
            </a:r>
          </a:p>
          <a:p>
            <a:endParaRPr lang="en-US" b="1" dirty="0"/>
          </a:p>
          <a:p>
            <a:r>
              <a:rPr lang="en-US" b="0" dirty="0"/>
              <a:t>This</a:t>
            </a:r>
            <a:r>
              <a:rPr lang="en-US" b="0" baseline="0" dirty="0"/>
              <a:t> is the summary of improvement that the EFNEP data analysis program generated.  Very positive for Diet Quality, Food Safety, and Physical Activity.  But I wondered about the last two measures—Food Resource Management and Food Security.   </a:t>
            </a:r>
            <a:endParaRPr lang="en-US" b="0" dirty="0"/>
          </a:p>
        </p:txBody>
      </p:sp>
      <p:sp>
        <p:nvSpPr>
          <p:cNvPr id="4" name="Slide Number Placeholder 3"/>
          <p:cNvSpPr>
            <a:spLocks noGrp="1"/>
          </p:cNvSpPr>
          <p:nvPr>
            <p:ph type="sldNum" sz="quarter" idx="10"/>
          </p:nvPr>
        </p:nvSpPr>
        <p:spPr/>
        <p:txBody>
          <a:bodyPr/>
          <a:lstStyle/>
          <a:p>
            <a:fld id="{CA947B8C-FE01-4DD2-9520-0DAFC8DADBE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3120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Impact on Students  (Marianne)</a:t>
            </a:r>
          </a:p>
          <a:p>
            <a:endParaRPr lang="en-US" b="1" dirty="0"/>
          </a:p>
          <a:p>
            <a:r>
              <a:rPr lang="en-US" b="0" dirty="0"/>
              <a:t>This graph is from a different survey,</a:t>
            </a:r>
            <a:r>
              <a:rPr lang="en-US" b="0" baseline="0" dirty="0"/>
              <a:t> the My Plate survey.  It, too, is pre- and post-survey and its focus is on food preparation.  It seems to verify what the EFNEP survey revealed, that there is no discernable difference between the pre and post surveys.</a:t>
            </a:r>
          </a:p>
          <a:p>
            <a:endParaRPr lang="en-US" b="0" baseline="0" dirty="0"/>
          </a:p>
          <a:p>
            <a:r>
              <a:rPr lang="en-US" b="0" baseline="0" dirty="0"/>
              <a:t>It raised the question if the virtual delivery of the program in the afterschool “day camps” may interfere with the students being able to actually practice cooking skills, especially with COVID protocols.  I’d be interested to compare these findings with in-person evaluation.</a:t>
            </a:r>
            <a:endParaRPr lang="en-US" b="0" dirty="0"/>
          </a:p>
        </p:txBody>
      </p:sp>
      <p:sp>
        <p:nvSpPr>
          <p:cNvPr id="4" name="Slide Number Placeholder 3"/>
          <p:cNvSpPr>
            <a:spLocks noGrp="1"/>
          </p:cNvSpPr>
          <p:nvPr>
            <p:ph type="sldNum" sz="quarter" idx="10"/>
          </p:nvPr>
        </p:nvSpPr>
        <p:spPr/>
        <p:txBody>
          <a:bodyPr/>
          <a:lstStyle/>
          <a:p>
            <a:fld id="{CA947B8C-FE01-4DD2-9520-0DAFC8DADBE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6855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of Teen</a:t>
            </a:r>
            <a:r>
              <a:rPr lang="en-US" b="1" baseline="0" dirty="0"/>
              <a:t> Video  (Svetlana) – 1 min.  </a:t>
            </a:r>
            <a:endParaRPr lang="en-US" b="1" dirty="0"/>
          </a:p>
        </p:txBody>
      </p:sp>
      <p:sp>
        <p:nvSpPr>
          <p:cNvPr id="4" name="Slide Number Placeholder 3"/>
          <p:cNvSpPr>
            <a:spLocks noGrp="1"/>
          </p:cNvSpPr>
          <p:nvPr>
            <p:ph type="sldNum" sz="quarter" idx="10"/>
          </p:nvPr>
        </p:nvSpPr>
        <p:spPr/>
        <p:txBody>
          <a:bodyPr/>
          <a:lstStyle/>
          <a:p>
            <a:fld id="{CA947B8C-FE01-4DD2-9520-0DAFC8DADBE2}" type="slidenum">
              <a:rPr lang="en-US" smtClean="0"/>
              <a:t>15</a:t>
            </a:fld>
            <a:endParaRPr lang="en-US" dirty="0"/>
          </a:p>
        </p:txBody>
      </p:sp>
    </p:spTree>
    <p:extLst>
      <p:ext uri="{BB962C8B-B14F-4D97-AF65-F5344CB8AC3E}">
        <p14:creationId xmlns:p14="http://schemas.microsoft.com/office/powerpoint/2010/main" val="79975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Background  (Marianne)   1 min.</a:t>
            </a:r>
          </a:p>
          <a:p>
            <a:pPr defTabSz="465887" eaLnBrk="0" fontAlgn="base" hangingPunct="0">
              <a:spcBef>
                <a:spcPct val="20000"/>
              </a:spcBef>
              <a:spcAft>
                <a:spcPct val="0"/>
              </a:spcAft>
              <a:defRPr/>
            </a:pPr>
            <a:r>
              <a:rPr lang="en-US" sz="1400" dirty="0">
                <a:solidFill>
                  <a:prstClr val="black"/>
                </a:solidFill>
                <a:ea typeface="MS PGothic" pitchFamily="34" charset="-128"/>
              </a:rPr>
              <a:t>Why did we chose to do Cooking Academy?  Especially last year?!</a:t>
            </a:r>
          </a:p>
          <a:p>
            <a:endParaRPr lang="en-US" dirty="0"/>
          </a:p>
          <a:p>
            <a:r>
              <a:rPr lang="en-US" dirty="0"/>
              <a:t>The Virtual</a:t>
            </a:r>
            <a:r>
              <a:rPr lang="en-US" baseline="0" dirty="0"/>
              <a:t> Cooking Academy was born of two problems:  The coronavirus pandemic, and a group of 16 teenagers who were looking to 4-H for a community service opportunity.  We had trained the teens in the 4-H Youth Experiences in Science curriculum in February 2020, and as we were placing them into afterschool programs to deliver the YES curriculum, COVID-19 shut everything down.  We needed a teen-friendly curriculum that could be delivered virtually, and the Cooking Academy—Marcel and Angela’s brainchild—was perfect.</a:t>
            </a:r>
          </a:p>
          <a:p>
            <a:endParaRPr lang="en-US" baseline="0" dirty="0"/>
          </a:p>
          <a:p>
            <a:r>
              <a:rPr lang="en-US" baseline="0" dirty="0"/>
              <a:t>It turned out to be a real gift that met several needs:</a:t>
            </a:r>
          </a:p>
          <a:p>
            <a:pPr marL="174708" indent="-174708">
              <a:buFont typeface="Arial" panose="020B0604020202020204" pitchFamily="34" charset="0"/>
              <a:buChar char="•"/>
            </a:pPr>
            <a:r>
              <a:rPr lang="en-US" baseline="0" dirty="0"/>
              <a:t>EFNEP staff needed to find ways to keep engaging the community despite the pandemic.  When Beryl and I presented the Cooking Academy opportunity, they jumped on it!</a:t>
            </a:r>
          </a:p>
          <a:p>
            <a:pPr marL="174708" indent="-174708">
              <a:buFont typeface="Arial" panose="020B0604020202020204" pitchFamily="34" charset="0"/>
              <a:buChar char="•"/>
            </a:pPr>
            <a:r>
              <a:rPr lang="en-US" baseline="0" dirty="0"/>
              <a:t>The Elk Grove School District “day camp” sites where we presented the program focused on kids who needed additional support to learn during COVID.  They were a perfect audience for the program.</a:t>
            </a:r>
          </a:p>
          <a:p>
            <a:pPr marL="174708" indent="-174708">
              <a:buFont typeface="Arial" panose="020B0604020202020204" pitchFamily="34" charset="0"/>
              <a:buChar char="•"/>
            </a:pPr>
            <a:r>
              <a:rPr lang="en-US" baseline="0" dirty="0"/>
              <a:t>During the pandemic, teens yearned for meaningful activities, and their role as Cooking Academy teachers met that need.</a:t>
            </a:r>
            <a:endParaRPr lang="en-US" dirty="0"/>
          </a:p>
        </p:txBody>
      </p:sp>
      <p:sp>
        <p:nvSpPr>
          <p:cNvPr id="4" name="Slide Number Placeholder 3"/>
          <p:cNvSpPr>
            <a:spLocks noGrp="1"/>
          </p:cNvSpPr>
          <p:nvPr>
            <p:ph type="sldNum" sz="quarter" idx="10"/>
          </p:nvPr>
        </p:nvSpPr>
        <p:spPr/>
        <p:txBody>
          <a:bodyPr/>
          <a:lstStyle/>
          <a:p>
            <a:fld id="{CA947B8C-FE01-4DD2-9520-0DAFC8DADBE2}" type="slidenum">
              <a:rPr lang="en-US" smtClean="0"/>
              <a:t>2</a:t>
            </a:fld>
            <a:endParaRPr lang="en-US" dirty="0"/>
          </a:p>
        </p:txBody>
      </p:sp>
    </p:spTree>
    <p:extLst>
      <p:ext uri="{BB962C8B-B14F-4D97-AF65-F5344CB8AC3E}">
        <p14:creationId xmlns:p14="http://schemas.microsoft.com/office/powerpoint/2010/main" val="48427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Project:  Program</a:t>
            </a:r>
            <a:r>
              <a:rPr lang="en-US" b="1" baseline="0" dirty="0"/>
              <a:t> Goals </a:t>
            </a:r>
            <a:r>
              <a:rPr lang="en-US" b="1" baseline="0" dirty="0">
                <a:solidFill>
                  <a:srgbClr val="FF0000"/>
                </a:solidFill>
              </a:rPr>
              <a:t>(Alicia)  Slide 3 &amp; 4 – 2 min</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CA947B8C-FE01-4DD2-9520-0DAFC8DADBE2}" type="slidenum">
              <a:rPr lang="en-US" smtClean="0"/>
              <a:t>3</a:t>
            </a:fld>
            <a:endParaRPr lang="en-US" dirty="0"/>
          </a:p>
        </p:txBody>
      </p:sp>
    </p:spTree>
    <p:extLst>
      <p:ext uri="{BB962C8B-B14F-4D97-AF65-F5344CB8AC3E}">
        <p14:creationId xmlns:p14="http://schemas.microsoft.com/office/powerpoint/2010/main" val="185914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Project  (Alicia)</a:t>
            </a:r>
          </a:p>
        </p:txBody>
      </p:sp>
      <p:sp>
        <p:nvSpPr>
          <p:cNvPr id="4" name="Slide Number Placeholder 3"/>
          <p:cNvSpPr>
            <a:spLocks noGrp="1"/>
          </p:cNvSpPr>
          <p:nvPr>
            <p:ph type="sldNum" sz="quarter" idx="10"/>
          </p:nvPr>
        </p:nvSpPr>
        <p:spPr/>
        <p:txBody>
          <a:bodyPr/>
          <a:lstStyle/>
          <a:p>
            <a:fld id="{CA947B8C-FE01-4DD2-9520-0DAFC8DADBE2}" type="slidenum">
              <a:rPr lang="en-US" smtClean="0"/>
              <a:t>4</a:t>
            </a:fld>
            <a:endParaRPr lang="en-US" dirty="0"/>
          </a:p>
        </p:txBody>
      </p:sp>
    </p:spTree>
    <p:extLst>
      <p:ext uri="{BB962C8B-B14F-4D97-AF65-F5344CB8AC3E}">
        <p14:creationId xmlns:p14="http://schemas.microsoft.com/office/powerpoint/2010/main" val="21932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a:t>Partnerships:   (Beryl)</a:t>
            </a:r>
            <a:r>
              <a:rPr lang="en-US" b="1" baseline="0" dirty="0"/>
              <a:t> 3 min. for Slides 5, 6, 7</a:t>
            </a:r>
            <a:endParaRPr lang="en-US" b="1" dirty="0"/>
          </a:p>
          <a:p>
            <a:endParaRPr lang="en-US" b="1" dirty="0"/>
          </a:p>
          <a:p>
            <a:pPr lvl="1"/>
            <a:r>
              <a:rPr lang="en-US" b="1" dirty="0"/>
              <a:t>In the community:  </a:t>
            </a:r>
            <a:r>
              <a:rPr lang="en-US" b="0" dirty="0"/>
              <a:t>Expanded</a:t>
            </a:r>
            <a:r>
              <a:rPr lang="en-US" b="0" baseline="0" dirty="0"/>
              <a:t> Learning Programs; School Districts; </a:t>
            </a:r>
          </a:p>
          <a:p>
            <a:pPr marL="640594" lvl="1" indent="-174708">
              <a:buFont typeface="Arial" panose="020B0604020202020204" pitchFamily="34" charset="0"/>
              <a:buChar char="•"/>
            </a:pPr>
            <a:r>
              <a:rPr lang="en-US" b="0" baseline="0" dirty="0"/>
              <a:t>Share which Expanded Learning Programs (after school programs) we worked with.</a:t>
            </a:r>
          </a:p>
          <a:p>
            <a:pPr marL="640594" lvl="1" indent="-174708">
              <a:buFont typeface="Arial" panose="020B0604020202020204" pitchFamily="34" charset="0"/>
              <a:buChar char="•"/>
            </a:pPr>
            <a:r>
              <a:rPr lang="en-US" b="0" baseline="0" dirty="0"/>
              <a:t>Share why these programs are critical to our mission to reach diverse youth in our communities</a:t>
            </a:r>
          </a:p>
          <a:p>
            <a:pPr lvl="1"/>
            <a:endParaRPr lang="en-US" b="0" baseline="0" dirty="0"/>
          </a:p>
          <a:p>
            <a:pPr lvl="1"/>
            <a:r>
              <a:rPr lang="en-US" b="1" baseline="0" dirty="0"/>
              <a:t>Within our organization:  </a:t>
            </a:r>
            <a:r>
              <a:rPr lang="en-US" b="0" baseline="0" dirty="0"/>
              <a:t>EFNEP and 4-H</a:t>
            </a:r>
          </a:p>
          <a:p>
            <a:pPr marL="640594" lvl="1" indent="-174708">
              <a:buFont typeface="Arial" panose="020B0604020202020204" pitchFamily="34" charset="0"/>
              <a:buChar char="•"/>
            </a:pPr>
            <a:r>
              <a:rPr lang="en-US" b="0" baseline="0" dirty="0"/>
              <a:t>Describe 4-H’s role</a:t>
            </a:r>
          </a:p>
          <a:p>
            <a:pPr marL="640594" lvl="1" indent="-174708">
              <a:buFont typeface="Arial" panose="020B0604020202020204" pitchFamily="34" charset="0"/>
              <a:buChar char="•"/>
            </a:pPr>
            <a:r>
              <a:rPr lang="en-US" b="0" baseline="0" dirty="0"/>
              <a:t>Describe EFNEP’s role</a:t>
            </a:r>
          </a:p>
          <a:p>
            <a:r>
              <a:rPr lang="en-US" b="1" baseline="0" dirty="0"/>
              <a:t>	</a:t>
            </a:r>
            <a:endParaRPr lang="en-US" b="1" dirty="0"/>
          </a:p>
        </p:txBody>
      </p:sp>
      <p:sp>
        <p:nvSpPr>
          <p:cNvPr id="4" name="Slide Number Placeholder 3"/>
          <p:cNvSpPr>
            <a:spLocks noGrp="1"/>
          </p:cNvSpPr>
          <p:nvPr>
            <p:ph type="sldNum" sz="quarter" idx="10"/>
          </p:nvPr>
        </p:nvSpPr>
        <p:spPr/>
        <p:txBody>
          <a:bodyPr/>
          <a:lstStyle/>
          <a:p>
            <a:fld id="{CA947B8C-FE01-4DD2-9520-0DAFC8DADBE2}" type="slidenum">
              <a:rPr lang="en-US" smtClean="0"/>
              <a:t>5</a:t>
            </a:fld>
            <a:endParaRPr lang="en-US" dirty="0"/>
          </a:p>
        </p:txBody>
      </p:sp>
    </p:spTree>
    <p:extLst>
      <p:ext uri="{BB962C8B-B14F-4D97-AF65-F5344CB8AC3E}">
        <p14:creationId xmlns:p14="http://schemas.microsoft.com/office/powerpoint/2010/main" val="160367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Partnerships with Teens</a:t>
            </a:r>
            <a:r>
              <a:rPr lang="en-US" b="1" baseline="0" dirty="0"/>
              <a:t> (Beryl)</a:t>
            </a:r>
          </a:p>
          <a:p>
            <a:endParaRPr lang="en-US" b="1" baseline="0" dirty="0"/>
          </a:p>
          <a:p>
            <a:pPr lvl="1"/>
            <a:r>
              <a:rPr lang="en-US" b="1" baseline="0" dirty="0"/>
              <a:t>Teens</a:t>
            </a:r>
          </a:p>
          <a:p>
            <a:pPr marL="640594" lvl="1" indent="-174708">
              <a:buFont typeface="Arial" panose="020B0604020202020204" pitchFamily="34" charset="0"/>
              <a:buChar char="•"/>
            </a:pPr>
            <a:r>
              <a:rPr lang="en-US" b="1" dirty="0"/>
              <a:t>How</a:t>
            </a:r>
            <a:r>
              <a:rPr lang="en-US" b="1" baseline="0" dirty="0"/>
              <a:t> Many:</a:t>
            </a:r>
            <a:r>
              <a:rPr lang="en-US" b="0" baseline="0" dirty="0"/>
              <a:t>  Share how many teens served, where they came from.</a:t>
            </a:r>
          </a:p>
          <a:p>
            <a:pPr marL="640594" lvl="1" indent="-174708">
              <a:buFont typeface="Arial" panose="020B0604020202020204" pitchFamily="34" charset="0"/>
              <a:buChar char="•"/>
            </a:pPr>
            <a:r>
              <a:rPr lang="en-US" b="1" baseline="0" dirty="0"/>
              <a:t>Importance of Teens:</a:t>
            </a:r>
            <a:r>
              <a:rPr lang="en-US" b="0" baseline="0" dirty="0"/>
              <a:t>  Briefly share why teens were so important to this project.  What did they bring or do to make it successful?</a:t>
            </a:r>
            <a:endParaRPr lang="en-US" b="1" dirty="0"/>
          </a:p>
        </p:txBody>
      </p:sp>
      <p:sp>
        <p:nvSpPr>
          <p:cNvPr id="4" name="Slide Number Placeholder 3"/>
          <p:cNvSpPr>
            <a:spLocks noGrp="1"/>
          </p:cNvSpPr>
          <p:nvPr>
            <p:ph type="sldNum" sz="quarter" idx="10"/>
          </p:nvPr>
        </p:nvSpPr>
        <p:spPr/>
        <p:txBody>
          <a:bodyPr/>
          <a:lstStyle/>
          <a:p>
            <a:fld id="{CA947B8C-FE01-4DD2-9520-0DAFC8DADBE2}" type="slidenum">
              <a:rPr lang="en-US" smtClean="0"/>
              <a:t>6</a:t>
            </a:fld>
            <a:endParaRPr lang="en-US" dirty="0"/>
          </a:p>
        </p:txBody>
      </p:sp>
    </p:spTree>
    <p:extLst>
      <p:ext uri="{BB962C8B-B14F-4D97-AF65-F5344CB8AC3E}">
        <p14:creationId xmlns:p14="http://schemas.microsoft.com/office/powerpoint/2010/main" val="366122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Partnerships:</a:t>
            </a:r>
            <a:r>
              <a:rPr lang="en-US" b="1" baseline="0" dirty="0"/>
              <a:t> </a:t>
            </a:r>
            <a:r>
              <a:rPr lang="en-US" b="1" dirty="0"/>
              <a:t> Teen Training (Beryl)</a:t>
            </a:r>
          </a:p>
          <a:p>
            <a:endParaRPr lang="en-US" b="1" dirty="0"/>
          </a:p>
          <a:p>
            <a:r>
              <a:rPr lang="en-US" b="1" dirty="0"/>
              <a:t>Teens Preparation</a:t>
            </a:r>
          </a:p>
          <a:p>
            <a:pPr marL="174708" indent="-174708">
              <a:buFont typeface="Arial" panose="020B0604020202020204" pitchFamily="34" charset="0"/>
              <a:buChar char="•"/>
            </a:pPr>
            <a:r>
              <a:rPr lang="en-US" b="0" dirty="0"/>
              <a:t>Briefly describe</a:t>
            </a:r>
            <a:r>
              <a:rPr lang="en-US" b="0" baseline="0" dirty="0"/>
              <a:t> training teens received</a:t>
            </a:r>
          </a:p>
          <a:p>
            <a:pPr marL="174708" indent="-174708">
              <a:buFont typeface="Arial" panose="020B0604020202020204" pitchFamily="34" charset="0"/>
              <a:buChar char="•"/>
            </a:pPr>
            <a:r>
              <a:rPr lang="en-US" b="0" baseline="0" dirty="0"/>
              <a:t>Describe what they did in their job as teen teachers </a:t>
            </a:r>
          </a:p>
          <a:p>
            <a:pPr marL="174708" indent="-174708">
              <a:buFont typeface="Arial" panose="020B0604020202020204" pitchFamily="34" charset="0"/>
              <a:buChar char="•"/>
            </a:pPr>
            <a:r>
              <a:rPr lang="en-US" b="0" baseline="0" dirty="0"/>
              <a:t>Describe how things were different in teaching virtually:  use of videos, having to work though teachers who were on-site with the kids, inability to see final produce sometimes.</a:t>
            </a:r>
            <a:endParaRPr lang="en-US" b="0" dirty="0"/>
          </a:p>
        </p:txBody>
      </p:sp>
      <p:sp>
        <p:nvSpPr>
          <p:cNvPr id="4" name="Slide Number Placeholder 3"/>
          <p:cNvSpPr>
            <a:spLocks noGrp="1"/>
          </p:cNvSpPr>
          <p:nvPr>
            <p:ph type="sldNum" sz="quarter" idx="10"/>
          </p:nvPr>
        </p:nvSpPr>
        <p:spPr/>
        <p:txBody>
          <a:bodyPr/>
          <a:lstStyle/>
          <a:p>
            <a:fld id="{CA947B8C-FE01-4DD2-9520-0DAFC8DADBE2}" type="slidenum">
              <a:rPr lang="en-US" smtClean="0"/>
              <a:t>7</a:t>
            </a:fld>
            <a:endParaRPr lang="en-US" dirty="0"/>
          </a:p>
        </p:txBody>
      </p:sp>
    </p:spTree>
    <p:extLst>
      <p:ext uri="{BB962C8B-B14F-4D97-AF65-F5344CB8AC3E}">
        <p14:creationId xmlns:p14="http://schemas.microsoft.com/office/powerpoint/2010/main" val="346862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Teens in Action  (Alicia</a:t>
            </a:r>
            <a:r>
              <a:rPr lang="en-US" b="1" baseline="0" dirty="0"/>
              <a:t>)  2 min slides 8 &amp; 9</a:t>
            </a:r>
            <a:endParaRPr lang="en-US" b="1" dirty="0"/>
          </a:p>
          <a:p>
            <a:endParaRPr lang="en-US" b="1" dirty="0"/>
          </a:p>
          <a:p>
            <a:pPr marL="174708" indent="-174708">
              <a:buFont typeface="Arial" panose="020B0604020202020204" pitchFamily="34" charset="0"/>
              <a:buChar char="•"/>
            </a:pPr>
            <a:r>
              <a:rPr lang="en-US" b="0" dirty="0"/>
              <a:t>They brought a different type of energy to the project—the kids responded</a:t>
            </a:r>
            <a:r>
              <a:rPr lang="en-US" b="0" baseline="0" dirty="0"/>
              <a:t> to the teens differently than an adult.</a:t>
            </a:r>
            <a:endParaRPr lang="en-US" b="0" dirty="0"/>
          </a:p>
          <a:p>
            <a:pPr marL="174708" indent="-174708">
              <a:buFont typeface="Arial" panose="020B0604020202020204" pitchFamily="34" charset="0"/>
              <a:buChar char="•"/>
            </a:pPr>
            <a:r>
              <a:rPr lang="en-US" b="0" dirty="0"/>
              <a:t>They</a:t>
            </a:r>
            <a:r>
              <a:rPr lang="en-US" b="0" baseline="0" dirty="0"/>
              <a:t> chose a program name or alias for their online presence</a:t>
            </a:r>
            <a:endParaRPr lang="en-US" b="0" dirty="0"/>
          </a:p>
          <a:p>
            <a:pPr marL="174708" indent="-174708">
              <a:buFont typeface="Arial" panose="020B0604020202020204" pitchFamily="34" charset="0"/>
              <a:buChar char="•"/>
            </a:pPr>
            <a:r>
              <a:rPr lang="en-US" b="0" dirty="0"/>
              <a:t>Had</a:t>
            </a:r>
            <a:r>
              <a:rPr lang="en-US" b="0" baseline="0" dirty="0"/>
              <a:t> to work as a team to build out their lesson</a:t>
            </a:r>
          </a:p>
        </p:txBody>
      </p:sp>
      <p:sp>
        <p:nvSpPr>
          <p:cNvPr id="4" name="Slide Number Placeholder 3"/>
          <p:cNvSpPr>
            <a:spLocks noGrp="1"/>
          </p:cNvSpPr>
          <p:nvPr>
            <p:ph type="sldNum" sz="quarter" idx="10"/>
          </p:nvPr>
        </p:nvSpPr>
        <p:spPr/>
        <p:txBody>
          <a:bodyPr/>
          <a:lstStyle/>
          <a:p>
            <a:fld id="{CA947B8C-FE01-4DD2-9520-0DAFC8DADBE2}" type="slidenum">
              <a:rPr lang="en-US" smtClean="0"/>
              <a:t>8</a:t>
            </a:fld>
            <a:endParaRPr lang="en-US" dirty="0"/>
          </a:p>
        </p:txBody>
      </p:sp>
    </p:spTree>
    <p:extLst>
      <p:ext uri="{BB962C8B-B14F-4D97-AF65-F5344CB8AC3E}">
        <p14:creationId xmlns:p14="http://schemas.microsoft.com/office/powerpoint/2010/main" val="342545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Maybe include as Teen Teacher strategy</a:t>
            </a:r>
            <a:r>
              <a:rPr lang="en-US" b="1" baseline="0" dirty="0"/>
              <a:t> for exciting lessons  (Alicia)</a:t>
            </a:r>
          </a:p>
          <a:p>
            <a:endParaRPr lang="en-US" b="1" baseline="0" dirty="0"/>
          </a:p>
          <a:p>
            <a:pPr marL="174708" indent="-174708" defTabSz="931774">
              <a:buFont typeface="Arial" panose="020B0604020202020204" pitchFamily="34" charset="0"/>
              <a:buChar char="•"/>
              <a:defRPr/>
            </a:pPr>
            <a:r>
              <a:rPr lang="en-US" dirty="0">
                <a:solidFill>
                  <a:prstClr val="black"/>
                </a:solidFill>
              </a:rPr>
              <a:t>Creative use of videos and online tools:  </a:t>
            </a:r>
            <a:r>
              <a:rPr lang="en-US" dirty="0" err="1">
                <a:solidFill>
                  <a:prstClr val="black"/>
                </a:solidFill>
              </a:rPr>
              <a:t>Kahoots</a:t>
            </a:r>
            <a:r>
              <a:rPr lang="en-US" dirty="0">
                <a:solidFill>
                  <a:prstClr val="black"/>
                </a:solidFill>
              </a:rPr>
              <a:t> </a:t>
            </a:r>
          </a:p>
          <a:p>
            <a:pPr marL="174708" indent="-174708" defTabSz="931774">
              <a:buFont typeface="Arial" panose="020B0604020202020204" pitchFamily="34" charset="0"/>
              <a:buChar char="•"/>
              <a:defRPr/>
            </a:pPr>
            <a:r>
              <a:rPr lang="en-US" dirty="0">
                <a:solidFill>
                  <a:prstClr val="black"/>
                </a:solidFill>
              </a:rPr>
              <a:t>They were patient.</a:t>
            </a:r>
          </a:p>
          <a:p>
            <a:endParaRPr lang="en-US" b="0" dirty="0"/>
          </a:p>
        </p:txBody>
      </p:sp>
      <p:sp>
        <p:nvSpPr>
          <p:cNvPr id="4" name="Slide Number Placeholder 3"/>
          <p:cNvSpPr>
            <a:spLocks noGrp="1"/>
          </p:cNvSpPr>
          <p:nvPr>
            <p:ph type="sldNum" sz="quarter" idx="10"/>
          </p:nvPr>
        </p:nvSpPr>
        <p:spPr/>
        <p:txBody>
          <a:bodyPr/>
          <a:lstStyle/>
          <a:p>
            <a:fld id="{CA947B8C-FE01-4DD2-9520-0DAFC8DADBE2}" type="slidenum">
              <a:rPr lang="en-US" smtClean="0"/>
              <a:t>9</a:t>
            </a:fld>
            <a:endParaRPr lang="en-US" dirty="0"/>
          </a:p>
        </p:txBody>
      </p:sp>
    </p:spTree>
    <p:extLst>
      <p:ext uri="{BB962C8B-B14F-4D97-AF65-F5344CB8AC3E}">
        <p14:creationId xmlns:p14="http://schemas.microsoft.com/office/powerpoint/2010/main" val="419987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550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30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86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3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879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9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543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007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436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996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74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08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49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385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73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824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5885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760107A4-15D9-4BBC-9321-7D4616D0430B}"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E29BC1-E1C9-4F07-B185-81B0CA088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20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Wave+ANRLogo_4-H.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275" y="5808663"/>
            <a:ext cx="88519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15578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fld id="{760107A4-15D9-4BBC-9321-7D4616D0430B}" type="datetimeFigureOut">
              <a:rPr lang="en-US" smtClean="0">
                <a:solidFill>
                  <a:prstClr val="black">
                    <a:tint val="75000"/>
                  </a:prstClr>
                </a:solidFill>
                <a:ea typeface="ＭＳ Ｐゴシック" panose="020B0600070205080204" pitchFamily="34" charset="-128"/>
              </a:rPr>
              <a:pPr defTabSz="514350"/>
              <a:t>1/6/2023</a:t>
            </a:fld>
            <a:endParaRPr lang="en-US">
              <a:solidFill>
                <a:prstClr val="black">
                  <a:tint val="75000"/>
                </a:prstClr>
              </a:solidFill>
              <a:ea typeface="ＭＳ Ｐゴシック" panose="020B0600070205080204" pitchFamily="34" charset="-128"/>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endParaRPr lang="en-US">
              <a:solidFill>
                <a:prstClr val="black">
                  <a:tint val="75000"/>
                </a:prstClr>
              </a:solidFill>
              <a:ea typeface="ＭＳ Ｐゴシック" panose="020B0600070205080204" pitchFamily="34" charset="-128"/>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fld id="{2BE29BC1-E1C9-4F07-B185-81B0CA088E9C}" type="slidenum">
              <a:rPr lang="en-US" smtClean="0">
                <a:solidFill>
                  <a:prstClr val="black">
                    <a:tint val="75000"/>
                  </a:prstClr>
                </a:solidFill>
                <a:ea typeface="ＭＳ Ｐゴシック" panose="020B0600070205080204" pitchFamily="34" charset="-128"/>
              </a:rPr>
              <a:pPr defTabSz="514350"/>
              <a:t>‹#›</a:t>
            </a:fld>
            <a:endParaRPr lang="en-US">
              <a:solidFill>
                <a:prstClr val="black">
                  <a:tint val="75000"/>
                </a:prstClr>
              </a:solidFill>
              <a:ea typeface="ＭＳ Ｐゴシック" panose="020B0600070205080204" pitchFamily="34" charset="-128"/>
            </a:endParaRPr>
          </a:p>
        </p:txBody>
      </p:sp>
    </p:spTree>
    <p:extLst>
      <p:ext uri="{BB962C8B-B14F-4D97-AF65-F5344CB8AC3E}">
        <p14:creationId xmlns:p14="http://schemas.microsoft.com/office/powerpoint/2010/main" val="29270890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3JGBZCFg-kg?feature=oembed" TargetMode="External"/><Relationship Id="rId6" Type="http://schemas.openxmlformats.org/officeDocument/2006/relationships/image" Target="../media/image23.jpeg"/><Relationship Id="rId5" Type="http://schemas.openxmlformats.org/officeDocument/2006/relationships/hyperlink" Target="https://www.ag.ndsu.edu/mckenziecountyextension/4h-and-youth"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7.jpe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131" y="685800"/>
            <a:ext cx="7772400" cy="1470025"/>
          </a:xfrm>
        </p:spPr>
        <p:txBody>
          <a:bodyPr/>
          <a:lstStyle/>
          <a:p>
            <a:r>
              <a:rPr lang="en-US" sz="4800" dirty="0"/>
              <a:t>Reaching New Audiences</a:t>
            </a:r>
            <a:br>
              <a:rPr lang="en-US" dirty="0"/>
            </a:br>
            <a:r>
              <a:rPr lang="en-US" dirty="0"/>
              <a:t>(Despite the Pandemic!)</a:t>
            </a:r>
          </a:p>
        </p:txBody>
      </p:sp>
      <p:sp>
        <p:nvSpPr>
          <p:cNvPr id="3" name="Subtitle 2"/>
          <p:cNvSpPr>
            <a:spLocks noGrp="1"/>
          </p:cNvSpPr>
          <p:nvPr>
            <p:ph type="subTitle" idx="1"/>
          </p:nvPr>
        </p:nvSpPr>
        <p:spPr>
          <a:xfrm>
            <a:off x="1372671" y="2287064"/>
            <a:ext cx="6400800" cy="1219200"/>
          </a:xfrm>
        </p:spPr>
        <p:txBody>
          <a:bodyPr/>
          <a:lstStyle/>
          <a:p>
            <a:pPr algn="l"/>
            <a:r>
              <a:rPr lang="en-US" dirty="0"/>
              <a:t>4-H Virtual Cooking Academy </a:t>
            </a:r>
            <a:br>
              <a:rPr lang="en-US" dirty="0"/>
            </a:br>
            <a:r>
              <a:rPr lang="en-US" dirty="0"/>
              <a:t>in Sacramento County</a:t>
            </a:r>
          </a:p>
          <a:p>
            <a:endParaRPr lang="en-US" dirty="0"/>
          </a:p>
        </p:txBody>
      </p:sp>
      <p:pic>
        <p:nvPicPr>
          <p:cNvPr id="4" name="Picture 3"/>
          <p:cNvPicPr>
            <a:picLocks noChangeAspect="1"/>
          </p:cNvPicPr>
          <p:nvPr/>
        </p:nvPicPr>
        <p:blipFill>
          <a:blip r:embed="rId3"/>
          <a:stretch>
            <a:fillRect/>
          </a:stretch>
        </p:blipFill>
        <p:spPr>
          <a:xfrm>
            <a:off x="2057401" y="3555762"/>
            <a:ext cx="2515670" cy="2042963"/>
          </a:xfrm>
          <a:prstGeom prst="rect">
            <a:avLst/>
          </a:prstGeom>
        </p:spPr>
      </p:pic>
      <p:pic>
        <p:nvPicPr>
          <p:cNvPr id="6" name="Picture 5"/>
          <p:cNvPicPr>
            <a:picLocks noChangeAspect="1"/>
          </p:cNvPicPr>
          <p:nvPr/>
        </p:nvPicPr>
        <p:blipFill>
          <a:blip r:embed="rId4"/>
          <a:stretch>
            <a:fillRect/>
          </a:stretch>
        </p:blipFill>
        <p:spPr>
          <a:xfrm>
            <a:off x="4161714" y="4085916"/>
            <a:ext cx="2383743" cy="2036240"/>
          </a:xfrm>
          <a:prstGeom prst="rect">
            <a:avLst/>
          </a:prstGeom>
        </p:spPr>
      </p:pic>
      <p:pic>
        <p:nvPicPr>
          <p:cNvPr id="7" name="Picture 6"/>
          <p:cNvPicPr>
            <a:picLocks noChangeAspect="1"/>
          </p:cNvPicPr>
          <p:nvPr/>
        </p:nvPicPr>
        <p:blipFill>
          <a:blip r:embed="rId5"/>
          <a:stretch>
            <a:fillRect/>
          </a:stretch>
        </p:blipFill>
        <p:spPr>
          <a:xfrm>
            <a:off x="5723659" y="2941703"/>
            <a:ext cx="3036005" cy="1802882"/>
          </a:xfrm>
          <a:prstGeom prst="rect">
            <a:avLst/>
          </a:prstGeom>
        </p:spPr>
      </p:pic>
      <p:sp>
        <p:nvSpPr>
          <p:cNvPr id="8" name="TextBox 7"/>
          <p:cNvSpPr txBox="1"/>
          <p:nvPr/>
        </p:nvSpPr>
        <p:spPr>
          <a:xfrm>
            <a:off x="493633" y="3700080"/>
            <a:ext cx="1295400" cy="1754326"/>
          </a:xfrm>
          <a:prstGeom prst="rect">
            <a:avLst/>
          </a:prstGeom>
          <a:noFill/>
        </p:spPr>
        <p:txBody>
          <a:bodyPr wrap="square" rtlCol="0">
            <a:spAutoFit/>
          </a:bodyPr>
          <a:lstStyle/>
          <a:p>
            <a:r>
              <a:rPr lang="en-US" dirty="0"/>
              <a:t>Alicia</a:t>
            </a:r>
          </a:p>
          <a:p>
            <a:r>
              <a:rPr lang="en-US" dirty="0"/>
              <a:t>Beryl</a:t>
            </a:r>
          </a:p>
          <a:p>
            <a:r>
              <a:rPr lang="en-US" dirty="0"/>
              <a:t>Linda</a:t>
            </a:r>
          </a:p>
          <a:p>
            <a:r>
              <a:rPr lang="en-US" dirty="0"/>
              <a:t>Marianne</a:t>
            </a:r>
          </a:p>
          <a:p>
            <a:r>
              <a:rPr lang="en-US" dirty="0"/>
              <a:t>Svetlana</a:t>
            </a:r>
          </a:p>
          <a:p>
            <a:endParaRPr lang="en-US" dirty="0"/>
          </a:p>
        </p:txBody>
      </p:sp>
    </p:spTree>
    <p:extLst>
      <p:ext uri="{BB962C8B-B14F-4D97-AF65-F5344CB8AC3E}">
        <p14:creationId xmlns:p14="http://schemas.microsoft.com/office/powerpoint/2010/main" val="220841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6DED-AE39-4195-BA92-33F76298CFF8}"/>
              </a:ext>
            </a:extLst>
          </p:cNvPr>
          <p:cNvSpPr>
            <a:spLocks noGrp="1"/>
          </p:cNvSpPr>
          <p:nvPr>
            <p:ph type="title"/>
          </p:nvPr>
        </p:nvSpPr>
        <p:spPr/>
        <p:txBody>
          <a:bodyPr/>
          <a:lstStyle/>
          <a:p>
            <a:r>
              <a:rPr lang="en-US" altLang="en-US" sz="3200" dirty="0">
                <a:solidFill>
                  <a:prstClr val="black"/>
                </a:solidFill>
              </a:rPr>
              <a:t>4-H Virtual Cooking Academy </a:t>
            </a:r>
            <a:br>
              <a:rPr lang="en-US" altLang="en-US" sz="3200" dirty="0">
                <a:solidFill>
                  <a:prstClr val="black"/>
                </a:solidFill>
              </a:rPr>
            </a:br>
            <a:r>
              <a:rPr lang="en-US" altLang="en-US" sz="3200" dirty="0">
                <a:solidFill>
                  <a:prstClr val="black"/>
                </a:solidFill>
              </a:rPr>
              <a:t>Demographics</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2062848182"/>
              </p:ext>
            </p:extLst>
          </p:nvPr>
        </p:nvGraphicFramePr>
        <p:xfrm>
          <a:off x="381001" y="1600192"/>
          <a:ext cx="8305798" cy="3670503"/>
        </p:xfrm>
        <a:graphic>
          <a:graphicData uri="http://schemas.openxmlformats.org/drawingml/2006/table">
            <a:tbl>
              <a:tblPr firstRow="1" firstCol="1" bandRow="1">
                <a:tableStyleId>{5C22544A-7EE6-4342-B048-85BDC9FD1C3A}</a:tableStyleId>
              </a:tblPr>
              <a:tblGrid>
                <a:gridCol w="1295399">
                  <a:extLst>
                    <a:ext uri="{9D8B030D-6E8A-4147-A177-3AD203B41FA5}">
                      <a16:colId xmlns:a16="http://schemas.microsoft.com/office/drawing/2014/main" val="20000"/>
                    </a:ext>
                  </a:extLst>
                </a:gridCol>
                <a:gridCol w="1962595">
                  <a:extLst>
                    <a:ext uri="{9D8B030D-6E8A-4147-A177-3AD203B41FA5}">
                      <a16:colId xmlns:a16="http://schemas.microsoft.com/office/drawing/2014/main" val="20001"/>
                    </a:ext>
                  </a:extLst>
                </a:gridCol>
                <a:gridCol w="1223140">
                  <a:extLst>
                    <a:ext uri="{9D8B030D-6E8A-4147-A177-3AD203B41FA5}">
                      <a16:colId xmlns:a16="http://schemas.microsoft.com/office/drawing/2014/main" val="20002"/>
                    </a:ext>
                  </a:extLst>
                </a:gridCol>
                <a:gridCol w="1160487">
                  <a:extLst>
                    <a:ext uri="{9D8B030D-6E8A-4147-A177-3AD203B41FA5}">
                      <a16:colId xmlns:a16="http://schemas.microsoft.com/office/drawing/2014/main" val="20003"/>
                    </a:ext>
                  </a:extLst>
                </a:gridCol>
                <a:gridCol w="1160487">
                  <a:extLst>
                    <a:ext uri="{9D8B030D-6E8A-4147-A177-3AD203B41FA5}">
                      <a16:colId xmlns:a16="http://schemas.microsoft.com/office/drawing/2014/main" val="20004"/>
                    </a:ext>
                  </a:extLst>
                </a:gridCol>
                <a:gridCol w="751845">
                  <a:extLst>
                    <a:ext uri="{9D8B030D-6E8A-4147-A177-3AD203B41FA5}">
                      <a16:colId xmlns:a16="http://schemas.microsoft.com/office/drawing/2014/main" val="20005"/>
                    </a:ext>
                  </a:extLst>
                </a:gridCol>
                <a:gridCol w="751845">
                  <a:extLst>
                    <a:ext uri="{9D8B030D-6E8A-4147-A177-3AD203B41FA5}">
                      <a16:colId xmlns:a16="http://schemas.microsoft.com/office/drawing/2014/main" val="20006"/>
                    </a:ext>
                  </a:extLst>
                </a:gridCol>
              </a:tblGrid>
              <a:tr h="550984">
                <a:tc gridSpan="2">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400" dirty="0">
                          <a:effectLst/>
                        </a:rPr>
                        <a:t>Youth Chefs</a:t>
                      </a:r>
                    </a:p>
                    <a:p>
                      <a:pPr marL="0" marR="0" algn="ctr">
                        <a:spcBef>
                          <a:spcPts val="0"/>
                        </a:spcBef>
                        <a:spcAft>
                          <a:spcPts val="0"/>
                        </a:spcAft>
                      </a:pPr>
                      <a:r>
                        <a:rPr lang="en-US" sz="1400" dirty="0">
                          <a:effectLst/>
                        </a:rPr>
                        <a:t>(students)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Teen Teachers</a:t>
                      </a:r>
                    </a:p>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Adult Coaches</a:t>
                      </a:r>
                    </a:p>
                    <a:p>
                      <a:pPr marL="0" marR="0" algn="ctr">
                        <a:spcBef>
                          <a:spcPts val="0"/>
                        </a:spcBef>
                        <a:spcAft>
                          <a:spcPts val="0"/>
                        </a:spcAft>
                      </a:pPr>
                      <a:r>
                        <a:rPr lang="en-US" sz="1400" dirty="0">
                          <a:effectLst/>
                        </a:rPr>
                        <a:t>(4-H, EFNEP)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Total</a:t>
                      </a:r>
                    </a:p>
                    <a:p>
                      <a:pPr marL="0" marR="0" algn="ctr">
                        <a:spcBef>
                          <a:spcPts val="0"/>
                        </a:spcBef>
                        <a:spcAft>
                          <a:spcPts val="0"/>
                        </a:spcAft>
                      </a:pPr>
                      <a:r>
                        <a:rPr lang="en-US" sz="1400" dirty="0">
                          <a:effectLst/>
                        </a:rPr>
                        <a:t>youth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Percent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5493">
                <a:tc rowSpan="2">
                  <a:txBody>
                    <a:bodyPr/>
                    <a:lstStyle/>
                    <a:p>
                      <a:pPr marL="0" marR="0">
                        <a:spcBef>
                          <a:spcPts val="0"/>
                        </a:spcBef>
                        <a:spcAft>
                          <a:spcPts val="0"/>
                        </a:spcAft>
                      </a:pPr>
                      <a:r>
                        <a:rPr lang="en-US" sz="1400" dirty="0">
                          <a:effectLst/>
                        </a:rPr>
                        <a:t>Ethnicity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Hispanic/Latino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0" dirty="0">
                          <a:effectLst/>
                        </a:rPr>
                        <a:t>35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5493">
                <a:tc vMerge="1">
                  <a:txBody>
                    <a:bodyPr/>
                    <a:lstStyle/>
                    <a:p>
                      <a:endParaRPr lang="en-US"/>
                    </a:p>
                  </a:txBody>
                  <a:tcPr/>
                </a:tc>
                <a:tc>
                  <a:txBody>
                    <a:bodyPr/>
                    <a:lstStyle/>
                    <a:p>
                      <a:pPr marL="0" marR="0">
                        <a:spcBef>
                          <a:spcPts val="0"/>
                        </a:spcBef>
                        <a:spcAft>
                          <a:spcPts val="0"/>
                        </a:spcAft>
                      </a:pPr>
                      <a:r>
                        <a:rPr lang="en-US" sz="1400">
                          <a:effectLst/>
                        </a:rPr>
                        <a:t>Non-Hispanic/Latino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0" dirty="0">
                          <a:effectLst/>
                        </a:rPr>
                        <a:t>45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75493">
                <a:tc>
                  <a:txBody>
                    <a:bodyPr/>
                    <a:lstStyle/>
                    <a:p>
                      <a:pPr marL="0" marR="0">
                        <a:spcBef>
                          <a:spcPts val="0"/>
                        </a:spcBef>
                        <a:spcAft>
                          <a:spcPts val="0"/>
                        </a:spcAft>
                      </a:pPr>
                      <a:r>
                        <a:rPr lang="en-US" sz="1400" b="1" dirty="0">
                          <a:effectLst/>
                        </a:rPr>
                        <a:t>Totals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64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16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80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100%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75493">
                <a:tc gridSpan="7">
                  <a:txBody>
                    <a:bodyPr/>
                    <a:lstStyle/>
                    <a:p>
                      <a:pPr marL="0" marR="0" algn="ctr">
                        <a:spcBef>
                          <a:spcPts val="0"/>
                        </a:spcBef>
                        <a:spcAft>
                          <a:spcPts val="0"/>
                        </a:spcAft>
                      </a:pPr>
                      <a:r>
                        <a:rPr lang="en-US" sz="1400" b="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75493">
                <a:tc rowSpan="6">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Race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Am. Indian/AK Native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75493">
                <a:tc vMerge="1">
                  <a:txBody>
                    <a:bodyPr/>
                    <a:lstStyle/>
                    <a:p>
                      <a:endParaRPr lang="en-US"/>
                    </a:p>
                  </a:txBody>
                  <a:tcPr/>
                </a:tc>
                <a:tc>
                  <a:txBody>
                    <a:bodyPr/>
                    <a:lstStyle/>
                    <a:p>
                      <a:pPr marL="0" marR="0">
                        <a:spcBef>
                          <a:spcPts val="0"/>
                        </a:spcBef>
                        <a:spcAft>
                          <a:spcPts val="0"/>
                        </a:spcAft>
                      </a:pPr>
                      <a:r>
                        <a:rPr lang="en-US" sz="1400">
                          <a:effectLst/>
                        </a:rPr>
                        <a:t>Asian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0" dirty="0">
                          <a:effectLst/>
                        </a:rPr>
                        <a:t>22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75493">
                <a:tc vMerge="1">
                  <a:txBody>
                    <a:bodyPr/>
                    <a:lstStyle/>
                    <a:p>
                      <a:endParaRPr lang="en-US"/>
                    </a:p>
                  </a:txBody>
                  <a:tcPr/>
                </a:tc>
                <a:tc>
                  <a:txBody>
                    <a:bodyPr/>
                    <a:lstStyle/>
                    <a:p>
                      <a:pPr marL="0" marR="0">
                        <a:spcBef>
                          <a:spcPts val="0"/>
                        </a:spcBef>
                        <a:spcAft>
                          <a:spcPts val="0"/>
                        </a:spcAft>
                      </a:pPr>
                      <a:r>
                        <a:rPr lang="en-US" sz="1400">
                          <a:effectLst/>
                        </a:rPr>
                        <a:t>Black or African Am.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0" dirty="0">
                          <a:effectLst/>
                        </a:rPr>
                        <a:t>16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75493">
                <a:tc vMerge="1">
                  <a:txBody>
                    <a:bodyPr/>
                    <a:lstStyle/>
                    <a:p>
                      <a:endParaRPr lang="en-US"/>
                    </a:p>
                  </a:txBody>
                  <a:tcPr/>
                </a:tc>
                <a:tc>
                  <a:txBody>
                    <a:bodyPr/>
                    <a:lstStyle/>
                    <a:p>
                      <a:pPr marL="0" marR="0">
                        <a:spcBef>
                          <a:spcPts val="0"/>
                        </a:spcBef>
                        <a:spcAft>
                          <a:spcPts val="0"/>
                        </a:spcAft>
                      </a:pPr>
                      <a:r>
                        <a:rPr lang="en-US" sz="1400" dirty="0">
                          <a:effectLst/>
                        </a:rPr>
                        <a:t> Asian Pacific Islander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0" dirty="0">
                          <a:effectLst/>
                        </a:rPr>
                        <a:t>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75493">
                <a:tc vMerge="1">
                  <a:txBody>
                    <a:bodyPr/>
                    <a:lstStyle/>
                    <a:p>
                      <a:endParaRPr lang="en-US"/>
                    </a:p>
                  </a:txBody>
                  <a:tcPr/>
                </a:tc>
                <a:tc>
                  <a:txBody>
                    <a:bodyPr/>
                    <a:lstStyle/>
                    <a:p>
                      <a:pPr marL="0" marR="0">
                        <a:spcBef>
                          <a:spcPts val="0"/>
                        </a:spcBef>
                        <a:spcAft>
                          <a:spcPts val="0"/>
                        </a:spcAft>
                      </a:pPr>
                      <a:r>
                        <a:rPr lang="en-US" sz="1400">
                          <a:effectLst/>
                        </a:rPr>
                        <a:t>White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0" dirty="0">
                          <a:effectLst/>
                        </a:rPr>
                        <a:t>19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75493">
                <a:tc vMerge="1">
                  <a:txBody>
                    <a:bodyPr/>
                    <a:lstStyle/>
                    <a:p>
                      <a:endParaRPr lang="en-US"/>
                    </a:p>
                  </a:txBody>
                  <a:tcPr/>
                </a:tc>
                <a:tc>
                  <a:txBody>
                    <a:bodyPr/>
                    <a:lstStyle/>
                    <a:p>
                      <a:pPr marL="0" marR="0">
                        <a:spcBef>
                          <a:spcPts val="0"/>
                        </a:spcBef>
                        <a:spcAft>
                          <a:spcPts val="0"/>
                        </a:spcAft>
                      </a:pPr>
                      <a:r>
                        <a:rPr lang="en-US" sz="1400" dirty="0">
                          <a:effectLst/>
                        </a:rPr>
                        <a:t>Hispanic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0" dirty="0">
                          <a:effectLst/>
                        </a:rPr>
                        <a:t>17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75493">
                <a:tc>
                  <a:txBody>
                    <a:bodyPr/>
                    <a:lstStyle/>
                    <a:p>
                      <a:pPr marL="0" marR="0">
                        <a:spcBef>
                          <a:spcPts val="0"/>
                        </a:spcBef>
                        <a:spcAft>
                          <a:spcPts val="0"/>
                        </a:spcAft>
                      </a:pPr>
                      <a:r>
                        <a:rPr lang="en-US" sz="1400" b="1" dirty="0">
                          <a:effectLst/>
                        </a:rPr>
                        <a:t>Totals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64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16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80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100%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0680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500" y="86221"/>
            <a:ext cx="7886700" cy="10064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cs typeface="+mj-cs"/>
              </a:rPr>
              <a:t>Program Impact:  Teen Teacher</a:t>
            </a:r>
            <a:r>
              <a:rPr lang="en-US" sz="2800" dirty="0">
                <a:solidFill>
                  <a:prstClr val="black"/>
                </a:solidFill>
                <a:latin typeface="Calibri"/>
                <a:ea typeface="MS PGothic" pitchFamily="34" charset="-128"/>
              </a:rPr>
              <a:t>s</a:t>
            </a:r>
            <a:r>
              <a:rPr kumimoji="0" lang="en-US" sz="2800" b="0" i="0" u="none" strike="noStrike" kern="1200" cap="none" spc="0" normalizeH="0" baseline="0" noProof="0" dirty="0">
                <a:ln>
                  <a:noFill/>
                </a:ln>
                <a:solidFill>
                  <a:prstClr val="black"/>
                </a:solidFill>
                <a:effectLst/>
                <a:uLnTx/>
                <a:uFillTx/>
                <a:latin typeface="Calibri"/>
                <a:ea typeface="MS PGothic" pitchFamily="34" charset="-128"/>
                <a:cs typeface="+mj-cs"/>
              </a:rPr>
              <a:t> </a:t>
            </a:r>
            <a:endParaRPr kumimoji="0" lang="en-US" sz="2800" b="0" i="0" u="none" strike="noStrike" kern="1200" cap="none" spc="0" normalizeH="0" baseline="0" noProof="0" dirty="0">
              <a:ln>
                <a:noFill/>
              </a:ln>
              <a:solidFill>
                <a:srgbClr val="7030A0"/>
              </a:solidFill>
              <a:effectLst/>
              <a:uLnTx/>
              <a:uFillTx/>
              <a:latin typeface="Calibri Light" panose="020F0302020204030204"/>
              <a:ea typeface="+mj-ea"/>
              <a:cs typeface="+mj-cs"/>
            </a:endParaRPr>
          </a:p>
        </p:txBody>
      </p:sp>
      <p:sp>
        <p:nvSpPr>
          <p:cNvPr id="6" name="Rectangle 5"/>
          <p:cNvSpPr/>
          <p:nvPr/>
        </p:nvSpPr>
        <p:spPr>
          <a:xfrm>
            <a:off x="323850" y="1128389"/>
            <a:ext cx="6819900" cy="962058"/>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rPr>
              <a:t>“I had a lot of fun doing the Cooking Academy and if given the chance I would like to continue participating.”</a:t>
            </a:r>
            <a:endParaRPr lang="en-US" sz="2000" dirty="0">
              <a:latin typeface="Times New Roman" panose="02020603050405020304" pitchFamily="18" charset="0"/>
              <a:ea typeface="Calibri" panose="020F0502020204030204" pitchFamily="34" charset="0"/>
            </a:endParaRPr>
          </a:p>
          <a:p>
            <a:r>
              <a:rPr lang="en-US" i="1" dirty="0">
                <a:latin typeface="Calibri" panose="020F0502020204030204" pitchFamily="34" charset="0"/>
                <a:ea typeface="Calibri" panose="020F0502020204030204" pitchFamily="34" charset="0"/>
              </a:rPr>
              <a:t>		--10</a:t>
            </a:r>
            <a:r>
              <a:rPr lang="en-US" i="1" baseline="30000" dirty="0">
                <a:latin typeface="Calibri" panose="020F0502020204030204" pitchFamily="34" charset="0"/>
                <a:ea typeface="Calibri" panose="020F0502020204030204" pitchFamily="34" charset="0"/>
              </a:rPr>
              <a:t>th</a:t>
            </a:r>
            <a:r>
              <a:rPr lang="en-US" i="1" dirty="0">
                <a:latin typeface="Calibri" panose="020F0502020204030204" pitchFamily="34" charset="0"/>
                <a:ea typeface="Calibri" panose="020F0502020204030204" pitchFamily="34" charset="0"/>
              </a:rPr>
              <a:t> grade and 11</a:t>
            </a:r>
            <a:r>
              <a:rPr lang="en-US" i="1" baseline="30000" dirty="0">
                <a:latin typeface="Calibri" panose="020F0502020204030204" pitchFamily="34" charset="0"/>
                <a:ea typeface="Calibri" panose="020F0502020204030204" pitchFamily="34" charset="0"/>
              </a:rPr>
              <a:t>th</a:t>
            </a:r>
            <a:r>
              <a:rPr lang="en-US" i="1" dirty="0">
                <a:latin typeface="Calibri" panose="020F0502020204030204" pitchFamily="34" charset="0"/>
                <a:ea typeface="Calibri" panose="020F0502020204030204" pitchFamily="34" charset="0"/>
              </a:rPr>
              <a:t> grade students-Elk Grove</a:t>
            </a:r>
            <a:endParaRPr lang="en-US" dirty="0"/>
          </a:p>
        </p:txBody>
      </p:sp>
      <p:sp>
        <p:nvSpPr>
          <p:cNvPr id="7" name="Rectangle 6"/>
          <p:cNvSpPr/>
          <p:nvPr/>
        </p:nvSpPr>
        <p:spPr>
          <a:xfrm>
            <a:off x="3920836" y="2453758"/>
            <a:ext cx="5029200" cy="981423"/>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rPr>
              <a:t>“Delivering the Cooking Academy helped me to develop my English skills.”</a:t>
            </a:r>
          </a:p>
          <a:p>
            <a:pPr>
              <a:lnSpc>
                <a:spcPct val="107000"/>
              </a:lnSpc>
            </a:pPr>
            <a:r>
              <a:rPr lang="en-US" i="1" dirty="0">
                <a:latin typeface="Calibri" panose="020F0502020204030204" pitchFamily="34" charset="0"/>
                <a:ea typeface="Calibri" panose="020F0502020204030204" pitchFamily="34" charset="0"/>
              </a:rPr>
              <a:t>	--10th grade student-Elk Grove</a:t>
            </a:r>
            <a:endParaRPr lang="en-US" sz="2000" i="1" dirty="0">
              <a:latin typeface="Times New Roman" panose="02020603050405020304" pitchFamily="18" charset="0"/>
              <a:ea typeface="Calibri" panose="020F0502020204030204" pitchFamily="34" charset="0"/>
            </a:endParaRPr>
          </a:p>
        </p:txBody>
      </p:sp>
      <p:sp>
        <p:nvSpPr>
          <p:cNvPr id="9" name="Rectangle 8"/>
          <p:cNvSpPr/>
          <p:nvPr/>
        </p:nvSpPr>
        <p:spPr>
          <a:xfrm>
            <a:off x="152400" y="2745671"/>
            <a:ext cx="3581400" cy="1277786"/>
          </a:xfrm>
          <a:prstGeom prst="rect">
            <a:avLst/>
          </a:prstGeom>
        </p:spPr>
        <p:txBody>
          <a:bodyPr wrap="square">
            <a:spAutoFit/>
          </a:bodyPr>
          <a:lstStyle/>
          <a:p>
            <a:pPr>
              <a:lnSpc>
                <a:spcPct val="107000"/>
              </a:lnSpc>
            </a:pPr>
            <a:r>
              <a:rPr lang="en-US" dirty="0">
                <a:ea typeface="Calibri" panose="020F0502020204030204" pitchFamily="34" charset="0"/>
              </a:rPr>
              <a:t>“Having done YES and now the Cooking Academy, I feel I have gained really good leadership skills.”</a:t>
            </a:r>
          </a:p>
          <a:p>
            <a:pPr>
              <a:lnSpc>
                <a:spcPct val="107000"/>
              </a:lnSpc>
            </a:pPr>
            <a:r>
              <a:rPr lang="en-US" i="1" dirty="0">
                <a:ea typeface="Calibri" panose="020F0502020204030204" pitchFamily="34" charset="0"/>
              </a:rPr>
              <a:t>	11</a:t>
            </a:r>
            <a:r>
              <a:rPr lang="en-US" i="1" baseline="30000" dirty="0">
                <a:ea typeface="Calibri" panose="020F0502020204030204" pitchFamily="34" charset="0"/>
              </a:rPr>
              <a:t>th</a:t>
            </a:r>
            <a:r>
              <a:rPr lang="en-US" i="1" dirty="0">
                <a:ea typeface="Calibri" panose="020F0502020204030204" pitchFamily="34" charset="0"/>
              </a:rPr>
              <a:t> grader-Sac City</a:t>
            </a:r>
            <a:endParaRPr lang="en-US" dirty="0">
              <a:effectLst/>
              <a:ea typeface="Calibri" panose="020F0502020204030204" pitchFamily="34" charset="0"/>
            </a:endParaRPr>
          </a:p>
        </p:txBody>
      </p:sp>
      <p:sp>
        <p:nvSpPr>
          <p:cNvPr id="10" name="Rectangle 9"/>
          <p:cNvSpPr/>
          <p:nvPr/>
        </p:nvSpPr>
        <p:spPr>
          <a:xfrm>
            <a:off x="152400" y="4691871"/>
            <a:ext cx="6400800" cy="1343701"/>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rPr>
              <a:t>“I can’t believe how much more organized I am having done the Cooking Academy. My communication skills improved a lot too.”</a:t>
            </a:r>
          </a:p>
          <a:p>
            <a:pPr>
              <a:lnSpc>
                <a:spcPct val="107000"/>
              </a:lnSpc>
            </a:pPr>
            <a:r>
              <a:rPr lang="en-US" sz="2000" dirty="0">
                <a:effectLst/>
                <a:latin typeface="Calibri" panose="020F0502020204030204" pitchFamily="34" charset="0"/>
                <a:ea typeface="Calibri" panose="020F0502020204030204" pitchFamily="34" charset="0"/>
              </a:rPr>
              <a:t>	--</a:t>
            </a:r>
            <a:r>
              <a:rPr lang="en-US" i="1" dirty="0"/>
              <a:t>10</a:t>
            </a:r>
            <a:r>
              <a:rPr lang="en-US" i="1" baseline="30000" dirty="0"/>
              <a:t>th</a:t>
            </a:r>
            <a:r>
              <a:rPr lang="en-US" i="1" dirty="0"/>
              <a:t> grader -Elk Grove</a:t>
            </a:r>
            <a:endParaRPr lang="en-US" dirty="0"/>
          </a:p>
          <a:p>
            <a:pPr>
              <a:lnSpc>
                <a:spcPct val="107000"/>
              </a:lnSpc>
            </a:pPr>
            <a:endParaRPr lang="en-US" sz="2000" dirty="0">
              <a:effectLst/>
              <a:latin typeface="Times New Roman" panose="02020603050405020304" pitchFamily="18" charset="0"/>
              <a:ea typeface="Calibri" panose="020F0502020204030204" pitchFamily="34" charset="0"/>
            </a:endParaRPr>
          </a:p>
        </p:txBody>
      </p:sp>
      <p:sp>
        <p:nvSpPr>
          <p:cNvPr id="11" name="Rectangle 10"/>
          <p:cNvSpPr/>
          <p:nvPr/>
        </p:nvSpPr>
        <p:spPr>
          <a:xfrm>
            <a:off x="3657600" y="3909804"/>
            <a:ext cx="5410200" cy="665695"/>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rPr>
              <a:t>“Cooking Academy gave me more confidence in myself.”</a:t>
            </a:r>
            <a:endParaRPr lang="en-US" sz="2000" dirty="0">
              <a:latin typeface="Times New Roman" panose="02020603050405020304" pitchFamily="18" charset="0"/>
              <a:ea typeface="Calibri" panose="020F0502020204030204" pitchFamily="34" charset="0"/>
            </a:endParaRPr>
          </a:p>
          <a:p>
            <a:r>
              <a:rPr lang="en-US" i="1" dirty="0">
                <a:latin typeface="Calibri" panose="020F0502020204030204" pitchFamily="34" charset="0"/>
                <a:ea typeface="Calibri" panose="020F0502020204030204" pitchFamily="34" charset="0"/>
              </a:rPr>
              <a:t>		--9</a:t>
            </a:r>
            <a:r>
              <a:rPr lang="en-US" i="1" baseline="30000" dirty="0">
                <a:latin typeface="Calibri" panose="020F0502020204030204" pitchFamily="34" charset="0"/>
                <a:ea typeface="Calibri" panose="020F0502020204030204" pitchFamily="34" charset="0"/>
              </a:rPr>
              <a:t>th</a:t>
            </a:r>
            <a:r>
              <a:rPr lang="en-US" i="1" dirty="0">
                <a:latin typeface="Calibri" panose="020F0502020204030204" pitchFamily="34" charset="0"/>
                <a:ea typeface="Calibri" panose="020F0502020204030204" pitchFamily="34" charset="0"/>
              </a:rPr>
              <a:t> grade student-Twin Rivers</a:t>
            </a:r>
            <a:endParaRPr lang="en-US" dirty="0"/>
          </a:p>
        </p:txBody>
      </p:sp>
    </p:spTree>
    <p:extLst>
      <p:ext uri="{BB962C8B-B14F-4D97-AF65-F5344CB8AC3E}">
        <p14:creationId xmlns:p14="http://schemas.microsoft.com/office/powerpoint/2010/main" val="29045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6221"/>
            <a:ext cx="7886700" cy="1006472"/>
          </a:xfrm>
        </p:spPr>
        <p:txBody>
          <a:bodyPr>
            <a:normAutofit/>
          </a:bodyPr>
          <a:lstStyle/>
          <a:p>
            <a:pPr algn="ctr"/>
            <a:r>
              <a:rPr lang="en-US" sz="2800" dirty="0">
                <a:solidFill>
                  <a:prstClr val="black"/>
                </a:solidFill>
                <a:latin typeface="Calibri"/>
                <a:ea typeface="MS PGothic" pitchFamily="34" charset="-128"/>
              </a:rPr>
              <a:t>Program Impact:  Student Behavior Change </a:t>
            </a:r>
            <a:endParaRPr lang="en-US" sz="2800" dirty="0">
              <a:solidFill>
                <a:srgbClr val="7030A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44435864"/>
              </p:ext>
            </p:extLst>
          </p:nvPr>
        </p:nvGraphicFramePr>
        <p:xfrm>
          <a:off x="571500" y="874712"/>
          <a:ext cx="8228012" cy="5983288"/>
        </p:xfrm>
        <a:graphic>
          <a:graphicData uri="http://schemas.openxmlformats.org/presentationml/2006/ole">
            <mc:AlternateContent xmlns:mc="http://schemas.openxmlformats.org/markup-compatibility/2006">
              <mc:Choice xmlns:v="urn:schemas-microsoft-com:vml" Requires="v">
                <p:oleObj name="Document" r:id="rId3" imgW="8227575" imgH="5983820" progId="Word.Document.12">
                  <p:embed/>
                </p:oleObj>
              </mc:Choice>
              <mc:Fallback>
                <p:oleObj name="Document" r:id="rId3" imgW="8227575" imgH="5983820" progId="Word.Document.12">
                  <p:embed/>
                  <p:pic>
                    <p:nvPicPr>
                      <p:cNvPr id="0" name=""/>
                      <p:cNvPicPr/>
                      <p:nvPr/>
                    </p:nvPicPr>
                    <p:blipFill>
                      <a:blip r:embed="rId4"/>
                      <a:stretch>
                        <a:fillRect/>
                      </a:stretch>
                    </p:blipFill>
                    <p:spPr>
                      <a:xfrm>
                        <a:off x="571500" y="874712"/>
                        <a:ext cx="8228012" cy="5983288"/>
                      </a:xfrm>
                      <a:prstGeom prst="rect">
                        <a:avLst/>
                      </a:prstGeom>
                      <a:ln>
                        <a:solidFill>
                          <a:srgbClr val="7030A0"/>
                        </a:solidFill>
                      </a:ln>
                    </p:spPr>
                  </p:pic>
                </p:oleObj>
              </mc:Fallback>
            </mc:AlternateContent>
          </a:graphicData>
        </a:graphic>
      </p:graphicFrame>
      <p:sp>
        <p:nvSpPr>
          <p:cNvPr id="12" name="Oval 11"/>
          <p:cNvSpPr/>
          <p:nvPr/>
        </p:nvSpPr>
        <p:spPr>
          <a:xfrm>
            <a:off x="5029200" y="2438400"/>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4477544"/>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46955" y="4805779"/>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7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500" y="86221"/>
            <a:ext cx="7886700" cy="10064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cs typeface="+mj-cs"/>
              </a:rPr>
              <a:t>Program Impact:  Summary of Improvement</a:t>
            </a:r>
            <a:endParaRPr kumimoji="0" lang="en-US" sz="2800" b="0" i="0" u="none" strike="noStrike" kern="1200" cap="none" spc="0" normalizeH="0" baseline="0" noProof="0" dirty="0">
              <a:ln>
                <a:noFill/>
              </a:ln>
              <a:solidFill>
                <a:srgbClr val="7030A0"/>
              </a:solidFill>
              <a:effectLst/>
              <a:uLnTx/>
              <a:uFillTx/>
              <a:latin typeface="Calibri Light" panose="020F0302020204030204"/>
              <a:ea typeface="+mj-ea"/>
              <a:cs typeface="+mj-cs"/>
            </a:endParaRPr>
          </a:p>
        </p:txBody>
      </p:sp>
      <p:sp>
        <p:nvSpPr>
          <p:cNvPr id="2" name="Rectangle 1"/>
          <p:cNvSpPr/>
          <p:nvPr/>
        </p:nvSpPr>
        <p:spPr>
          <a:xfrm>
            <a:off x="819150" y="1092693"/>
            <a:ext cx="7391400" cy="4721805"/>
          </a:xfrm>
          <a:prstGeom prst="rect">
            <a:avLst/>
          </a:prstGeom>
        </p:spPr>
        <p:txBody>
          <a:bodyPr wrap="square">
            <a:spAutoFit/>
          </a:bodyPr>
          <a:lstStyle/>
          <a:p>
            <a:pPr fontAlgn="base">
              <a:lnSpc>
                <a:spcPts val="1920"/>
              </a:lnSpc>
            </a:pPr>
            <a:r>
              <a:rPr lang="en-US"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Diet Quality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pPr>
            <a:r>
              <a:rPr lang="en-US"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83% (10 of 12) Children and youth improve their abilities to choose foods according to Federal Dietary Recommendations or gain knowledge.</a:t>
            </a:r>
          </a:p>
          <a:p>
            <a:pPr fontAlgn="base">
              <a:lnSpc>
                <a:spcPts val="192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pPr>
            <a:r>
              <a:rPr lang="en-US"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Food Safety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pPr>
            <a:r>
              <a:rPr lang="en-US"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58% (7 of 12) Children and youth use safe food handling practices more often or gain knowledge.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pPr>
            <a:endParaRPr lang="en-US"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endParaRPr>
          </a:p>
          <a:p>
            <a:pPr fontAlgn="base">
              <a:lnSpc>
                <a:spcPts val="1920"/>
              </a:lnSpc>
            </a:pPr>
            <a:r>
              <a:rPr lang="en-US"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Physical Activity</a:t>
            </a:r>
          </a:p>
          <a:p>
            <a:pPr fontAlgn="base">
              <a:lnSpc>
                <a:spcPts val="1920"/>
              </a:lnSpc>
            </a:pPr>
            <a:r>
              <a:rPr lang="en-US"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58% (7 of 12) Children and youth improve their physical activity practices or gain knowledge.</a:t>
            </a:r>
          </a:p>
          <a:p>
            <a:pPr fontAlgn="base">
              <a:lnSpc>
                <a:spcPts val="192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pPr>
            <a:r>
              <a:rPr lang="en-US"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Food Resource Management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pPr>
            <a:r>
              <a:rPr lang="en-US"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0% (0 of 0) Children and youth improve their ability to prepare simple, nutritious, affordable food or gain knowledge</a:t>
            </a:r>
          </a:p>
          <a:p>
            <a:pPr fontAlgn="base">
              <a:lnSpc>
                <a:spcPts val="192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pPr>
            <a:r>
              <a:rPr lang="en-US"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Food Security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pPr>
            <a:r>
              <a:rPr lang="en-US"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0% (0 of 0) Youth acquire skills to be food secure or gain knowledge.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978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F432D-C785-487A-AC04-4899E50272E6}"/>
              </a:ext>
            </a:extLst>
          </p:cNvPr>
          <p:cNvSpPr txBox="1"/>
          <p:nvPr/>
        </p:nvSpPr>
        <p:spPr>
          <a:xfrm>
            <a:off x="2819400" y="2685365"/>
            <a:ext cx="3276600" cy="523220"/>
          </a:xfrm>
          <a:prstGeom prst="rect">
            <a:avLst/>
          </a:prstGeom>
          <a:noFill/>
        </p:spPr>
        <p:txBody>
          <a:bodyPr wrap="square" rtlCol="0">
            <a:spAutoFit/>
          </a:bodyPr>
          <a:lstStyle/>
          <a:p>
            <a:pPr algn="ctr"/>
            <a:r>
              <a:rPr lang="en-US" sz="2800" dirty="0">
                <a:solidFill>
                  <a:prstClr val="black"/>
                </a:solidFill>
              </a:rPr>
              <a:t> </a:t>
            </a:r>
          </a:p>
        </p:txBody>
      </p:sp>
      <p:sp>
        <p:nvSpPr>
          <p:cNvPr id="4" name="Rectangle 3"/>
          <p:cNvSpPr/>
          <p:nvPr/>
        </p:nvSpPr>
        <p:spPr>
          <a:xfrm>
            <a:off x="571500" y="1092693"/>
            <a:ext cx="8003794" cy="646331"/>
          </a:xfrm>
          <a:prstGeom prst="rect">
            <a:avLst/>
          </a:prstGeom>
        </p:spPr>
        <p:txBody>
          <a:bodyPr wrap="none">
            <a:spAutoFit/>
          </a:bodyPr>
          <a:lstStyle/>
          <a:p>
            <a:r>
              <a:rPr lang="en-US" dirty="0"/>
              <a:t>Graph showing mean pre- and post-test scores on Likert scale for cooking behaviors</a:t>
            </a:r>
          </a:p>
          <a:p>
            <a:r>
              <a:rPr lang="en-US" dirty="0"/>
              <a:t>from My Plate Pre &amp; Post Survey.</a:t>
            </a:r>
          </a:p>
        </p:txBody>
      </p:sp>
      <p:sp>
        <p:nvSpPr>
          <p:cNvPr id="6" name="Title 1"/>
          <p:cNvSpPr txBox="1">
            <a:spLocks/>
          </p:cNvSpPr>
          <p:nvPr/>
        </p:nvSpPr>
        <p:spPr>
          <a:xfrm>
            <a:off x="571500" y="86221"/>
            <a:ext cx="7886700" cy="10064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cs typeface="+mj-cs"/>
              </a:rPr>
              <a:t>Program Impact:  Food Preparation</a:t>
            </a:r>
            <a:r>
              <a:rPr kumimoji="0" lang="en-US" sz="2800" b="0" i="0" u="none" strike="noStrike" kern="1200" cap="none" spc="0" normalizeH="0" noProof="0" dirty="0">
                <a:ln>
                  <a:noFill/>
                </a:ln>
                <a:solidFill>
                  <a:prstClr val="black"/>
                </a:solidFill>
                <a:effectLst/>
                <a:uLnTx/>
                <a:uFillTx/>
                <a:latin typeface="Calibri"/>
                <a:ea typeface="MS PGothic" pitchFamily="34" charset="-128"/>
                <a:cs typeface="+mj-cs"/>
              </a:rPr>
              <a:t> Knowledge</a:t>
            </a:r>
            <a:r>
              <a:rPr kumimoji="0" lang="en-US" sz="2800" b="0" i="0" u="none" strike="noStrike" kern="1200" cap="none" spc="0" normalizeH="0" baseline="0" noProof="0" dirty="0">
                <a:ln>
                  <a:noFill/>
                </a:ln>
                <a:solidFill>
                  <a:prstClr val="black"/>
                </a:solidFill>
                <a:effectLst/>
                <a:uLnTx/>
                <a:uFillTx/>
                <a:latin typeface="Calibri"/>
                <a:ea typeface="MS PGothic" pitchFamily="34" charset="-128"/>
                <a:cs typeface="+mj-cs"/>
              </a:rPr>
              <a:t> </a:t>
            </a:r>
            <a:endParaRPr kumimoji="0" lang="en-US" sz="2800" b="0" i="0" u="none" strike="noStrike" kern="1200" cap="none" spc="0" normalizeH="0" baseline="0" noProof="0" dirty="0">
              <a:ln>
                <a:noFill/>
              </a:ln>
              <a:solidFill>
                <a:srgbClr val="7030A0"/>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a:stretch>
            <a:fillRect/>
          </a:stretch>
        </p:blipFill>
        <p:spPr>
          <a:xfrm>
            <a:off x="1295400" y="1905000"/>
            <a:ext cx="6172199" cy="3709886"/>
          </a:xfrm>
          <a:prstGeom prst="rect">
            <a:avLst/>
          </a:prstGeom>
        </p:spPr>
      </p:pic>
    </p:spTree>
    <p:extLst>
      <p:ext uri="{BB962C8B-B14F-4D97-AF65-F5344CB8AC3E}">
        <p14:creationId xmlns:p14="http://schemas.microsoft.com/office/powerpoint/2010/main" val="252201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CCD9C125-B156-490F-B261-DF4C4C244F2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00200" y="310034"/>
            <a:ext cx="6400800" cy="1671166"/>
          </a:xfrm>
          <a:prstGeom prst="rect">
            <a:avLst/>
          </a:prstGeom>
          <a:noFill/>
          <a:ln w="95250">
            <a:solidFill>
              <a:srgbClr val="92D050"/>
            </a:solidFill>
          </a:ln>
        </p:spPr>
      </p:pic>
      <p:sp>
        <p:nvSpPr>
          <p:cNvPr id="30" name="TextBox 29">
            <a:extLst>
              <a:ext uri="{FF2B5EF4-FFF2-40B4-BE49-F238E27FC236}">
                <a16:creationId xmlns:a16="http://schemas.microsoft.com/office/drawing/2014/main" id="{939E9073-AD55-4F15-A41D-D43EED13EE20}"/>
              </a:ext>
            </a:extLst>
          </p:cNvPr>
          <p:cNvSpPr txBox="1"/>
          <p:nvPr/>
        </p:nvSpPr>
        <p:spPr>
          <a:xfrm>
            <a:off x="6684713" y="5205689"/>
            <a:ext cx="2175371" cy="646331"/>
          </a:xfrm>
          <a:prstGeom prst="rect">
            <a:avLst/>
          </a:prstGeom>
          <a:noFill/>
        </p:spPr>
        <p:txBody>
          <a:bodyPr wrap="square" rtlCol="0">
            <a:spAutoFit/>
          </a:bodyPr>
          <a:lstStyle/>
          <a:p>
            <a:pPr algn="ctr"/>
            <a:r>
              <a:rPr lang="en-US" dirty="0"/>
              <a:t>Click on the video play:7mins</a:t>
            </a:r>
          </a:p>
        </p:txBody>
      </p:sp>
      <p:pic>
        <p:nvPicPr>
          <p:cNvPr id="33" name="Online Media 32" title="Tofu &amp; Vegetable Stir Fry">
            <a:hlinkClick r:id="" action="ppaction://media"/>
            <a:extLst>
              <a:ext uri="{FF2B5EF4-FFF2-40B4-BE49-F238E27FC236}">
                <a16:creationId xmlns:a16="http://schemas.microsoft.com/office/drawing/2014/main" id="{EFB1A446-8AA7-44B1-9DEE-99D7D24A4AC6}"/>
              </a:ext>
            </a:extLst>
          </p:cNvPr>
          <p:cNvPicPr>
            <a:picLocks noRot="1" noChangeAspect="1"/>
          </p:cNvPicPr>
          <p:nvPr>
            <a:videoFile r:link="rId1"/>
          </p:nvPr>
        </p:nvPicPr>
        <p:blipFill>
          <a:blip r:embed="rId6"/>
          <a:stretch>
            <a:fillRect/>
          </a:stretch>
        </p:blipFill>
        <p:spPr>
          <a:xfrm>
            <a:off x="533400" y="2209800"/>
            <a:ext cx="6019800" cy="3319055"/>
          </a:xfrm>
          <a:prstGeom prst="rect">
            <a:avLst/>
          </a:prstGeom>
        </p:spPr>
      </p:pic>
      <p:pic>
        <p:nvPicPr>
          <p:cNvPr id="34" name="Picture 33" descr="Graphical user interface, application, table, Word, Excel&#10;&#10;Description automatically generated">
            <a:extLst>
              <a:ext uri="{FF2B5EF4-FFF2-40B4-BE49-F238E27FC236}">
                <a16:creationId xmlns:a16="http://schemas.microsoft.com/office/drawing/2014/main" id="{24475403-D68D-49A8-A9CF-E1E807C1454D}"/>
              </a:ext>
            </a:extLst>
          </p:cNvPr>
          <p:cNvPicPr/>
          <p:nvPr/>
        </p:nvPicPr>
        <p:blipFill rotWithShape="1">
          <a:blip r:embed="rId7"/>
          <a:srcRect l="32363" t="45331" r="49574" b="15004"/>
          <a:stretch/>
        </p:blipFill>
        <p:spPr bwMode="auto">
          <a:xfrm>
            <a:off x="6781799" y="2362199"/>
            <a:ext cx="2175371" cy="2667001"/>
          </a:xfrm>
          <a:prstGeom prst="rect">
            <a:avLst/>
          </a:prstGeom>
          <a:pattFill prst="dkVert">
            <a:fgClr>
              <a:srgbClr val="E1FA78"/>
            </a:fgClr>
            <a:bgClr>
              <a:schemeClr val="bg1"/>
            </a:bgClr>
          </a:pattFill>
          <a:ln w="44450">
            <a:solidFill>
              <a:srgbClr val="00B05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383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3"/>
                </p:tgtEl>
              </p:cMediaNode>
            </p:video>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3"/>
                                        </p:tgtEl>
                                      </p:cBhvr>
                                    </p:cmd>
                                  </p:childTnLst>
                                </p:cTn>
                              </p:par>
                            </p:childTnLst>
                          </p:cTn>
                        </p:par>
                      </p:childTnLst>
                    </p:cTn>
                  </p:par>
                </p:childTnLst>
              </p:cTn>
              <p:nextCondLst>
                <p:cond evt="onClick" delay="0">
                  <p:tgtEl>
                    <p:spTgt spid="3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Why this?  Why now?</a:t>
            </a:r>
          </a:p>
        </p:txBody>
      </p:sp>
      <p:sp>
        <p:nvSpPr>
          <p:cNvPr id="3" name="Content Placeholder 2"/>
          <p:cNvSpPr txBox="1">
            <a:spLocks/>
          </p:cNvSpPr>
          <p:nvPr/>
        </p:nvSpPr>
        <p:spPr>
          <a:xfrm>
            <a:off x="344906" y="1676400"/>
            <a:ext cx="8305799" cy="3695700"/>
          </a:xfrm>
          <a:prstGeom prst="rect">
            <a:avLst/>
          </a:prstGeom>
        </p:spPr>
        <p:txBody>
          <a:bodyPr wrap="square" anchor="t">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600"/>
              </a:spcAft>
            </a:pPr>
            <a:r>
              <a:rPr lang="en-US" sz="2800" dirty="0">
                <a:latin typeface="Calibri" panose="020F0502020204030204" pitchFamily="34" charset="0"/>
                <a:ea typeface="Calibri" panose="020F0502020204030204" pitchFamily="34" charset="0"/>
                <a:cs typeface="Times New Roman" panose="02020603050405020304" pitchFamily="18" charset="0"/>
              </a:rPr>
              <a:t>We had teenagers to place!</a:t>
            </a:r>
          </a:p>
          <a:p>
            <a:pPr lvl="1">
              <a:lnSpc>
                <a:spcPct val="107000"/>
              </a:lnSpc>
              <a:spcBef>
                <a:spcPts val="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Cooking Academy curriculum a great fit!  (thanks, Marcel!)</a:t>
            </a:r>
          </a:p>
          <a:p>
            <a:pPr>
              <a:lnSpc>
                <a:spcPct val="107000"/>
              </a:lnSpc>
              <a:spcBef>
                <a:spcPts val="0"/>
              </a:spcBef>
              <a:spcAft>
                <a:spcPts val="600"/>
              </a:spcAft>
            </a:pPr>
            <a:r>
              <a:rPr lang="en-US" sz="2800" dirty="0">
                <a:latin typeface="Calibri" panose="020F0502020204030204" pitchFamily="34" charset="0"/>
                <a:ea typeface="Calibri" panose="020F0502020204030204" pitchFamily="34" charset="0"/>
                <a:cs typeface="Times New Roman" panose="02020603050405020304" pitchFamily="18" charset="0"/>
              </a:rPr>
              <a:t>EFNEP staff looking for ways to connect with the community.</a:t>
            </a:r>
          </a:p>
          <a:p>
            <a:pPr>
              <a:lnSpc>
                <a:spcPct val="107000"/>
              </a:lnSpc>
              <a:spcBef>
                <a:spcPts val="0"/>
              </a:spcBef>
              <a:spcAft>
                <a:spcPts val="600"/>
              </a:spcAft>
            </a:pPr>
            <a:r>
              <a:rPr lang="en-US" sz="2800" dirty="0">
                <a:latin typeface="Calibri" panose="020F0502020204030204" pitchFamily="34" charset="0"/>
                <a:ea typeface="Calibri" panose="020F0502020204030204" pitchFamily="34" charset="0"/>
                <a:cs typeface="Times New Roman" panose="02020603050405020304" pitchFamily="18" charset="0"/>
              </a:rPr>
              <a:t>Students at EGUSD “Day Camps” would benefit.</a:t>
            </a:r>
          </a:p>
          <a:p>
            <a:pPr>
              <a:lnSpc>
                <a:spcPct val="107000"/>
              </a:lnSpc>
              <a:spcBef>
                <a:spcPts val="0"/>
              </a:spcBef>
              <a:spcAft>
                <a:spcPts val="600"/>
              </a:spcAft>
            </a:pPr>
            <a:r>
              <a:rPr lang="en-US" sz="2800" dirty="0">
                <a:latin typeface="Calibri" panose="020F0502020204030204" pitchFamily="34" charset="0"/>
                <a:ea typeface="Calibri" panose="020F0502020204030204" pitchFamily="34" charset="0"/>
                <a:cs typeface="Times New Roman" panose="02020603050405020304" pitchFamily="18" charset="0"/>
              </a:rPr>
              <a:t>Teens seeking meaningful activities.</a:t>
            </a:r>
          </a:p>
        </p:txBody>
      </p:sp>
    </p:spTree>
    <p:extLst>
      <p:ext uri="{BB962C8B-B14F-4D97-AF65-F5344CB8AC3E}">
        <p14:creationId xmlns:p14="http://schemas.microsoft.com/office/powerpoint/2010/main" val="35566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242119"/>
            <a:ext cx="8229600" cy="990600"/>
          </a:xfrm>
        </p:spPr>
        <p:txBody>
          <a:bodyPr wrap="square" anchor="ctr">
            <a:normAutofit fontScale="90000"/>
          </a:bodyPr>
          <a:lstStyle/>
          <a:p>
            <a:r>
              <a:rPr lang="en-US" altLang="en-US" sz="3600" dirty="0"/>
              <a:t>4-H Virtual Cooking Academy </a:t>
            </a:r>
            <a:br>
              <a:rPr lang="en-US" altLang="en-US" sz="3600" dirty="0"/>
            </a:br>
            <a:r>
              <a:rPr lang="en-US" altLang="en-US" sz="3600" dirty="0"/>
              <a:t>Program Goals</a:t>
            </a:r>
          </a:p>
        </p:txBody>
      </p:sp>
      <p:sp>
        <p:nvSpPr>
          <p:cNvPr id="3" name="Content Placeholder 2"/>
          <p:cNvSpPr>
            <a:spLocks noGrp="1"/>
          </p:cNvSpPr>
          <p:nvPr>
            <p:ph sz="half" idx="2"/>
          </p:nvPr>
        </p:nvSpPr>
        <p:spPr>
          <a:xfrm>
            <a:off x="4524375" y="1257300"/>
            <a:ext cx="4619625" cy="4343400"/>
          </a:xfrm>
        </p:spPr>
        <p:txBody>
          <a:bodyPr wrap="square" anchor="t">
            <a:noAutofit/>
          </a:bodyPr>
          <a:lstStyle/>
          <a:p>
            <a:pPr marL="0" indent="0" defTabSz="914400">
              <a:lnSpc>
                <a:spcPct val="90000"/>
              </a:lnSpc>
              <a:buNone/>
              <a:defRPr/>
            </a:pPr>
            <a:r>
              <a:rPr lang="en-US" altLang="en-US" sz="2000" b="1" dirty="0">
                <a:solidFill>
                  <a:srgbClr val="C00000"/>
                </a:solidFill>
              </a:rPr>
              <a:t>Program Outcomes</a:t>
            </a:r>
          </a:p>
          <a:p>
            <a:pPr>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Youth Chefs prepare </a:t>
            </a:r>
            <a:r>
              <a:rPr lang="en-US" sz="2000" dirty="0">
                <a:latin typeface="Calibri" panose="020F0502020204030204" pitchFamily="34" charset="0"/>
                <a:ea typeface="Calibri" panose="020F0502020204030204" pitchFamily="34" charset="0"/>
                <a:cs typeface="Calibri" panose="020F0502020204030204" pitchFamily="34" charset="0"/>
              </a:rPr>
              <a:t>and </a:t>
            </a:r>
            <a:r>
              <a:rPr lang="en-US" sz="2000" dirty="0">
                <a:effectLst/>
                <a:latin typeface="Calibri" panose="020F0502020204030204" pitchFamily="34" charset="0"/>
                <a:ea typeface="Calibri" panose="020F0502020204030204" pitchFamily="34" charset="0"/>
                <a:cs typeface="Calibri" panose="020F0502020204030204" pitchFamily="34" charset="0"/>
              </a:rPr>
              <a:t>try new foods in delicious ways </a:t>
            </a:r>
            <a:r>
              <a:rPr lang="en-US" sz="2000" b="1" dirty="0">
                <a:effectLst/>
                <a:latin typeface="Calibri" panose="020F0502020204030204" pitchFamily="34" charset="0"/>
                <a:ea typeface="Calibri" panose="020F0502020204030204" pitchFamily="34" charset="0"/>
                <a:cs typeface="Calibri" panose="020F0502020204030204" pitchFamily="34" charset="0"/>
              </a:rPr>
              <a:t>(attitudes)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Youth Chefs learn the skills needed to prepare fruits, vegetables, and other healthy items </a:t>
            </a:r>
            <a:r>
              <a:rPr lang="en-US" sz="2000" b="1" dirty="0">
                <a:effectLst/>
                <a:latin typeface="Calibri" panose="020F0502020204030204" pitchFamily="34" charset="0"/>
                <a:ea typeface="Calibri" panose="020F0502020204030204" pitchFamily="34" charset="0"/>
                <a:cs typeface="Calibri" panose="020F0502020204030204" pitchFamily="34" charset="0"/>
              </a:rPr>
              <a:t>(skills)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rPr>
              <a:t>Youth Chefs increase food literacy around recipe reading and food preparation concepts </a:t>
            </a:r>
            <a:r>
              <a:rPr lang="en-US" sz="2000" b="1" dirty="0">
                <a:effectLst/>
                <a:latin typeface="Calibri" panose="020F0502020204030204" pitchFamily="34" charset="0"/>
                <a:ea typeface="Calibri" panose="020F0502020204030204" pitchFamily="34" charset="0"/>
                <a:cs typeface="Calibri" panose="020F0502020204030204" pitchFamily="34" charset="0"/>
              </a:rPr>
              <a:t>(knowledge)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defTabSz="914400">
              <a:lnSpc>
                <a:spcPct val="90000"/>
              </a:lnSpc>
              <a:spcBef>
                <a:spcPct val="0"/>
              </a:spcBef>
              <a:buFont typeface="Arial" panose="020B0604020202020204" pitchFamily="34" charset="0"/>
              <a:buNone/>
              <a:defRPr/>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defTabSz="914400">
              <a:lnSpc>
                <a:spcPct val="90000"/>
              </a:lnSpc>
              <a:spcBef>
                <a:spcPct val="0"/>
              </a:spcBef>
              <a:defRPr/>
            </a:pPr>
            <a:r>
              <a:rPr lang="en-US" sz="2000" dirty="0">
                <a:effectLst/>
                <a:latin typeface="Calibri" panose="020F0502020204030204" pitchFamily="34" charset="0"/>
                <a:ea typeface="Calibri" panose="020F0502020204030204" pitchFamily="34" charset="0"/>
              </a:rPr>
              <a:t>Youth Chefs shape their eating behaviors by creating a healthy food environment at home with their family</a:t>
            </a:r>
            <a:r>
              <a:rPr lang="en-US" sz="2000" b="1" dirty="0">
                <a:effectLst/>
                <a:latin typeface="Calibri" panose="020F0502020204030204" pitchFamily="34" charset="0"/>
                <a:ea typeface="Calibri" panose="020F0502020204030204" pitchFamily="34"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late of food&#10;&#10;Description automatically generated with medium confidence">
            <a:extLst>
              <a:ext uri="{FF2B5EF4-FFF2-40B4-BE49-F238E27FC236}">
                <a16:creationId xmlns:a16="http://schemas.microsoft.com/office/drawing/2014/main" id="{56004E66-41EB-45A6-9CB2-CAE4EA739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05000"/>
            <a:ext cx="4017532" cy="2971800"/>
          </a:xfrm>
          <a:prstGeom prst="rect">
            <a:avLst/>
          </a:prstGeom>
          <a:ln w="85725">
            <a:solidFill>
              <a:schemeClr val="accent2"/>
            </a:solidFill>
          </a:ln>
        </p:spPr>
      </p:pic>
    </p:spTree>
    <p:extLst>
      <p:ext uri="{BB962C8B-B14F-4D97-AF65-F5344CB8AC3E}">
        <p14:creationId xmlns:p14="http://schemas.microsoft.com/office/powerpoint/2010/main" val="199619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229600" cy="1143000"/>
          </a:xfrm>
        </p:spPr>
        <p:txBody>
          <a:bodyPr wrap="square" anchor="ctr">
            <a:normAutofit fontScale="90000"/>
          </a:bodyPr>
          <a:lstStyle/>
          <a:p>
            <a:r>
              <a:rPr lang="en-US" altLang="en-US" sz="3600" dirty="0"/>
              <a:t>4-H Virtual Cooking Academy </a:t>
            </a:r>
            <a:br>
              <a:rPr lang="en-US" altLang="en-US" sz="3600" dirty="0"/>
            </a:br>
            <a:r>
              <a:rPr lang="en-US" altLang="en-US" sz="3600" dirty="0"/>
              <a:t>Program Delivery</a:t>
            </a:r>
          </a:p>
        </p:txBody>
      </p:sp>
      <p:pic>
        <p:nvPicPr>
          <p:cNvPr id="6" name="Picture 5" descr="Graphical user interface, application&#10;&#10;Description automatically generated">
            <a:extLst>
              <a:ext uri="{FF2B5EF4-FFF2-40B4-BE49-F238E27FC236}">
                <a16:creationId xmlns:a16="http://schemas.microsoft.com/office/drawing/2014/main" id="{3CCD320D-2E6C-4EBB-B7AD-9FDC6420FFBC}"/>
              </a:ext>
            </a:extLst>
          </p:cNvPr>
          <p:cNvPicPr/>
          <p:nvPr/>
        </p:nvPicPr>
        <p:blipFill rotWithShape="1">
          <a:blip r:embed="rId3"/>
          <a:srcRect l="1675" t="9213" r="45074" b="14328"/>
          <a:stretch/>
        </p:blipFill>
        <p:spPr bwMode="auto">
          <a:xfrm>
            <a:off x="433227" y="1905000"/>
            <a:ext cx="3529173" cy="3048000"/>
          </a:xfrm>
          <a:prstGeom prst="rect">
            <a:avLst/>
          </a:prstGeom>
          <a:noFill/>
          <a:ln w="92075">
            <a:solidFill>
              <a:schemeClr val="accent2"/>
            </a:solidFill>
          </a:ln>
          <a:extLst>
            <a:ext uri="{53640926-AAD7-44D8-BBD7-CCE9431645EC}">
              <a14:shadowObscured xmlns:a14="http://schemas.microsoft.com/office/drawing/2010/main"/>
            </a:ext>
          </a:extLst>
        </p:spPr>
      </p:pic>
      <p:sp>
        <p:nvSpPr>
          <p:cNvPr id="3" name="Content Placeholder 2"/>
          <p:cNvSpPr>
            <a:spLocks noGrp="1"/>
          </p:cNvSpPr>
          <p:nvPr>
            <p:ph sz="half" idx="2"/>
          </p:nvPr>
        </p:nvSpPr>
        <p:spPr>
          <a:xfrm>
            <a:off x="4114800" y="1600200"/>
            <a:ext cx="4800600" cy="4038600"/>
          </a:xfrm>
        </p:spPr>
        <p:txBody>
          <a:bodyPr wrap="square" anchor="t">
            <a:noAutofit/>
          </a:bodyPr>
          <a:lstStyle/>
          <a:p>
            <a:pPr marL="0" indent="0" defTabSz="914400">
              <a:lnSpc>
                <a:spcPct val="90000"/>
              </a:lnSpc>
              <a:buNone/>
              <a:defRPr/>
            </a:pPr>
            <a:r>
              <a:rPr lang="en-US" altLang="en-US" sz="2000" b="1" dirty="0">
                <a:solidFill>
                  <a:srgbClr val="C00000"/>
                </a:solidFill>
              </a:rPr>
              <a:t>Program Delivery</a:t>
            </a:r>
          </a:p>
          <a:p>
            <a:pPr defTabSz="914400">
              <a:lnSpc>
                <a:spcPct val="90000"/>
              </a:lnSpc>
              <a:defRPr/>
            </a:pPr>
            <a:r>
              <a:rPr lang="en-US" altLang="en-US" sz="2000" dirty="0"/>
              <a:t>Six healthy living lessons delivered </a:t>
            </a:r>
          </a:p>
          <a:p>
            <a:pPr marL="0" indent="0" defTabSz="914400">
              <a:lnSpc>
                <a:spcPct val="90000"/>
              </a:lnSpc>
              <a:buNone/>
              <a:defRPr/>
            </a:pPr>
            <a:r>
              <a:rPr lang="en-US" altLang="en-US" sz="2000" dirty="0"/>
              <a:t>      bi-weekly in after school programs to </a:t>
            </a:r>
          </a:p>
          <a:p>
            <a:pPr marL="0" indent="0" defTabSz="914400">
              <a:lnSpc>
                <a:spcPct val="90000"/>
              </a:lnSpc>
              <a:buNone/>
              <a:defRPr/>
            </a:pPr>
            <a:r>
              <a:rPr lang="en-US" altLang="en-US" sz="2000" dirty="0"/>
              <a:t>      youth in 4</a:t>
            </a:r>
            <a:r>
              <a:rPr lang="en-US" altLang="en-US" sz="2000" baseline="30000" dirty="0"/>
              <a:t>th</a:t>
            </a:r>
            <a:r>
              <a:rPr lang="en-US" altLang="en-US" sz="2000" dirty="0"/>
              <a:t>-6</a:t>
            </a:r>
            <a:r>
              <a:rPr lang="en-US" altLang="en-US" sz="2000" baseline="30000" dirty="0"/>
              <a:t>th</a:t>
            </a:r>
            <a:r>
              <a:rPr lang="en-US" altLang="en-US" sz="2000" dirty="0"/>
              <a:t> grades</a:t>
            </a:r>
          </a:p>
          <a:p>
            <a:pPr marL="0" indent="0" defTabSz="914400">
              <a:lnSpc>
                <a:spcPct val="90000"/>
              </a:lnSpc>
              <a:buNone/>
              <a:defRPr/>
            </a:pPr>
            <a:endParaRPr lang="en-US" altLang="en-US" sz="1000" dirty="0"/>
          </a:p>
          <a:p>
            <a:pPr defTabSz="914400">
              <a:lnSpc>
                <a:spcPct val="90000"/>
              </a:lnSpc>
              <a:defRPr/>
            </a:pPr>
            <a:r>
              <a:rPr lang="en-US" altLang="en-US" sz="2000" dirty="0"/>
              <a:t>Teen taught, supported by adult coaches</a:t>
            </a:r>
          </a:p>
          <a:p>
            <a:pPr marL="0" indent="0" defTabSz="914400">
              <a:lnSpc>
                <a:spcPct val="90000"/>
              </a:lnSpc>
              <a:buNone/>
              <a:defRPr/>
            </a:pPr>
            <a:endParaRPr lang="en-US" altLang="en-US" sz="1000" dirty="0"/>
          </a:p>
          <a:p>
            <a:pPr defTabSz="914400">
              <a:lnSpc>
                <a:spcPct val="90000"/>
              </a:lnSpc>
              <a:defRPr/>
            </a:pPr>
            <a:r>
              <a:rPr lang="en-US" altLang="en-US" sz="2000" dirty="0"/>
              <a:t>16 teen teacher delivered to program to  64 youth attending Day Camps</a:t>
            </a:r>
          </a:p>
          <a:p>
            <a:pPr marL="0" indent="0" defTabSz="914400">
              <a:lnSpc>
                <a:spcPct val="90000"/>
              </a:lnSpc>
              <a:buNone/>
              <a:defRPr/>
            </a:pPr>
            <a:endParaRPr lang="en-US" altLang="en-US" sz="1000" dirty="0"/>
          </a:p>
          <a:p>
            <a:pPr marL="0" indent="0" defTabSz="914400">
              <a:lnSpc>
                <a:spcPct val="90000"/>
              </a:lnSpc>
              <a:spcBef>
                <a:spcPct val="0"/>
              </a:spcBef>
              <a:buNone/>
              <a:defRPr/>
            </a:pPr>
            <a:endParaRPr lang="en-US" sz="2400" dirty="0"/>
          </a:p>
        </p:txBody>
      </p:sp>
      <p:pic>
        <p:nvPicPr>
          <p:cNvPr id="5" name="Picture 2" descr="See the source image">
            <a:extLst>
              <a:ext uri="{FF2B5EF4-FFF2-40B4-BE49-F238E27FC236}">
                <a16:creationId xmlns:a16="http://schemas.microsoft.com/office/drawing/2014/main" id="{96BB98A0-5ECE-4370-9826-44D32F425E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9214" y="4580208"/>
            <a:ext cx="1584364" cy="7455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4-H Logo. Size: 91 x 100. Source: florida4h.org">
            <a:extLst>
              <a:ext uri="{FF2B5EF4-FFF2-40B4-BE49-F238E27FC236}">
                <a16:creationId xmlns:a16="http://schemas.microsoft.com/office/drawing/2014/main" id="{90C90A88-056F-4D82-A1DE-4A62F13A7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553" y="5029200"/>
            <a:ext cx="6477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5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600" dirty="0"/>
              <a:t>4-H Virtual Cooking Academy </a:t>
            </a:r>
            <a:br>
              <a:rPr lang="en-US" altLang="en-US" sz="3600" dirty="0"/>
            </a:br>
            <a:r>
              <a:rPr lang="en-US" altLang="en-US" sz="3600" dirty="0"/>
              <a:t>Partnerships</a:t>
            </a:r>
          </a:p>
        </p:txBody>
      </p:sp>
      <p:sp>
        <p:nvSpPr>
          <p:cNvPr id="9" name="Rectangle 8">
            <a:extLst>
              <a:ext uri="{FF2B5EF4-FFF2-40B4-BE49-F238E27FC236}">
                <a16:creationId xmlns:a16="http://schemas.microsoft.com/office/drawing/2014/main" id="{56C1E855-DCF3-440F-8252-1BFF456688FD}"/>
              </a:ext>
            </a:extLst>
          </p:cNvPr>
          <p:cNvSpPr/>
          <p:nvPr/>
        </p:nvSpPr>
        <p:spPr>
          <a:xfrm>
            <a:off x="829745" y="1604721"/>
            <a:ext cx="5169922" cy="2246769"/>
          </a:xfrm>
          <a:prstGeom prst="rect">
            <a:avLst/>
          </a:prstGeom>
        </p:spPr>
        <p:txBody>
          <a:bodyPr wrap="square">
            <a:spAutoFit/>
          </a:bodyPr>
          <a:lstStyle/>
          <a:p>
            <a:pPr marL="342900" indent="-342900">
              <a:buFont typeface="Arial" panose="020B0604020202020204" pitchFamily="34" charset="0"/>
              <a:buChar char="•"/>
            </a:pPr>
            <a:r>
              <a:rPr lang="en-US" sz="2800" dirty="0">
                <a:solidFill>
                  <a:prstClr val="black"/>
                </a:solidFill>
                <a:ea typeface="MS PGothic" pitchFamily="34" charset="-128"/>
              </a:rPr>
              <a:t>Elk Grove Unified </a:t>
            </a:r>
          </a:p>
          <a:p>
            <a:pPr marL="342900" indent="-342900">
              <a:buFont typeface="Arial" panose="020B0604020202020204" pitchFamily="34" charset="0"/>
              <a:buChar char="•"/>
            </a:pPr>
            <a:r>
              <a:rPr lang="en-US" sz="2800" dirty="0">
                <a:solidFill>
                  <a:prstClr val="black"/>
                </a:solidFill>
                <a:ea typeface="MS PGothic" pitchFamily="34" charset="-128"/>
              </a:rPr>
              <a:t>Sacramento City Unified </a:t>
            </a:r>
          </a:p>
          <a:p>
            <a:pPr marL="342900" indent="-342900">
              <a:buFont typeface="Arial" panose="020B0604020202020204" pitchFamily="34" charset="0"/>
              <a:buChar char="•"/>
            </a:pPr>
            <a:r>
              <a:rPr lang="en-US" sz="2800" dirty="0">
                <a:solidFill>
                  <a:prstClr val="black"/>
                </a:solidFill>
                <a:ea typeface="MS PGothic" pitchFamily="34" charset="-128"/>
              </a:rPr>
              <a:t>Robla Unified</a:t>
            </a:r>
          </a:p>
          <a:p>
            <a:pPr marL="342900" indent="-342900">
              <a:buFont typeface="Arial" panose="020B0604020202020204" pitchFamily="34" charset="0"/>
              <a:buChar char="•"/>
            </a:pPr>
            <a:r>
              <a:rPr lang="en-US" sz="2800" dirty="0">
                <a:solidFill>
                  <a:prstClr val="black"/>
                </a:solidFill>
                <a:ea typeface="MS PGothic" pitchFamily="34" charset="-128"/>
              </a:rPr>
              <a:t>Granite Bay High School </a:t>
            </a:r>
          </a:p>
          <a:p>
            <a:pPr marL="342900" indent="-342900">
              <a:buFont typeface="Arial" panose="020B0604020202020204" pitchFamily="34" charset="0"/>
              <a:buChar char="•"/>
            </a:pPr>
            <a:r>
              <a:rPr lang="en-US" sz="2800" dirty="0">
                <a:solidFill>
                  <a:prstClr val="black"/>
                </a:solidFill>
                <a:ea typeface="MS PGothic" pitchFamily="34" charset="-128"/>
              </a:rPr>
              <a:t>City of Sacramento</a:t>
            </a:r>
          </a:p>
        </p:txBody>
      </p:sp>
      <p:pic>
        <p:nvPicPr>
          <p:cNvPr id="11" name="Picture 10">
            <a:extLst>
              <a:ext uri="{FF2B5EF4-FFF2-40B4-BE49-F238E27FC236}">
                <a16:creationId xmlns:a16="http://schemas.microsoft.com/office/drawing/2014/main" id="{174E85B7-526F-4AED-A5E7-56A2A26094C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525000" y="2362200"/>
            <a:ext cx="2150019" cy="1675189"/>
          </a:xfrm>
          <a:prstGeom prst="rect">
            <a:avLst/>
          </a:prstGeom>
          <a:ln w="41275">
            <a:solidFill>
              <a:srgbClr val="00B050"/>
            </a:solidFill>
          </a:ln>
        </p:spPr>
      </p:pic>
      <p:pic>
        <p:nvPicPr>
          <p:cNvPr id="13" name="Picture 12" descr="A picture containing drawing&#10;&#10;Description automatically generated">
            <a:extLst>
              <a:ext uri="{FF2B5EF4-FFF2-40B4-BE49-F238E27FC236}">
                <a16:creationId xmlns:a16="http://schemas.microsoft.com/office/drawing/2014/main" id="{797D082E-AA60-448D-B671-0713A81DFE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149" y="3545297"/>
            <a:ext cx="1637867" cy="1053291"/>
          </a:xfrm>
          <a:prstGeom prst="rect">
            <a:avLst/>
          </a:prstGeom>
        </p:spPr>
      </p:pic>
      <p:pic>
        <p:nvPicPr>
          <p:cNvPr id="14" name="Graphic 13">
            <a:extLst>
              <a:ext uri="{FF2B5EF4-FFF2-40B4-BE49-F238E27FC236}">
                <a16:creationId xmlns:a16="http://schemas.microsoft.com/office/drawing/2014/main" id="{618C822E-FF53-43E5-91DC-9E0FDC01D6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9555" y="4301331"/>
            <a:ext cx="2378033" cy="939934"/>
          </a:xfrm>
          <a:prstGeom prst="rect">
            <a:avLst/>
          </a:prstGeom>
        </p:spPr>
      </p:pic>
      <p:pic>
        <p:nvPicPr>
          <p:cNvPr id="15" name="Picture 14" descr="A close up of a sign&#10;&#10;Description automatically generated">
            <a:extLst>
              <a:ext uri="{FF2B5EF4-FFF2-40B4-BE49-F238E27FC236}">
                <a16:creationId xmlns:a16="http://schemas.microsoft.com/office/drawing/2014/main" id="{2CD7EE23-C29B-41D9-836C-C2D709B51D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555" y="2830138"/>
            <a:ext cx="1039978" cy="1039978"/>
          </a:xfrm>
          <a:prstGeom prst="rect">
            <a:avLst/>
          </a:prstGeom>
        </p:spPr>
      </p:pic>
      <p:pic>
        <p:nvPicPr>
          <p:cNvPr id="16" name="Picture 15" descr="A close up of a logo&#10;&#10;Description automatically generated">
            <a:extLst>
              <a:ext uri="{FF2B5EF4-FFF2-40B4-BE49-F238E27FC236}">
                <a16:creationId xmlns:a16="http://schemas.microsoft.com/office/drawing/2014/main" id="{A1CC53EC-1741-4320-B7E8-6DD965F694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9399" y="2245129"/>
            <a:ext cx="1271201" cy="1170019"/>
          </a:xfrm>
          <a:prstGeom prst="rect">
            <a:avLst/>
          </a:prstGeom>
        </p:spPr>
      </p:pic>
      <p:pic>
        <p:nvPicPr>
          <p:cNvPr id="17" name="Picture 16">
            <a:extLst>
              <a:ext uri="{FF2B5EF4-FFF2-40B4-BE49-F238E27FC236}">
                <a16:creationId xmlns:a16="http://schemas.microsoft.com/office/drawing/2014/main" id="{5651F886-FB7A-423E-B712-845140C860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6599" y="1588361"/>
            <a:ext cx="1775776" cy="686639"/>
          </a:xfrm>
          <a:prstGeom prst="rect">
            <a:avLst/>
          </a:prstGeom>
        </p:spPr>
      </p:pic>
      <p:pic>
        <p:nvPicPr>
          <p:cNvPr id="1026" name="Picture 2" descr="See the source image">
            <a:extLst>
              <a:ext uri="{FF2B5EF4-FFF2-40B4-BE49-F238E27FC236}">
                <a16:creationId xmlns:a16="http://schemas.microsoft.com/office/drawing/2014/main" id="{3E8A59B7-2FF6-4F24-8197-23B38950DB3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67206" y="4589299"/>
            <a:ext cx="2286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9745" y="4038574"/>
            <a:ext cx="4141198" cy="523220"/>
          </a:xfrm>
          <a:prstGeom prst="rect">
            <a:avLst/>
          </a:prstGeom>
        </p:spPr>
        <p:txBody>
          <a:bodyPr wrap="none">
            <a:spAutoFit/>
          </a:bodyPr>
          <a:lstStyle/>
          <a:p>
            <a:pPr marL="342900" lvl="0" indent="-342900">
              <a:buFont typeface="Arial" panose="020B0604020202020204" pitchFamily="34" charset="0"/>
              <a:buChar char="•"/>
            </a:pPr>
            <a:r>
              <a:rPr lang="en-US" sz="2800" dirty="0">
                <a:solidFill>
                  <a:prstClr val="black"/>
                </a:solidFill>
                <a:ea typeface="MS PGothic" pitchFamily="34" charset="-128"/>
              </a:rPr>
              <a:t>Sacramento EFNEP Team</a:t>
            </a:r>
          </a:p>
        </p:txBody>
      </p:sp>
    </p:spTree>
    <p:extLst>
      <p:ext uri="{BB962C8B-B14F-4D97-AF65-F5344CB8AC3E}">
        <p14:creationId xmlns:p14="http://schemas.microsoft.com/office/powerpoint/2010/main" val="1650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200" dirty="0">
                <a:ea typeface="+mj-ea"/>
                <a:cs typeface="+mj-cs"/>
              </a:rPr>
              <a:t>Teen-Teachers, Schools and  Adult-Coaches</a:t>
            </a:r>
            <a:endParaRPr lang="en-US" altLang="en-US" sz="3200" dirty="0"/>
          </a:p>
        </p:txBody>
      </p:sp>
      <p:sp>
        <p:nvSpPr>
          <p:cNvPr id="6" name="TextBox 5">
            <a:extLst>
              <a:ext uri="{FF2B5EF4-FFF2-40B4-BE49-F238E27FC236}">
                <a16:creationId xmlns:a16="http://schemas.microsoft.com/office/drawing/2014/main" id="{9ECAB412-BD0D-463D-B872-6345C54D28F5}"/>
              </a:ext>
            </a:extLst>
          </p:cNvPr>
          <p:cNvSpPr txBox="1"/>
          <p:nvPr/>
        </p:nvSpPr>
        <p:spPr>
          <a:xfrm>
            <a:off x="5638759" y="1441395"/>
            <a:ext cx="3352800" cy="3139321"/>
          </a:xfrm>
          <a:prstGeom prst="rect">
            <a:avLst/>
          </a:prstGeom>
          <a:solidFill>
            <a:srgbClr val="92D050"/>
          </a:solidFill>
        </p:spPr>
        <p:txBody>
          <a:bodyPr wrap="square">
            <a:spAutoFit/>
          </a:bodyPr>
          <a:lstStyle/>
          <a:p>
            <a:pPr algn="ctr">
              <a:defRPr/>
            </a:pPr>
            <a:r>
              <a:rPr lang="en-US" b="1" dirty="0"/>
              <a:t>High Schools Represented</a:t>
            </a:r>
          </a:p>
          <a:p>
            <a:pPr>
              <a:defRPr/>
            </a:pPr>
            <a:r>
              <a:rPr lang="en-US" dirty="0"/>
              <a:t>Valley </a:t>
            </a:r>
          </a:p>
          <a:p>
            <a:pPr>
              <a:defRPr/>
            </a:pPr>
            <a:r>
              <a:rPr lang="en-US" dirty="0"/>
              <a:t>Monterey Trail</a:t>
            </a:r>
          </a:p>
          <a:p>
            <a:pPr>
              <a:defRPr/>
            </a:pPr>
            <a:r>
              <a:rPr lang="en-US" dirty="0"/>
              <a:t>Laguna</a:t>
            </a:r>
          </a:p>
          <a:p>
            <a:pPr>
              <a:defRPr/>
            </a:pPr>
            <a:r>
              <a:rPr lang="en-US" dirty="0"/>
              <a:t>West Campus </a:t>
            </a:r>
          </a:p>
          <a:p>
            <a:pPr>
              <a:defRPr/>
            </a:pPr>
            <a:r>
              <a:rPr lang="en-US" dirty="0"/>
              <a:t>Granite Bay</a:t>
            </a:r>
          </a:p>
          <a:p>
            <a:pPr>
              <a:defRPr/>
            </a:pPr>
            <a:r>
              <a:rPr lang="en-US" dirty="0"/>
              <a:t>Cosumnes Oaks</a:t>
            </a:r>
          </a:p>
          <a:p>
            <a:pPr>
              <a:defRPr/>
            </a:pPr>
            <a:r>
              <a:rPr lang="en-US" dirty="0"/>
              <a:t>Pleasant Grove</a:t>
            </a:r>
          </a:p>
          <a:p>
            <a:pPr>
              <a:defRPr/>
            </a:pPr>
            <a:r>
              <a:rPr lang="en-US" dirty="0"/>
              <a:t>Visions In Education</a:t>
            </a:r>
          </a:p>
          <a:p>
            <a:pPr>
              <a:defRPr/>
            </a:pPr>
            <a:r>
              <a:rPr lang="en-US" dirty="0"/>
              <a:t>Laurel Springs Middle</a:t>
            </a:r>
          </a:p>
          <a:p>
            <a:pPr>
              <a:defRPr/>
            </a:pPr>
            <a:r>
              <a:rPr lang="en-US" dirty="0"/>
              <a:t>NP3Natomas Middle</a:t>
            </a:r>
          </a:p>
        </p:txBody>
      </p:sp>
      <p:sp>
        <p:nvSpPr>
          <p:cNvPr id="2" name="TextBox 1">
            <a:extLst>
              <a:ext uri="{FF2B5EF4-FFF2-40B4-BE49-F238E27FC236}">
                <a16:creationId xmlns:a16="http://schemas.microsoft.com/office/drawing/2014/main" id="{364D22CE-0E6C-46AC-820D-26D738405C69}"/>
              </a:ext>
            </a:extLst>
          </p:cNvPr>
          <p:cNvSpPr txBox="1"/>
          <p:nvPr/>
        </p:nvSpPr>
        <p:spPr>
          <a:xfrm>
            <a:off x="123866" y="1639054"/>
            <a:ext cx="2422441" cy="1200329"/>
          </a:xfrm>
          <a:prstGeom prst="rect">
            <a:avLst/>
          </a:prstGeom>
          <a:solidFill>
            <a:srgbClr val="DDF33B"/>
          </a:solidFill>
        </p:spPr>
        <p:txBody>
          <a:bodyPr wrap="square" rtlCol="0">
            <a:spAutoFit/>
          </a:bodyPr>
          <a:lstStyle/>
          <a:p>
            <a:pPr marL="285750" indent="-285750">
              <a:buFont typeface="Arial" panose="020B0604020202020204" pitchFamily="34" charset="0"/>
              <a:buChar char="•"/>
            </a:pPr>
            <a:r>
              <a:rPr lang="en-US" b="1" dirty="0"/>
              <a:t>Teen Teachers</a:t>
            </a:r>
          </a:p>
          <a:p>
            <a:r>
              <a:rPr lang="en-US" dirty="0"/>
              <a:t>Alex Yamine</a:t>
            </a:r>
          </a:p>
          <a:p>
            <a:r>
              <a:rPr lang="en-US" dirty="0"/>
              <a:t>Trevor Thai</a:t>
            </a:r>
          </a:p>
          <a:p>
            <a:r>
              <a:rPr lang="en-US" dirty="0"/>
              <a:t>Aniruddha Joshi </a:t>
            </a:r>
          </a:p>
        </p:txBody>
      </p:sp>
      <p:pic>
        <p:nvPicPr>
          <p:cNvPr id="8" name="Picture 13" descr="4HAS">
            <a:extLst>
              <a:ext uri="{FF2B5EF4-FFF2-40B4-BE49-F238E27FC236}">
                <a16:creationId xmlns:a16="http://schemas.microsoft.com/office/drawing/2014/main" id="{D1855C5E-DF36-411C-8EF7-41325C296F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108" y="1413032"/>
            <a:ext cx="2301396" cy="75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46C9864-D8E3-47E0-831F-B21F0CA443DE}"/>
              </a:ext>
            </a:extLst>
          </p:cNvPr>
          <p:cNvSpPr/>
          <p:nvPr/>
        </p:nvSpPr>
        <p:spPr>
          <a:xfrm>
            <a:off x="183544" y="1267360"/>
            <a:ext cx="1861562" cy="400110"/>
          </a:xfrm>
          <a:prstGeom prst="rect">
            <a:avLst/>
          </a:prstGeom>
        </p:spPr>
        <p:txBody>
          <a:bodyPr wrap="square">
            <a:spAutoFit/>
          </a:bodyPr>
          <a:lstStyle/>
          <a:p>
            <a:pPr algn="ctr"/>
            <a:r>
              <a:rPr lang="en-US" sz="2000" b="1" dirty="0">
                <a:solidFill>
                  <a:schemeClr val="accent3">
                    <a:lumMod val="75000"/>
                  </a:schemeClr>
                </a:solidFill>
              </a:rPr>
              <a:t>Sac City </a:t>
            </a:r>
            <a:endParaRPr lang="en-US" sz="20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2F71A46-5E13-42D5-9D51-290B28238728}"/>
              </a:ext>
            </a:extLst>
          </p:cNvPr>
          <p:cNvSpPr/>
          <p:nvPr/>
        </p:nvSpPr>
        <p:spPr>
          <a:xfrm>
            <a:off x="3224278" y="2257403"/>
            <a:ext cx="1653055" cy="400110"/>
          </a:xfrm>
          <a:prstGeom prst="rect">
            <a:avLst/>
          </a:prstGeom>
        </p:spPr>
        <p:txBody>
          <a:bodyPr wrap="square">
            <a:spAutoFit/>
          </a:bodyPr>
          <a:lstStyle/>
          <a:p>
            <a:pPr algn="ctr"/>
            <a:r>
              <a:rPr lang="en-US" sz="2000" b="1" dirty="0">
                <a:solidFill>
                  <a:schemeClr val="accent3">
                    <a:lumMod val="75000"/>
                  </a:schemeClr>
                </a:solidFill>
              </a:rPr>
              <a:t>Elk Grove</a:t>
            </a:r>
            <a:endParaRPr lang="en-US" sz="20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4BC82FE0-0DF9-4927-BBB9-30D7DE515124}"/>
              </a:ext>
            </a:extLst>
          </p:cNvPr>
          <p:cNvSpPr/>
          <p:nvPr/>
        </p:nvSpPr>
        <p:spPr>
          <a:xfrm>
            <a:off x="392051" y="3011056"/>
            <a:ext cx="1653055" cy="400110"/>
          </a:xfrm>
          <a:prstGeom prst="rect">
            <a:avLst/>
          </a:prstGeom>
        </p:spPr>
        <p:txBody>
          <a:bodyPr wrap="square">
            <a:spAutoFit/>
          </a:bodyPr>
          <a:lstStyle/>
          <a:p>
            <a:pPr algn="ctr"/>
            <a:r>
              <a:rPr lang="en-US" sz="2000" b="1" dirty="0">
                <a:solidFill>
                  <a:schemeClr val="accent3">
                    <a:lumMod val="75000"/>
                  </a:schemeClr>
                </a:solidFill>
              </a:rPr>
              <a:t>Robla</a:t>
            </a:r>
            <a:endParaRPr lang="en-US" sz="20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678D418-58AD-4A33-9CF0-3EFD7C4F1B85}"/>
              </a:ext>
            </a:extLst>
          </p:cNvPr>
          <p:cNvSpPr txBox="1"/>
          <p:nvPr/>
        </p:nvSpPr>
        <p:spPr>
          <a:xfrm>
            <a:off x="137002" y="3369232"/>
            <a:ext cx="2422441" cy="646331"/>
          </a:xfrm>
          <a:prstGeom prst="rect">
            <a:avLst/>
          </a:prstGeom>
          <a:solidFill>
            <a:srgbClr val="DDF33B"/>
          </a:solidFill>
        </p:spPr>
        <p:txBody>
          <a:bodyPr wrap="square" rtlCol="0">
            <a:spAutoFit/>
          </a:bodyPr>
          <a:lstStyle/>
          <a:p>
            <a:pPr marL="285750" indent="-285750">
              <a:buFont typeface="Arial" panose="020B0604020202020204" pitchFamily="34" charset="0"/>
              <a:buChar char="•"/>
            </a:pPr>
            <a:r>
              <a:rPr lang="en-US" b="1" dirty="0"/>
              <a:t>Teen Teachers</a:t>
            </a:r>
          </a:p>
          <a:p>
            <a:r>
              <a:rPr lang="en-US" dirty="0"/>
              <a:t>Isabella Patterson</a:t>
            </a:r>
          </a:p>
        </p:txBody>
      </p:sp>
      <p:sp>
        <p:nvSpPr>
          <p:cNvPr id="13" name="TextBox 12">
            <a:extLst>
              <a:ext uri="{FF2B5EF4-FFF2-40B4-BE49-F238E27FC236}">
                <a16:creationId xmlns:a16="http://schemas.microsoft.com/office/drawing/2014/main" id="{DD8EDAE0-E23B-45CD-975C-4DADA51FF24A}"/>
              </a:ext>
            </a:extLst>
          </p:cNvPr>
          <p:cNvSpPr txBox="1"/>
          <p:nvPr/>
        </p:nvSpPr>
        <p:spPr>
          <a:xfrm>
            <a:off x="2865407" y="2630827"/>
            <a:ext cx="2667000" cy="3139321"/>
          </a:xfrm>
          <a:prstGeom prst="rect">
            <a:avLst/>
          </a:prstGeom>
          <a:solidFill>
            <a:srgbClr val="DDF33B"/>
          </a:solidFill>
        </p:spPr>
        <p:txBody>
          <a:bodyPr wrap="square" rtlCol="0">
            <a:spAutoFit/>
          </a:bodyPr>
          <a:lstStyle/>
          <a:p>
            <a:pPr marL="285750" indent="-285750" algn="ctr">
              <a:buFont typeface="Arial" panose="020B0604020202020204" pitchFamily="34" charset="0"/>
              <a:buChar char="•"/>
            </a:pPr>
            <a:r>
              <a:rPr lang="en-US" b="1" dirty="0"/>
              <a:t>Teen Teachers</a:t>
            </a:r>
          </a:p>
          <a:p>
            <a:r>
              <a:rPr lang="en-US" dirty="0">
                <a:latin typeface="Corbel" panose="020B0503020204020204"/>
              </a:rPr>
              <a:t>Jessica Gonzalez</a:t>
            </a:r>
          </a:p>
          <a:p>
            <a:r>
              <a:rPr lang="en-US" dirty="0">
                <a:latin typeface="Corbel" panose="020B0503020204020204"/>
              </a:rPr>
              <a:t>Triana Lee</a:t>
            </a:r>
          </a:p>
          <a:p>
            <a:r>
              <a:rPr lang="en-US" dirty="0">
                <a:latin typeface="Corbel" panose="020B0503020204020204"/>
              </a:rPr>
              <a:t>Shireen Caul</a:t>
            </a:r>
          </a:p>
          <a:p>
            <a:r>
              <a:rPr lang="en-US" dirty="0">
                <a:latin typeface="Corbel" panose="020B0503020204020204"/>
              </a:rPr>
              <a:t>Triana Lee</a:t>
            </a:r>
          </a:p>
          <a:p>
            <a:r>
              <a:rPr lang="en-US" dirty="0">
                <a:latin typeface="Corbel" panose="020B0503020204020204"/>
              </a:rPr>
              <a:t>Joyce Cui</a:t>
            </a:r>
          </a:p>
          <a:p>
            <a:r>
              <a:rPr lang="en-US" dirty="0">
                <a:latin typeface="Corbel" panose="020B0503020204020204"/>
              </a:rPr>
              <a:t>Aashvi Sharma</a:t>
            </a:r>
          </a:p>
          <a:p>
            <a:r>
              <a:rPr lang="en-US" dirty="0"/>
              <a:t>Jyoti Maharjanr</a:t>
            </a:r>
          </a:p>
          <a:p>
            <a:r>
              <a:rPr lang="en-US" dirty="0">
                <a:latin typeface="Corbel" panose="020B0503020204020204"/>
              </a:rPr>
              <a:t>Rania Alnamrouti</a:t>
            </a:r>
          </a:p>
          <a:p>
            <a:r>
              <a:rPr lang="en-US" dirty="0">
                <a:latin typeface="Corbel" panose="020B0503020204020204"/>
              </a:rPr>
              <a:t>Huma Shalid</a:t>
            </a:r>
          </a:p>
          <a:p>
            <a:r>
              <a:rPr lang="en-US" dirty="0">
                <a:latin typeface="Corbel" panose="020B0503020204020204"/>
              </a:rPr>
              <a:t>Tiffany Dip</a:t>
            </a:r>
            <a:endParaRPr lang="en-US" b="1" dirty="0"/>
          </a:p>
        </p:txBody>
      </p:sp>
      <p:sp>
        <p:nvSpPr>
          <p:cNvPr id="14" name="TextBox 13">
            <a:extLst>
              <a:ext uri="{FF2B5EF4-FFF2-40B4-BE49-F238E27FC236}">
                <a16:creationId xmlns:a16="http://schemas.microsoft.com/office/drawing/2014/main" id="{D3D676D5-23BD-477C-A2B7-91B7FE646175}"/>
              </a:ext>
            </a:extLst>
          </p:cNvPr>
          <p:cNvSpPr txBox="1"/>
          <p:nvPr/>
        </p:nvSpPr>
        <p:spPr>
          <a:xfrm>
            <a:off x="6213540" y="4698364"/>
            <a:ext cx="2389716" cy="1200329"/>
          </a:xfrm>
          <a:prstGeom prst="rect">
            <a:avLst/>
          </a:prstGeom>
          <a:solidFill>
            <a:schemeClr val="tx2">
              <a:lumMod val="20000"/>
              <a:lumOff val="80000"/>
            </a:schemeClr>
          </a:solidFill>
        </p:spPr>
        <p:txBody>
          <a:bodyPr wrap="square">
            <a:spAutoFit/>
          </a:bodyPr>
          <a:lstStyle/>
          <a:p>
            <a:pPr algn="ctr">
              <a:defRPr/>
            </a:pPr>
            <a:r>
              <a:rPr lang="en-US" b="1" dirty="0"/>
              <a:t>Adult Coaches</a:t>
            </a:r>
          </a:p>
          <a:p>
            <a:pPr>
              <a:defRPr/>
            </a:pPr>
            <a:r>
              <a:rPr lang="en-US" dirty="0"/>
              <a:t>Alicia Fraticelli</a:t>
            </a:r>
          </a:p>
          <a:p>
            <a:pPr>
              <a:defRPr/>
            </a:pPr>
            <a:r>
              <a:rPr lang="en-US" dirty="0"/>
              <a:t>Svetlana Kolesnikova</a:t>
            </a:r>
          </a:p>
          <a:p>
            <a:pPr>
              <a:defRPr/>
            </a:pPr>
            <a:r>
              <a:rPr lang="en-US" dirty="0"/>
              <a:t>Beryl Johnson</a:t>
            </a:r>
          </a:p>
        </p:txBody>
      </p:sp>
      <p:sp>
        <p:nvSpPr>
          <p:cNvPr id="15" name="Rectangle 14">
            <a:extLst>
              <a:ext uri="{FF2B5EF4-FFF2-40B4-BE49-F238E27FC236}">
                <a16:creationId xmlns:a16="http://schemas.microsoft.com/office/drawing/2014/main" id="{36CE488F-F213-448F-ADA2-3A31A73930F5}"/>
              </a:ext>
            </a:extLst>
          </p:cNvPr>
          <p:cNvSpPr/>
          <p:nvPr/>
        </p:nvSpPr>
        <p:spPr>
          <a:xfrm>
            <a:off x="392051" y="4298254"/>
            <a:ext cx="1653055" cy="400110"/>
          </a:xfrm>
          <a:prstGeom prst="rect">
            <a:avLst/>
          </a:prstGeom>
        </p:spPr>
        <p:txBody>
          <a:bodyPr wrap="square">
            <a:spAutoFit/>
          </a:bodyPr>
          <a:lstStyle/>
          <a:p>
            <a:pPr algn="ctr"/>
            <a:r>
              <a:rPr lang="en-US" sz="2000" b="1" dirty="0">
                <a:solidFill>
                  <a:schemeClr val="accent3">
                    <a:lumMod val="75000"/>
                  </a:schemeClr>
                </a:solidFill>
              </a:rPr>
              <a:t>Granite Bay</a:t>
            </a:r>
            <a:endParaRPr lang="en-US" sz="20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26F7E8B-4182-4080-BDD0-D98ED729716B}"/>
              </a:ext>
            </a:extLst>
          </p:cNvPr>
          <p:cNvSpPr txBox="1"/>
          <p:nvPr/>
        </p:nvSpPr>
        <p:spPr>
          <a:xfrm>
            <a:off x="183544" y="4698364"/>
            <a:ext cx="2422441" cy="923330"/>
          </a:xfrm>
          <a:prstGeom prst="rect">
            <a:avLst/>
          </a:prstGeom>
          <a:solidFill>
            <a:srgbClr val="DDF33B"/>
          </a:solidFill>
        </p:spPr>
        <p:txBody>
          <a:bodyPr wrap="square" rtlCol="0">
            <a:spAutoFit/>
          </a:bodyPr>
          <a:lstStyle/>
          <a:p>
            <a:pPr marL="285750" indent="-285750">
              <a:buFont typeface="Arial" panose="020B0604020202020204" pitchFamily="34" charset="0"/>
              <a:buChar char="•"/>
            </a:pPr>
            <a:r>
              <a:rPr lang="en-US" b="1" dirty="0"/>
              <a:t>Teen Teachers</a:t>
            </a:r>
          </a:p>
          <a:p>
            <a:r>
              <a:rPr lang="en-US" dirty="0"/>
              <a:t>Evan Wu</a:t>
            </a:r>
          </a:p>
          <a:p>
            <a:r>
              <a:rPr lang="en-US" dirty="0"/>
              <a:t>Vaaris Gill</a:t>
            </a:r>
          </a:p>
        </p:txBody>
      </p:sp>
    </p:spTree>
    <p:extLst>
      <p:ext uri="{BB962C8B-B14F-4D97-AF65-F5344CB8AC3E}">
        <p14:creationId xmlns:p14="http://schemas.microsoft.com/office/powerpoint/2010/main" val="264110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E8EC6-93BE-47C7-86E6-1A6E56443A07}"/>
              </a:ext>
            </a:extLst>
          </p:cNvPr>
          <p:cNvSpPr>
            <a:spLocks noGrp="1"/>
          </p:cNvSpPr>
          <p:nvPr>
            <p:ph type="title"/>
          </p:nvPr>
        </p:nvSpPr>
        <p:spPr/>
        <p:txBody>
          <a:bodyPr/>
          <a:lstStyle/>
          <a:p>
            <a:r>
              <a:rPr lang="en-US" sz="3600" dirty="0"/>
              <a:t>VCA Training &amp; Development</a:t>
            </a:r>
          </a:p>
        </p:txBody>
      </p:sp>
      <p:sp>
        <p:nvSpPr>
          <p:cNvPr id="5" name="TextBox 4">
            <a:extLst>
              <a:ext uri="{FF2B5EF4-FFF2-40B4-BE49-F238E27FC236}">
                <a16:creationId xmlns:a16="http://schemas.microsoft.com/office/drawing/2014/main" id="{D3C4294A-887C-48B5-BF9E-0E687D47067B}"/>
              </a:ext>
            </a:extLst>
          </p:cNvPr>
          <p:cNvSpPr txBox="1"/>
          <p:nvPr/>
        </p:nvSpPr>
        <p:spPr>
          <a:xfrm>
            <a:off x="4191000" y="1704975"/>
            <a:ext cx="4733925" cy="3416320"/>
          </a:xfrm>
          <a:prstGeom prst="rect">
            <a:avLst/>
          </a:prstGeom>
          <a:noFill/>
        </p:spPr>
        <p:txBody>
          <a:bodyPr wrap="square">
            <a:spAutoFit/>
          </a:bodyPr>
          <a:lstStyle/>
          <a:p>
            <a:pPr marL="285750" indent="-285750" defTabSz="914400">
              <a:lnSpc>
                <a:spcPct val="90000"/>
              </a:lnSpc>
              <a:buFont typeface="Wingdings" panose="05000000000000000000" pitchFamily="2" charset="2"/>
              <a:buChar char="v"/>
              <a:defRPr/>
            </a:pPr>
            <a:r>
              <a:rPr lang="en-US" altLang="en-US" dirty="0"/>
              <a:t> </a:t>
            </a:r>
            <a:r>
              <a:rPr lang="en-US" altLang="en-US" sz="2000" dirty="0"/>
              <a:t>Six hours Cooking Academy weekend training </a:t>
            </a:r>
          </a:p>
          <a:p>
            <a:pPr marL="342900" indent="-342900" defTabSz="914400">
              <a:lnSpc>
                <a:spcPct val="90000"/>
              </a:lnSpc>
              <a:buFont typeface="Wingdings" panose="05000000000000000000" pitchFamily="2" charset="2"/>
              <a:buChar char="v"/>
              <a:defRPr/>
            </a:pPr>
            <a:endParaRPr lang="en-US" altLang="en-US" sz="2000" dirty="0"/>
          </a:p>
          <a:p>
            <a:pPr marL="342900" indent="-342900" defTabSz="914400">
              <a:lnSpc>
                <a:spcPct val="90000"/>
              </a:lnSpc>
              <a:buFont typeface="Wingdings" panose="05000000000000000000" pitchFamily="2" charset="2"/>
              <a:buChar char="v"/>
              <a:defRPr/>
            </a:pPr>
            <a:r>
              <a:rPr lang="en-US" altLang="en-US" sz="2000" dirty="0"/>
              <a:t>Peer-to-Peer Practice sessions</a:t>
            </a:r>
          </a:p>
          <a:p>
            <a:pPr defTabSz="914400">
              <a:lnSpc>
                <a:spcPct val="90000"/>
              </a:lnSpc>
              <a:defRPr/>
            </a:pPr>
            <a:endParaRPr lang="en-US" altLang="en-US" sz="2000" dirty="0"/>
          </a:p>
          <a:p>
            <a:pPr marL="342900" indent="-342900" defTabSz="914400">
              <a:lnSpc>
                <a:spcPct val="90000"/>
              </a:lnSpc>
              <a:buFont typeface="Wingdings" panose="05000000000000000000" pitchFamily="2" charset="2"/>
              <a:buChar char="v"/>
              <a:defRPr/>
            </a:pPr>
            <a:r>
              <a:rPr lang="en-US" altLang="en-US" sz="2000" dirty="0"/>
              <a:t>Planning, designing and developing</a:t>
            </a:r>
          </a:p>
          <a:p>
            <a:pPr defTabSz="914400">
              <a:lnSpc>
                <a:spcPct val="90000"/>
              </a:lnSpc>
              <a:defRPr/>
            </a:pPr>
            <a:r>
              <a:rPr lang="en-US" altLang="en-US" sz="2000" dirty="0"/>
              <a:t>    bi-weekly, hourly lessons</a:t>
            </a:r>
          </a:p>
          <a:p>
            <a:pPr marL="342900" indent="-342900" defTabSz="914400">
              <a:lnSpc>
                <a:spcPct val="90000"/>
              </a:lnSpc>
              <a:buFont typeface="Wingdings" panose="05000000000000000000" pitchFamily="2" charset="2"/>
              <a:buChar char="v"/>
              <a:defRPr/>
            </a:pPr>
            <a:endParaRPr lang="en-US" altLang="en-US" sz="2000" dirty="0"/>
          </a:p>
          <a:p>
            <a:pPr marL="342900" indent="-342900" defTabSz="914400">
              <a:lnSpc>
                <a:spcPct val="90000"/>
              </a:lnSpc>
              <a:buFont typeface="Wingdings" panose="05000000000000000000" pitchFamily="2" charset="2"/>
              <a:buChar char="v"/>
              <a:defRPr/>
            </a:pPr>
            <a:r>
              <a:rPr lang="en-US" altLang="en-US" sz="2000" dirty="0"/>
              <a:t>Delivers one hour Zoom session </a:t>
            </a:r>
          </a:p>
          <a:p>
            <a:pPr defTabSz="914400">
              <a:lnSpc>
                <a:spcPct val="90000"/>
              </a:lnSpc>
              <a:spcBef>
                <a:spcPct val="0"/>
              </a:spcBef>
              <a:defRPr/>
            </a:pPr>
            <a:endParaRPr lang="en-US" altLang="en-US" sz="2000" dirty="0"/>
          </a:p>
          <a:p>
            <a:pPr marL="342900" indent="-342900" defTabSz="914400">
              <a:lnSpc>
                <a:spcPct val="90000"/>
              </a:lnSpc>
              <a:spcBef>
                <a:spcPct val="0"/>
              </a:spcBef>
              <a:buFont typeface="Wingdings" panose="05000000000000000000" pitchFamily="2" charset="2"/>
              <a:buChar char="v"/>
              <a:defRPr/>
            </a:pPr>
            <a:r>
              <a:rPr lang="en-US" altLang="en-US" sz="2000" dirty="0"/>
              <a:t>Session delivery assessment, evaluation and enhancement </a:t>
            </a:r>
          </a:p>
        </p:txBody>
      </p:sp>
      <p:pic>
        <p:nvPicPr>
          <p:cNvPr id="2" name="Picture 1" descr="Graphical user interface, application, table, Word, Excel&#10;&#10;Description automatically generated">
            <a:extLst>
              <a:ext uri="{FF2B5EF4-FFF2-40B4-BE49-F238E27FC236}">
                <a16:creationId xmlns:a16="http://schemas.microsoft.com/office/drawing/2014/main" id="{A17A5FF5-BD6F-481D-ACBF-64F22CEAA5B9}"/>
              </a:ext>
            </a:extLst>
          </p:cNvPr>
          <p:cNvPicPr/>
          <p:nvPr/>
        </p:nvPicPr>
        <p:blipFill rotWithShape="1">
          <a:blip r:embed="rId3"/>
          <a:srcRect l="29907" t="43082" r="46450" b="13965"/>
          <a:stretch/>
        </p:blipFill>
        <p:spPr bwMode="auto">
          <a:xfrm>
            <a:off x="457200" y="1676400"/>
            <a:ext cx="3352800" cy="3581400"/>
          </a:xfrm>
          <a:prstGeom prst="rect">
            <a:avLst/>
          </a:prstGeom>
          <a:pattFill prst="dkVert">
            <a:fgClr>
              <a:srgbClr val="E1FA78"/>
            </a:fgClr>
            <a:bgClr>
              <a:schemeClr val="bg1"/>
            </a:bgClr>
          </a:pattFill>
          <a:ln w="101600">
            <a:solidFill>
              <a:schemeClr val="accent3">
                <a:lumMod val="40000"/>
                <a:lumOff val="6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988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FD13C9-2B88-499F-846C-FAA1EC88DC43}"/>
              </a:ext>
            </a:extLst>
          </p:cNvPr>
          <p:cNvSpPr txBox="1"/>
          <p:nvPr/>
        </p:nvSpPr>
        <p:spPr>
          <a:xfrm>
            <a:off x="430530" y="3962400"/>
            <a:ext cx="3123783" cy="1752600"/>
          </a:xfrm>
          <a:prstGeom prst="rect">
            <a:avLst/>
          </a:prstGeom>
          <a:solidFill>
            <a:schemeClr val="accent4">
              <a:lumMod val="60000"/>
              <a:lumOff val="40000"/>
            </a:schemeClr>
          </a:solidFill>
        </p:spPr>
        <p:txBody>
          <a:bodyPr vert="horz" lIns="91440" tIns="45720" rIns="91440" bIns="45720" rtlCol="0" anchor="t">
            <a:normAutofit fontScale="92500" lnSpcReduction="10000"/>
          </a:bodyPr>
          <a:lstStyle/>
          <a:p>
            <a:pPr defTabSz="457200">
              <a:spcBef>
                <a:spcPct val="20000"/>
              </a:spcBef>
              <a:spcAft>
                <a:spcPts val="600"/>
              </a:spcAft>
              <a:buClr>
                <a:schemeClr val="accent1"/>
              </a:buClr>
              <a:buSzPct val="92000"/>
            </a:pPr>
            <a:r>
              <a:rPr lang="en-US" b="1" cap="all" dirty="0"/>
              <a:t>Herman </a:t>
            </a:r>
            <a:r>
              <a:rPr lang="en-US" b="1" cap="all" dirty="0" err="1"/>
              <a:t>Leimbach</a:t>
            </a:r>
            <a:r>
              <a:rPr lang="en-US" b="1" cap="all" dirty="0"/>
              <a:t> Elementary</a:t>
            </a:r>
            <a:r>
              <a:rPr lang="en-US" cap="all" dirty="0">
                <a:solidFill>
                  <a:srgbClr val="FFFFFF"/>
                </a:solidFill>
              </a:rPr>
              <a:t> (Tuesday)</a:t>
            </a:r>
            <a:endParaRPr lang="en-US"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Aniruddha-Chef A  </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Evan- Chef Vareem</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Varris-Chef Eveem</a:t>
            </a:r>
          </a:p>
        </p:txBody>
      </p:sp>
      <p:sp>
        <p:nvSpPr>
          <p:cNvPr id="5" name="TextBox 4">
            <a:extLst>
              <a:ext uri="{FF2B5EF4-FFF2-40B4-BE49-F238E27FC236}">
                <a16:creationId xmlns:a16="http://schemas.microsoft.com/office/drawing/2014/main" id="{5FE51FFE-59F8-47F9-A1D3-D18541BC464B}"/>
              </a:ext>
            </a:extLst>
          </p:cNvPr>
          <p:cNvSpPr txBox="1"/>
          <p:nvPr/>
        </p:nvSpPr>
        <p:spPr>
          <a:xfrm>
            <a:off x="609600" y="1388196"/>
            <a:ext cx="3657600" cy="2040804"/>
          </a:xfrm>
          <a:prstGeom prst="rect">
            <a:avLst/>
          </a:prstGeom>
          <a:solidFill>
            <a:schemeClr val="accent5">
              <a:lumMod val="60000"/>
              <a:lumOff val="40000"/>
            </a:schemeClr>
          </a:solidFill>
        </p:spPr>
        <p:txBody>
          <a:bodyPr vert="horz" lIns="91440" tIns="45720" rIns="91440" bIns="45720" rtlCol="0" anchor="t">
            <a:normAutofit lnSpcReduction="10000"/>
          </a:bodyPr>
          <a:lstStyle/>
          <a:p>
            <a:pPr defTabSz="457200">
              <a:spcBef>
                <a:spcPct val="20000"/>
              </a:spcBef>
              <a:spcAft>
                <a:spcPts val="600"/>
              </a:spcAft>
              <a:buClr>
                <a:schemeClr val="accent1"/>
              </a:buClr>
              <a:buSzPct val="92000"/>
              <a:buFont typeface="Wingdings 2" panose="05020102010507070707" pitchFamily="18" charset="2"/>
              <a:buChar char=""/>
            </a:pPr>
            <a:r>
              <a:rPr lang="en-US" b="1" cap="all" dirty="0"/>
              <a:t>Florin Elementary </a:t>
            </a:r>
            <a:r>
              <a:rPr lang="en-US" cap="all" dirty="0">
                <a:solidFill>
                  <a:srgbClr val="FFFFFF"/>
                </a:solidFill>
              </a:rPr>
              <a:t>(Monday)</a:t>
            </a:r>
            <a:endParaRPr lang="en-US" b="1" cap="all"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Jessica-Chef Jessie  </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Jyoti- Chef J.</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Aashvi-Chef A.</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Tiffany-Chef Tiff</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p:txBody>
      </p:sp>
      <p:sp>
        <p:nvSpPr>
          <p:cNvPr id="6" name="TextBox 5">
            <a:extLst>
              <a:ext uri="{FF2B5EF4-FFF2-40B4-BE49-F238E27FC236}">
                <a16:creationId xmlns:a16="http://schemas.microsoft.com/office/drawing/2014/main" id="{679D3005-A2AA-4B62-8677-39A82C6E8EA0}"/>
              </a:ext>
            </a:extLst>
          </p:cNvPr>
          <p:cNvSpPr txBox="1"/>
          <p:nvPr/>
        </p:nvSpPr>
        <p:spPr>
          <a:xfrm>
            <a:off x="2857708" y="2473178"/>
            <a:ext cx="3123783" cy="1752600"/>
          </a:xfrm>
          <a:prstGeom prst="rect">
            <a:avLst/>
          </a:prstGeom>
          <a:solidFill>
            <a:schemeClr val="bg2">
              <a:lumMod val="75000"/>
            </a:schemeClr>
          </a:solidFill>
        </p:spPr>
        <p:txBody>
          <a:bodyPr vert="horz" lIns="91440" tIns="45720" rIns="91440" bIns="45720" rtlCol="0" anchor="t">
            <a:normAutofit lnSpcReduction="10000"/>
          </a:bodyPr>
          <a:lstStyle/>
          <a:p>
            <a:pPr defTabSz="457200">
              <a:spcBef>
                <a:spcPct val="20000"/>
              </a:spcBef>
              <a:spcAft>
                <a:spcPts val="600"/>
              </a:spcAft>
              <a:buClr>
                <a:schemeClr val="accent1"/>
              </a:buClr>
              <a:buSzPct val="92000"/>
            </a:pPr>
            <a:r>
              <a:rPr lang="en-US" b="1" cap="all" dirty="0"/>
              <a:t>David Reese Elementary </a:t>
            </a:r>
            <a:r>
              <a:rPr lang="en-US" cap="all" dirty="0">
                <a:solidFill>
                  <a:schemeClr val="bg1"/>
                </a:solidFill>
              </a:rPr>
              <a:t>(Wednesday)</a:t>
            </a:r>
            <a:endParaRPr lang="en-US" b="1" cap="all" dirty="0">
              <a:solidFill>
                <a:schemeClr val="bg1"/>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Alex-Chef  Avocado </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Trevor- Chef Thai Tea</a:t>
            </a:r>
          </a:p>
          <a:p>
            <a:pPr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Varris</a:t>
            </a:r>
            <a:r>
              <a:rPr lang="en-US" dirty="0">
                <a:solidFill>
                  <a:srgbClr val="FFFFFF"/>
                </a:solidFill>
              </a:rPr>
              <a:t>-Chef  Green Beans</a:t>
            </a:r>
          </a:p>
        </p:txBody>
      </p:sp>
      <p:sp>
        <p:nvSpPr>
          <p:cNvPr id="7" name="Title 6">
            <a:extLst>
              <a:ext uri="{FF2B5EF4-FFF2-40B4-BE49-F238E27FC236}">
                <a16:creationId xmlns:a16="http://schemas.microsoft.com/office/drawing/2014/main" id="{DE4EF714-9C3E-4AD1-83A0-34388F111242}"/>
              </a:ext>
            </a:extLst>
          </p:cNvPr>
          <p:cNvSpPr>
            <a:spLocks noGrp="1"/>
          </p:cNvSpPr>
          <p:nvPr>
            <p:ph type="title"/>
          </p:nvPr>
        </p:nvSpPr>
        <p:spPr/>
        <p:txBody>
          <a:bodyPr/>
          <a:lstStyle/>
          <a:p>
            <a:r>
              <a:rPr lang="en-US" dirty="0"/>
              <a:t>From Teen Teacher to Teen Chef</a:t>
            </a:r>
          </a:p>
        </p:txBody>
      </p:sp>
      <p:sp>
        <p:nvSpPr>
          <p:cNvPr id="4" name="TextBox 3">
            <a:extLst>
              <a:ext uri="{FF2B5EF4-FFF2-40B4-BE49-F238E27FC236}">
                <a16:creationId xmlns:a16="http://schemas.microsoft.com/office/drawing/2014/main" id="{85650A1F-F21D-46FA-BCB7-446B2F059CED}"/>
              </a:ext>
            </a:extLst>
          </p:cNvPr>
          <p:cNvSpPr txBox="1"/>
          <p:nvPr/>
        </p:nvSpPr>
        <p:spPr>
          <a:xfrm>
            <a:off x="5772254" y="1368112"/>
            <a:ext cx="3123783" cy="1752599"/>
          </a:xfrm>
          <a:prstGeom prst="rect">
            <a:avLst/>
          </a:prstGeom>
          <a:solidFill>
            <a:schemeClr val="accent2">
              <a:lumMod val="60000"/>
              <a:lumOff val="40000"/>
            </a:schemeClr>
          </a:solidFill>
        </p:spPr>
        <p:txBody>
          <a:bodyPr vert="horz" lIns="91440" tIns="45720" rIns="91440" bIns="45720" rtlCol="0" anchor="t">
            <a:normAutofit lnSpcReduction="10000"/>
          </a:bodyPr>
          <a:lstStyle/>
          <a:p>
            <a:pPr defTabSz="457200">
              <a:spcBef>
                <a:spcPct val="20000"/>
              </a:spcBef>
              <a:spcAft>
                <a:spcPts val="600"/>
              </a:spcAft>
              <a:buClr>
                <a:schemeClr val="accent1"/>
              </a:buClr>
              <a:buSzPct val="92000"/>
            </a:pPr>
            <a:r>
              <a:rPr lang="en-US" b="1" cap="all" dirty="0"/>
              <a:t>Franklin Elementary</a:t>
            </a:r>
            <a:r>
              <a:rPr lang="en-US" b="1" cap="all" dirty="0">
                <a:solidFill>
                  <a:schemeClr val="bg1"/>
                </a:solidFill>
              </a:rPr>
              <a:t> </a:t>
            </a:r>
            <a:r>
              <a:rPr lang="en-US" cap="all" dirty="0">
                <a:solidFill>
                  <a:schemeClr val="bg1"/>
                </a:solidFill>
              </a:rPr>
              <a:t>(Thursday)</a:t>
            </a:r>
            <a:endParaRPr lang="en-US" b="1" cap="all" dirty="0"/>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Rania-Chef  Rania</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Shireen-Chef Shireen</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Huma- Chef Huma</a:t>
            </a:r>
          </a:p>
        </p:txBody>
      </p:sp>
      <p:sp>
        <p:nvSpPr>
          <p:cNvPr id="3" name="TextBox 2">
            <a:extLst>
              <a:ext uri="{FF2B5EF4-FFF2-40B4-BE49-F238E27FC236}">
                <a16:creationId xmlns:a16="http://schemas.microsoft.com/office/drawing/2014/main" id="{A5CE23B8-D932-4F22-8800-CACE5F2F0D20}"/>
              </a:ext>
            </a:extLst>
          </p:cNvPr>
          <p:cNvSpPr txBox="1"/>
          <p:nvPr/>
        </p:nvSpPr>
        <p:spPr>
          <a:xfrm>
            <a:off x="5563017" y="3733800"/>
            <a:ext cx="3123783" cy="1654969"/>
          </a:xfrm>
          <a:prstGeom prst="rect">
            <a:avLst/>
          </a:prstGeom>
          <a:solidFill>
            <a:schemeClr val="accent3">
              <a:lumMod val="60000"/>
              <a:lumOff val="40000"/>
            </a:schemeClr>
          </a:solidFill>
        </p:spPr>
        <p:txBody>
          <a:bodyPr vert="horz" lIns="91440" tIns="45720" rIns="91440" bIns="45720" rtlCol="0" anchor="t">
            <a:normAutofit lnSpcReduction="10000"/>
          </a:bodyPr>
          <a:lstStyle/>
          <a:p>
            <a:pPr lvl="0"/>
            <a:r>
              <a:rPr lang="en-US" b="1" kern="0" dirty="0">
                <a:latin typeface="Corbel" panose="020B0503020204020204"/>
              </a:rPr>
              <a:t>Union House Elementary </a:t>
            </a:r>
            <a:r>
              <a:rPr lang="en-US" kern="0" dirty="0">
                <a:solidFill>
                  <a:sysClr val="window" lastClr="FFFFFF"/>
                </a:solidFill>
                <a:latin typeface="Corbel" panose="020B0503020204020204"/>
              </a:rPr>
              <a:t>(FRIDAY)</a:t>
            </a:r>
            <a:endParaRPr lang="en-US" b="1" kern="0" dirty="0">
              <a:solidFill>
                <a:sysClr val="window" lastClr="FFFFFF"/>
              </a:solidFill>
              <a:latin typeface="Corbel" panose="020B0503020204020204"/>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Isabella-Pastry Chef  </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Triana-Tangy Chef</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Joyce-Spicy Chef</a:t>
            </a:r>
          </a:p>
        </p:txBody>
      </p:sp>
    </p:spTree>
    <p:extLst>
      <p:ext uri="{BB962C8B-B14F-4D97-AF65-F5344CB8AC3E}">
        <p14:creationId xmlns:p14="http://schemas.microsoft.com/office/powerpoint/2010/main" val="384524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DEECB-A1A4-4178-A204-82F5D98B0B1C}"/>
              </a:ext>
            </a:extLst>
          </p:cNvPr>
          <p:cNvPicPr/>
          <p:nvPr/>
        </p:nvPicPr>
        <p:blipFill rotWithShape="1">
          <a:blip r:embed="rId3"/>
          <a:srcRect t="9307" r="18803" b="8642"/>
          <a:stretch/>
        </p:blipFill>
        <p:spPr bwMode="auto">
          <a:xfrm>
            <a:off x="457200" y="457200"/>
            <a:ext cx="5029200" cy="297180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3B9740E6-3402-4CA8-B19B-AED71125B437}"/>
              </a:ext>
            </a:extLst>
          </p:cNvPr>
          <p:cNvPicPr/>
          <p:nvPr/>
        </p:nvPicPr>
        <p:blipFill rotWithShape="1">
          <a:blip r:embed="rId4"/>
          <a:srcRect t="9737" r="24039" b="11985"/>
          <a:stretch/>
        </p:blipFill>
        <p:spPr bwMode="auto">
          <a:xfrm>
            <a:off x="4191000" y="3429000"/>
            <a:ext cx="4419600" cy="25146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E08020A-E440-4D75-8BEC-F877A1781796}"/>
              </a:ext>
            </a:extLst>
          </p:cNvPr>
          <p:cNvSpPr txBox="1"/>
          <p:nvPr/>
        </p:nvSpPr>
        <p:spPr>
          <a:xfrm>
            <a:off x="5883275" y="967680"/>
            <a:ext cx="2209800" cy="1384995"/>
          </a:xfrm>
          <a:prstGeom prst="rect">
            <a:avLst/>
          </a:prstGeom>
          <a:solidFill>
            <a:srgbClr val="FFC000"/>
          </a:solidFill>
          <a:ln w="85725">
            <a:solidFill>
              <a:schemeClr val="accent3">
                <a:lumMod val="50000"/>
              </a:schemeClr>
            </a:solidFill>
          </a:ln>
        </p:spPr>
        <p:txBody>
          <a:bodyPr wrap="square" rtlCol="0">
            <a:spAutoFit/>
          </a:bodyPr>
          <a:lstStyle/>
          <a:p>
            <a:pPr algn="ctr"/>
            <a:r>
              <a:rPr lang="en-US" sz="2800" dirty="0">
                <a:solidFill>
                  <a:schemeClr val="accent3">
                    <a:lumMod val="50000"/>
                  </a:schemeClr>
                </a:solidFill>
              </a:rPr>
              <a:t>Cooking Academy </a:t>
            </a:r>
          </a:p>
          <a:p>
            <a:pPr algn="ctr"/>
            <a:r>
              <a:rPr lang="en-US" sz="2800" dirty="0">
                <a:solidFill>
                  <a:schemeClr val="accent3">
                    <a:lumMod val="50000"/>
                  </a:schemeClr>
                </a:solidFill>
              </a:rPr>
              <a:t>Kahoot!</a:t>
            </a:r>
          </a:p>
        </p:txBody>
      </p:sp>
    </p:spTree>
    <p:extLst>
      <p:ext uri="{BB962C8B-B14F-4D97-AF65-F5344CB8AC3E}">
        <p14:creationId xmlns:p14="http://schemas.microsoft.com/office/powerpoint/2010/main" val="1592460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10679</TotalTime>
  <Words>1701</Words>
  <Application>Microsoft Office PowerPoint</Application>
  <PresentationFormat>On-screen Show (4:3)</PresentationFormat>
  <Paragraphs>306</Paragraphs>
  <Slides>15</Slides>
  <Notes>15</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Calibri Light</vt:lpstr>
      <vt:lpstr>Corbel</vt:lpstr>
      <vt:lpstr>Times New Roman</vt:lpstr>
      <vt:lpstr>Wingdings</vt:lpstr>
      <vt:lpstr>Wingdings 2</vt:lpstr>
      <vt:lpstr>1_Office Theme</vt:lpstr>
      <vt:lpstr>2_Office Theme</vt:lpstr>
      <vt:lpstr>Document</vt:lpstr>
      <vt:lpstr>Reaching New Audiences (Despite the Pandemic!)</vt:lpstr>
      <vt:lpstr>Why this?  Why now?</vt:lpstr>
      <vt:lpstr>4-H Virtual Cooking Academy  Program Goals</vt:lpstr>
      <vt:lpstr>4-H Virtual Cooking Academy  Program Delivery</vt:lpstr>
      <vt:lpstr>4-H Virtual Cooking Academy  Partnerships</vt:lpstr>
      <vt:lpstr>Teen-Teachers, Schools and  Adult-Coaches</vt:lpstr>
      <vt:lpstr>VCA Training &amp; Development</vt:lpstr>
      <vt:lpstr>From Teen Teacher to Teen Chef</vt:lpstr>
      <vt:lpstr>PowerPoint Presentation</vt:lpstr>
      <vt:lpstr>4-H Virtual Cooking Academy  Demographics</vt:lpstr>
      <vt:lpstr>PowerPoint Presentation</vt:lpstr>
      <vt:lpstr>Program Impact:  Student Behavior Change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Michelle Ann Ross</cp:lastModifiedBy>
  <cp:revision>176</cp:revision>
  <cp:lastPrinted>2021-06-09T20:25:40Z</cp:lastPrinted>
  <dcterms:created xsi:type="dcterms:W3CDTF">2018-08-28T20:34:28Z</dcterms:created>
  <dcterms:modified xsi:type="dcterms:W3CDTF">2023-01-06T22:34:58Z</dcterms:modified>
</cp:coreProperties>
</file>