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9" r:id="rId3"/>
    <p:sldId id="260" r:id="rId4"/>
    <p:sldId id="261" r:id="rId5"/>
    <p:sldId id="262" r:id="rId6"/>
    <p:sldId id="263" r:id="rId7"/>
    <p:sldId id="264" r:id="rId8"/>
    <p:sldId id="265" r:id="rId9"/>
    <p:sldId id="267" r:id="rId10"/>
    <p:sldId id="268" r:id="rId11"/>
    <p:sldId id="277" r:id="rId12"/>
    <p:sldId id="269" r:id="rId13"/>
    <p:sldId id="270" r:id="rId14"/>
    <p:sldId id="278"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68796" autoAdjust="0"/>
  </p:normalViewPr>
  <p:slideViewPr>
    <p:cSldViewPr snapToGrid="0">
      <p:cViewPr varScale="1">
        <p:scale>
          <a:sx n="79" d="100"/>
          <a:sy n="79" d="100"/>
        </p:scale>
        <p:origin x="24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2B600-3817-464A-8D10-173AAB5D71FE}" type="datetimeFigureOut">
              <a:rPr lang="en-US" smtClean="0"/>
              <a:t>6/10/2019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FFE95-0A2B-492A-BCA5-75459CBE7CFD}" type="slidenum">
              <a:rPr lang="en-US" smtClean="0"/>
              <a:t>‹#›</a:t>
            </a:fld>
            <a:endParaRPr lang="en-US"/>
          </a:p>
        </p:txBody>
      </p:sp>
    </p:spTree>
    <p:extLst>
      <p:ext uri="{BB962C8B-B14F-4D97-AF65-F5344CB8AC3E}">
        <p14:creationId xmlns:p14="http://schemas.microsoft.com/office/powerpoint/2010/main" val="1730945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canr.org/porta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Volunteer Management System!  Volunteer Management System commonly referred to as VMS is an online system developed by UC Agriculture and Natural Resources to assist volunteers in keeping accurate records of volunteer activities. This presentation goes through the basics of VMS and how to access and use some of the features.   </a:t>
            </a:r>
          </a:p>
          <a:p>
            <a:endParaRPr lang="en-US" dirty="0"/>
          </a:p>
        </p:txBody>
      </p:sp>
      <p:sp>
        <p:nvSpPr>
          <p:cNvPr id="4" name="Slide Number Placeholder 3"/>
          <p:cNvSpPr>
            <a:spLocks noGrp="1"/>
          </p:cNvSpPr>
          <p:nvPr>
            <p:ph type="sldNum" sz="quarter" idx="10"/>
          </p:nvPr>
        </p:nvSpPr>
        <p:spPr/>
        <p:txBody>
          <a:bodyPr/>
          <a:lstStyle/>
          <a:p>
            <a:fld id="{6FDFFE95-0A2B-492A-BCA5-75459CBE7CFD}" type="slidenum">
              <a:rPr lang="en-US" smtClean="0"/>
              <a:t>1</a:t>
            </a:fld>
            <a:endParaRPr lang="en-US"/>
          </a:p>
        </p:txBody>
      </p:sp>
    </p:spTree>
    <p:extLst>
      <p:ext uri="{BB962C8B-B14F-4D97-AF65-F5344CB8AC3E}">
        <p14:creationId xmlns:p14="http://schemas.microsoft.com/office/powerpoint/2010/main" val="2765384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time you log in be sure to edit your profile and update it as often as needed.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where you will update your PASSWORD after you have logged on for the first time.  You may also update your email address if needed.  For your safety please add emergency contact information to your profile, this information is private and is only available to VMS administrators, not all the volunteers.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secure site and is password protected so only volunteers in our county have access.  However if you do not want your personal information seen even by other volunteers you can choose to make it unavailable through VMS.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make changes, click the blue Save button on the bottom of the page. If you do not do so your changes will not be saved.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Privacy Policy </a:t>
            </a:r>
            <a:r>
              <a:rPr lang="en-US" sz="1200" kern="1200" dirty="0" smtClean="0">
                <a:solidFill>
                  <a:schemeClr val="tx1"/>
                </a:solidFill>
                <a:effectLst/>
                <a:latin typeface="+mn-lt"/>
                <a:ea typeface="+mn-ea"/>
                <a:cs typeface="+mn-cs"/>
              </a:rPr>
              <a:t>(can view this policy on VMS Member Profile Page): The personal information you provide on the roster/profile page of the volunteer management system (VMS) will not be made available in any public way. The policy of University of California is to protect individual privacy rights. However, it is necessary to maintain a roster including individual names, telephone numbers, email address and other personal contact data to effectively carry out Master Gardener / Master Food Preserver business. This information will be shared with other Master Gardener / Master Food Preserver volunteers in your county and is available to the Statewide Master Gardener / Master Food Preserver Program for official purposes only. This information will not be made public but if you want to keep this information hidden, please check the "Private" box. These data are not considered public records and they will not be released in any public setting without your express written authorization.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(Exercise: Live demo the system, walk them through editing)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10</a:t>
            </a:fld>
            <a:endParaRPr lang="en-US"/>
          </a:p>
        </p:txBody>
      </p:sp>
    </p:spTree>
    <p:extLst>
      <p:ext uri="{BB962C8B-B14F-4D97-AF65-F5344CB8AC3E}">
        <p14:creationId xmlns:p14="http://schemas.microsoft.com/office/powerpoint/2010/main" val="1169450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VMS </a:t>
            </a:r>
            <a:r>
              <a:rPr lang="en-US" sz="1200" b="1" kern="1200" dirty="0" smtClean="0">
                <a:solidFill>
                  <a:schemeClr val="tx1"/>
                </a:solidFill>
                <a:effectLst/>
                <a:latin typeface="+mn-lt"/>
                <a:ea typeface="+mn-ea"/>
                <a:cs typeface="+mn-cs"/>
              </a:rPr>
              <a:t>Calendars</a:t>
            </a:r>
            <a:r>
              <a:rPr lang="en-US" sz="1200" kern="1200" dirty="0" smtClean="0">
                <a:solidFill>
                  <a:schemeClr val="tx1"/>
                </a:solidFill>
                <a:effectLst/>
                <a:latin typeface="+mn-lt"/>
                <a:ea typeface="+mn-ea"/>
                <a:cs typeface="+mn-cs"/>
              </a:rPr>
              <a:t> includes scheduled events, activities and meetings specific to our county.   Volunteering through VMS Calendars will assist you in keeping track of your volunteer activities as well as let event organizers know who is coming.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view </a:t>
            </a:r>
            <a:r>
              <a:rPr lang="en-US" sz="1200" b="1" kern="1200" dirty="0" smtClean="0">
                <a:solidFill>
                  <a:schemeClr val="tx1"/>
                </a:solidFill>
                <a:effectLst/>
                <a:latin typeface="+mn-lt"/>
                <a:ea typeface="+mn-ea"/>
                <a:cs typeface="+mn-cs"/>
              </a:rPr>
              <a:t>Calendars</a:t>
            </a:r>
            <a:r>
              <a:rPr lang="en-US" sz="1200" kern="1200" dirty="0" smtClean="0">
                <a:solidFill>
                  <a:schemeClr val="tx1"/>
                </a:solidFill>
                <a:effectLst/>
                <a:latin typeface="+mn-lt"/>
                <a:ea typeface="+mn-ea"/>
                <a:cs typeface="+mn-cs"/>
              </a:rPr>
              <a:t>, click on the </a:t>
            </a:r>
            <a:r>
              <a:rPr lang="en-US" sz="1200" b="1" kern="1200" dirty="0" smtClean="0">
                <a:solidFill>
                  <a:schemeClr val="tx1"/>
                </a:solidFill>
                <a:effectLst/>
                <a:latin typeface="+mn-lt"/>
                <a:ea typeface="+mn-ea"/>
                <a:cs typeface="+mn-cs"/>
              </a:rPr>
              <a:t>Calendars</a:t>
            </a:r>
            <a:r>
              <a:rPr lang="en-US" sz="1200" kern="1200" dirty="0" smtClean="0">
                <a:solidFill>
                  <a:schemeClr val="tx1"/>
                </a:solidFill>
                <a:effectLst/>
                <a:latin typeface="+mn-lt"/>
                <a:ea typeface="+mn-ea"/>
                <a:cs typeface="+mn-cs"/>
              </a:rPr>
              <a:t> button in the left navigation bar.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Calendar View </a:t>
            </a:r>
            <a:r>
              <a:rPr lang="en-US" sz="1200" kern="1200" dirty="0" smtClean="0">
                <a:solidFill>
                  <a:schemeClr val="tx1"/>
                </a:solidFill>
                <a:effectLst/>
                <a:latin typeface="+mn-lt"/>
                <a:ea typeface="+mn-ea"/>
                <a:cs typeface="+mn-cs"/>
              </a:rPr>
              <a:t>tab displays the events in the current month. To see a list view of all upcoming events instead of the monthly view, click the </a:t>
            </a:r>
            <a:r>
              <a:rPr lang="en-US" sz="1200" b="1" kern="1200" dirty="0" smtClean="0">
                <a:solidFill>
                  <a:schemeClr val="tx1"/>
                </a:solidFill>
                <a:effectLst/>
                <a:latin typeface="+mn-lt"/>
                <a:ea typeface="+mn-ea"/>
                <a:cs typeface="+mn-cs"/>
              </a:rPr>
              <a:t>ALL Events </a:t>
            </a:r>
            <a:r>
              <a:rPr lang="en-US" sz="1200" kern="1200" dirty="0" smtClean="0">
                <a:solidFill>
                  <a:schemeClr val="tx1"/>
                </a:solidFill>
                <a:effectLst/>
                <a:latin typeface="+mn-lt"/>
                <a:ea typeface="+mn-ea"/>
                <a:cs typeface="+mn-cs"/>
              </a:rPr>
              <a:t>tab.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Click on an event on a particular day to reveal more information about that event.  When you click on an event you will go to the specific event’s page. To volunteer for the event, click the blue Volunteer button.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When you sign up on for an event in VMS it will automatically add it to “Your Calendar.” You can view “Your Calendar” on the right hand side of the Home screen.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also download an iCalendar for your own personal electronic calendar.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decide later that you cannot volunteer for an event you’ve already signed up for, click on the event in the calendar, and click on the </a:t>
            </a:r>
            <a:r>
              <a:rPr lang="en-US" sz="1200" kern="1200" dirty="0" err="1" smtClean="0">
                <a:solidFill>
                  <a:schemeClr val="tx1"/>
                </a:solidFill>
                <a:effectLst/>
                <a:latin typeface="+mn-lt"/>
                <a:ea typeface="+mn-ea"/>
                <a:cs typeface="+mn-cs"/>
              </a:rPr>
              <a:t>Unvolunteer</a:t>
            </a:r>
            <a:r>
              <a:rPr lang="en-US" sz="1200" kern="1200" dirty="0" smtClean="0">
                <a:solidFill>
                  <a:schemeClr val="tx1"/>
                </a:solidFill>
                <a:effectLst/>
                <a:latin typeface="+mn-lt"/>
                <a:ea typeface="+mn-ea"/>
                <a:cs typeface="+mn-cs"/>
              </a:rPr>
              <a:t> button.  This also removes the event from “Your Calendar” in VMS.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(Exercise: Live demo the system, walk them through volunteering, show “Your Calendar” and </a:t>
            </a:r>
            <a:r>
              <a:rPr lang="en-US" sz="1200" kern="1200" dirty="0" err="1" smtClean="0">
                <a:solidFill>
                  <a:schemeClr val="tx1"/>
                </a:solidFill>
                <a:effectLst/>
                <a:latin typeface="+mn-lt"/>
                <a:ea typeface="+mn-ea"/>
                <a:cs typeface="+mn-cs"/>
              </a:rPr>
              <a:t>unvolunteering</a:t>
            </a:r>
            <a:r>
              <a:rPr lang="en-US" sz="1200" kern="1200" dirty="0" smtClean="0">
                <a:solidFill>
                  <a:schemeClr val="tx1"/>
                </a:solidFill>
                <a:effectLst/>
                <a:latin typeface="+mn-lt"/>
                <a:ea typeface="+mn-ea"/>
                <a:cs typeface="+mn-cs"/>
              </a:rPr>
              <a:t>, show “Your Calendar”)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11</a:t>
            </a:fld>
            <a:endParaRPr lang="en-US"/>
          </a:p>
        </p:txBody>
      </p:sp>
    </p:spTree>
    <p:extLst>
      <p:ext uri="{BB962C8B-B14F-4D97-AF65-F5344CB8AC3E}">
        <p14:creationId xmlns:p14="http://schemas.microsoft.com/office/powerpoint/2010/main" val="141800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Read/summarize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12</a:t>
            </a:fld>
            <a:endParaRPr lang="en-US"/>
          </a:p>
        </p:txBody>
      </p:sp>
    </p:spTree>
    <p:extLst>
      <p:ext uri="{BB962C8B-B14F-4D97-AF65-F5344CB8AC3E}">
        <p14:creationId xmlns:p14="http://schemas.microsoft.com/office/powerpoint/2010/main" val="3557250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Smith-Lever Act established Cooperative Extension services to inform the public about current developments in agriculture, home economics, public policy/government, leadership, 4-H, economic development, coastal issues, etc.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UC Master Gardener /UC Master Food Preserver Program is connected to UC Cooperative Extension and should strive to serve an audience that is representative of the demographics located within our counties.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[Read slide]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‘Unknown’ category should not be used as a default, rather, it should only be used when truly necessary.  Our responsibility is to report on our clientele and therefore program reach in the most accurate way possible within the limitations provided by the federal government.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13</a:t>
            </a:fld>
            <a:endParaRPr lang="en-US"/>
          </a:p>
        </p:txBody>
      </p:sp>
    </p:spTree>
    <p:extLst>
      <p:ext uri="{BB962C8B-B14F-4D97-AF65-F5344CB8AC3E}">
        <p14:creationId xmlns:p14="http://schemas.microsoft.com/office/powerpoint/2010/main" val="74528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(continued from last slide)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Smith-Lever Act established Cooperative Extension services to inform the public about current developments in agriculture, home economics, public policy/government, leadership, 4-H, economic development, coastal issues, etc.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UC Master Gardener /UC Master Food Preserver Program is connected to UC Cooperative Extension and should strive to serve an audience that is representative of the demographics located within our counties.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[Read slide]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‘Unknown’ category should not be used as a default, rather, it should only be used when truly necessary.  Our responsibility is to report on our clientele and therefore program reach in the most accurate way possible within the limitations provided by the federal government.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14</a:t>
            </a:fld>
            <a:endParaRPr lang="en-US"/>
          </a:p>
        </p:txBody>
      </p:sp>
    </p:spTree>
    <p:extLst>
      <p:ext uri="{BB962C8B-B14F-4D97-AF65-F5344CB8AC3E}">
        <p14:creationId xmlns:p14="http://schemas.microsoft.com/office/powerpoint/2010/main" val="2028380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enter </a:t>
            </a:r>
            <a:r>
              <a:rPr lang="en-US" sz="1200" b="1" kern="1200" dirty="0" smtClean="0">
                <a:solidFill>
                  <a:schemeClr val="tx1"/>
                </a:solidFill>
                <a:effectLst/>
                <a:latin typeface="+mn-lt"/>
                <a:ea typeface="+mn-ea"/>
                <a:cs typeface="+mn-cs"/>
              </a:rPr>
              <a:t>Hours</a:t>
            </a:r>
            <a:r>
              <a:rPr lang="en-US" sz="1200" kern="1200" dirty="0" smtClean="0">
                <a:solidFill>
                  <a:schemeClr val="tx1"/>
                </a:solidFill>
                <a:effectLst/>
                <a:latin typeface="+mn-lt"/>
                <a:ea typeface="+mn-ea"/>
                <a:cs typeface="+mn-cs"/>
              </a:rPr>
              <a:t>, click on the </a:t>
            </a:r>
            <a:r>
              <a:rPr lang="en-US" sz="1200" b="1" kern="1200" dirty="0" smtClean="0">
                <a:solidFill>
                  <a:schemeClr val="tx1"/>
                </a:solidFill>
                <a:effectLst/>
                <a:latin typeface="+mn-lt"/>
                <a:ea typeface="+mn-ea"/>
                <a:cs typeface="+mn-cs"/>
              </a:rPr>
              <a:t>Hours</a:t>
            </a:r>
            <a:r>
              <a:rPr lang="en-US" sz="1200" kern="1200" dirty="0" smtClean="0">
                <a:solidFill>
                  <a:schemeClr val="tx1"/>
                </a:solidFill>
                <a:effectLst/>
                <a:latin typeface="+mn-lt"/>
                <a:ea typeface="+mn-ea"/>
                <a:cs typeface="+mn-cs"/>
              </a:rPr>
              <a:t> button in the left navigation bar.  Select the green </a:t>
            </a:r>
            <a:r>
              <a:rPr lang="en-US" sz="1200" b="1" kern="1200" dirty="0" smtClean="0">
                <a:solidFill>
                  <a:schemeClr val="tx1"/>
                </a:solidFill>
                <a:effectLst/>
                <a:latin typeface="+mn-lt"/>
                <a:ea typeface="+mn-ea"/>
                <a:cs typeface="+mn-cs"/>
              </a:rPr>
              <a:t>Add Hours </a:t>
            </a:r>
            <a:r>
              <a:rPr lang="en-US" sz="1200" kern="1200" dirty="0" smtClean="0">
                <a:solidFill>
                  <a:schemeClr val="tx1"/>
                </a:solidFill>
                <a:effectLst/>
                <a:latin typeface="+mn-lt"/>
                <a:ea typeface="+mn-ea"/>
                <a:cs typeface="+mn-cs"/>
              </a:rPr>
              <a:t>button. </a:t>
            </a:r>
          </a:p>
          <a:p>
            <a:pPr lvl="1"/>
            <a:r>
              <a:rPr lang="en-US" sz="1200" kern="1200" dirty="0" smtClean="0">
                <a:solidFill>
                  <a:schemeClr val="tx1"/>
                </a:solidFill>
                <a:effectLst/>
                <a:latin typeface="+mn-lt"/>
                <a:ea typeface="+mn-ea"/>
                <a:cs typeface="+mn-cs"/>
              </a:rPr>
              <a:t>select the project the hours will be applied towards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this project a Calendared Event?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toggle the white </a:t>
            </a:r>
            <a:r>
              <a:rPr lang="en-US" sz="1200" b="1" kern="1200" dirty="0" smtClean="0">
                <a:solidFill>
                  <a:schemeClr val="tx1"/>
                </a:solidFill>
                <a:effectLst/>
                <a:latin typeface="+mn-lt"/>
                <a:ea typeface="+mn-ea"/>
                <a:cs typeface="+mn-cs"/>
              </a:rPr>
              <a:t>Yes / No </a:t>
            </a:r>
            <a:r>
              <a:rPr lang="en-US" sz="1200" kern="1200" dirty="0" smtClean="0">
                <a:solidFill>
                  <a:schemeClr val="tx1"/>
                </a:solidFill>
                <a:effectLst/>
                <a:latin typeface="+mn-lt"/>
                <a:ea typeface="+mn-ea"/>
                <a:cs typeface="+mn-cs"/>
              </a:rPr>
              <a:t>button</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if </a:t>
            </a:r>
            <a:r>
              <a:rPr lang="en-US" sz="1200" b="1" kern="1200" dirty="0" smtClean="0">
                <a:solidFill>
                  <a:schemeClr val="tx1"/>
                </a:solidFill>
                <a:effectLst/>
                <a:latin typeface="+mn-lt"/>
                <a:ea typeface="+mn-ea"/>
                <a:cs typeface="+mn-cs"/>
              </a:rPr>
              <a:t>Yes</a:t>
            </a:r>
            <a:r>
              <a:rPr lang="en-US" sz="1200" kern="1200" dirty="0" smtClean="0">
                <a:solidFill>
                  <a:schemeClr val="tx1"/>
                </a:solidFill>
                <a:effectLst/>
                <a:latin typeface="+mn-lt"/>
                <a:ea typeface="+mn-ea"/>
                <a:cs typeface="+mn-cs"/>
              </a:rPr>
              <a:t>- Select the event from the drop down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if </a:t>
            </a:r>
            <a:r>
              <a:rPr lang="en-US" sz="1200" b="1" kern="1200" dirty="0" smtClean="0">
                <a:solidFill>
                  <a:schemeClr val="tx1"/>
                </a:solidFill>
                <a:effectLst/>
                <a:latin typeface="+mn-lt"/>
                <a:ea typeface="+mn-ea"/>
                <a:cs typeface="+mn-cs"/>
              </a:rPr>
              <a:t>No</a:t>
            </a:r>
            <a:r>
              <a:rPr lang="en-US" sz="1200" kern="1200" dirty="0" smtClean="0">
                <a:solidFill>
                  <a:schemeClr val="tx1"/>
                </a:solidFill>
                <a:effectLst/>
                <a:latin typeface="+mn-lt"/>
                <a:ea typeface="+mn-ea"/>
                <a:cs typeface="+mn-cs"/>
              </a:rPr>
              <a:t>- Enter the event name and event description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Enter applicable information:</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Volunteer Hours</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Continuing Education hours</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Miles Driven,</a:t>
            </a:r>
            <a:r>
              <a:rPr lang="en-US" sz="1200" kern="1200" dirty="0" smtClean="0">
                <a:solidFill>
                  <a:schemeClr val="tx1"/>
                </a:solidFill>
                <a:effectLst/>
                <a:latin typeface="+mn-lt"/>
                <a:ea typeface="+mn-ea"/>
                <a:cs typeface="+mn-cs"/>
              </a:rPr>
              <a:t> to and from the event (miles driven is optional)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you have any Contact information to report?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toggle the green </a:t>
            </a:r>
            <a:r>
              <a:rPr lang="en-US" sz="1200" b="1" kern="1200" dirty="0" smtClean="0">
                <a:solidFill>
                  <a:schemeClr val="tx1"/>
                </a:solidFill>
                <a:effectLst/>
                <a:latin typeface="+mn-lt"/>
                <a:ea typeface="+mn-ea"/>
                <a:cs typeface="+mn-cs"/>
              </a:rPr>
              <a:t>Yes / No </a:t>
            </a:r>
            <a:r>
              <a:rPr lang="en-US" sz="1200" kern="1200" dirty="0" smtClean="0">
                <a:solidFill>
                  <a:schemeClr val="tx1"/>
                </a:solidFill>
                <a:effectLst/>
                <a:latin typeface="+mn-lt"/>
                <a:ea typeface="+mn-ea"/>
                <a:cs typeface="+mn-cs"/>
              </a:rPr>
              <a:t>button</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if </a:t>
            </a:r>
            <a:r>
              <a:rPr lang="en-US" sz="1200" b="1" kern="1200" dirty="0" smtClean="0">
                <a:solidFill>
                  <a:schemeClr val="tx1"/>
                </a:solidFill>
                <a:effectLst/>
                <a:latin typeface="+mn-lt"/>
                <a:ea typeface="+mn-ea"/>
                <a:cs typeface="+mn-cs"/>
              </a:rPr>
              <a:t>Yes</a:t>
            </a:r>
            <a:r>
              <a:rPr lang="en-US" sz="1200" kern="1200" dirty="0" smtClean="0">
                <a:solidFill>
                  <a:schemeClr val="tx1"/>
                </a:solidFill>
                <a:effectLst/>
                <a:latin typeface="+mn-lt"/>
                <a:ea typeface="+mn-ea"/>
                <a:cs typeface="+mn-cs"/>
              </a:rPr>
              <a:t>- Select yes and complete the form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if </a:t>
            </a:r>
            <a:r>
              <a:rPr lang="en-US" sz="1200" b="1" kern="1200" dirty="0" smtClean="0">
                <a:solidFill>
                  <a:schemeClr val="tx1"/>
                </a:solidFill>
                <a:effectLst/>
                <a:latin typeface="+mn-lt"/>
                <a:ea typeface="+mn-ea"/>
                <a:cs typeface="+mn-cs"/>
              </a:rPr>
              <a:t>No</a:t>
            </a:r>
            <a:r>
              <a:rPr lang="en-US" sz="1200" kern="1200" dirty="0" smtClean="0">
                <a:solidFill>
                  <a:schemeClr val="tx1"/>
                </a:solidFill>
                <a:effectLst/>
                <a:latin typeface="+mn-lt"/>
                <a:ea typeface="+mn-ea"/>
                <a:cs typeface="+mn-cs"/>
              </a:rPr>
              <a:t>- Select no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Enter any </a:t>
            </a:r>
            <a:r>
              <a:rPr lang="en-US" sz="1200" b="1" kern="1200" dirty="0" smtClean="0">
                <a:solidFill>
                  <a:schemeClr val="tx1"/>
                </a:solidFill>
                <a:effectLst/>
                <a:latin typeface="+mn-lt"/>
                <a:ea typeface="+mn-ea"/>
                <a:cs typeface="+mn-cs"/>
              </a:rPr>
              <a:t>Comments / Notes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Select the blue </a:t>
            </a:r>
            <a:r>
              <a:rPr lang="en-US" sz="1200" kern="1200" dirty="0" smtClean="0">
                <a:solidFill>
                  <a:schemeClr val="tx1"/>
                </a:solidFill>
                <a:effectLst/>
                <a:latin typeface="+mn-lt"/>
                <a:ea typeface="+mn-ea"/>
                <a:cs typeface="+mn-cs"/>
                <a:sym typeface="Wingdings" panose="05000000000000000000" pitchFamily="2" charset="2"/>
              </a:rPr>
              <a:t></a:t>
            </a:r>
            <a:r>
              <a:rPr lang="en-US" sz="1200" b="1" kern="1200" dirty="0" smtClean="0">
                <a:solidFill>
                  <a:schemeClr val="tx1"/>
                </a:solidFill>
                <a:effectLst/>
                <a:latin typeface="+mn-lt"/>
                <a:ea typeface="+mn-ea"/>
                <a:cs typeface="+mn-cs"/>
              </a:rPr>
              <a:t>Save Hours </a:t>
            </a:r>
            <a:r>
              <a:rPr lang="en-US" sz="1200" kern="1200" dirty="0" smtClean="0">
                <a:solidFill>
                  <a:schemeClr val="tx1"/>
                </a:solidFill>
                <a:effectLst/>
                <a:latin typeface="+mn-lt"/>
                <a:ea typeface="+mn-ea"/>
                <a:cs typeface="+mn-cs"/>
              </a:rPr>
              <a:t>button</a:t>
            </a:r>
          </a:p>
          <a:p>
            <a:r>
              <a:rPr lang="en-US" sz="1200" kern="1200" dirty="0" smtClean="0">
                <a:solidFill>
                  <a:schemeClr val="tx1"/>
                </a:solidFill>
                <a:effectLst/>
                <a:latin typeface="+mn-lt"/>
                <a:ea typeface="+mn-ea"/>
                <a:cs typeface="+mn-cs"/>
              </a:rPr>
              <a:t>Your hours are now entered!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(Exercise: Live demo the system, walk them through adding hours)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15</a:t>
            </a:fld>
            <a:endParaRPr lang="en-US"/>
          </a:p>
        </p:txBody>
      </p:sp>
    </p:spTree>
    <p:extLst>
      <p:ext uri="{BB962C8B-B14F-4D97-AF65-F5344CB8AC3E}">
        <p14:creationId xmlns:p14="http://schemas.microsoft.com/office/powerpoint/2010/main" val="3732255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have continuing education hours to enter you may not have demographics.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are putting together a talk you may have 1 hour of volunteer time and .50 hour of continuing education time.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volunteered at a Farmer’s Market and your table partner is going to enter the contacts you would only enter your Volunteer time with not contacts.  </a:t>
            </a:r>
          </a:p>
          <a:p>
            <a:r>
              <a:rPr lang="en-US" sz="1200" kern="1200" dirty="0" smtClean="0">
                <a:solidFill>
                  <a:schemeClr val="tx1"/>
                </a:solidFill>
                <a:effectLst/>
                <a:latin typeface="+mn-lt"/>
                <a:ea typeface="+mn-ea"/>
                <a:cs typeface="+mn-cs"/>
              </a:rPr>
              <a:t>i.e.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Miles driven is not counted as volunteer time, this is for your record keeping purposes. If you are conducting UC business and driving discuss with (your coordinator name or Advisor) if you can claim volunteer hours. </a:t>
            </a:r>
          </a:p>
          <a:p>
            <a:r>
              <a:rPr lang="en-US" sz="1200" kern="1200" dirty="0" smtClean="0">
                <a:solidFill>
                  <a:schemeClr val="tx1"/>
                </a:solidFill>
                <a:effectLst/>
                <a:latin typeface="+mn-lt"/>
                <a:ea typeface="+mn-ea"/>
                <a:cs typeface="+mn-cs"/>
              </a:rPr>
              <a:t>i.e.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1.8 hours = 1.75 hours</a:t>
            </a:r>
          </a:p>
          <a:p>
            <a:r>
              <a:rPr lang="en-US" sz="1200" kern="1200" dirty="0" smtClean="0">
                <a:solidFill>
                  <a:schemeClr val="tx1"/>
                </a:solidFill>
                <a:effectLst/>
                <a:latin typeface="+mn-lt"/>
                <a:ea typeface="+mn-ea"/>
                <a:cs typeface="+mn-cs"/>
              </a:rPr>
              <a:t>i.e.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two volunteers teach a workshop to twenty people only twenty contacts should be reported for that event by one volunteer, not both.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16</a:t>
            </a:fld>
            <a:endParaRPr lang="en-US"/>
          </a:p>
        </p:txBody>
      </p:sp>
    </p:spTree>
    <p:extLst>
      <p:ext uri="{BB962C8B-B14F-4D97-AF65-F5344CB8AC3E}">
        <p14:creationId xmlns:p14="http://schemas.microsoft.com/office/powerpoint/2010/main" val="1545669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Reappointment is the process by which all UCCE Master Gardeners and UCCE Master Food Preservers remain certified in their program.  Annual reappointment begins on June 1 and is a requirement for all UCCE Master Gardeners and UCCE Master Food Preservers.  The reappointment year runs on the state fiscal year July 1, 20## through June 30, 20##.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minimum hours required to remain a certified volunteer are:</a:t>
            </a:r>
          </a:p>
          <a:p>
            <a:r>
              <a:rPr lang="en-US" sz="1200" kern="1200" dirty="0" smtClean="0">
                <a:solidFill>
                  <a:schemeClr val="tx1"/>
                </a:solidFill>
                <a:effectLst/>
                <a:latin typeface="+mn-lt"/>
                <a:ea typeface="+mn-ea"/>
                <a:cs typeface="+mn-cs"/>
              </a:rPr>
              <a:t>• 25 hours - Volunteer</a:t>
            </a:r>
          </a:p>
          <a:p>
            <a:r>
              <a:rPr lang="en-US" sz="1200" kern="1200" dirty="0" smtClean="0">
                <a:solidFill>
                  <a:schemeClr val="tx1"/>
                </a:solidFill>
                <a:effectLst/>
                <a:latin typeface="+mn-lt"/>
                <a:ea typeface="+mn-ea"/>
                <a:cs typeface="+mn-cs"/>
              </a:rPr>
              <a:t>• 12 hours - Continuing education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years are required to complete a minimum of 50 volunteer hours (no continuing education requirement) before the next reappointment cycle.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VMS will prompt users to electronically complete the appropriate agreements, releases and waivers to successfully reappointment.  Be sure to enter your hours into VMS throughout the year, this makes reappointment easier as people aren’t scrambling to remember what hours they have and haven’t entered.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17</a:t>
            </a:fld>
            <a:endParaRPr lang="en-US"/>
          </a:p>
        </p:txBody>
      </p:sp>
    </p:spTree>
    <p:extLst>
      <p:ext uri="{BB962C8B-B14F-4D97-AF65-F5344CB8AC3E}">
        <p14:creationId xmlns:p14="http://schemas.microsoft.com/office/powerpoint/2010/main" val="123162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Projects- </a:t>
            </a:r>
            <a:r>
              <a:rPr lang="en-US" sz="1200" kern="1200" dirty="0" smtClean="0">
                <a:solidFill>
                  <a:schemeClr val="tx1"/>
                </a:solidFill>
                <a:effectLst/>
                <a:latin typeface="+mn-lt"/>
                <a:ea typeface="+mn-ea"/>
                <a:cs typeface="+mn-cs"/>
              </a:rPr>
              <a:t>view details on active projects and volunteer. (Project Description, Project Location, Projection Information, Project Contact, Volunteer Details, Volunteers).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Messages- </a:t>
            </a:r>
            <a:r>
              <a:rPr lang="en-US" sz="1200" kern="1200" dirty="0" smtClean="0">
                <a:solidFill>
                  <a:schemeClr val="tx1"/>
                </a:solidFill>
                <a:effectLst/>
                <a:latin typeface="+mn-lt"/>
                <a:ea typeface="+mn-ea"/>
                <a:cs typeface="+mn-cs"/>
              </a:rPr>
              <a:t>view messages sent through VMS</a:t>
            </a:r>
          </a:p>
          <a:p>
            <a:r>
              <a:rPr lang="en-US" sz="1200" kern="1200" dirty="0" smtClean="0">
                <a:solidFill>
                  <a:schemeClr val="tx1"/>
                </a:solidFill>
                <a:effectLst/>
                <a:latin typeface="+mn-lt"/>
                <a:ea typeface="+mn-ea"/>
                <a:cs typeface="+mn-cs"/>
              </a:rPr>
              <a:t>(Make sure what the status of this feature is in your county, full function is when anyone can send an email, limited function is when only Admins can send an email)</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Newsletter/Documents- </a:t>
            </a:r>
            <a:r>
              <a:rPr lang="en-US" sz="1200" kern="1200" dirty="0" smtClean="0">
                <a:solidFill>
                  <a:schemeClr val="tx1"/>
                </a:solidFill>
                <a:effectLst/>
                <a:latin typeface="+mn-lt"/>
                <a:ea typeface="+mn-ea"/>
                <a:cs typeface="+mn-cs"/>
              </a:rPr>
              <a:t>View newsletters or documents uploaded to VMS by your VMS administrators.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Photo Albums- </a:t>
            </a:r>
            <a:r>
              <a:rPr lang="en-US" sz="1200" kern="1200" dirty="0" smtClean="0">
                <a:solidFill>
                  <a:schemeClr val="tx1"/>
                </a:solidFill>
                <a:effectLst/>
                <a:latin typeface="+mn-lt"/>
                <a:ea typeface="+mn-ea"/>
                <a:cs typeface="+mn-cs"/>
              </a:rPr>
              <a:t>Create photo albums and upload pictures to VMS for all volunteers to view and your preserve history.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Roster- </a:t>
            </a:r>
            <a:r>
              <a:rPr lang="en-US" sz="1200" kern="1200" dirty="0" smtClean="0">
                <a:solidFill>
                  <a:schemeClr val="tx1"/>
                </a:solidFill>
                <a:effectLst/>
                <a:latin typeface="+mn-lt"/>
                <a:ea typeface="+mn-ea"/>
                <a:cs typeface="+mn-cs"/>
              </a:rPr>
              <a:t>See other MG’s contact information and interests.  (Don’t want to share your information?  Edit your profile to hide your information)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18</a:t>
            </a:fld>
            <a:endParaRPr lang="en-US"/>
          </a:p>
        </p:txBody>
      </p:sp>
    </p:spTree>
    <p:extLst>
      <p:ext uri="{BB962C8B-B14F-4D97-AF65-F5344CB8AC3E}">
        <p14:creationId xmlns:p14="http://schemas.microsoft.com/office/powerpoint/2010/main" val="1737816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wide range of volunteer opportunities.  Be sure to sign up for several different types of events and have fun!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19</a:t>
            </a:fld>
            <a:endParaRPr lang="en-US"/>
          </a:p>
        </p:txBody>
      </p:sp>
    </p:spTree>
    <p:extLst>
      <p:ext uri="{BB962C8B-B14F-4D97-AF65-F5344CB8AC3E}">
        <p14:creationId xmlns:p14="http://schemas.microsoft.com/office/powerpoint/2010/main" val="27186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presentation goes through the basics of the Volunteer Management System and how to access and use some of the features.   </a:t>
            </a:r>
          </a:p>
          <a:p>
            <a:r>
              <a:rPr lang="en-US" sz="1200" kern="1200" dirty="0" smtClean="0">
                <a:solidFill>
                  <a:schemeClr val="tx1"/>
                </a:solidFill>
                <a:effectLst/>
                <a:latin typeface="+mn-lt"/>
                <a:ea typeface="+mn-ea"/>
                <a:cs typeface="+mn-cs"/>
              </a:rPr>
              <a:t>(Read the learning objectives)</a:t>
            </a:r>
            <a:endParaRPr lang="en-US" dirty="0"/>
          </a:p>
        </p:txBody>
      </p:sp>
      <p:sp>
        <p:nvSpPr>
          <p:cNvPr id="4" name="Slide Number Placeholder 3"/>
          <p:cNvSpPr>
            <a:spLocks noGrp="1"/>
          </p:cNvSpPr>
          <p:nvPr>
            <p:ph type="sldNum" sz="quarter" idx="10"/>
          </p:nvPr>
        </p:nvSpPr>
        <p:spPr/>
        <p:txBody>
          <a:bodyPr/>
          <a:lstStyle/>
          <a:p>
            <a:fld id="{DE763FBA-8DF3-4C2B-A071-46F4BB16DB21}" type="slidenum">
              <a:rPr lang="en-US" smtClean="0"/>
              <a:t>2</a:t>
            </a:fld>
            <a:endParaRPr lang="en-US"/>
          </a:p>
        </p:txBody>
      </p:sp>
    </p:spTree>
    <p:extLst>
      <p:ext uri="{BB962C8B-B14F-4D97-AF65-F5344CB8AC3E}">
        <p14:creationId xmlns:p14="http://schemas.microsoft.com/office/powerpoint/2010/main" val="195417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’s a website, Users Guide, and How-To training videos to help you navigate VMS 3.1</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20</a:t>
            </a:fld>
            <a:endParaRPr lang="en-US"/>
          </a:p>
        </p:txBody>
      </p:sp>
    </p:spTree>
    <p:extLst>
      <p:ext uri="{BB962C8B-B14F-4D97-AF65-F5344CB8AC3E}">
        <p14:creationId xmlns:p14="http://schemas.microsoft.com/office/powerpoint/2010/main" val="422421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system was designed to be: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User‐friendly for volunteers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Modifiable by each county’s Volunteer Management System administrators, to provide a unique site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Vigorous enough to retain record tracking functions required by UC and the Statewide Master Gardener and Master Food Preserver Programs</a:t>
            </a:r>
          </a:p>
        </p:txBody>
      </p:sp>
      <p:sp>
        <p:nvSpPr>
          <p:cNvPr id="4" name="Slide Number Placeholder 3"/>
          <p:cNvSpPr>
            <a:spLocks noGrp="1"/>
          </p:cNvSpPr>
          <p:nvPr>
            <p:ph type="sldNum" sz="quarter" idx="10"/>
          </p:nvPr>
        </p:nvSpPr>
        <p:spPr/>
        <p:txBody>
          <a:bodyPr/>
          <a:lstStyle/>
          <a:p>
            <a:fld id="{DE763FBA-8DF3-4C2B-A071-46F4BB16DB21}" type="slidenum">
              <a:rPr lang="en-US" smtClean="0"/>
              <a:t>3</a:t>
            </a:fld>
            <a:endParaRPr lang="en-US"/>
          </a:p>
        </p:txBody>
      </p:sp>
    </p:spTree>
    <p:extLst>
      <p:ext uri="{BB962C8B-B14F-4D97-AF65-F5344CB8AC3E}">
        <p14:creationId xmlns:p14="http://schemas.microsoft.com/office/powerpoint/2010/main" val="17795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a:t>
            </a:r>
            <a:r>
              <a:rPr lang="en-US" sz="1200" kern="1200" baseline="0" dirty="0" smtClean="0">
                <a:solidFill>
                  <a:schemeClr val="tx1"/>
                </a:solidFill>
                <a:effectLst/>
                <a:latin typeface="+mn-lt"/>
                <a:ea typeface="+mn-ea"/>
                <a:cs typeface="+mn-cs"/>
              </a:rPr>
              <a:t> 1) </a:t>
            </a:r>
            <a:r>
              <a:rPr lang="en-US" sz="1200" kern="1200" dirty="0" smtClean="0">
                <a:solidFill>
                  <a:schemeClr val="tx1"/>
                </a:solidFill>
                <a:effectLst/>
                <a:latin typeface="+mn-lt"/>
                <a:ea typeface="+mn-ea"/>
                <a:cs typeface="+mn-cs"/>
              </a:rPr>
              <a:t>VMS allows volunteers to create a profile, log volunteer and continuing education hours, and report contacts. The program also provides a place for communication and collaboration within each county program with options to create calendar events, share photos and documents.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4</a:t>
            </a:fld>
            <a:endParaRPr lang="en-US"/>
          </a:p>
        </p:txBody>
      </p:sp>
    </p:spTree>
    <p:extLst>
      <p:ext uri="{BB962C8B-B14F-4D97-AF65-F5344CB8AC3E}">
        <p14:creationId xmlns:p14="http://schemas.microsoft.com/office/powerpoint/2010/main" val="83437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2 – same</a:t>
            </a:r>
            <a:r>
              <a:rPr lang="en-US" sz="1200" kern="1200" baseline="0" dirty="0" smtClean="0">
                <a:solidFill>
                  <a:schemeClr val="tx1"/>
                </a:solidFill>
                <a:effectLst/>
                <a:latin typeface="+mn-lt"/>
                <a:ea typeface="+mn-ea"/>
                <a:cs typeface="+mn-cs"/>
              </a:rPr>
              <a:t> notes as previous slide with different bullet points</a:t>
            </a:r>
            <a:r>
              <a:rPr lang="en-US" sz="1200" kern="1200" dirty="0" smtClean="0">
                <a:solidFill>
                  <a:schemeClr val="tx1"/>
                </a:solidFill>
                <a:effectLst/>
                <a:latin typeface="+mn-lt"/>
                <a:ea typeface="+mn-ea"/>
                <a:cs typeface="+mn-cs"/>
              </a:rPr>
              <a:t>) VMS allows volunteers to create a profile, log volunteer and continuing education hours, and report contacts. The program also provides a place for communication and collaboration within each county program with options to create calendar events, share photos and documents.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5</a:t>
            </a:fld>
            <a:endParaRPr lang="en-US"/>
          </a:p>
        </p:txBody>
      </p:sp>
    </p:spTree>
    <p:extLst>
      <p:ext uri="{BB962C8B-B14F-4D97-AF65-F5344CB8AC3E}">
        <p14:creationId xmlns:p14="http://schemas.microsoft.com/office/powerpoint/2010/main" val="56916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will receive a welcome email from VMS with instructions on how to access the system.  Your first time logging in you will need to set a password.  Passwords must be at least 7 characters in length with no spaces and contain a number or special character.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Read and follow the directions provided.  If you have problems contact [insert your county contact information here].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6</a:t>
            </a:fld>
            <a:endParaRPr lang="en-US"/>
          </a:p>
        </p:txBody>
      </p:sp>
    </p:spTree>
    <p:extLst>
      <p:ext uri="{BB962C8B-B14F-4D97-AF65-F5344CB8AC3E}">
        <p14:creationId xmlns:p14="http://schemas.microsoft.com/office/powerpoint/2010/main" val="49962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enter VMS, open your up to date browser (Chrome, </a:t>
            </a:r>
            <a:r>
              <a:rPr lang="en-US" sz="1200" kern="1200" dirty="0" err="1" smtClean="0">
                <a:solidFill>
                  <a:schemeClr val="tx1"/>
                </a:solidFill>
                <a:effectLst/>
                <a:latin typeface="+mn-lt"/>
                <a:ea typeface="+mn-ea"/>
                <a:cs typeface="+mn-cs"/>
              </a:rPr>
              <a:t>FireFox</a:t>
            </a:r>
            <a:r>
              <a:rPr lang="en-US" sz="1200" kern="1200" dirty="0" smtClean="0">
                <a:solidFill>
                  <a:schemeClr val="tx1"/>
                </a:solidFill>
                <a:effectLst/>
                <a:latin typeface="+mn-lt"/>
                <a:ea typeface="+mn-ea"/>
                <a:cs typeface="+mn-cs"/>
              </a:rPr>
              <a:t>) and navigate to the ANR Portal located at </a:t>
            </a:r>
            <a:r>
              <a:rPr lang="en-US" sz="1200" u="sng" kern="1200" dirty="0" smtClean="0">
                <a:solidFill>
                  <a:schemeClr val="tx1"/>
                </a:solidFill>
                <a:effectLst/>
                <a:latin typeface="+mn-lt"/>
                <a:ea typeface="+mn-ea"/>
                <a:cs typeface="+mn-cs"/>
                <a:hlinkClick r:id="rId3"/>
              </a:rPr>
              <a:t>http://ucanr.org/portal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Portal allows you to come to one place to access the UC ANR (University of California Division of Agriculture and Natural Resources) websites, utilities, and systems in which you are involved.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Collaborative Tools, Site Builder, ANR Blogs, File Vault, Survey Tool, Repository, and VMS.  The portal provides a simple yet secure way to get into important systems while only having to remember one username and password.  All coordinators and UC Master Gardener/Food Preserver Volunteers have portal accounts.  </a:t>
            </a:r>
          </a:p>
          <a:p>
            <a:r>
              <a:rPr lang="en-US" sz="1200" kern="1200" dirty="0" smtClean="0">
                <a:solidFill>
                  <a:schemeClr val="tx1"/>
                </a:solidFill>
                <a:effectLst/>
                <a:latin typeface="+mn-lt"/>
                <a:ea typeface="+mn-ea"/>
                <a:cs typeface="+mn-cs"/>
              </a:rPr>
              <a:t>After logging into the ANR Portal, </a:t>
            </a:r>
            <a:r>
              <a:rPr lang="en-US" sz="1200" b="1" kern="1200" dirty="0" smtClean="0">
                <a:solidFill>
                  <a:schemeClr val="tx1"/>
                </a:solidFill>
                <a:effectLst/>
                <a:latin typeface="+mn-lt"/>
                <a:ea typeface="+mn-ea"/>
                <a:cs typeface="+mn-cs"/>
              </a:rPr>
              <a:t>select your county under UC Master Gardener/Food Preserver VMS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7</a:t>
            </a:fld>
            <a:endParaRPr lang="en-US"/>
          </a:p>
        </p:txBody>
      </p:sp>
    </p:spTree>
    <p:extLst>
      <p:ext uri="{BB962C8B-B14F-4D97-AF65-F5344CB8AC3E}">
        <p14:creationId xmlns:p14="http://schemas.microsoft.com/office/powerpoint/2010/main" val="335298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are now in VMS, your name and county name will be displayed at the top of the page.  This is your tool, no one else can log into it without having your logon and password. </a:t>
            </a:r>
          </a:p>
          <a:p>
            <a:r>
              <a:rPr lang="en-US" sz="1200" kern="1200" dirty="0" smtClean="0">
                <a:solidFill>
                  <a:schemeClr val="tx1"/>
                </a:solidFill>
                <a:effectLst/>
                <a:latin typeface="+mn-lt"/>
                <a:ea typeface="+mn-ea"/>
                <a:cs typeface="+mn-cs"/>
              </a:rPr>
              <a:t>Once logged in you can immediately start using VMS.  These are screenshots of common screens you will see when using VMS.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8</a:t>
            </a:fld>
            <a:endParaRPr lang="en-US"/>
          </a:p>
        </p:txBody>
      </p:sp>
    </p:spTree>
    <p:extLst>
      <p:ext uri="{BB962C8B-B14F-4D97-AF65-F5344CB8AC3E}">
        <p14:creationId xmlns:p14="http://schemas.microsoft.com/office/powerpoint/2010/main" val="63947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Navigate through VMS by clicking on the left navigation bar.  Within each of the sections there are different tabs that display information, lists and dates.  Most have convenient search bars located near the top of the page to help narrow the lists if needed.  </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Home tab</a:t>
            </a:r>
            <a:r>
              <a:rPr lang="en-US" sz="1200" kern="1200" dirty="0" smtClean="0">
                <a:solidFill>
                  <a:schemeClr val="tx1"/>
                </a:solidFill>
                <a:effectLst/>
                <a:latin typeface="+mn-lt"/>
                <a:ea typeface="+mn-ea"/>
                <a:cs typeface="+mn-cs"/>
              </a:rPr>
              <a:t>- returns user the Home Screen</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Hours tab</a:t>
            </a:r>
            <a:r>
              <a:rPr lang="en-US" sz="1200" kern="1200" dirty="0" smtClean="0">
                <a:solidFill>
                  <a:schemeClr val="tx1"/>
                </a:solidFill>
                <a:effectLst/>
                <a:latin typeface="+mn-lt"/>
                <a:ea typeface="+mn-ea"/>
                <a:cs typeface="+mn-cs"/>
              </a:rPr>
              <a:t>- enter and view volunteer hours, continuing education hours and report contacts.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Calendars tab</a:t>
            </a:r>
            <a:r>
              <a:rPr lang="en-US" sz="1200" kern="1200" dirty="0" smtClean="0">
                <a:solidFill>
                  <a:schemeClr val="tx1"/>
                </a:solidFill>
                <a:effectLst/>
                <a:latin typeface="+mn-lt"/>
                <a:ea typeface="+mn-ea"/>
                <a:cs typeface="+mn-cs"/>
              </a:rPr>
              <a:t>- view, search, and volunteer for events through calendars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Projects tab</a:t>
            </a:r>
            <a:r>
              <a:rPr lang="en-US" sz="1200" kern="1200" dirty="0" smtClean="0">
                <a:solidFill>
                  <a:schemeClr val="tx1"/>
                </a:solidFill>
                <a:effectLst/>
                <a:latin typeface="+mn-lt"/>
                <a:ea typeface="+mn-ea"/>
                <a:cs typeface="+mn-cs"/>
              </a:rPr>
              <a:t>- view / search and volunteer for projects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Messages tab</a:t>
            </a:r>
            <a:r>
              <a:rPr lang="en-US" sz="1200" kern="1200" dirty="0" smtClean="0">
                <a:solidFill>
                  <a:schemeClr val="tx1"/>
                </a:solidFill>
                <a:effectLst/>
                <a:latin typeface="+mn-lt"/>
                <a:ea typeface="+mn-ea"/>
                <a:cs typeface="+mn-cs"/>
              </a:rPr>
              <a:t>- view incoming messages sent through VMS by VMS administrators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News / Docs tab</a:t>
            </a:r>
            <a:r>
              <a:rPr lang="en-US" sz="1200" kern="1200" dirty="0" smtClean="0">
                <a:solidFill>
                  <a:schemeClr val="tx1"/>
                </a:solidFill>
                <a:effectLst/>
                <a:latin typeface="+mn-lt"/>
                <a:ea typeface="+mn-ea"/>
                <a:cs typeface="+mn-cs"/>
              </a:rPr>
              <a:t>- view, save, print and subscribe to newsletters; view, save, print documents and presentations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Photo Albums tab</a:t>
            </a:r>
            <a:r>
              <a:rPr lang="en-US" sz="1200" kern="1200" dirty="0" smtClean="0">
                <a:solidFill>
                  <a:schemeClr val="tx1"/>
                </a:solidFill>
                <a:effectLst/>
                <a:latin typeface="+mn-lt"/>
                <a:ea typeface="+mn-ea"/>
                <a:cs typeface="+mn-cs"/>
              </a:rPr>
              <a:t>- create / edit photo albums, upload / view/ download photos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Roster tab</a:t>
            </a:r>
            <a:r>
              <a:rPr lang="en-US" sz="1200" kern="1200" dirty="0" smtClean="0">
                <a:solidFill>
                  <a:schemeClr val="tx1"/>
                </a:solidFill>
                <a:effectLst/>
                <a:latin typeface="+mn-lt"/>
                <a:ea typeface="+mn-ea"/>
                <a:cs typeface="+mn-cs"/>
              </a:rPr>
              <a:t>- view list of county volunteers, including contact information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navigate back to the start or home page click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on the left navigation bar.  If you want to return all the way to the </a:t>
            </a:r>
            <a:r>
              <a:rPr lang="en-US" sz="1200" b="1" kern="1200" dirty="0" smtClean="0">
                <a:solidFill>
                  <a:schemeClr val="tx1"/>
                </a:solidFill>
                <a:effectLst/>
                <a:latin typeface="+mn-lt"/>
                <a:ea typeface="+mn-ea"/>
                <a:cs typeface="+mn-cs"/>
              </a:rPr>
              <a:t>ANR Portal </a:t>
            </a:r>
            <a:r>
              <a:rPr lang="en-US" sz="1200" kern="1200" dirty="0" smtClean="0">
                <a:solidFill>
                  <a:schemeClr val="tx1"/>
                </a:solidFill>
                <a:effectLst/>
                <a:latin typeface="+mn-lt"/>
                <a:ea typeface="+mn-ea"/>
                <a:cs typeface="+mn-cs"/>
              </a:rPr>
              <a:t>click on your name located in the upper right hand corner and select </a:t>
            </a:r>
            <a:r>
              <a:rPr lang="en-US" sz="1200" b="1" kern="1200" dirty="0" smtClean="0">
                <a:solidFill>
                  <a:schemeClr val="tx1"/>
                </a:solidFill>
                <a:effectLst/>
                <a:latin typeface="+mn-lt"/>
                <a:ea typeface="+mn-ea"/>
                <a:cs typeface="+mn-cs"/>
              </a:rPr>
              <a:t>ANR Portal</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VMS help is one click away. Click the question mark located in the header and footer sections in VMS.  There is a user’s guide with step by step written instructions with screen shots and several video tutorials covering the most often used features in VMS.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 sure to </a:t>
            </a:r>
            <a:r>
              <a:rPr lang="en-US" sz="1200" b="1" kern="1200" dirty="0" smtClean="0">
                <a:solidFill>
                  <a:schemeClr val="tx1"/>
                </a:solidFill>
                <a:effectLst/>
                <a:latin typeface="+mn-lt"/>
                <a:ea typeface="+mn-ea"/>
                <a:cs typeface="+mn-cs"/>
              </a:rPr>
              <a:t>Logout</a:t>
            </a:r>
            <a:r>
              <a:rPr lang="en-US" sz="1200" kern="1200" dirty="0" smtClean="0">
                <a:solidFill>
                  <a:schemeClr val="tx1"/>
                </a:solidFill>
                <a:effectLst/>
                <a:latin typeface="+mn-lt"/>
                <a:ea typeface="+mn-ea"/>
                <a:cs typeface="+mn-cs"/>
              </a:rPr>
              <a:t> of VMS when you are done by clicking on your name located in the upper right hand corner of the screen and selecting Log Out. Finish logging out by selecting Logout of ANR Portal.  It is not mandatory for you to log out but it is good computer practice to do so.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(Exercise: Live demo the system, walk them through)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763FBA-8DF3-4C2B-A071-46F4BB16DB21}" type="slidenum">
              <a:rPr lang="en-US" smtClean="0"/>
              <a:t>9</a:t>
            </a:fld>
            <a:endParaRPr lang="en-US"/>
          </a:p>
        </p:txBody>
      </p:sp>
    </p:spTree>
    <p:extLst>
      <p:ext uri="{BB962C8B-B14F-4D97-AF65-F5344CB8AC3E}">
        <p14:creationId xmlns:p14="http://schemas.microsoft.com/office/powerpoint/2010/main" val="399194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65748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18245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203065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C274F-8AB9-4EC4-8AB5-5539F105800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77111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C274F-8AB9-4EC4-8AB5-5539F1058001}"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376583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3C274F-8AB9-4EC4-8AB5-5539F1058001}"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365089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3C274F-8AB9-4EC4-8AB5-5539F1058001}"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396379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3C274F-8AB9-4EC4-8AB5-5539F1058001}"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96813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C274F-8AB9-4EC4-8AB5-5539F1058001}"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201943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274F-8AB9-4EC4-8AB5-5539F1058001}"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101331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274F-8AB9-4EC4-8AB5-5539F1058001}"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89647-535A-4D1D-8D12-61410003DD3E}" type="slidenum">
              <a:rPr lang="en-US" smtClean="0"/>
              <a:t>‹#›</a:t>
            </a:fld>
            <a:endParaRPr lang="en-US"/>
          </a:p>
        </p:txBody>
      </p:sp>
    </p:spTree>
    <p:extLst>
      <p:ext uri="{BB962C8B-B14F-4D97-AF65-F5344CB8AC3E}">
        <p14:creationId xmlns:p14="http://schemas.microsoft.com/office/powerpoint/2010/main" val="50954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C274F-8AB9-4EC4-8AB5-5539F1058001}" type="datetimeFigureOut">
              <a:rPr lang="en-US" smtClean="0"/>
              <a:t>6/10/2019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89647-535A-4D1D-8D12-61410003DD3E}" type="slidenum">
              <a:rPr lang="en-US" smtClean="0"/>
              <a:t>‹#›</a:t>
            </a:fld>
            <a:endParaRPr lang="en-US"/>
          </a:p>
        </p:txBody>
      </p:sp>
    </p:spTree>
    <p:extLst>
      <p:ext uri="{BB962C8B-B14F-4D97-AF65-F5344CB8AC3E}">
        <p14:creationId xmlns:p14="http://schemas.microsoft.com/office/powerpoint/2010/main" val="1368391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playlist?list=PLw6OczuNHpWBuC7_6vEqGBkoshP0NwAD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ucanr.edu/sites/vmshelp/VMS_Users_Gui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395413"/>
            <a:ext cx="7772400" cy="1470025"/>
          </a:xfrm>
        </p:spPr>
        <p:txBody>
          <a:bodyPr rtlCol="0">
            <a:normAutofit/>
          </a:bodyPr>
          <a:lstStyle/>
          <a:p>
            <a:pPr>
              <a:defRPr/>
            </a:pPr>
            <a:r>
              <a:rPr lang="en-US" sz="4400" b="1" dirty="0" smtClean="0">
                <a:ea typeface="+mj-ea"/>
                <a:cs typeface="+mj-cs"/>
              </a:rPr>
              <a:t>Volunteer Management System</a:t>
            </a:r>
            <a:r>
              <a:rPr lang="en-US" sz="4400" b="1" baseline="30000" dirty="0"/>
              <a:t>3.1</a:t>
            </a:r>
            <a:r>
              <a:rPr lang="en-US" sz="4400" b="1" dirty="0"/>
              <a:t> </a:t>
            </a:r>
            <a:r>
              <a:rPr lang="en-US" sz="4400" b="1" dirty="0" smtClean="0">
                <a:ea typeface="+mj-ea"/>
                <a:cs typeface="+mj-cs"/>
              </a:rPr>
              <a:t> </a:t>
            </a:r>
            <a:endParaRPr lang="en-US" sz="4400" b="1" dirty="0">
              <a:ea typeface="+mj-ea"/>
              <a:cs typeface="+mj-cs"/>
            </a:endParaRPr>
          </a:p>
        </p:txBody>
      </p:sp>
      <p:sp>
        <p:nvSpPr>
          <p:cNvPr id="5" name="Subtitle 2"/>
          <p:cNvSpPr>
            <a:spLocks noGrp="1"/>
          </p:cNvSpPr>
          <p:nvPr>
            <p:ph type="subTitle" idx="1"/>
          </p:nvPr>
        </p:nvSpPr>
        <p:spPr>
          <a:xfrm>
            <a:off x="1371600" y="2865438"/>
            <a:ext cx="6400800" cy="2038350"/>
          </a:xfrm>
        </p:spPr>
        <p:txBody>
          <a:bodyPr>
            <a:normAutofit/>
          </a:bodyPr>
          <a:lstStyle/>
          <a:p>
            <a:pPr eaLnBrk="1" hangingPunct="1"/>
            <a:endParaRPr lang="en-US" altLang="en-US" sz="3200" dirty="0" smtClean="0">
              <a:solidFill>
                <a:srgbClr val="898989"/>
              </a:solidFill>
            </a:endParaRPr>
          </a:p>
          <a:p>
            <a:pPr eaLnBrk="1" hangingPunct="1"/>
            <a:r>
              <a:rPr lang="en-US" altLang="en-US" sz="3200" dirty="0" smtClean="0">
                <a:solidFill>
                  <a:srgbClr val="898989"/>
                </a:solidFill>
              </a:rPr>
              <a:t>New Volunteers</a:t>
            </a:r>
          </a:p>
        </p:txBody>
      </p:sp>
    </p:spTree>
    <p:extLst>
      <p:ext uri="{BB962C8B-B14F-4D97-AF65-F5344CB8AC3E}">
        <p14:creationId xmlns:p14="http://schemas.microsoft.com/office/powerpoint/2010/main" val="302408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your Profile...</a:t>
            </a:r>
            <a:endParaRPr lang="en-US" dirty="0"/>
          </a:p>
        </p:txBody>
      </p:sp>
      <p:sp>
        <p:nvSpPr>
          <p:cNvPr id="3" name="Content Placeholder 2"/>
          <p:cNvSpPr>
            <a:spLocks noGrp="1"/>
          </p:cNvSpPr>
          <p:nvPr>
            <p:ph idx="1"/>
          </p:nvPr>
        </p:nvSpPr>
        <p:spPr>
          <a:xfrm>
            <a:off x="512904" y="1690689"/>
            <a:ext cx="3405953" cy="4351338"/>
          </a:xfrm>
        </p:spPr>
        <p:txBody>
          <a:bodyPr>
            <a:normAutofit/>
          </a:bodyPr>
          <a:lstStyle/>
          <a:p>
            <a:pPr lvl="0"/>
            <a:r>
              <a:rPr lang="en-US" dirty="0"/>
              <a:t>Change your password </a:t>
            </a:r>
          </a:p>
          <a:p>
            <a:pPr lvl="0"/>
            <a:r>
              <a:rPr lang="en-US" dirty="0"/>
              <a:t>Update personal information</a:t>
            </a:r>
          </a:p>
          <a:p>
            <a:pPr lvl="0"/>
            <a:r>
              <a:rPr lang="en-US" dirty="0"/>
              <a:t>Add emergency contacts </a:t>
            </a:r>
          </a:p>
          <a:p>
            <a:pPr marL="0" indent="0">
              <a:buNone/>
            </a:pPr>
            <a:endParaRPr lang="en-US" dirty="0"/>
          </a:p>
        </p:txBody>
      </p:sp>
      <p:pic>
        <p:nvPicPr>
          <p:cNvPr id="4" name="Picture 3"/>
          <p:cNvPicPr>
            <a:picLocks noChangeAspect="1"/>
          </p:cNvPicPr>
          <p:nvPr/>
        </p:nvPicPr>
        <p:blipFill>
          <a:blip r:embed="rId3"/>
          <a:stretch>
            <a:fillRect/>
          </a:stretch>
        </p:blipFill>
        <p:spPr>
          <a:xfrm>
            <a:off x="3627915" y="1690689"/>
            <a:ext cx="5331476" cy="3510642"/>
          </a:xfrm>
          <a:prstGeom prst="rect">
            <a:avLst/>
          </a:prstGeom>
        </p:spPr>
      </p:pic>
    </p:spTree>
    <p:extLst>
      <p:ext uri="{BB962C8B-B14F-4D97-AF65-F5344CB8AC3E}">
        <p14:creationId xmlns:p14="http://schemas.microsoft.com/office/powerpoint/2010/main" val="575344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Volunteering through VMS</a:t>
            </a:r>
            <a:endParaRPr lang="en-US" dirty="0"/>
          </a:p>
        </p:txBody>
      </p:sp>
      <p:pic>
        <p:nvPicPr>
          <p:cNvPr id="5" name="Picture 4"/>
          <p:cNvPicPr>
            <a:picLocks noChangeAspect="1"/>
          </p:cNvPicPr>
          <p:nvPr/>
        </p:nvPicPr>
        <p:blipFill>
          <a:blip r:embed="rId3"/>
          <a:stretch>
            <a:fillRect/>
          </a:stretch>
        </p:blipFill>
        <p:spPr>
          <a:xfrm>
            <a:off x="1216478" y="1494747"/>
            <a:ext cx="6711043" cy="4379428"/>
          </a:xfrm>
          <a:prstGeom prst="rect">
            <a:avLst/>
          </a:prstGeom>
        </p:spPr>
      </p:pic>
      <p:sp>
        <p:nvSpPr>
          <p:cNvPr id="6" name="Oval 5"/>
          <p:cNvSpPr/>
          <p:nvPr/>
        </p:nvSpPr>
        <p:spPr>
          <a:xfrm>
            <a:off x="1774370" y="2684239"/>
            <a:ext cx="979714" cy="3102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375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enter Volunteer Hours?</a:t>
            </a:r>
            <a:endParaRPr lang="en-US" dirty="0"/>
          </a:p>
        </p:txBody>
      </p:sp>
      <p:sp>
        <p:nvSpPr>
          <p:cNvPr id="3" name="Content Placeholder 2"/>
          <p:cNvSpPr>
            <a:spLocks noGrp="1"/>
          </p:cNvSpPr>
          <p:nvPr>
            <p:ph idx="1"/>
          </p:nvPr>
        </p:nvSpPr>
        <p:spPr>
          <a:xfrm>
            <a:off x="512904" y="1772334"/>
            <a:ext cx="7886700" cy="4351338"/>
          </a:xfrm>
        </p:spPr>
        <p:txBody>
          <a:bodyPr>
            <a:normAutofit/>
          </a:bodyPr>
          <a:lstStyle/>
          <a:p>
            <a:pPr marL="0" lvl="0" indent="0">
              <a:buNone/>
            </a:pPr>
            <a:r>
              <a:rPr lang="en-US" dirty="0"/>
              <a:t>Provides essential information for:</a:t>
            </a:r>
          </a:p>
          <a:p>
            <a:pPr lvl="0"/>
            <a:r>
              <a:rPr lang="en-US" dirty="0"/>
              <a:t>First-year - to track if you've earned the required hours to become fully certified</a:t>
            </a:r>
          </a:p>
          <a:p>
            <a:pPr lvl="0"/>
            <a:r>
              <a:rPr lang="en-US" dirty="0"/>
              <a:t>Certified - to determine if you've earned enough hours to maintain active status  </a:t>
            </a:r>
          </a:p>
          <a:p>
            <a:pPr lvl="0"/>
            <a:r>
              <a:rPr lang="en-US" dirty="0"/>
              <a:t>Required reporting for local and statewide reporting and funding agencies</a:t>
            </a:r>
          </a:p>
          <a:p>
            <a:pPr lvl="0"/>
            <a:r>
              <a:rPr lang="en-US" dirty="0"/>
              <a:t>Receive special recognition for achieving hour milestones</a:t>
            </a:r>
          </a:p>
          <a:p>
            <a:pPr marL="0" indent="0">
              <a:buNone/>
            </a:pPr>
            <a:endParaRPr lang="en-US" dirty="0"/>
          </a:p>
        </p:txBody>
      </p:sp>
      <p:pic>
        <p:nvPicPr>
          <p:cNvPr id="4" name="Picture 3"/>
          <p:cNvPicPr>
            <a:picLocks noChangeAspect="1"/>
          </p:cNvPicPr>
          <p:nvPr/>
        </p:nvPicPr>
        <p:blipFill>
          <a:blip r:embed="rId3"/>
          <a:stretch>
            <a:fillRect/>
          </a:stretch>
        </p:blipFill>
        <p:spPr>
          <a:xfrm>
            <a:off x="7277100" y="0"/>
            <a:ext cx="1866900" cy="1190625"/>
          </a:xfrm>
          <a:prstGeom prst="rect">
            <a:avLst/>
          </a:prstGeom>
        </p:spPr>
      </p:pic>
      <p:pic>
        <p:nvPicPr>
          <p:cNvPr id="5" name="Picture 4"/>
          <p:cNvPicPr>
            <a:picLocks noChangeAspect="1"/>
          </p:cNvPicPr>
          <p:nvPr/>
        </p:nvPicPr>
        <p:blipFill>
          <a:blip r:embed="rId4"/>
          <a:stretch>
            <a:fillRect/>
          </a:stretch>
        </p:blipFill>
        <p:spPr>
          <a:xfrm>
            <a:off x="7277100" y="1157967"/>
            <a:ext cx="1819275" cy="1171575"/>
          </a:xfrm>
          <a:prstGeom prst="rect">
            <a:avLst/>
          </a:prstGeom>
        </p:spPr>
      </p:pic>
    </p:spTree>
    <p:extLst>
      <p:ext uri="{BB962C8B-B14F-4D97-AF65-F5344CB8AC3E}">
        <p14:creationId xmlns:p14="http://schemas.microsoft.com/office/powerpoint/2010/main" val="1882255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Enter Contacts and Demographics?</a:t>
            </a:r>
          </a:p>
        </p:txBody>
      </p:sp>
      <p:sp>
        <p:nvSpPr>
          <p:cNvPr id="3" name="Content Placeholder 2"/>
          <p:cNvSpPr>
            <a:spLocks noGrp="1"/>
          </p:cNvSpPr>
          <p:nvPr>
            <p:ph idx="1"/>
          </p:nvPr>
        </p:nvSpPr>
        <p:spPr>
          <a:xfrm>
            <a:off x="628650" y="2164217"/>
            <a:ext cx="7886700" cy="4351338"/>
          </a:xfrm>
        </p:spPr>
        <p:txBody>
          <a:bodyPr>
            <a:normAutofit/>
          </a:bodyPr>
          <a:lstStyle/>
          <a:p>
            <a:pPr lvl="0"/>
            <a:r>
              <a:rPr lang="en-US" dirty="0"/>
              <a:t>Contacts reported in VMS are an important piece of program evaluation and helps measure program effectiveness </a:t>
            </a:r>
          </a:p>
          <a:p>
            <a:pPr lvl="0"/>
            <a:r>
              <a:rPr lang="en-US" dirty="0"/>
              <a:t>Collection of this data is required by the federal government and reported on annually</a:t>
            </a:r>
          </a:p>
          <a:p>
            <a:pPr marL="0" indent="0">
              <a:buNone/>
            </a:pPr>
            <a:endParaRPr lang="en-US" dirty="0"/>
          </a:p>
        </p:txBody>
      </p:sp>
      <p:pic>
        <p:nvPicPr>
          <p:cNvPr id="4" name="Picture 3"/>
          <p:cNvPicPr>
            <a:picLocks noChangeAspect="1"/>
          </p:cNvPicPr>
          <p:nvPr/>
        </p:nvPicPr>
        <p:blipFill>
          <a:blip r:embed="rId3"/>
          <a:stretch>
            <a:fillRect/>
          </a:stretch>
        </p:blipFill>
        <p:spPr>
          <a:xfrm>
            <a:off x="4676775" y="4519501"/>
            <a:ext cx="3838575" cy="933450"/>
          </a:xfrm>
          <a:prstGeom prst="rect">
            <a:avLst/>
          </a:prstGeom>
        </p:spPr>
      </p:pic>
    </p:spTree>
    <p:extLst>
      <p:ext uri="{BB962C8B-B14F-4D97-AF65-F5344CB8AC3E}">
        <p14:creationId xmlns:p14="http://schemas.microsoft.com/office/powerpoint/2010/main" val="3678190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71232" y="2193032"/>
            <a:ext cx="4962525" cy="3346652"/>
          </a:xfrm>
          <a:prstGeom prst="rect">
            <a:avLst/>
          </a:prstGeom>
        </p:spPr>
      </p:pic>
      <p:sp>
        <p:nvSpPr>
          <p:cNvPr id="2" name="Title 1"/>
          <p:cNvSpPr>
            <a:spLocks noGrp="1"/>
          </p:cNvSpPr>
          <p:nvPr>
            <p:ph type="title"/>
          </p:nvPr>
        </p:nvSpPr>
        <p:spPr/>
        <p:txBody>
          <a:bodyPr/>
          <a:lstStyle/>
          <a:p>
            <a:r>
              <a:rPr lang="en-US" dirty="0"/>
              <a:t>Why Enter Contacts and </a:t>
            </a:r>
            <a:r>
              <a:rPr lang="en-US" dirty="0" smtClean="0"/>
              <a:t>Demographics cont.?</a:t>
            </a:r>
            <a:endParaRPr lang="en-US" dirty="0"/>
          </a:p>
        </p:txBody>
      </p:sp>
      <p:sp>
        <p:nvSpPr>
          <p:cNvPr id="3" name="Content Placeholder 2"/>
          <p:cNvSpPr>
            <a:spLocks noGrp="1"/>
          </p:cNvSpPr>
          <p:nvPr>
            <p:ph idx="1"/>
          </p:nvPr>
        </p:nvSpPr>
        <p:spPr>
          <a:xfrm>
            <a:off x="628650" y="1690689"/>
            <a:ext cx="7886700" cy="4351338"/>
          </a:xfrm>
        </p:spPr>
        <p:txBody>
          <a:bodyPr>
            <a:normAutofit/>
          </a:bodyPr>
          <a:lstStyle/>
          <a:p>
            <a:pPr lvl="0"/>
            <a:r>
              <a:rPr lang="en-US" dirty="0" smtClean="0"/>
              <a:t>Collection </a:t>
            </a:r>
            <a:r>
              <a:rPr lang="en-US" dirty="0"/>
              <a:t>protocols are determined by the federal government</a:t>
            </a:r>
          </a:p>
          <a:p>
            <a:pPr lvl="1"/>
            <a:r>
              <a:rPr lang="en-US" dirty="0"/>
              <a:t>Two genders </a:t>
            </a:r>
          </a:p>
          <a:p>
            <a:pPr lvl="1"/>
            <a:r>
              <a:rPr lang="en-US" dirty="0"/>
              <a:t>Six ethnicities  </a:t>
            </a:r>
          </a:p>
          <a:p>
            <a:pPr lvl="1"/>
            <a:r>
              <a:rPr lang="en-US" dirty="0"/>
              <a:t>Both have an </a:t>
            </a:r>
            <a:r>
              <a:rPr lang="en-US" dirty="0" smtClean="0"/>
              <a:t/>
            </a:r>
            <a:br>
              <a:rPr lang="en-US" dirty="0" smtClean="0"/>
            </a:br>
            <a:r>
              <a:rPr lang="en-US" dirty="0" smtClean="0"/>
              <a:t>“</a:t>
            </a:r>
            <a:r>
              <a:rPr lang="en-US" dirty="0"/>
              <a:t>unknown" category </a:t>
            </a:r>
            <a:r>
              <a:rPr lang="en-US" dirty="0" smtClean="0"/>
              <a:t>to </a:t>
            </a:r>
            <a:r>
              <a:rPr lang="en-US" dirty="0"/>
              <a:t>be </a:t>
            </a:r>
            <a:r>
              <a:rPr lang="en-US" dirty="0" smtClean="0"/>
              <a:t/>
            </a:r>
            <a:br>
              <a:rPr lang="en-US" dirty="0" smtClean="0"/>
            </a:br>
            <a:r>
              <a:rPr lang="en-US" dirty="0" smtClean="0"/>
              <a:t>used </a:t>
            </a:r>
            <a:r>
              <a:rPr lang="en-US" dirty="0"/>
              <a:t>when </a:t>
            </a:r>
            <a:r>
              <a:rPr lang="en-US" i="1" dirty="0" smtClean="0"/>
              <a:t>appropriate</a:t>
            </a:r>
            <a:r>
              <a:rPr lang="en-US" dirty="0" smtClean="0"/>
              <a:t> </a:t>
            </a:r>
            <a:br>
              <a:rPr lang="en-US" dirty="0" smtClean="0"/>
            </a:br>
            <a:r>
              <a:rPr lang="en-US" dirty="0" smtClean="0"/>
              <a:t>and </a:t>
            </a:r>
            <a:r>
              <a:rPr lang="en-US" i="1" dirty="0"/>
              <a:t>necessary</a:t>
            </a:r>
            <a:r>
              <a:rPr lang="en-US" dirty="0"/>
              <a:t>  </a:t>
            </a:r>
          </a:p>
          <a:p>
            <a:pPr marL="0" indent="0">
              <a:buNone/>
            </a:pPr>
            <a:endParaRPr lang="en-US" dirty="0"/>
          </a:p>
        </p:txBody>
      </p:sp>
    </p:spTree>
    <p:extLst>
      <p:ext uri="{BB962C8B-B14F-4D97-AF65-F5344CB8AC3E}">
        <p14:creationId xmlns:p14="http://schemas.microsoft.com/office/powerpoint/2010/main" val="3534526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Hours and Contacts</a:t>
            </a:r>
            <a:endParaRPr lang="en-US" dirty="0"/>
          </a:p>
        </p:txBody>
      </p:sp>
      <p:pic>
        <p:nvPicPr>
          <p:cNvPr id="5" name="Picture 4"/>
          <p:cNvPicPr>
            <a:picLocks noChangeAspect="1"/>
          </p:cNvPicPr>
          <p:nvPr/>
        </p:nvPicPr>
        <p:blipFill>
          <a:blip r:embed="rId3"/>
          <a:stretch>
            <a:fillRect/>
          </a:stretch>
        </p:blipFill>
        <p:spPr>
          <a:xfrm>
            <a:off x="628650" y="1466377"/>
            <a:ext cx="7437664" cy="4203898"/>
          </a:xfrm>
          <a:prstGeom prst="rect">
            <a:avLst/>
          </a:prstGeom>
        </p:spPr>
      </p:pic>
    </p:spTree>
    <p:extLst>
      <p:ext uri="{BB962C8B-B14F-4D97-AF65-F5344CB8AC3E}">
        <p14:creationId xmlns:p14="http://schemas.microsoft.com/office/powerpoint/2010/main" val="2000499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Hours and Contacts cont.</a:t>
            </a:r>
            <a:endParaRPr lang="en-US" dirty="0"/>
          </a:p>
        </p:txBody>
      </p:sp>
      <p:sp>
        <p:nvSpPr>
          <p:cNvPr id="3" name="Content Placeholder 2"/>
          <p:cNvSpPr>
            <a:spLocks noGrp="1"/>
          </p:cNvSpPr>
          <p:nvPr>
            <p:ph idx="1"/>
          </p:nvPr>
        </p:nvSpPr>
        <p:spPr>
          <a:xfrm>
            <a:off x="512904" y="1690689"/>
            <a:ext cx="7886700" cy="4351338"/>
          </a:xfrm>
        </p:spPr>
        <p:txBody>
          <a:bodyPr>
            <a:normAutofit/>
          </a:bodyPr>
          <a:lstStyle/>
          <a:p>
            <a:pPr lvl="0"/>
            <a:r>
              <a:rPr lang="en-US" dirty="0"/>
              <a:t>Not all activities will have contacts, volunteer and continuing education hours</a:t>
            </a:r>
          </a:p>
          <a:p>
            <a:pPr lvl="0"/>
            <a:r>
              <a:rPr lang="en-US" dirty="0"/>
              <a:t>VMS rounds up or down to the nearest quarter hour </a:t>
            </a:r>
          </a:p>
          <a:p>
            <a:pPr lvl="0"/>
            <a:r>
              <a:rPr lang="en-US" dirty="0"/>
              <a:t>Miles driven is for your records</a:t>
            </a:r>
          </a:p>
          <a:p>
            <a:pPr lvl="0"/>
            <a:r>
              <a:rPr lang="en-US" dirty="0"/>
              <a:t>Do </a:t>
            </a:r>
            <a:r>
              <a:rPr lang="en-US" b="1" dirty="0"/>
              <a:t>not</a:t>
            </a:r>
            <a:r>
              <a:rPr lang="en-US" dirty="0"/>
              <a:t> double count contact reporting </a:t>
            </a:r>
          </a:p>
          <a:p>
            <a:pPr marL="0" indent="0">
              <a:buNone/>
            </a:pPr>
            <a:endParaRPr lang="en-US" dirty="0"/>
          </a:p>
        </p:txBody>
      </p:sp>
    </p:spTree>
    <p:extLst>
      <p:ext uri="{BB962C8B-B14F-4D97-AF65-F5344CB8AC3E}">
        <p14:creationId xmlns:p14="http://schemas.microsoft.com/office/powerpoint/2010/main" val="1365818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Reappointment</a:t>
            </a:r>
            <a:endParaRPr lang="en-US" dirty="0"/>
          </a:p>
        </p:txBody>
      </p:sp>
      <p:sp>
        <p:nvSpPr>
          <p:cNvPr id="3" name="Content Placeholder 2"/>
          <p:cNvSpPr>
            <a:spLocks noGrp="1"/>
          </p:cNvSpPr>
          <p:nvPr>
            <p:ph idx="1"/>
          </p:nvPr>
        </p:nvSpPr>
        <p:spPr>
          <a:xfrm>
            <a:off x="512904" y="1690689"/>
            <a:ext cx="7886700" cy="4351338"/>
          </a:xfrm>
        </p:spPr>
        <p:txBody>
          <a:bodyPr>
            <a:normAutofit/>
          </a:bodyPr>
          <a:lstStyle/>
          <a:p>
            <a:r>
              <a:rPr lang="en-US" dirty="0" smtClean="0"/>
              <a:t>The </a:t>
            </a:r>
            <a:r>
              <a:rPr lang="en-US" dirty="0"/>
              <a:t>minimum hours required to remain a certified volunteer are:</a:t>
            </a:r>
          </a:p>
          <a:p>
            <a:pPr lvl="1"/>
            <a:r>
              <a:rPr lang="en-US" dirty="0" smtClean="0"/>
              <a:t>25 </a:t>
            </a:r>
            <a:r>
              <a:rPr lang="en-US" dirty="0"/>
              <a:t>hours - Volunteer</a:t>
            </a:r>
          </a:p>
          <a:p>
            <a:pPr lvl="1"/>
            <a:r>
              <a:rPr lang="en-US" dirty="0" smtClean="0"/>
              <a:t>12 </a:t>
            </a:r>
            <a:r>
              <a:rPr lang="en-US" dirty="0"/>
              <a:t>hours - Continuing education</a:t>
            </a:r>
          </a:p>
          <a:p>
            <a:pPr marL="0" indent="0">
              <a:buNone/>
            </a:pPr>
            <a:endParaRPr lang="en-US" dirty="0"/>
          </a:p>
          <a:p>
            <a:pPr marL="0" indent="0">
              <a:buNone/>
            </a:pPr>
            <a:r>
              <a:rPr lang="en-US" dirty="0"/>
              <a:t>Note: First years are required to complete a minimum of 50 volunteer hours (no continuing education requirement) before the next </a:t>
            </a:r>
            <a:r>
              <a:rPr lang="en-US" dirty="0" smtClean="0"/>
              <a:t>reappointment cycle</a:t>
            </a:r>
            <a:r>
              <a:rPr lang="en-US" dirty="0"/>
              <a:t>.</a:t>
            </a:r>
          </a:p>
          <a:p>
            <a:pPr marL="0" indent="0">
              <a:buNone/>
            </a:pPr>
            <a:endParaRPr lang="en-US" dirty="0"/>
          </a:p>
        </p:txBody>
      </p:sp>
    </p:spTree>
    <p:extLst>
      <p:ext uri="{BB962C8B-B14F-4D97-AF65-F5344CB8AC3E}">
        <p14:creationId xmlns:p14="http://schemas.microsoft.com/office/powerpoint/2010/main" val="2708311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a:t>
            </a:r>
            <a:endParaRPr lang="en-US" dirty="0"/>
          </a:p>
        </p:txBody>
      </p:sp>
      <p:sp>
        <p:nvSpPr>
          <p:cNvPr id="3" name="Content Placeholder 2"/>
          <p:cNvSpPr>
            <a:spLocks noGrp="1"/>
          </p:cNvSpPr>
          <p:nvPr>
            <p:ph idx="1"/>
          </p:nvPr>
        </p:nvSpPr>
        <p:spPr>
          <a:xfrm>
            <a:off x="2321512" y="1690689"/>
            <a:ext cx="5591090" cy="4351338"/>
          </a:xfrm>
        </p:spPr>
        <p:txBody>
          <a:bodyPr>
            <a:normAutofit/>
          </a:bodyPr>
          <a:lstStyle/>
          <a:p>
            <a:pPr lvl="0"/>
            <a:r>
              <a:rPr lang="en-US" dirty="0"/>
              <a:t>Projects</a:t>
            </a:r>
          </a:p>
          <a:p>
            <a:pPr lvl="0"/>
            <a:r>
              <a:rPr lang="en-US" dirty="0"/>
              <a:t>Messages</a:t>
            </a:r>
          </a:p>
          <a:p>
            <a:pPr lvl="0"/>
            <a:r>
              <a:rPr lang="en-US" dirty="0"/>
              <a:t>News / Docs</a:t>
            </a:r>
          </a:p>
          <a:p>
            <a:pPr lvl="0"/>
            <a:r>
              <a:rPr lang="en-US" dirty="0"/>
              <a:t>Photo Albums</a:t>
            </a:r>
          </a:p>
          <a:p>
            <a:pPr lvl="0"/>
            <a:r>
              <a:rPr lang="en-US" dirty="0" smtClean="0"/>
              <a:t>Roster</a:t>
            </a:r>
            <a:endParaRPr lang="en-US" dirty="0"/>
          </a:p>
        </p:txBody>
      </p:sp>
      <p:pic>
        <p:nvPicPr>
          <p:cNvPr id="5" name="Picture 4"/>
          <p:cNvPicPr>
            <a:picLocks noChangeAspect="1"/>
          </p:cNvPicPr>
          <p:nvPr/>
        </p:nvPicPr>
        <p:blipFill>
          <a:blip r:embed="rId3"/>
          <a:stretch>
            <a:fillRect/>
          </a:stretch>
        </p:blipFill>
        <p:spPr>
          <a:xfrm>
            <a:off x="628650" y="1534885"/>
            <a:ext cx="1090115" cy="4164241"/>
          </a:xfrm>
          <a:prstGeom prst="rect">
            <a:avLst/>
          </a:prstGeom>
        </p:spPr>
      </p:pic>
    </p:spTree>
    <p:extLst>
      <p:ext uri="{BB962C8B-B14F-4D97-AF65-F5344CB8AC3E}">
        <p14:creationId xmlns:p14="http://schemas.microsoft.com/office/powerpoint/2010/main" val="842299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79" y="-18328"/>
            <a:ext cx="8937523" cy="2481313"/>
          </a:xfrm>
        </p:spPr>
        <p:txBody>
          <a:bodyPr>
            <a:noAutofit/>
          </a:bodyPr>
          <a:lstStyle/>
          <a:p>
            <a:r>
              <a:rPr lang="en-US" sz="2400" i="1" dirty="0">
                <a:latin typeface="+mn-lt"/>
              </a:rPr>
              <a:t>“To extend research based knowledge and information on home horticulture, pest management, and sustainable landscape practices to the residents of California and be guided by our core values and strategic initiatives." </a:t>
            </a:r>
            <a:r>
              <a:rPr lang="en-US" sz="2400" i="1" dirty="0" smtClean="0">
                <a:latin typeface="+mn-lt"/>
              </a:rPr>
              <a:t/>
            </a:r>
            <a:br>
              <a:rPr lang="en-US" sz="2400" i="1" dirty="0" smtClean="0">
                <a:latin typeface="+mn-lt"/>
              </a:rPr>
            </a:br>
            <a:r>
              <a:rPr lang="en-US" sz="2400" i="1" dirty="0" smtClean="0">
                <a:latin typeface="+mn-lt"/>
              </a:rPr>
              <a:t>- </a:t>
            </a:r>
            <a:r>
              <a:rPr lang="en-US" sz="2400" i="1" dirty="0">
                <a:latin typeface="+mn-lt"/>
              </a:rPr>
              <a:t>UC Master Gardener Program Mission Statement </a:t>
            </a:r>
            <a:endParaRPr lang="en-US" sz="2400" dirty="0">
              <a:latin typeface="+mn-lt"/>
            </a:endParaRPr>
          </a:p>
        </p:txBody>
      </p:sp>
      <p:sp>
        <p:nvSpPr>
          <p:cNvPr id="4" name="TextBox 3"/>
          <p:cNvSpPr txBox="1"/>
          <p:nvPr/>
        </p:nvSpPr>
        <p:spPr>
          <a:xfrm>
            <a:off x="147479" y="4704733"/>
            <a:ext cx="8937523" cy="1200329"/>
          </a:xfrm>
          <a:prstGeom prst="rect">
            <a:avLst/>
          </a:prstGeom>
          <a:noFill/>
        </p:spPr>
        <p:txBody>
          <a:bodyPr wrap="square" rtlCol="0">
            <a:spAutoFit/>
          </a:bodyPr>
          <a:lstStyle/>
          <a:p>
            <a:r>
              <a:rPr lang="en-US" sz="2400" i="1" dirty="0"/>
              <a:t>"To teach research-based practices of safe home food preservation to the residents of California." </a:t>
            </a:r>
            <a:br>
              <a:rPr lang="en-US" sz="2400" i="1" dirty="0"/>
            </a:br>
            <a:r>
              <a:rPr lang="en-US" sz="2400" i="1" dirty="0"/>
              <a:t>- UC Master Food </a:t>
            </a:r>
            <a:r>
              <a:rPr lang="en-US" sz="2400" i="1" dirty="0" smtClean="0"/>
              <a:t>Preserver Program </a:t>
            </a:r>
            <a:r>
              <a:rPr lang="en-US" sz="2400" i="1" dirty="0"/>
              <a:t>Mission Statement</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55" y="2219565"/>
            <a:ext cx="3528638" cy="24431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94" y="2219565"/>
            <a:ext cx="2817347" cy="24431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9168" y="2219565"/>
            <a:ext cx="3259396" cy="2443168"/>
          </a:xfrm>
          <a:prstGeom prst="rect">
            <a:avLst/>
          </a:prstGeom>
        </p:spPr>
      </p:pic>
    </p:spTree>
    <p:extLst>
      <p:ext uri="{BB962C8B-B14F-4D97-AF65-F5344CB8AC3E}">
        <p14:creationId xmlns:p14="http://schemas.microsoft.com/office/powerpoint/2010/main" val="289769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66605" y="1501534"/>
            <a:ext cx="7886700" cy="4351338"/>
          </a:xfrm>
        </p:spPr>
        <p:txBody>
          <a:bodyPr>
            <a:normAutofit fontScale="92500" lnSpcReduction="10000"/>
          </a:bodyPr>
          <a:lstStyle/>
          <a:p>
            <a:pPr lvl="0"/>
            <a:r>
              <a:rPr lang="en-US" dirty="0"/>
              <a:t>Explain what the Volunteer Management System is</a:t>
            </a:r>
          </a:p>
          <a:p>
            <a:pPr lvl="0"/>
            <a:r>
              <a:rPr lang="en-US" dirty="0"/>
              <a:t>How to access the Volunteer Management System</a:t>
            </a:r>
          </a:p>
          <a:p>
            <a:pPr lvl="0"/>
            <a:r>
              <a:rPr lang="en-US" dirty="0"/>
              <a:t>Know how to navigate the Volunteer Management System</a:t>
            </a:r>
          </a:p>
          <a:p>
            <a:pPr lvl="0"/>
            <a:r>
              <a:rPr lang="en-US" dirty="0"/>
              <a:t>Be able to edit volunteer profile</a:t>
            </a:r>
          </a:p>
          <a:p>
            <a:pPr lvl="0"/>
            <a:r>
              <a:rPr lang="en-US" dirty="0"/>
              <a:t>Identify volunteer opportunities and volunteer through the Volunteer Management System</a:t>
            </a:r>
          </a:p>
          <a:p>
            <a:pPr lvl="0"/>
            <a:r>
              <a:rPr lang="en-US" dirty="0"/>
              <a:t>Be able to record volunteer / continuing education hours and contacts in the Volunteer Management System</a:t>
            </a:r>
          </a:p>
          <a:p>
            <a:pPr lvl="0"/>
            <a:r>
              <a:rPr lang="en-US" dirty="0"/>
              <a:t>Reappointment</a:t>
            </a:r>
          </a:p>
          <a:p>
            <a:endParaRPr lang="en-US" dirty="0"/>
          </a:p>
        </p:txBody>
      </p:sp>
    </p:spTree>
    <p:extLst>
      <p:ext uri="{BB962C8B-B14F-4D97-AF65-F5344CB8AC3E}">
        <p14:creationId xmlns:p14="http://schemas.microsoft.com/office/powerpoint/2010/main" val="3414195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12904" y="1690689"/>
            <a:ext cx="7886700" cy="4351338"/>
          </a:xfrm>
        </p:spPr>
        <p:txBody>
          <a:bodyPr>
            <a:normAutofit/>
          </a:bodyPr>
          <a:lstStyle/>
          <a:p>
            <a:pPr lvl="0"/>
            <a:r>
              <a:rPr lang="en-US" dirty="0" smtClean="0"/>
              <a:t>Contact [enter contact information here]</a:t>
            </a:r>
          </a:p>
          <a:p>
            <a:pPr lvl="0"/>
            <a:r>
              <a:rPr lang="en-US" dirty="0" smtClean="0"/>
              <a:t>VMS Users Guide and </a:t>
            </a:r>
            <a:r>
              <a:rPr lang="en-US" dirty="0" smtClean="0">
                <a:hlinkClick r:id="rId3"/>
              </a:rPr>
              <a:t>Video Tutorials</a:t>
            </a:r>
            <a:endParaRPr lang="en-US" dirty="0" smtClean="0"/>
          </a:p>
          <a:p>
            <a:pPr lvl="0"/>
            <a:r>
              <a:rPr lang="en-US" dirty="0">
                <a:hlinkClick r:id="rId4"/>
              </a:rPr>
              <a:t>http://</a:t>
            </a:r>
            <a:r>
              <a:rPr lang="en-US" dirty="0" smtClean="0">
                <a:hlinkClick r:id="rId4"/>
              </a:rPr>
              <a:t>ucanr.edu/sites/vmshelp/VMS_Users_Guide</a:t>
            </a:r>
            <a:endParaRPr lang="en-US" dirty="0" smtClean="0"/>
          </a:p>
          <a:p>
            <a:pPr lvl="0"/>
            <a:endParaRPr lang="en-US" dirty="0"/>
          </a:p>
        </p:txBody>
      </p:sp>
      <p:pic>
        <p:nvPicPr>
          <p:cNvPr id="4" name="Picture 3"/>
          <p:cNvPicPr>
            <a:picLocks noChangeAspect="1"/>
          </p:cNvPicPr>
          <p:nvPr/>
        </p:nvPicPr>
        <p:blipFill>
          <a:blip r:embed="rId5"/>
          <a:stretch>
            <a:fillRect/>
          </a:stretch>
        </p:blipFill>
        <p:spPr>
          <a:xfrm>
            <a:off x="2000250" y="3376612"/>
            <a:ext cx="4514850" cy="1971675"/>
          </a:xfrm>
          <a:prstGeom prst="rect">
            <a:avLst/>
          </a:prstGeom>
        </p:spPr>
      </p:pic>
    </p:spTree>
    <p:extLst>
      <p:ext uri="{BB962C8B-B14F-4D97-AF65-F5344CB8AC3E}">
        <p14:creationId xmlns:p14="http://schemas.microsoft.com/office/powerpoint/2010/main" val="3719488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27070"/>
            <a:ext cx="7886700" cy="2348169"/>
          </a:xfrm>
        </p:spPr>
        <p:txBody>
          <a:bodyPr/>
          <a:lstStyle/>
          <a:p>
            <a:pPr marL="0" indent="0">
              <a:buNone/>
            </a:pPr>
            <a:r>
              <a:rPr lang="en-US" dirty="0"/>
              <a:t>Volunteer Management System (VMS) is an online system developed by UC Agriculture and Natural Resources to assist volunteers in keeping accurate records of volunteer activities. </a:t>
            </a:r>
          </a:p>
          <a:p>
            <a:endParaRPr lang="en-US" dirty="0"/>
          </a:p>
        </p:txBody>
      </p:sp>
      <p:pic>
        <p:nvPicPr>
          <p:cNvPr id="6" name="Picture 5"/>
          <p:cNvPicPr>
            <a:picLocks noChangeAspect="1"/>
          </p:cNvPicPr>
          <p:nvPr/>
        </p:nvPicPr>
        <p:blipFill>
          <a:blip r:embed="rId3"/>
          <a:stretch>
            <a:fillRect/>
          </a:stretch>
        </p:blipFill>
        <p:spPr>
          <a:xfrm>
            <a:off x="0" y="645392"/>
            <a:ext cx="9144000" cy="1231189"/>
          </a:xfrm>
          <a:prstGeom prst="rect">
            <a:avLst/>
          </a:prstGeom>
        </p:spPr>
      </p:pic>
    </p:spTree>
    <p:extLst>
      <p:ext uri="{BB962C8B-B14F-4D97-AF65-F5344CB8AC3E}">
        <p14:creationId xmlns:p14="http://schemas.microsoft.com/office/powerpoint/2010/main" val="1769240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93" y="230433"/>
            <a:ext cx="7886700" cy="1325563"/>
          </a:xfrm>
        </p:spPr>
        <p:txBody>
          <a:bodyPr/>
          <a:lstStyle/>
          <a:p>
            <a:r>
              <a:rPr lang="en-US" dirty="0" smtClean="0"/>
              <a:t>Volunteers and VMS</a:t>
            </a:r>
            <a:endParaRPr lang="en-US" dirty="0"/>
          </a:p>
        </p:txBody>
      </p:sp>
      <p:sp>
        <p:nvSpPr>
          <p:cNvPr id="3" name="Content Placeholder 2"/>
          <p:cNvSpPr>
            <a:spLocks noGrp="1"/>
          </p:cNvSpPr>
          <p:nvPr>
            <p:ph idx="1"/>
          </p:nvPr>
        </p:nvSpPr>
        <p:spPr>
          <a:xfrm>
            <a:off x="512904" y="1690689"/>
            <a:ext cx="4442094" cy="4351338"/>
          </a:xfrm>
        </p:spPr>
        <p:txBody>
          <a:bodyPr>
            <a:normAutofit/>
          </a:bodyPr>
          <a:lstStyle/>
          <a:p>
            <a:pPr lvl="0"/>
            <a:r>
              <a:rPr lang="en-US" dirty="0"/>
              <a:t>View calendars </a:t>
            </a:r>
          </a:p>
          <a:p>
            <a:pPr lvl="0"/>
            <a:r>
              <a:rPr lang="en-US" dirty="0"/>
              <a:t>Volunteer for events</a:t>
            </a:r>
          </a:p>
          <a:p>
            <a:pPr lvl="0"/>
            <a:r>
              <a:rPr lang="en-US" dirty="0"/>
              <a:t>Record volunteer / continuing education hours and contacts</a:t>
            </a:r>
          </a:p>
          <a:p>
            <a:pPr lvl="0"/>
            <a:r>
              <a:rPr lang="en-US" dirty="0"/>
              <a:t>Edit volunteer profile</a:t>
            </a:r>
          </a:p>
          <a:p>
            <a:endParaRPr lang="en-US" dirty="0"/>
          </a:p>
        </p:txBody>
      </p:sp>
      <p:pic>
        <p:nvPicPr>
          <p:cNvPr id="5" name="Picture 4"/>
          <p:cNvPicPr>
            <a:picLocks noChangeAspect="1"/>
          </p:cNvPicPr>
          <p:nvPr/>
        </p:nvPicPr>
        <p:blipFill>
          <a:blip r:embed="rId3"/>
          <a:stretch>
            <a:fillRect/>
          </a:stretch>
        </p:blipFill>
        <p:spPr>
          <a:xfrm>
            <a:off x="3992336" y="3625170"/>
            <a:ext cx="4758816" cy="2075089"/>
          </a:xfrm>
          <a:prstGeom prst="rect">
            <a:avLst/>
          </a:prstGeom>
        </p:spPr>
      </p:pic>
      <p:pic>
        <p:nvPicPr>
          <p:cNvPr id="6" name="Picture 5"/>
          <p:cNvPicPr>
            <a:picLocks noChangeAspect="1"/>
          </p:cNvPicPr>
          <p:nvPr/>
        </p:nvPicPr>
        <p:blipFill>
          <a:blip r:embed="rId4"/>
          <a:stretch>
            <a:fillRect/>
          </a:stretch>
        </p:blipFill>
        <p:spPr>
          <a:xfrm>
            <a:off x="5083997" y="893214"/>
            <a:ext cx="3904251" cy="20484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8749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Volunteers and VMS</a:t>
            </a:r>
            <a:endParaRPr lang="en-US" dirty="0"/>
          </a:p>
        </p:txBody>
      </p:sp>
      <p:sp>
        <p:nvSpPr>
          <p:cNvPr id="3" name="Content Placeholder 2"/>
          <p:cNvSpPr>
            <a:spLocks noGrp="1"/>
          </p:cNvSpPr>
          <p:nvPr>
            <p:ph idx="1"/>
          </p:nvPr>
        </p:nvSpPr>
        <p:spPr>
          <a:xfrm>
            <a:off x="512904" y="1690689"/>
            <a:ext cx="4245363" cy="4351338"/>
          </a:xfrm>
        </p:spPr>
        <p:txBody>
          <a:bodyPr>
            <a:normAutofit/>
          </a:bodyPr>
          <a:lstStyle/>
          <a:p>
            <a:pPr lvl="0"/>
            <a:r>
              <a:rPr lang="en-US" dirty="0"/>
              <a:t>View Roster of members</a:t>
            </a:r>
          </a:p>
          <a:p>
            <a:pPr lvl="0"/>
            <a:r>
              <a:rPr lang="en-US" dirty="0"/>
              <a:t>Home page news</a:t>
            </a:r>
          </a:p>
          <a:p>
            <a:pPr lvl="0"/>
            <a:r>
              <a:rPr lang="en-US" dirty="0"/>
              <a:t>Access important links and documents</a:t>
            </a:r>
          </a:p>
          <a:p>
            <a:pPr lvl="0"/>
            <a:r>
              <a:rPr lang="en-US" dirty="0"/>
              <a:t>Completing Reappointment </a:t>
            </a:r>
            <a:br>
              <a:rPr lang="en-US" dirty="0"/>
            </a:br>
            <a:r>
              <a:rPr lang="en-US" dirty="0" smtClean="0"/>
              <a:t>(</a:t>
            </a:r>
            <a:r>
              <a:rPr lang="en-US" dirty="0"/>
              <a:t>annually)</a:t>
            </a:r>
          </a:p>
          <a:p>
            <a:pPr marL="0" indent="0">
              <a:buNone/>
            </a:pPr>
            <a:endParaRPr lang="en-US" dirty="0"/>
          </a:p>
        </p:txBody>
      </p:sp>
      <p:pic>
        <p:nvPicPr>
          <p:cNvPr id="5" name="Picture 4"/>
          <p:cNvPicPr>
            <a:picLocks noChangeAspect="1"/>
          </p:cNvPicPr>
          <p:nvPr/>
        </p:nvPicPr>
        <p:blipFill>
          <a:blip r:embed="rId3"/>
          <a:stretch>
            <a:fillRect/>
          </a:stretch>
        </p:blipFill>
        <p:spPr>
          <a:xfrm>
            <a:off x="3823459" y="4039263"/>
            <a:ext cx="5219109" cy="169439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9936" y="2159400"/>
            <a:ext cx="4982632" cy="1448210"/>
          </a:xfrm>
          <a:prstGeom prst="rect">
            <a:avLst/>
          </a:prstGeom>
        </p:spPr>
      </p:pic>
    </p:spTree>
    <p:extLst>
      <p:ext uri="{BB962C8B-B14F-4D97-AF65-F5344CB8AC3E}">
        <p14:creationId xmlns:p14="http://schemas.microsoft.com/office/powerpoint/2010/main" val="2100508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access to VMS?</a:t>
            </a:r>
            <a:endParaRPr lang="en-US" dirty="0"/>
          </a:p>
        </p:txBody>
      </p:sp>
      <p:sp>
        <p:nvSpPr>
          <p:cNvPr id="3" name="Content Placeholder 2"/>
          <p:cNvSpPr>
            <a:spLocks noGrp="1"/>
          </p:cNvSpPr>
          <p:nvPr>
            <p:ph idx="1"/>
          </p:nvPr>
        </p:nvSpPr>
        <p:spPr>
          <a:xfrm>
            <a:off x="512904" y="1690689"/>
            <a:ext cx="7886700" cy="4351338"/>
          </a:xfrm>
        </p:spPr>
        <p:txBody>
          <a:bodyPr>
            <a:normAutofit/>
          </a:bodyPr>
          <a:lstStyle/>
          <a:p>
            <a:pPr lvl="0"/>
            <a:r>
              <a:rPr lang="en-US" dirty="0"/>
              <a:t>Welcome email from VMS</a:t>
            </a:r>
          </a:p>
          <a:p>
            <a:pPr lvl="0"/>
            <a:r>
              <a:rPr lang="en-US" dirty="0"/>
              <a:t>Follow the directions</a:t>
            </a:r>
          </a:p>
          <a:p>
            <a:pPr marL="0" indent="0">
              <a:buNone/>
            </a:pPr>
            <a:endParaRPr lang="en-US" dirty="0"/>
          </a:p>
        </p:txBody>
      </p:sp>
      <p:pic>
        <p:nvPicPr>
          <p:cNvPr id="5" name="Picture 4"/>
          <p:cNvPicPr>
            <a:picLocks noChangeAspect="1"/>
          </p:cNvPicPr>
          <p:nvPr/>
        </p:nvPicPr>
        <p:blipFill>
          <a:blip r:embed="rId3"/>
          <a:stretch>
            <a:fillRect/>
          </a:stretch>
        </p:blipFill>
        <p:spPr>
          <a:xfrm>
            <a:off x="1738312" y="2679631"/>
            <a:ext cx="5667375" cy="3165996"/>
          </a:xfrm>
          <a:prstGeom prst="rect">
            <a:avLst/>
          </a:prstGeom>
        </p:spPr>
      </p:pic>
    </p:spTree>
    <p:extLst>
      <p:ext uri="{BB962C8B-B14F-4D97-AF65-F5344CB8AC3E}">
        <p14:creationId xmlns:p14="http://schemas.microsoft.com/office/powerpoint/2010/main" val="1082692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46" y="259109"/>
            <a:ext cx="7886700" cy="1325563"/>
          </a:xfrm>
        </p:spPr>
        <p:txBody>
          <a:bodyPr/>
          <a:lstStyle/>
          <a:p>
            <a:r>
              <a:rPr lang="en-US" dirty="0" smtClean="0"/>
              <a:t>How do I access VMS?</a:t>
            </a:r>
            <a:endParaRPr lang="en-US" dirty="0"/>
          </a:p>
        </p:txBody>
      </p:sp>
      <p:sp>
        <p:nvSpPr>
          <p:cNvPr id="3" name="Content Placeholder 2"/>
          <p:cNvSpPr>
            <a:spLocks noGrp="1"/>
          </p:cNvSpPr>
          <p:nvPr>
            <p:ph idx="1"/>
          </p:nvPr>
        </p:nvSpPr>
        <p:spPr>
          <a:xfrm>
            <a:off x="443119" y="1584672"/>
            <a:ext cx="2724151" cy="4351338"/>
          </a:xfrm>
        </p:spPr>
        <p:txBody>
          <a:bodyPr>
            <a:normAutofit/>
          </a:bodyPr>
          <a:lstStyle/>
          <a:p>
            <a:pPr lvl="0"/>
            <a:r>
              <a:rPr lang="en-US" dirty="0" smtClean="0"/>
              <a:t>Create </a:t>
            </a:r>
            <a:r>
              <a:rPr lang="en-US" dirty="0"/>
              <a:t>password</a:t>
            </a:r>
          </a:p>
          <a:p>
            <a:pPr lvl="0"/>
            <a:r>
              <a:rPr lang="en-US" dirty="0" smtClean="0"/>
              <a:t>UC ANR Portal</a:t>
            </a:r>
          </a:p>
          <a:p>
            <a:pPr lvl="1"/>
            <a:r>
              <a:rPr lang="en-US" dirty="0"/>
              <a:t>UC Master Food Preserver </a:t>
            </a:r>
            <a:r>
              <a:rPr lang="en-US" dirty="0" smtClean="0"/>
              <a:t>Program VMS </a:t>
            </a:r>
          </a:p>
          <a:p>
            <a:pPr lvl="1"/>
            <a:r>
              <a:rPr lang="en-US" dirty="0" smtClean="0"/>
              <a:t>UC </a:t>
            </a:r>
            <a:r>
              <a:rPr lang="en-US" dirty="0"/>
              <a:t>Master Gardener Program VMS</a:t>
            </a:r>
            <a:endParaRPr lang="en-US" dirty="0" smtClean="0"/>
          </a:p>
          <a:p>
            <a:pPr lvl="1"/>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3409008" y="1584672"/>
            <a:ext cx="6267917" cy="3265859"/>
          </a:xfrm>
          <a:prstGeom prst="rect">
            <a:avLst/>
          </a:prstGeom>
        </p:spPr>
      </p:pic>
    </p:spTree>
    <p:extLst>
      <p:ext uri="{BB962C8B-B14F-4D97-AF65-F5344CB8AC3E}">
        <p14:creationId xmlns:p14="http://schemas.microsoft.com/office/powerpoint/2010/main" val="3129928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2608"/>
            <a:ext cx="9144000" cy="3851374"/>
          </a:xfrm>
          <a:prstGeom prst="rect">
            <a:avLst/>
          </a:prstGeom>
        </p:spPr>
      </p:pic>
      <p:sp>
        <p:nvSpPr>
          <p:cNvPr id="2" name="Title 1"/>
          <p:cNvSpPr>
            <a:spLocks noGrp="1"/>
          </p:cNvSpPr>
          <p:nvPr>
            <p:ph type="title"/>
          </p:nvPr>
        </p:nvSpPr>
        <p:spPr/>
        <p:txBody>
          <a:bodyPr/>
          <a:lstStyle/>
          <a:p>
            <a:r>
              <a:rPr lang="en-US" dirty="0"/>
              <a:t>Once you have accessed the site…</a:t>
            </a:r>
          </a:p>
        </p:txBody>
      </p:sp>
      <p:sp>
        <p:nvSpPr>
          <p:cNvPr id="6" name="Oval 5"/>
          <p:cNvSpPr/>
          <p:nvPr/>
        </p:nvSpPr>
        <p:spPr>
          <a:xfrm>
            <a:off x="8180832" y="1502608"/>
            <a:ext cx="963168" cy="218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27958" y="1720723"/>
            <a:ext cx="2090817" cy="3392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18775" y="1720723"/>
            <a:ext cx="1240971" cy="369332"/>
          </a:xfrm>
          <a:prstGeom prst="rect">
            <a:avLst/>
          </a:prstGeom>
          <a:noFill/>
        </p:spPr>
        <p:txBody>
          <a:bodyPr wrap="square" rtlCol="0">
            <a:spAutoFit/>
          </a:bodyPr>
          <a:lstStyle/>
          <a:p>
            <a:r>
              <a:rPr lang="en-US" b="1" dirty="0" smtClean="0">
                <a:solidFill>
                  <a:srgbClr val="C00000"/>
                </a:solidFill>
              </a:rPr>
              <a:t>COUNTY</a:t>
            </a:r>
            <a:endParaRPr lang="en-US" b="1" dirty="0">
              <a:solidFill>
                <a:srgbClr val="C00000"/>
              </a:solidFill>
            </a:endParaRPr>
          </a:p>
        </p:txBody>
      </p:sp>
      <p:sp>
        <p:nvSpPr>
          <p:cNvPr id="8" name="TextBox 7"/>
          <p:cNvSpPr txBox="1"/>
          <p:nvPr/>
        </p:nvSpPr>
        <p:spPr>
          <a:xfrm>
            <a:off x="7680415" y="1720723"/>
            <a:ext cx="1322614" cy="369332"/>
          </a:xfrm>
          <a:prstGeom prst="rect">
            <a:avLst/>
          </a:prstGeom>
          <a:noFill/>
        </p:spPr>
        <p:txBody>
          <a:bodyPr wrap="square" rtlCol="0">
            <a:spAutoFit/>
          </a:bodyPr>
          <a:lstStyle/>
          <a:p>
            <a:r>
              <a:rPr lang="en-US" b="1" dirty="0" smtClean="0">
                <a:solidFill>
                  <a:srgbClr val="C00000"/>
                </a:solidFill>
              </a:rPr>
              <a:t>NAME</a:t>
            </a:r>
            <a:endParaRPr lang="en-US" b="1" dirty="0">
              <a:solidFill>
                <a:srgbClr val="C00000"/>
              </a:solidFill>
            </a:endParaRPr>
          </a:p>
        </p:txBody>
      </p:sp>
      <p:sp>
        <p:nvSpPr>
          <p:cNvPr id="10" name="Rectangle 9"/>
          <p:cNvSpPr/>
          <p:nvPr/>
        </p:nvSpPr>
        <p:spPr>
          <a:xfrm>
            <a:off x="527958" y="2090055"/>
            <a:ext cx="8616042" cy="360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416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030" y="1551592"/>
            <a:ext cx="8973939" cy="4046603"/>
          </a:xfrm>
        </p:spPr>
      </p:pic>
      <p:sp>
        <p:nvSpPr>
          <p:cNvPr id="2" name="Title 1"/>
          <p:cNvSpPr>
            <a:spLocks noGrp="1"/>
          </p:cNvSpPr>
          <p:nvPr>
            <p:ph type="title"/>
          </p:nvPr>
        </p:nvSpPr>
        <p:spPr/>
        <p:txBody>
          <a:bodyPr/>
          <a:lstStyle/>
          <a:p>
            <a:r>
              <a:rPr lang="en-US" dirty="0"/>
              <a:t>Navigation…</a:t>
            </a:r>
          </a:p>
        </p:txBody>
      </p:sp>
      <p:sp>
        <p:nvSpPr>
          <p:cNvPr id="5" name="Oval 4"/>
          <p:cNvSpPr/>
          <p:nvPr/>
        </p:nvSpPr>
        <p:spPr>
          <a:xfrm rot="16200000">
            <a:off x="-1031708" y="2742478"/>
            <a:ext cx="2691301" cy="6629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944880" y="2917737"/>
            <a:ext cx="3185293" cy="312420"/>
          </a:xfrm>
          <a:prstGeom prst="rightArrow">
            <a:avLst/>
          </a:prstGeom>
          <a:solidFill>
            <a:srgbClr val="CB2C2C"/>
          </a:solidFill>
          <a:ln>
            <a:solidFill>
              <a:srgbClr val="CB2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8650" y="2097024"/>
            <a:ext cx="8430319" cy="329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srcRect l="5630"/>
          <a:stretch/>
        </p:blipFill>
        <p:spPr>
          <a:xfrm>
            <a:off x="4232730" y="1130397"/>
            <a:ext cx="857556" cy="4572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0185" y="1499752"/>
            <a:ext cx="938784" cy="261120"/>
          </a:xfrm>
          <a:prstGeom prst="rect">
            <a:avLst/>
          </a:prstGeom>
        </p:spPr>
      </p:pic>
      <p:sp>
        <p:nvSpPr>
          <p:cNvPr id="12" name="Rectangle 11"/>
          <p:cNvSpPr/>
          <p:nvPr/>
        </p:nvSpPr>
        <p:spPr>
          <a:xfrm>
            <a:off x="8120185" y="1499752"/>
            <a:ext cx="93878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413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4885</TotalTime>
  <Words>1449</Words>
  <Application>Microsoft Office PowerPoint</Application>
  <PresentationFormat>On-screen Show (4:3)</PresentationFormat>
  <Paragraphs>226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Volunteer Management System3.1  </vt:lpstr>
      <vt:lpstr>Learning Objectives</vt:lpstr>
      <vt:lpstr>PowerPoint Presentation</vt:lpstr>
      <vt:lpstr>Volunteers and VMS</vt:lpstr>
      <vt:lpstr>Volunteers and VMS</vt:lpstr>
      <vt:lpstr>How do I get access to VMS?</vt:lpstr>
      <vt:lpstr>How do I access VMS?</vt:lpstr>
      <vt:lpstr>Once you have accessed the site…</vt:lpstr>
      <vt:lpstr>Navigation…</vt:lpstr>
      <vt:lpstr>Editing your Profile...</vt:lpstr>
      <vt:lpstr>Volunteering through VMS</vt:lpstr>
      <vt:lpstr>Why enter Volunteer Hours?</vt:lpstr>
      <vt:lpstr>Why Enter Contacts and Demographics?</vt:lpstr>
      <vt:lpstr>Why Enter Contacts and Demographics cont.?</vt:lpstr>
      <vt:lpstr>Entering Hours and Contacts</vt:lpstr>
      <vt:lpstr>Entering Hours and Contacts cont.</vt:lpstr>
      <vt:lpstr>Reappointment</vt:lpstr>
      <vt:lpstr>Other Features...</vt:lpstr>
      <vt:lpstr>“To extend research based knowledge and information on home horticulture, pest management, and sustainable landscape practices to the residents of California and be guided by our core values and strategic initiatives."  - UC Master Gardener Program Mission Statement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mgwomack</dc:creator>
  <cp:lastModifiedBy>Anna M Otto</cp:lastModifiedBy>
  <cp:revision>40</cp:revision>
  <dcterms:created xsi:type="dcterms:W3CDTF">2017-11-13T20:51:53Z</dcterms:created>
  <dcterms:modified xsi:type="dcterms:W3CDTF">2019-06-10T19:28:42Z</dcterms:modified>
</cp:coreProperties>
</file>