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76"/>
  </p:notesMasterIdLst>
  <p:sldIdLst>
    <p:sldId id="452" r:id="rId3"/>
    <p:sldId id="453" r:id="rId4"/>
    <p:sldId id="454" r:id="rId5"/>
    <p:sldId id="455" r:id="rId6"/>
    <p:sldId id="456" r:id="rId7"/>
    <p:sldId id="457" r:id="rId8"/>
    <p:sldId id="458" r:id="rId9"/>
    <p:sldId id="459" r:id="rId10"/>
    <p:sldId id="259" r:id="rId11"/>
    <p:sldId id="263" r:id="rId12"/>
    <p:sldId id="264" r:id="rId13"/>
    <p:sldId id="268" r:id="rId14"/>
    <p:sldId id="266" r:id="rId15"/>
    <p:sldId id="267" r:id="rId16"/>
    <p:sldId id="269" r:id="rId17"/>
    <p:sldId id="271" r:id="rId18"/>
    <p:sldId id="274" r:id="rId19"/>
    <p:sldId id="270" r:id="rId20"/>
    <p:sldId id="272" r:id="rId21"/>
    <p:sldId id="291" r:id="rId22"/>
    <p:sldId id="298" r:id="rId23"/>
    <p:sldId id="292" r:id="rId24"/>
    <p:sldId id="293" r:id="rId25"/>
    <p:sldId id="294" r:id="rId26"/>
    <p:sldId id="295" r:id="rId27"/>
    <p:sldId id="296" r:id="rId28"/>
    <p:sldId id="297" r:id="rId29"/>
    <p:sldId id="449" r:id="rId30"/>
    <p:sldId id="300" r:id="rId31"/>
    <p:sldId id="275" r:id="rId32"/>
    <p:sldId id="447" r:id="rId33"/>
    <p:sldId id="450" r:id="rId34"/>
    <p:sldId id="448" r:id="rId35"/>
    <p:sldId id="280" r:id="rId36"/>
    <p:sldId id="460" r:id="rId37"/>
    <p:sldId id="461" r:id="rId38"/>
    <p:sldId id="462" r:id="rId39"/>
    <p:sldId id="463" r:id="rId40"/>
    <p:sldId id="464" r:id="rId41"/>
    <p:sldId id="465" r:id="rId42"/>
    <p:sldId id="466" r:id="rId43"/>
    <p:sldId id="467" r:id="rId44"/>
    <p:sldId id="468" r:id="rId45"/>
    <p:sldId id="469" r:id="rId46"/>
    <p:sldId id="470" r:id="rId47"/>
    <p:sldId id="471" r:id="rId48"/>
    <p:sldId id="472" r:id="rId49"/>
    <p:sldId id="473" r:id="rId50"/>
    <p:sldId id="474" r:id="rId51"/>
    <p:sldId id="315" r:id="rId52"/>
    <p:sldId id="278" r:id="rId53"/>
    <p:sldId id="276" r:id="rId54"/>
    <p:sldId id="284" r:id="rId55"/>
    <p:sldId id="286" r:id="rId56"/>
    <p:sldId id="285" r:id="rId57"/>
    <p:sldId id="446" r:id="rId58"/>
    <p:sldId id="288" r:id="rId59"/>
    <p:sldId id="301" r:id="rId60"/>
    <p:sldId id="299" r:id="rId61"/>
    <p:sldId id="307" r:id="rId62"/>
    <p:sldId id="309" r:id="rId63"/>
    <p:sldId id="311" r:id="rId64"/>
    <p:sldId id="444" r:id="rId65"/>
    <p:sldId id="445" r:id="rId66"/>
    <p:sldId id="312" r:id="rId67"/>
    <p:sldId id="314" r:id="rId68"/>
    <p:sldId id="308" r:id="rId69"/>
    <p:sldId id="362" r:id="rId70"/>
    <p:sldId id="367" r:id="rId71"/>
    <p:sldId id="451" r:id="rId72"/>
    <p:sldId id="475" r:id="rId73"/>
    <p:sldId id="412" r:id="rId74"/>
    <p:sldId id="443" r:id="rId7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0" autoAdjust="0"/>
    <p:restoredTop sz="80282" autoAdjust="0"/>
  </p:normalViewPr>
  <p:slideViewPr>
    <p:cSldViewPr snapToGrid="0" snapToObjects="1">
      <p:cViewPr varScale="1">
        <p:scale>
          <a:sx n="77" d="100"/>
          <a:sy n="77" d="100"/>
        </p:scale>
        <p:origin x="22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44" d="100"/>
          <a:sy n="44" d="100"/>
        </p:scale>
        <p:origin x="227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2B5CB4-5DA7-4274-98EC-3C33D1AFEC31}" type="datetimeFigureOut">
              <a:rPr lang="en-US" smtClean="0"/>
              <a:t>4/5/19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1D57A0-13AF-4DAB-95E1-F863EF945D26}" type="slidenum">
              <a:rPr lang="en-US" smtClean="0"/>
              <a:t>‹#›</a:t>
            </a:fld>
            <a:endParaRPr lang="en-US"/>
          </a:p>
        </p:txBody>
      </p:sp>
    </p:spTree>
    <p:extLst>
      <p:ext uri="{BB962C8B-B14F-4D97-AF65-F5344CB8AC3E}">
        <p14:creationId xmlns:p14="http://schemas.microsoft.com/office/powerpoint/2010/main" val="267285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omri.or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dfa.ca.gov/is/ffldrs/fertilizer_OIM.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 gardening can work just about anywhere: We will cover how to choose the right plant for a specific location and light source, the right container for the plant or plants to maintain vigor, the proper soil composition for specific plant types and locations, the unique water theory of container gardening that is affected by the size, shape and material of the pot, how to design and plant visually pleasing large combination pots and choosing the best containers for food crops to ensure a good harvest.</a:t>
            </a:r>
          </a:p>
        </p:txBody>
      </p:sp>
      <p:sp>
        <p:nvSpPr>
          <p:cNvPr id="4" name="Slide Number Placeholder 3"/>
          <p:cNvSpPr>
            <a:spLocks noGrp="1"/>
          </p:cNvSpPr>
          <p:nvPr>
            <p:ph type="sldNum" sz="quarter" idx="5"/>
          </p:nvPr>
        </p:nvSpPr>
        <p:spPr/>
        <p:txBody>
          <a:bodyPr/>
          <a:lstStyle/>
          <a:p>
            <a:fld id="{2E1D57A0-13AF-4DAB-95E1-F863EF945D26}" type="slidenum">
              <a:rPr lang="en-US" smtClean="0"/>
              <a:t>2</a:t>
            </a:fld>
            <a:endParaRPr lang="en-US"/>
          </a:p>
        </p:txBody>
      </p:sp>
    </p:spTree>
    <p:extLst>
      <p:ext uri="{BB962C8B-B14F-4D97-AF65-F5344CB8AC3E}">
        <p14:creationId xmlns:p14="http://schemas.microsoft.com/office/powerpoint/2010/main" val="402211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Glazed clay or ceramic pots are non porous and retain soil moisture so they are good for plants that require higher soil moisture content such as </a:t>
            </a:r>
            <a:r>
              <a:rPr lang="en-US" dirty="0" err="1"/>
              <a:t>azeleas</a:t>
            </a:r>
            <a:r>
              <a:rPr lang="en-US" dirty="0"/>
              <a:t>, begonias, African violets…or if you happen water lightly or inconsistently glazed pots can be a saving grace.</a:t>
            </a:r>
          </a:p>
          <a:p>
            <a:endParaRPr lang="en-US" dirty="0"/>
          </a:p>
          <a:p>
            <a:r>
              <a:rPr lang="en-US" dirty="0"/>
              <a:t>There are many sizes, styles and colors so they are often used as a decorator touch—coordinating color schemes, providing contrast and drama.</a:t>
            </a:r>
          </a:p>
          <a:p>
            <a:endParaRPr lang="en-US" dirty="0"/>
          </a:p>
          <a:p>
            <a:r>
              <a:rPr lang="en-US" dirty="0"/>
              <a:t>Large ceramic pots are heavy and can be difficult to move. So you might need several people to carry or a hand truck to reposition. They’re breakable if dropped or backed into with a car (like I did) so avoid ledges where they could fall off  minimizing moving finding it’s spot and leaving there is wise. Avoid placing on ledges where they could fall off.</a:t>
            </a:r>
          </a:p>
        </p:txBody>
      </p:sp>
      <p:sp>
        <p:nvSpPr>
          <p:cNvPr id="4" name="Slide Number Placeholder 3"/>
          <p:cNvSpPr>
            <a:spLocks noGrp="1"/>
          </p:cNvSpPr>
          <p:nvPr>
            <p:ph type="sldNum" sz="quarter" idx="5"/>
          </p:nvPr>
        </p:nvSpPr>
        <p:spPr/>
        <p:txBody>
          <a:bodyPr/>
          <a:lstStyle/>
          <a:p>
            <a:fld id="{2E1D57A0-13AF-4DAB-95E1-F863EF945D26}" type="slidenum">
              <a:rPr lang="en-US" smtClean="0"/>
              <a:t>11</a:t>
            </a:fld>
            <a:endParaRPr lang="en-US"/>
          </a:p>
        </p:txBody>
      </p:sp>
    </p:spTree>
    <p:extLst>
      <p:ext uri="{BB962C8B-B14F-4D97-AF65-F5344CB8AC3E}">
        <p14:creationId xmlns:p14="http://schemas.microsoft.com/office/powerpoint/2010/main" val="3353831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 containers are angular by virtue of construction—except for the wine barrel</a:t>
            </a:r>
          </a:p>
          <a:p>
            <a:endParaRPr lang="en-US" dirty="0"/>
          </a:p>
          <a:p>
            <a:r>
              <a:rPr lang="en-US" dirty="0"/>
              <a:t>Wood containers are porous through the wood itself and at joints making it highly breathable. Overwatering can lead to rot but allowing wood to dry out completely may cause the pot to fall apart from shrinkage. Has anyone ever had a half wine barrel fall apart? I have…it became firewood and I lost one of my largest planting containers.</a:t>
            </a:r>
          </a:p>
          <a:p>
            <a:endParaRPr lang="en-US" dirty="0"/>
          </a:p>
          <a:p>
            <a:r>
              <a:rPr lang="en-US" dirty="0"/>
              <a:t>Speaking of wine barrels—they make fabulous extra large planters that are relatively economical.</a:t>
            </a:r>
          </a:p>
          <a:p>
            <a:endParaRPr lang="en-US" dirty="0"/>
          </a:p>
          <a:p>
            <a:r>
              <a:rPr lang="en-US" dirty="0"/>
              <a:t>Plant in place</a:t>
            </a:r>
          </a:p>
        </p:txBody>
      </p:sp>
      <p:sp>
        <p:nvSpPr>
          <p:cNvPr id="4" name="Slide Number Placeholder 3"/>
          <p:cNvSpPr>
            <a:spLocks noGrp="1"/>
          </p:cNvSpPr>
          <p:nvPr>
            <p:ph type="sldNum" sz="quarter" idx="5"/>
          </p:nvPr>
        </p:nvSpPr>
        <p:spPr/>
        <p:txBody>
          <a:bodyPr/>
          <a:lstStyle/>
          <a:p>
            <a:fld id="{2E1D57A0-13AF-4DAB-95E1-F863EF945D26}" type="slidenum">
              <a:rPr lang="en-US" smtClean="0"/>
              <a:t>12</a:t>
            </a:fld>
            <a:endParaRPr lang="en-US"/>
          </a:p>
        </p:txBody>
      </p:sp>
    </p:spTree>
    <p:extLst>
      <p:ext uri="{BB962C8B-B14F-4D97-AF65-F5344CB8AC3E}">
        <p14:creationId xmlns:p14="http://schemas.microsoft.com/office/powerpoint/2010/main" val="1234957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swore off plastic pots for a while but I am back to loving the functionality of their light weight  and moisture retention qualities. I propagate allot—and raise all of my cuttings, divisions and seed starts in plastic., transferring them to other more decorative pots or into the ground. Many of my house plants are planted in plastic and housed within a decorative pot so I can remove the lighter weight plastic pot for watering and draining. </a:t>
            </a:r>
          </a:p>
          <a:p>
            <a:endParaRPr lang="en-US" dirty="0"/>
          </a:p>
          <a:p>
            <a:r>
              <a:rPr lang="en-US" dirty="0"/>
              <a:t>Houseplants-use a decorative sleeve water in sink allow to drain </a:t>
            </a:r>
          </a:p>
        </p:txBody>
      </p:sp>
      <p:sp>
        <p:nvSpPr>
          <p:cNvPr id="4" name="Slide Number Placeholder 3"/>
          <p:cNvSpPr>
            <a:spLocks noGrp="1"/>
          </p:cNvSpPr>
          <p:nvPr>
            <p:ph type="sldNum" sz="quarter" idx="5"/>
          </p:nvPr>
        </p:nvSpPr>
        <p:spPr/>
        <p:txBody>
          <a:bodyPr/>
          <a:lstStyle/>
          <a:p>
            <a:fld id="{2E1D57A0-13AF-4DAB-95E1-F863EF945D26}" type="slidenum">
              <a:rPr lang="en-US" smtClean="0"/>
              <a:t>13</a:t>
            </a:fld>
            <a:endParaRPr lang="en-US"/>
          </a:p>
        </p:txBody>
      </p:sp>
    </p:spTree>
    <p:extLst>
      <p:ext uri="{BB962C8B-B14F-4D97-AF65-F5344CB8AC3E}">
        <p14:creationId xmlns:p14="http://schemas.microsoft.com/office/powerpoint/2010/main" val="256673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specialty pot rather than  mainstream selected for its durability and light weight. It can look like concrete at a fraction of its weight. </a:t>
            </a:r>
          </a:p>
        </p:txBody>
      </p:sp>
      <p:sp>
        <p:nvSpPr>
          <p:cNvPr id="4" name="Slide Number Placeholder 3"/>
          <p:cNvSpPr>
            <a:spLocks noGrp="1"/>
          </p:cNvSpPr>
          <p:nvPr>
            <p:ph type="sldNum" sz="quarter" idx="5"/>
          </p:nvPr>
        </p:nvSpPr>
        <p:spPr/>
        <p:txBody>
          <a:bodyPr/>
          <a:lstStyle/>
          <a:p>
            <a:fld id="{2E1D57A0-13AF-4DAB-95E1-F863EF945D26}" type="slidenum">
              <a:rPr lang="en-US" smtClean="0"/>
              <a:t>14</a:t>
            </a:fld>
            <a:endParaRPr lang="en-US"/>
          </a:p>
        </p:txBody>
      </p:sp>
    </p:spTree>
    <p:extLst>
      <p:ext uri="{BB962C8B-B14F-4D97-AF65-F5344CB8AC3E}">
        <p14:creationId xmlns:p14="http://schemas.microsoft.com/office/powerpoint/2010/main" val="1690598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attraction is aeration. </a:t>
            </a:r>
          </a:p>
          <a:p>
            <a:endParaRPr lang="en-US" dirty="0"/>
          </a:p>
          <a:p>
            <a:r>
              <a:rPr lang="en-US" dirty="0"/>
              <a:t>Transplantation may be difficult—the air pruned root ball doesn’t get compacted for easy lifting from the pot. Some brands have a Velcro seam to address this. Clean between use by brushing the fabric and rinsing by hand. </a:t>
            </a:r>
          </a:p>
          <a:p>
            <a:endParaRPr lang="en-US" dirty="0"/>
          </a:p>
          <a:p>
            <a:r>
              <a:rPr lang="en-US" dirty="0"/>
              <a:t>Polypropylene—varying quality matching pricing</a:t>
            </a:r>
          </a:p>
          <a:p>
            <a:endParaRPr lang="en-US" dirty="0"/>
          </a:p>
          <a:p>
            <a:r>
              <a:rPr lang="en-US" dirty="0"/>
              <a:t>Some have handles for ease of transportation</a:t>
            </a:r>
          </a:p>
          <a:p>
            <a:endParaRPr lang="en-US" dirty="0"/>
          </a:p>
          <a:p>
            <a:r>
              <a:rPr lang="en-US" dirty="0"/>
              <a:t>Dig gardens has them</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15</a:t>
            </a:fld>
            <a:endParaRPr lang="en-US"/>
          </a:p>
        </p:txBody>
      </p:sp>
    </p:spTree>
    <p:extLst>
      <p:ext uri="{BB962C8B-B14F-4D97-AF65-F5344CB8AC3E}">
        <p14:creationId xmlns:p14="http://schemas.microsoft.com/office/powerpoint/2010/main" val="100133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porous, retains water but because metal is prone to overheating so plants need more frequent watering to avoid root stress and maintain hydration</a:t>
            </a:r>
          </a:p>
          <a:p>
            <a:endParaRPr lang="en-US" dirty="0"/>
          </a:p>
          <a:p>
            <a:r>
              <a:rPr lang="en-US" dirty="0"/>
              <a:t>Use in shady locations or position in groupings that offer shade and insulation to the container to avoid overheating. Place on pot feet up on bricks to help dissipate the heat</a:t>
            </a:r>
          </a:p>
          <a:p>
            <a:endParaRPr lang="en-US" dirty="0"/>
          </a:p>
          <a:p>
            <a:r>
              <a:rPr lang="en-US" dirty="0"/>
              <a:t>Use a plastic pot within with 1” air gap for insulation—then you’ll get the metal style without the inherent disadvantages</a:t>
            </a:r>
          </a:p>
          <a:p>
            <a:endParaRPr lang="en-US" dirty="0"/>
          </a:p>
          <a:p>
            <a:r>
              <a:rPr lang="en-US" dirty="0"/>
              <a:t>Garbage cans and feeding troughs make for large, inexpensive containers.  </a:t>
            </a:r>
          </a:p>
          <a:p>
            <a:endParaRPr lang="en-US" dirty="0"/>
          </a:p>
          <a:p>
            <a:r>
              <a:rPr lang="en-US" dirty="0"/>
              <a:t>Be sure to drill holes for drainage</a:t>
            </a:r>
          </a:p>
          <a:p>
            <a:endParaRPr lang="en-US" dirty="0"/>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16</a:t>
            </a:fld>
            <a:endParaRPr lang="en-US"/>
          </a:p>
        </p:txBody>
      </p:sp>
    </p:spTree>
    <p:extLst>
      <p:ext uri="{BB962C8B-B14F-4D97-AF65-F5344CB8AC3E}">
        <p14:creationId xmlns:p14="http://schemas.microsoft.com/office/powerpoint/2010/main" val="311464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 and wide range of sizes make concrete a choice for  settings where pots aren’t moved. Mostly seen in commercial settings.</a:t>
            </a:r>
          </a:p>
          <a:p>
            <a:endParaRPr lang="en-US" dirty="0"/>
          </a:p>
          <a:p>
            <a:r>
              <a:rPr lang="en-US" dirty="0"/>
              <a:t>Hypertufa pots are made of Portland cement, peat moss and vermiculite make for light weight concrete pots and can be made at home </a:t>
            </a:r>
          </a:p>
          <a:p>
            <a:endParaRPr lang="en-US" dirty="0"/>
          </a:p>
          <a:p>
            <a:r>
              <a:rPr lang="en-US" dirty="0"/>
              <a:t>Concrete encourages a more alkaline environment so avoid using them for planting acid loving plants</a:t>
            </a:r>
          </a:p>
        </p:txBody>
      </p:sp>
      <p:sp>
        <p:nvSpPr>
          <p:cNvPr id="4" name="Slide Number Placeholder 3"/>
          <p:cNvSpPr>
            <a:spLocks noGrp="1"/>
          </p:cNvSpPr>
          <p:nvPr>
            <p:ph type="sldNum" sz="quarter" idx="5"/>
          </p:nvPr>
        </p:nvSpPr>
        <p:spPr/>
        <p:txBody>
          <a:bodyPr/>
          <a:lstStyle/>
          <a:p>
            <a:fld id="{2E1D57A0-13AF-4DAB-95E1-F863EF945D26}" type="slidenum">
              <a:rPr lang="en-US" smtClean="0"/>
              <a:t>17</a:t>
            </a:fld>
            <a:endParaRPr lang="en-US"/>
          </a:p>
        </p:txBody>
      </p:sp>
    </p:spTree>
    <p:extLst>
      <p:ext uri="{BB962C8B-B14F-4D97-AF65-F5344CB8AC3E}">
        <p14:creationId xmlns:p14="http://schemas.microsoft.com/office/powerpoint/2010/main" val="225796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use of vertical space when hanging or mounted on walls, as window boxes, against railings and fences, —especially effective with trailing plats—begonias, </a:t>
            </a:r>
            <a:r>
              <a:rPr lang="en-US" dirty="0" err="1"/>
              <a:t>fuscias</a:t>
            </a:r>
            <a:r>
              <a:rPr lang="en-US" dirty="0"/>
              <a:t>, </a:t>
            </a:r>
            <a:r>
              <a:rPr lang="en-US" dirty="0" err="1"/>
              <a:t>portulachas</a:t>
            </a:r>
            <a:r>
              <a:rPr lang="en-US" dirty="0"/>
              <a:t>, petunias, geranium/pelargonium, vining tomatoes</a:t>
            </a:r>
          </a:p>
          <a:p>
            <a:endParaRPr lang="en-US" dirty="0"/>
          </a:p>
          <a:p>
            <a:r>
              <a:rPr lang="en-US" dirty="0"/>
              <a:t>Hanging baskets of wire or metal can be lined with coir, sphagnum moss, </a:t>
            </a:r>
            <a:r>
              <a:rPr lang="en-US" dirty="0" err="1"/>
              <a:t>Anastatia</a:t>
            </a:r>
            <a:r>
              <a:rPr lang="en-US" dirty="0"/>
              <a:t> uses palm skirt from the palm trees in her yard.</a:t>
            </a:r>
          </a:p>
          <a:p>
            <a:endParaRPr lang="en-US" dirty="0"/>
          </a:p>
          <a:p>
            <a:r>
              <a:rPr lang="en-US" dirty="0"/>
              <a:t>Hanging containers dry more quickly due to exposure. They’re not suited for windy areas because of swinging and drying out. Plastic liners or the pot within a pot can help retain moisture.</a:t>
            </a:r>
          </a:p>
          <a:p>
            <a:endParaRPr lang="en-US" dirty="0"/>
          </a:p>
          <a:p>
            <a:r>
              <a:rPr lang="en-US" dirty="0"/>
              <a:t>If mounted on a wall incorporate an air space to protect the building</a:t>
            </a:r>
          </a:p>
        </p:txBody>
      </p:sp>
      <p:sp>
        <p:nvSpPr>
          <p:cNvPr id="4" name="Slide Number Placeholder 3"/>
          <p:cNvSpPr>
            <a:spLocks noGrp="1"/>
          </p:cNvSpPr>
          <p:nvPr>
            <p:ph type="sldNum" sz="quarter" idx="5"/>
          </p:nvPr>
        </p:nvSpPr>
        <p:spPr/>
        <p:txBody>
          <a:bodyPr/>
          <a:lstStyle/>
          <a:p>
            <a:fld id="{2E1D57A0-13AF-4DAB-95E1-F863EF945D26}" type="slidenum">
              <a:rPr lang="en-US" smtClean="0"/>
              <a:t>18</a:t>
            </a:fld>
            <a:endParaRPr lang="en-US"/>
          </a:p>
        </p:txBody>
      </p:sp>
    </p:spTree>
    <p:extLst>
      <p:ext uri="{BB962C8B-B14F-4D97-AF65-F5344CB8AC3E}">
        <p14:creationId xmlns:p14="http://schemas.microsoft.com/office/powerpoint/2010/main" val="3317178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and imagination transforms repurposed objects into planters.</a:t>
            </a:r>
          </a:p>
        </p:txBody>
      </p:sp>
      <p:sp>
        <p:nvSpPr>
          <p:cNvPr id="4" name="Slide Number Placeholder 3"/>
          <p:cNvSpPr>
            <a:spLocks noGrp="1"/>
          </p:cNvSpPr>
          <p:nvPr>
            <p:ph type="sldNum" sz="quarter" idx="5"/>
          </p:nvPr>
        </p:nvSpPr>
        <p:spPr/>
        <p:txBody>
          <a:bodyPr/>
          <a:lstStyle/>
          <a:p>
            <a:fld id="{2E1D57A0-13AF-4DAB-95E1-F863EF945D26}" type="slidenum">
              <a:rPr lang="en-US" smtClean="0"/>
              <a:t>19</a:t>
            </a:fld>
            <a:endParaRPr lang="en-US"/>
          </a:p>
        </p:txBody>
      </p:sp>
    </p:spTree>
    <p:extLst>
      <p:ext uri="{BB962C8B-B14F-4D97-AF65-F5344CB8AC3E}">
        <p14:creationId xmlns:p14="http://schemas.microsoft.com/office/powerpoint/2010/main" val="3713555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will give you quite a harvest</a:t>
            </a:r>
          </a:p>
        </p:txBody>
      </p:sp>
      <p:sp>
        <p:nvSpPr>
          <p:cNvPr id="4" name="Slide Number Placeholder 3"/>
          <p:cNvSpPr>
            <a:spLocks noGrp="1"/>
          </p:cNvSpPr>
          <p:nvPr>
            <p:ph type="sldNum" sz="quarter" idx="5"/>
          </p:nvPr>
        </p:nvSpPr>
        <p:spPr/>
        <p:txBody>
          <a:bodyPr/>
          <a:lstStyle/>
          <a:p>
            <a:fld id="{2E1D57A0-13AF-4DAB-95E1-F863EF945D26}" type="slidenum">
              <a:rPr lang="en-US" smtClean="0"/>
              <a:t>24</a:t>
            </a:fld>
            <a:endParaRPr lang="en-US"/>
          </a:p>
        </p:txBody>
      </p:sp>
    </p:spTree>
    <p:extLst>
      <p:ext uri="{BB962C8B-B14F-4D97-AF65-F5344CB8AC3E}">
        <p14:creationId xmlns:p14="http://schemas.microsoft.com/office/powerpoint/2010/main" val="406182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 Gardening saves time, energy and money compared to a total landscaping project</a:t>
            </a:r>
          </a:p>
          <a:p>
            <a:r>
              <a:rPr lang="en-US" dirty="0"/>
              <a:t>Its ideal for renters, seasonal gardeners, those who travel or have a limited attention span</a:t>
            </a:r>
          </a:p>
          <a:p>
            <a:r>
              <a:rPr lang="en-US" dirty="0"/>
              <a:t>Punch up a room with a dramatic fig tree or direct focus to a section of an outdoor space</a:t>
            </a:r>
          </a:p>
          <a:p>
            <a:r>
              <a:rPr lang="en-US" dirty="0"/>
              <a:t>If you find the plant is getting a little too much sun (or not enough), simply move it</a:t>
            </a:r>
          </a:p>
        </p:txBody>
      </p:sp>
      <p:sp>
        <p:nvSpPr>
          <p:cNvPr id="4" name="Slide Number Placeholder 3"/>
          <p:cNvSpPr>
            <a:spLocks noGrp="1"/>
          </p:cNvSpPr>
          <p:nvPr>
            <p:ph type="sldNum" sz="quarter" idx="5"/>
          </p:nvPr>
        </p:nvSpPr>
        <p:spPr/>
        <p:txBody>
          <a:bodyPr/>
          <a:lstStyle/>
          <a:p>
            <a:fld id="{2E1D57A0-13AF-4DAB-95E1-F863EF945D26}" type="slidenum">
              <a:rPr lang="en-US" smtClean="0"/>
              <a:t>3</a:t>
            </a:fld>
            <a:endParaRPr lang="en-US"/>
          </a:p>
        </p:txBody>
      </p:sp>
    </p:spTree>
    <p:extLst>
      <p:ext uri="{BB962C8B-B14F-4D97-AF65-F5344CB8AC3E}">
        <p14:creationId xmlns:p14="http://schemas.microsoft.com/office/powerpoint/2010/main" val="818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Stagger plantings in different containers to have a yield over the summer season</a:t>
            </a:r>
          </a:p>
        </p:txBody>
      </p:sp>
      <p:sp>
        <p:nvSpPr>
          <p:cNvPr id="4" name="Slide Number Placeholder 3"/>
          <p:cNvSpPr>
            <a:spLocks noGrp="1"/>
          </p:cNvSpPr>
          <p:nvPr>
            <p:ph type="sldNum" sz="quarter" idx="5"/>
          </p:nvPr>
        </p:nvSpPr>
        <p:spPr/>
        <p:txBody>
          <a:bodyPr/>
          <a:lstStyle/>
          <a:p>
            <a:fld id="{2E1D57A0-13AF-4DAB-95E1-F863EF945D26}" type="slidenum">
              <a:rPr lang="en-US" smtClean="0"/>
              <a:t>25</a:t>
            </a:fld>
            <a:endParaRPr lang="en-US"/>
          </a:p>
        </p:txBody>
      </p:sp>
    </p:spTree>
    <p:extLst>
      <p:ext uri="{BB962C8B-B14F-4D97-AF65-F5344CB8AC3E}">
        <p14:creationId xmlns:p14="http://schemas.microsoft.com/office/powerpoint/2010/main" val="3505177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a:t>
            </a:r>
            <a:r>
              <a:rPr lang="en-US" dirty="0" err="1"/>
              <a:t>indterminate</a:t>
            </a:r>
            <a:r>
              <a:rPr lang="en-US" dirty="0"/>
              <a:t>=</a:t>
            </a:r>
          </a:p>
        </p:txBody>
      </p:sp>
      <p:sp>
        <p:nvSpPr>
          <p:cNvPr id="4" name="Slide Number Placeholder 3"/>
          <p:cNvSpPr>
            <a:spLocks noGrp="1"/>
          </p:cNvSpPr>
          <p:nvPr>
            <p:ph type="sldNum" sz="quarter" idx="5"/>
          </p:nvPr>
        </p:nvSpPr>
        <p:spPr/>
        <p:txBody>
          <a:bodyPr/>
          <a:lstStyle/>
          <a:p>
            <a:fld id="{2E1D57A0-13AF-4DAB-95E1-F863EF945D26}" type="slidenum">
              <a:rPr lang="en-US" smtClean="0"/>
              <a:t>26</a:t>
            </a:fld>
            <a:endParaRPr lang="en-US"/>
          </a:p>
        </p:txBody>
      </p:sp>
    </p:spTree>
    <p:extLst>
      <p:ext uri="{BB962C8B-B14F-4D97-AF65-F5344CB8AC3E}">
        <p14:creationId xmlns:p14="http://schemas.microsoft.com/office/powerpoint/2010/main" val="117559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t>
            </a:r>
            <a:r>
              <a:rPr lang="en-US" dirty="0" err="1"/>
              <a:t>rhybabr</a:t>
            </a:r>
            <a:r>
              <a:rPr lang="en-US" dirty="0"/>
              <a:t>. You bet</a:t>
            </a:r>
          </a:p>
        </p:txBody>
      </p:sp>
      <p:sp>
        <p:nvSpPr>
          <p:cNvPr id="4" name="Slide Number Placeholder 3"/>
          <p:cNvSpPr>
            <a:spLocks noGrp="1"/>
          </p:cNvSpPr>
          <p:nvPr>
            <p:ph type="sldNum" sz="quarter" idx="5"/>
          </p:nvPr>
        </p:nvSpPr>
        <p:spPr/>
        <p:txBody>
          <a:bodyPr/>
          <a:lstStyle/>
          <a:p>
            <a:fld id="{2E1D57A0-13AF-4DAB-95E1-F863EF945D26}" type="slidenum">
              <a:rPr lang="en-US" smtClean="0"/>
              <a:t>27</a:t>
            </a:fld>
            <a:endParaRPr lang="en-US"/>
          </a:p>
        </p:txBody>
      </p:sp>
    </p:spTree>
    <p:extLst>
      <p:ext uri="{BB962C8B-B14F-4D97-AF65-F5344CB8AC3E}">
        <p14:creationId xmlns:p14="http://schemas.microsoft.com/office/powerpoint/2010/main" val="3339971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productive and delightful garden incorporating in-ground and potted plants</a:t>
            </a:r>
          </a:p>
        </p:txBody>
      </p:sp>
      <p:sp>
        <p:nvSpPr>
          <p:cNvPr id="4" name="Slide Number Placeholder 3"/>
          <p:cNvSpPr>
            <a:spLocks noGrp="1"/>
          </p:cNvSpPr>
          <p:nvPr>
            <p:ph type="sldNum" sz="quarter" idx="5"/>
          </p:nvPr>
        </p:nvSpPr>
        <p:spPr/>
        <p:txBody>
          <a:bodyPr/>
          <a:lstStyle/>
          <a:p>
            <a:fld id="{2E1D57A0-13AF-4DAB-95E1-F863EF945D26}" type="slidenum">
              <a:rPr lang="en-US" smtClean="0"/>
              <a:t>28</a:t>
            </a:fld>
            <a:endParaRPr lang="en-US"/>
          </a:p>
        </p:txBody>
      </p:sp>
    </p:spTree>
    <p:extLst>
      <p:ext uri="{BB962C8B-B14F-4D97-AF65-F5344CB8AC3E}">
        <p14:creationId xmlns:p14="http://schemas.microsoft.com/office/powerpoint/2010/main" val="1809672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use gravel– the only place it belongs in on the ground, under the pot but not in </a:t>
            </a:r>
            <a:r>
              <a:rPr lang="en-US"/>
              <a:t>the pot</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29</a:t>
            </a:fld>
            <a:endParaRPr lang="en-US"/>
          </a:p>
        </p:txBody>
      </p:sp>
    </p:spTree>
    <p:extLst>
      <p:ext uri="{BB962C8B-B14F-4D97-AF65-F5344CB8AC3E}">
        <p14:creationId xmlns:p14="http://schemas.microsoft.com/office/powerpoint/2010/main" val="906631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 saucers are more useful for houseplants where you need to protect display surfaces. If you use saucers you are supposed to drain remaining water within 2 hours of watering to avoid root rot, creating mosquito breeding ground</a:t>
            </a:r>
          </a:p>
        </p:txBody>
      </p:sp>
      <p:sp>
        <p:nvSpPr>
          <p:cNvPr id="4" name="Slide Number Placeholder 3"/>
          <p:cNvSpPr>
            <a:spLocks noGrp="1"/>
          </p:cNvSpPr>
          <p:nvPr>
            <p:ph type="sldNum" sz="quarter" idx="5"/>
          </p:nvPr>
        </p:nvSpPr>
        <p:spPr/>
        <p:txBody>
          <a:bodyPr/>
          <a:lstStyle/>
          <a:p>
            <a:fld id="{2E1D57A0-13AF-4DAB-95E1-F863EF945D26}" type="slidenum">
              <a:rPr lang="en-US" smtClean="0"/>
              <a:t>30</a:t>
            </a:fld>
            <a:endParaRPr lang="en-US"/>
          </a:p>
        </p:txBody>
      </p:sp>
    </p:spTree>
    <p:extLst>
      <p:ext uri="{BB962C8B-B14F-4D97-AF65-F5344CB8AC3E}">
        <p14:creationId xmlns:p14="http://schemas.microsoft.com/office/powerpoint/2010/main" val="4232777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pottery-shards</a:t>
            </a:r>
          </a:p>
          <a:p>
            <a:endParaRPr lang="en-US" dirty="0"/>
          </a:p>
          <a:p>
            <a:r>
              <a:rPr lang="en-US" dirty="0"/>
              <a:t>Screen—embroidery screen or window screen—vinyl so it doesn't rust</a:t>
            </a:r>
          </a:p>
          <a:p>
            <a:endParaRPr lang="en-US" dirty="0"/>
          </a:p>
          <a:p>
            <a:r>
              <a:rPr lang="en-US" dirty="0"/>
              <a:t>Never line bottom of pot with gravel—it does not improve drainage, rather decreases soil depth and raises saturation zone</a:t>
            </a:r>
          </a:p>
        </p:txBody>
      </p:sp>
      <p:sp>
        <p:nvSpPr>
          <p:cNvPr id="4" name="Slide Number Placeholder 3"/>
          <p:cNvSpPr>
            <a:spLocks noGrp="1"/>
          </p:cNvSpPr>
          <p:nvPr>
            <p:ph type="sldNum" sz="quarter" idx="5"/>
          </p:nvPr>
        </p:nvSpPr>
        <p:spPr/>
        <p:txBody>
          <a:bodyPr/>
          <a:lstStyle/>
          <a:p>
            <a:fld id="{2E1D57A0-13AF-4DAB-95E1-F863EF945D26}" type="slidenum">
              <a:rPr lang="en-US" smtClean="0"/>
              <a:t>31</a:t>
            </a:fld>
            <a:endParaRPr lang="en-US"/>
          </a:p>
        </p:txBody>
      </p:sp>
    </p:spTree>
    <p:extLst>
      <p:ext uri="{BB962C8B-B14F-4D97-AF65-F5344CB8AC3E}">
        <p14:creationId xmlns:p14="http://schemas.microsoft.com/office/powerpoint/2010/main" val="2442642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area is the moist soil/air zone called the aeration zone.</a:t>
            </a:r>
          </a:p>
          <a:p>
            <a:r>
              <a:rPr lang="en-US" dirty="0"/>
              <a:t> The amount of air in the soil after drainage in the important factor for healthy growth of the roots—the aeration zone</a:t>
            </a:r>
          </a:p>
          <a:p>
            <a:r>
              <a:rPr lang="en-US" dirty="0"/>
              <a:t>Blue area is the area of moisture saturation</a:t>
            </a:r>
          </a:p>
          <a:p>
            <a:endParaRPr lang="en-US" dirty="0"/>
          </a:p>
          <a:p>
            <a:r>
              <a:rPr lang="en-US" dirty="0"/>
              <a:t>Causing the root zone and saturation in the same place</a:t>
            </a:r>
          </a:p>
          <a:p>
            <a:endParaRPr lang="en-US" dirty="0"/>
          </a:p>
          <a:p>
            <a:r>
              <a:rPr lang="en-US" dirty="0"/>
              <a:t>We’ll be talking about the science of water in a container a bit later in this presentation, so keep this illustration in mind and we’ll go in more depth</a:t>
            </a:r>
          </a:p>
        </p:txBody>
      </p:sp>
      <p:sp>
        <p:nvSpPr>
          <p:cNvPr id="4" name="Slide Number Placeholder 3"/>
          <p:cNvSpPr>
            <a:spLocks noGrp="1"/>
          </p:cNvSpPr>
          <p:nvPr>
            <p:ph type="sldNum" sz="quarter" idx="5"/>
          </p:nvPr>
        </p:nvSpPr>
        <p:spPr/>
        <p:txBody>
          <a:bodyPr/>
          <a:lstStyle/>
          <a:p>
            <a:fld id="{2E1D57A0-13AF-4DAB-95E1-F863EF945D26}" type="slidenum">
              <a:rPr lang="en-US" smtClean="0"/>
              <a:t>32</a:t>
            </a:fld>
            <a:endParaRPr lang="en-US"/>
          </a:p>
        </p:txBody>
      </p:sp>
    </p:spTree>
    <p:extLst>
      <p:ext uri="{BB962C8B-B14F-4D97-AF65-F5344CB8AC3E}">
        <p14:creationId xmlns:p14="http://schemas.microsoft.com/office/powerpoint/2010/main" val="844955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the risk of soil borne disease pots should be sanitized with 1 part bleach to 9 parts water. Bleach is an </a:t>
            </a:r>
            <a:r>
              <a:rPr lang="en-US" dirty="0" err="1"/>
              <a:t>herbacide</a:t>
            </a:r>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34</a:t>
            </a:fld>
            <a:endParaRPr lang="en-US"/>
          </a:p>
        </p:txBody>
      </p:sp>
    </p:spTree>
    <p:extLst>
      <p:ext uri="{BB962C8B-B14F-4D97-AF65-F5344CB8AC3E}">
        <p14:creationId xmlns:p14="http://schemas.microsoft.com/office/powerpoint/2010/main" val="2341561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commercial potting soil is not created equally, take the time to read the info on the label, look for </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Organic Materials Review Institute</a:t>
            </a:r>
            <a:r>
              <a:rPr lang="en-US" sz="1200" b="0" i="0" u="none" strike="noStrike" kern="1200" dirty="0">
                <a:solidFill>
                  <a:schemeClr val="tx1"/>
                </a:solidFill>
                <a:effectLst/>
                <a:latin typeface="+mn-lt"/>
                <a:ea typeface="+mn-ea"/>
                <a:cs typeface="+mn-cs"/>
              </a:rPr>
              <a:t> (OMRI), the </a:t>
            </a:r>
            <a:r>
              <a:rPr lang="en-US" sz="1200" b="0" i="0" u="none" strike="noStrike" kern="1200" dirty="0">
                <a:solidFill>
                  <a:schemeClr val="tx1"/>
                </a:solidFill>
                <a:effectLst/>
                <a:latin typeface="+mn-lt"/>
                <a:ea typeface="+mn-ea"/>
                <a:cs typeface="+mn-cs"/>
                <a:hlinkClick r:id="rId4"/>
              </a:rPr>
              <a:t>California Department of Food and Agriculture</a:t>
            </a:r>
            <a:r>
              <a:rPr lang="en-US" sz="1200" b="0" i="0" u="none" strike="noStrike" kern="1200" dirty="0">
                <a:solidFill>
                  <a:schemeClr val="tx1"/>
                </a:solidFill>
                <a:effectLst/>
                <a:latin typeface="+mn-lt"/>
                <a:ea typeface="+mn-ea"/>
                <a:cs typeface="+mn-cs"/>
              </a:rPr>
              <a:t> (CDFA) on the label, In CA, ingredients are listed in decreasing order of volume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Some plants prefer consistently moist soil so they require more water retention properties, others don’t like ‘wet feet’, they prefer well draining soil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If your container is in full sun, it may need more frequent watering and moisture retaining amendments, more on that later</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35</a:t>
            </a:fld>
            <a:endParaRPr lang="en-US"/>
          </a:p>
        </p:txBody>
      </p:sp>
    </p:spTree>
    <p:extLst>
      <p:ext uri="{BB962C8B-B14F-4D97-AF65-F5344CB8AC3E}">
        <p14:creationId xmlns:p14="http://schemas.microsoft.com/office/powerpoint/2010/main" val="236620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indoor plants, light intensity is the most important factor, it influences synthesis of plant food, stem length, leaf color and flowering.</a:t>
            </a:r>
          </a:p>
          <a:p>
            <a:r>
              <a:rPr lang="en-US" dirty="0"/>
              <a:t>Whether you are interested in a wall of Bromeliads indoors or Wisteria for an exterior trellis, dwarf citrus, herbs for cooking, succulents and cacti, combining flowers and food crops - pots can get the job done. The size and shape of your container will drive some decisions, the characteristics of the plant as well, more on that later.</a:t>
            </a:r>
          </a:p>
        </p:txBody>
      </p:sp>
      <p:sp>
        <p:nvSpPr>
          <p:cNvPr id="4" name="Slide Number Placeholder 3"/>
          <p:cNvSpPr>
            <a:spLocks noGrp="1"/>
          </p:cNvSpPr>
          <p:nvPr>
            <p:ph type="sldNum" sz="quarter" idx="5"/>
          </p:nvPr>
        </p:nvSpPr>
        <p:spPr/>
        <p:txBody>
          <a:bodyPr/>
          <a:lstStyle/>
          <a:p>
            <a:fld id="{2E1D57A0-13AF-4DAB-95E1-F863EF945D26}" type="slidenum">
              <a:rPr lang="en-US" smtClean="0"/>
              <a:t>4</a:t>
            </a:fld>
            <a:endParaRPr lang="en-US"/>
          </a:p>
        </p:txBody>
      </p:sp>
    </p:spTree>
    <p:extLst>
      <p:ext uri="{BB962C8B-B14F-4D97-AF65-F5344CB8AC3E}">
        <p14:creationId xmlns:p14="http://schemas.microsoft.com/office/powerpoint/2010/main" val="25750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tempting to wait for your favorite potting soil to go on sale and stock up, but that is not always the best strategy</a:t>
            </a:r>
          </a:p>
          <a:p>
            <a:r>
              <a:rPr lang="en-US" dirty="0"/>
              <a:t>Unused potting mix can dry out after the bag has been opened </a:t>
            </a:r>
          </a:p>
          <a:p>
            <a:r>
              <a:rPr lang="en-US" dirty="0"/>
              <a:t>It’s very difficult to rehydrate  (floating soil?)</a:t>
            </a:r>
          </a:p>
          <a:p>
            <a:r>
              <a:rPr lang="en-US" dirty="0"/>
              <a:t>Don’t leave it in the yard for several days, too soggy, it will yield soil gnats, other critters may set up residence</a:t>
            </a:r>
          </a:p>
          <a:p>
            <a:pPr marL="0" indent="0">
              <a:buFontTx/>
              <a:buNone/>
            </a:pPr>
            <a:r>
              <a:rPr lang="en-US" dirty="0"/>
              <a:t>Completely soak the potting mix prior to planting if you are starting seeds, leaching every six months is also recommended for all containers</a:t>
            </a:r>
          </a:p>
          <a:p>
            <a:pPr marL="0" indent="0">
              <a:buFontTx/>
              <a:buNone/>
            </a:pPr>
            <a:r>
              <a:rPr lang="en-US" dirty="0"/>
              <a:t>Larger soil particles aid root absorption and conduction of water, oxygen and nutrients   More on this later</a:t>
            </a:r>
          </a:p>
        </p:txBody>
      </p:sp>
      <p:sp>
        <p:nvSpPr>
          <p:cNvPr id="4" name="Slide Number Placeholder 3"/>
          <p:cNvSpPr>
            <a:spLocks noGrp="1"/>
          </p:cNvSpPr>
          <p:nvPr>
            <p:ph type="sldNum" sz="quarter" idx="5"/>
          </p:nvPr>
        </p:nvSpPr>
        <p:spPr/>
        <p:txBody>
          <a:bodyPr/>
          <a:lstStyle/>
          <a:p>
            <a:fld id="{2E1D57A0-13AF-4DAB-95E1-F863EF945D26}" type="slidenum">
              <a:rPr lang="en-US" smtClean="0"/>
              <a:t>36</a:t>
            </a:fld>
            <a:endParaRPr lang="en-US"/>
          </a:p>
        </p:txBody>
      </p:sp>
    </p:spTree>
    <p:extLst>
      <p:ext uri="{BB962C8B-B14F-4D97-AF65-F5344CB8AC3E}">
        <p14:creationId xmlns:p14="http://schemas.microsoft.com/office/powerpoint/2010/main" val="1186060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to know the ingredients, their effects on the soil environment, experiment, observe, notate, adjust</a:t>
            </a:r>
          </a:p>
          <a:p>
            <a:endParaRPr lang="en-US" dirty="0"/>
          </a:p>
          <a:p>
            <a:r>
              <a:rPr lang="en-US" dirty="0"/>
              <a:t>Coco coir often comes in bricks</a:t>
            </a:r>
          </a:p>
          <a:p>
            <a:endParaRPr lang="en-US" dirty="0"/>
          </a:p>
          <a:p>
            <a:r>
              <a:rPr lang="en-US" dirty="0"/>
              <a:t>Sharp Sand is sometimes referred to as builders sand, should confirm it has been washed if purchasing from building store</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37</a:t>
            </a:fld>
            <a:endParaRPr lang="en-US"/>
          </a:p>
        </p:txBody>
      </p:sp>
    </p:spTree>
    <p:extLst>
      <p:ext uri="{BB962C8B-B14F-4D97-AF65-F5344CB8AC3E}">
        <p14:creationId xmlns:p14="http://schemas.microsoft.com/office/powerpoint/2010/main" val="447199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Sphagnum Peat sold in the US comes from Canadian Bogs that are regulated to take only 0.02 percent of the bog however the International Peat Society and other environmental groups point out that the mining process is carbon intensive. They release a massive amount of carbon in the atmosphere which in turn limits the ability of the bogs or peatland ecosystem to work as a carbon sink.</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Compost is a non-controversial substitute </a:t>
            </a:r>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38</a:t>
            </a:fld>
            <a:endParaRPr lang="en-US"/>
          </a:p>
        </p:txBody>
      </p:sp>
    </p:spTree>
    <p:extLst>
      <p:ext uri="{BB962C8B-B14F-4D97-AF65-F5344CB8AC3E}">
        <p14:creationId xmlns:p14="http://schemas.microsoft.com/office/powerpoint/2010/main" val="2132783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Retains excess water in it’s porous structure, but not as much as vermiculite</a:t>
            </a:r>
          </a:p>
          <a:p>
            <a:endParaRPr lang="en-US" dirty="0"/>
          </a:p>
          <a:p>
            <a:r>
              <a:rPr lang="en-US" dirty="0"/>
              <a:t>Wet feet refers to roots being in a too soggy environment, causing the roots to drown, they will turn brown and rot</a:t>
            </a:r>
          </a:p>
          <a:p>
            <a:endParaRPr lang="en-US" dirty="0"/>
          </a:p>
          <a:p>
            <a:r>
              <a:rPr lang="en-US" dirty="0"/>
              <a:t>I personally prefer pumice over perlite because of floating aspect</a:t>
            </a:r>
          </a:p>
          <a:p>
            <a:endParaRPr lang="en-US" dirty="0"/>
          </a:p>
          <a:p>
            <a:r>
              <a:rPr lang="en-US" dirty="0"/>
              <a:t>Go-to addition to potting soil when planting Cacti and Succulents</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40</a:t>
            </a:fld>
            <a:endParaRPr lang="en-US"/>
          </a:p>
        </p:txBody>
      </p:sp>
    </p:spTree>
    <p:extLst>
      <p:ext uri="{BB962C8B-B14F-4D97-AF65-F5344CB8AC3E}">
        <p14:creationId xmlns:p14="http://schemas.microsoft.com/office/powerpoint/2010/main" val="687426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at nurseries, great for water wise rock garden types of plants</a:t>
            </a:r>
          </a:p>
          <a:p>
            <a:endParaRPr lang="en-US" dirty="0"/>
          </a:p>
          <a:p>
            <a:r>
              <a:rPr lang="en-US" dirty="0"/>
              <a:t>Adding sand and pumice to potting mix will yield a good medium for Cacti and Succulents at a fraction of the cost</a:t>
            </a:r>
          </a:p>
        </p:txBody>
      </p:sp>
      <p:sp>
        <p:nvSpPr>
          <p:cNvPr id="4" name="Slide Number Placeholder 3"/>
          <p:cNvSpPr>
            <a:spLocks noGrp="1"/>
          </p:cNvSpPr>
          <p:nvPr>
            <p:ph type="sldNum" sz="quarter" idx="5"/>
          </p:nvPr>
        </p:nvSpPr>
        <p:spPr/>
        <p:txBody>
          <a:bodyPr/>
          <a:lstStyle/>
          <a:p>
            <a:fld id="{2E1D57A0-13AF-4DAB-95E1-F863EF945D26}" type="slidenum">
              <a:rPr lang="en-US" smtClean="0"/>
              <a:t>41</a:t>
            </a:fld>
            <a:endParaRPr lang="en-US"/>
          </a:p>
        </p:txBody>
      </p:sp>
    </p:spTree>
    <p:extLst>
      <p:ext uri="{BB962C8B-B14F-4D97-AF65-F5344CB8AC3E}">
        <p14:creationId xmlns:p14="http://schemas.microsoft.com/office/powerpoint/2010/main" val="1282985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prefer pumice over perlite as an additive because of the floating aspect</a:t>
            </a:r>
          </a:p>
        </p:txBody>
      </p:sp>
      <p:sp>
        <p:nvSpPr>
          <p:cNvPr id="4" name="Slide Number Placeholder 3"/>
          <p:cNvSpPr>
            <a:spLocks noGrp="1"/>
          </p:cNvSpPr>
          <p:nvPr>
            <p:ph type="sldNum" sz="quarter" idx="5"/>
          </p:nvPr>
        </p:nvSpPr>
        <p:spPr/>
        <p:txBody>
          <a:bodyPr/>
          <a:lstStyle/>
          <a:p>
            <a:fld id="{2E1D57A0-13AF-4DAB-95E1-F863EF945D26}" type="slidenum">
              <a:rPr lang="en-US" smtClean="0"/>
              <a:t>42</a:t>
            </a:fld>
            <a:endParaRPr lang="en-US"/>
          </a:p>
        </p:txBody>
      </p:sp>
    </p:spTree>
    <p:extLst>
      <p:ext uri="{BB962C8B-B14F-4D97-AF65-F5344CB8AC3E}">
        <p14:creationId xmlns:p14="http://schemas.microsoft.com/office/powerpoint/2010/main" val="667256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Bone Meal – </a:t>
            </a:r>
            <a:r>
              <a:rPr lang="en-US" dirty="0" err="1"/>
              <a:t>phosophous</a:t>
            </a:r>
            <a:r>
              <a:rPr lang="en-US" dirty="0"/>
              <a:t> is only absorbed by plants if the soil has a pH of 7 or greater</a:t>
            </a:r>
          </a:p>
          <a:p>
            <a:r>
              <a:rPr lang="en-US" dirty="0"/>
              <a:t>Green sand for roses and tomatoes</a:t>
            </a:r>
          </a:p>
          <a:p>
            <a:r>
              <a:rPr lang="en-US" dirty="0"/>
              <a:t>Worm castings – magical amendment - </a:t>
            </a:r>
            <a:r>
              <a:rPr lang="en-US" sz="1200" b="0" i="0" u="none" strike="noStrike" kern="1200" dirty="0">
                <a:solidFill>
                  <a:schemeClr val="tx1"/>
                </a:solidFill>
                <a:effectLst/>
                <a:latin typeface="+mn-lt"/>
                <a:ea typeface="+mn-ea"/>
                <a:cs typeface="+mn-cs"/>
              </a:rPr>
              <a:t> aerate, increase O</a:t>
            </a:r>
            <a:r>
              <a:rPr lang="en-US" sz="800" b="0" i="0" u="none" strike="noStrike" kern="1200" dirty="0">
                <a:solidFill>
                  <a:schemeClr val="tx1"/>
                </a:solidFill>
                <a:effectLst/>
                <a:latin typeface="+mn-lt"/>
                <a:ea typeface="+mn-ea"/>
                <a:cs typeface="+mn-cs"/>
              </a:rPr>
              <a:t>2 absorption</a:t>
            </a:r>
            <a:r>
              <a:rPr lang="en-US" sz="1200" b="0" i="0" u="none" strike="noStrike" kern="1200" dirty="0">
                <a:solidFill>
                  <a:schemeClr val="tx1"/>
                </a:solidFill>
                <a:effectLst/>
                <a:latin typeface="+mn-lt"/>
                <a:ea typeface="+mn-ea"/>
                <a:cs typeface="+mn-cs"/>
              </a:rPr>
              <a:t> and condition the soil for the healthy and robust growth, help balance pH levels in soil, increase crop yield, filled with beneficial microbes</a:t>
            </a:r>
          </a:p>
          <a:p>
            <a:r>
              <a:rPr lang="en-US" sz="1200" b="0" i="0" u="none" strike="noStrike" kern="1200" dirty="0">
                <a:solidFill>
                  <a:schemeClr val="tx1"/>
                </a:solidFill>
                <a:effectLst/>
                <a:latin typeface="+mn-lt"/>
                <a:ea typeface="+mn-ea"/>
                <a:cs typeface="+mn-cs"/>
              </a:rPr>
              <a:t>Spent coffee grounds are a good source of nitrogen and rinsed crushed egg shells are a source of calcium and trace minerals, a slug and snail deterrent and soil  pH stabilizer</a:t>
            </a:r>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44</a:t>
            </a:fld>
            <a:endParaRPr lang="en-US"/>
          </a:p>
        </p:txBody>
      </p:sp>
    </p:spTree>
    <p:extLst>
      <p:ext uri="{BB962C8B-B14F-4D97-AF65-F5344CB8AC3E}">
        <p14:creationId xmlns:p14="http://schemas.microsoft.com/office/powerpoint/2010/main" val="2978666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literally tons of potting mix recipes on-line, look for University </a:t>
            </a:r>
            <a:r>
              <a:rPr lang="en-US" dirty="0" err="1"/>
              <a:t>extentsion</a:t>
            </a:r>
            <a:r>
              <a:rPr lang="en-US" dirty="0"/>
              <a:t> sources for research based information</a:t>
            </a:r>
          </a:p>
          <a:p>
            <a:endParaRPr lang="en-US" dirty="0"/>
          </a:p>
          <a:p>
            <a:r>
              <a:rPr lang="en-US" dirty="0"/>
              <a:t>Some specialty mixes are very expensive when compared to these ‘home made’ mixes</a:t>
            </a:r>
          </a:p>
          <a:p>
            <a:endParaRPr lang="en-US" dirty="0"/>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45</a:t>
            </a:fld>
            <a:endParaRPr lang="en-US"/>
          </a:p>
        </p:txBody>
      </p:sp>
    </p:spTree>
    <p:extLst>
      <p:ext uri="{BB962C8B-B14F-4D97-AF65-F5344CB8AC3E}">
        <p14:creationId xmlns:p14="http://schemas.microsoft.com/office/powerpoint/2010/main" val="597148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 well, they recommend a brand name of potting soil &amp; amendments that can be easily googled</a:t>
            </a:r>
          </a:p>
          <a:p>
            <a:r>
              <a:rPr lang="en-US" dirty="0"/>
              <a:t>Because tomatoes are very susceptible to disease, great care in cleaning pots should be taken</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46</a:t>
            </a:fld>
            <a:endParaRPr lang="en-US"/>
          </a:p>
        </p:txBody>
      </p:sp>
    </p:spTree>
    <p:extLst>
      <p:ext uri="{BB962C8B-B14F-4D97-AF65-F5344CB8AC3E}">
        <p14:creationId xmlns:p14="http://schemas.microsoft.com/office/powerpoint/2010/main" val="57082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watering a container plant, water passes through the soil particles (substrate) – the inset picture magnifies the soil in the container, water molecules are attracted to the contact points where two solids touch each other (solids include soil particles and the walls of the container)</a:t>
            </a:r>
          </a:p>
          <a:p>
            <a:r>
              <a:rPr lang="en-US" dirty="0"/>
              <a:t>Note the blue around the soil particles more tightly packed on the graphic, the white spaces indicate the availability of O</a:t>
            </a:r>
            <a:r>
              <a:rPr lang="en-US" sz="800" dirty="0"/>
              <a:t>2 in the aeration zone</a:t>
            </a:r>
          </a:p>
          <a:p>
            <a:endParaRPr lang="en-US" dirty="0"/>
          </a:p>
          <a:p>
            <a:r>
              <a:rPr lang="en-US" dirty="0"/>
              <a:t>Think of Matric potential as the water status in a soil-plant system</a:t>
            </a:r>
          </a:p>
          <a:p>
            <a:endParaRPr lang="en-US" dirty="0"/>
          </a:p>
          <a:p>
            <a:r>
              <a:rPr lang="en-US" dirty="0"/>
              <a:t>After watering, there are two zones in the pot, the aeration zone above the saturation zone where the substrate is completely saturated – no O2 available  - not a happy place for roots!</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47</a:t>
            </a:fld>
            <a:endParaRPr lang="en-US"/>
          </a:p>
        </p:txBody>
      </p:sp>
    </p:spTree>
    <p:extLst>
      <p:ext uri="{BB962C8B-B14F-4D97-AF65-F5344CB8AC3E}">
        <p14:creationId xmlns:p14="http://schemas.microsoft.com/office/powerpoint/2010/main" val="99457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my favorite things about container gardening are versatility and repurposing. Because you can repot and regroup containers, it allows you to totally change the look and feel of the space</a:t>
            </a:r>
          </a:p>
          <a:p>
            <a:r>
              <a:rPr lang="en-US" dirty="0"/>
              <a:t>If you can establish drainage, you can plant in it: some surprising ideas, old kitchen colanders, shoes, tool box, drift wood and dresser drawers</a:t>
            </a:r>
          </a:p>
          <a:p>
            <a:r>
              <a:rPr lang="en-US" dirty="0"/>
              <a:t>The internet is a great source for inspiration, Pinterest &amp; Instagram</a:t>
            </a:r>
          </a:p>
        </p:txBody>
      </p:sp>
      <p:sp>
        <p:nvSpPr>
          <p:cNvPr id="4" name="Slide Number Placeholder 3"/>
          <p:cNvSpPr>
            <a:spLocks noGrp="1"/>
          </p:cNvSpPr>
          <p:nvPr>
            <p:ph type="sldNum" sz="quarter" idx="5"/>
          </p:nvPr>
        </p:nvSpPr>
        <p:spPr/>
        <p:txBody>
          <a:bodyPr/>
          <a:lstStyle/>
          <a:p>
            <a:fld id="{2E1D57A0-13AF-4DAB-95E1-F863EF945D26}" type="slidenum">
              <a:rPr lang="en-US" smtClean="0"/>
              <a:t>5</a:t>
            </a:fld>
            <a:endParaRPr lang="en-US"/>
          </a:p>
        </p:txBody>
      </p:sp>
    </p:spTree>
    <p:extLst>
      <p:ext uri="{BB962C8B-B14F-4D97-AF65-F5344CB8AC3E}">
        <p14:creationId xmlns:p14="http://schemas.microsoft.com/office/powerpoint/2010/main" val="2465474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saturation zone is represented by the dark shading in the second and third images on this slide. Every time you water, water is available to the roots as gravity takes it through the substrate(soil) to the saturation zone.</a:t>
            </a:r>
          </a:p>
          <a:p>
            <a:endParaRPr lang="en-US" dirty="0"/>
          </a:p>
          <a:p>
            <a:r>
              <a:rPr lang="en-US" dirty="0"/>
              <a:t>Container height and soil structure influence the amount of water in the container</a:t>
            </a:r>
          </a:p>
          <a:p>
            <a:r>
              <a:rPr lang="en-US" sz="1200" b="0" i="0" u="none" strike="noStrike" kern="1200" dirty="0">
                <a:solidFill>
                  <a:schemeClr val="tx1"/>
                </a:solidFill>
                <a:effectLst/>
                <a:latin typeface="+mn-lt"/>
                <a:ea typeface="+mn-ea"/>
                <a:cs typeface="+mn-cs"/>
              </a:rPr>
              <a:t>With taller pots, there is more gravity pulling on the water leading to drainage compared to a shorter pot.  </a:t>
            </a:r>
          </a:p>
          <a:p>
            <a:r>
              <a:rPr lang="en-US" sz="1200" b="0" i="0" u="none" strike="noStrike" kern="1200" dirty="0">
                <a:solidFill>
                  <a:schemeClr val="tx1"/>
                </a:solidFill>
                <a:effectLst/>
                <a:latin typeface="+mn-lt"/>
                <a:ea typeface="+mn-ea"/>
                <a:cs typeface="+mn-cs"/>
              </a:rPr>
              <a:t>Finer textured media will hold more water than a coarser one since there are more contact point in the finer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taller pot will require more energy to move water from saturation zone of pot to root zone where it is accessible to the plant.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need to water more frequently to provide sufficient water uptake by the root system or you might add a larger portion of fine media to your potting mix</a:t>
            </a:r>
          </a:p>
          <a:p>
            <a:endParaRPr lang="en-US" dirty="0"/>
          </a:p>
          <a:p>
            <a:r>
              <a:rPr lang="en-US" sz="1200" b="0" i="0" u="none" strike="noStrike" kern="1200" dirty="0">
                <a:solidFill>
                  <a:schemeClr val="tx1"/>
                </a:solidFill>
                <a:effectLst/>
                <a:latin typeface="+mn-lt"/>
                <a:ea typeface="+mn-ea"/>
                <a:cs typeface="+mn-cs"/>
              </a:rPr>
              <a:t>A broad shallow pot will retain more water than a tall narrow pot of equal volume if using identical potting mix</a:t>
            </a:r>
            <a:endParaRPr lang="en-US" dirty="0"/>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48</a:t>
            </a:fld>
            <a:endParaRPr lang="en-US"/>
          </a:p>
        </p:txBody>
      </p:sp>
    </p:spTree>
    <p:extLst>
      <p:ext uri="{BB962C8B-B14F-4D97-AF65-F5344CB8AC3E}">
        <p14:creationId xmlns:p14="http://schemas.microsoft.com/office/powerpoint/2010/main" val="490863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shallow pot will retain more water and “dry out” more slowly than a tall narrow pot of equal volume. There is less gravitational pull on the water in the shallow pot.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Think of a soaking wet kitchen sponge: place it on a rack on its largest flat side and wait until it stops dripping, then place the sponge on its longest narrow side, place a container under the rack and wait until it stops dripping, finally, place it on its shortest narrow side and see how much more water will come out of the sponge. </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49</a:t>
            </a:fld>
            <a:endParaRPr lang="en-US"/>
          </a:p>
        </p:txBody>
      </p:sp>
    </p:spTree>
    <p:extLst>
      <p:ext uri="{BB962C8B-B14F-4D97-AF65-F5344CB8AC3E}">
        <p14:creationId xmlns:p14="http://schemas.microsoft.com/office/powerpoint/2010/main" val="21988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want to have plants with the same water, light fertility and cold hardiness but you may want plants that </a:t>
            </a:r>
            <a:r>
              <a:rPr lang="en-US" dirty="0" err="1"/>
              <a:t>blook</a:t>
            </a:r>
            <a:r>
              <a:rPr lang="en-US" dirty="0"/>
              <a:t> at different times to extend the color show.</a:t>
            </a:r>
          </a:p>
          <a:p>
            <a:endParaRPr lang="en-US" dirty="0"/>
          </a:p>
          <a:p>
            <a:r>
              <a:rPr lang="en-US" dirty="0"/>
              <a:t>Growth habit is often listed in terms such as upright, trailing, mounding</a:t>
            </a:r>
          </a:p>
          <a:p>
            <a:endParaRPr lang="en-US" dirty="0"/>
          </a:p>
          <a:p>
            <a:r>
              <a:rPr lang="en-US" dirty="0"/>
              <a:t>You’ll also find information on deer resistance or attracts pollinators</a:t>
            </a:r>
          </a:p>
        </p:txBody>
      </p:sp>
      <p:sp>
        <p:nvSpPr>
          <p:cNvPr id="4" name="Slide Number Placeholder 3"/>
          <p:cNvSpPr>
            <a:spLocks noGrp="1"/>
          </p:cNvSpPr>
          <p:nvPr>
            <p:ph type="sldNum" sz="quarter" idx="5"/>
          </p:nvPr>
        </p:nvSpPr>
        <p:spPr/>
        <p:txBody>
          <a:bodyPr/>
          <a:lstStyle/>
          <a:p>
            <a:fld id="{2E1D57A0-13AF-4DAB-95E1-F863EF945D26}" type="slidenum">
              <a:rPr lang="en-US" smtClean="0"/>
              <a:t>50</a:t>
            </a:fld>
            <a:endParaRPr lang="en-US"/>
          </a:p>
        </p:txBody>
      </p:sp>
    </p:spTree>
    <p:extLst>
      <p:ext uri="{BB962C8B-B14F-4D97-AF65-F5344CB8AC3E}">
        <p14:creationId xmlns:p14="http://schemas.microsoft.com/office/powerpoint/2010/main" val="2476466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be shy about doing this but now I consider it a necessity. It won’t hurt the plant and will help insure that you are getting a desirable plant.</a:t>
            </a:r>
          </a:p>
          <a:p>
            <a:endParaRPr lang="en-US" dirty="0"/>
          </a:p>
          <a:p>
            <a:r>
              <a:rPr lang="en-US" dirty="0"/>
              <a:t>If you don’t feel comfortable doing it—ask for permission, it shouldn’t be denied by a reputable nursery.</a:t>
            </a:r>
          </a:p>
          <a:p>
            <a:endParaRPr lang="en-US" dirty="0"/>
          </a:p>
          <a:p>
            <a:r>
              <a:rPr lang="en-US" dirty="0"/>
              <a:t>The steps are to squeeze the pot. Tilt it so the root ball slides out. Capture it without harming the stems, foliage or flowers.</a:t>
            </a:r>
          </a:p>
          <a:p>
            <a:endParaRPr lang="en-US" dirty="0"/>
          </a:p>
          <a:p>
            <a:r>
              <a:rPr lang="en-US" dirty="0"/>
              <a:t>6-pack- squeeze the corner cell and pop out with your thumb or finger</a:t>
            </a:r>
          </a:p>
          <a:p>
            <a:endParaRPr lang="en-US" dirty="0"/>
          </a:p>
          <a:p>
            <a:r>
              <a:rPr lang="en-US" dirty="0"/>
              <a:t>1 Gallon- squeeze or roll the container, tilt and gently shake to remove onto your other hand</a:t>
            </a:r>
          </a:p>
          <a:p>
            <a:endParaRPr lang="en-US" dirty="0"/>
          </a:p>
          <a:p>
            <a:r>
              <a:rPr lang="en-US" dirty="0"/>
              <a:t>3-5 gallon- lay on it side, squeeze, roll or stomp on container, tilt and gently tug on the stem to remove</a:t>
            </a:r>
          </a:p>
          <a:p>
            <a:endParaRPr lang="en-US" dirty="0"/>
          </a:p>
          <a:p>
            <a:r>
              <a:rPr lang="en-US" dirty="0"/>
              <a:t>Look for (refer to bullets)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52</a:t>
            </a:fld>
            <a:endParaRPr lang="en-US"/>
          </a:p>
        </p:txBody>
      </p:sp>
    </p:spTree>
    <p:extLst>
      <p:ext uri="{BB962C8B-B14F-4D97-AF65-F5344CB8AC3E}">
        <p14:creationId xmlns:p14="http://schemas.microsoft.com/office/powerpoint/2010/main" val="676860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 plants  become rootbound when the plant matures beyond the capacity of the pot.</a:t>
            </a:r>
          </a:p>
          <a:p>
            <a:endParaRPr lang="en-US" dirty="0"/>
          </a:p>
          <a:p>
            <a:r>
              <a:rPr lang="en-US" dirty="0"/>
              <a:t>It is common for nursery stock that is left in the container too long either at the nursery or waiting on you potting bench to be planted—I am so guilty of this…so I’ve had lots of practice in taming the overgrown </a:t>
            </a:r>
            <a:r>
              <a:rPr lang="en-US" dirty="0" err="1"/>
              <a:t>rootball</a:t>
            </a:r>
            <a:r>
              <a:rPr lang="en-US" dirty="0"/>
              <a:t> –if you don’t do this the plant will be slow to establish fresh new roots into the potting soil</a:t>
            </a:r>
          </a:p>
        </p:txBody>
      </p:sp>
      <p:sp>
        <p:nvSpPr>
          <p:cNvPr id="4" name="Slide Number Placeholder 3"/>
          <p:cNvSpPr>
            <a:spLocks noGrp="1"/>
          </p:cNvSpPr>
          <p:nvPr>
            <p:ph type="sldNum" sz="quarter" idx="5"/>
          </p:nvPr>
        </p:nvSpPr>
        <p:spPr/>
        <p:txBody>
          <a:bodyPr/>
          <a:lstStyle/>
          <a:p>
            <a:fld id="{2E1D57A0-13AF-4DAB-95E1-F863EF945D26}" type="slidenum">
              <a:rPr lang="en-US" smtClean="0"/>
              <a:t>53</a:t>
            </a:fld>
            <a:endParaRPr lang="en-US"/>
          </a:p>
        </p:txBody>
      </p:sp>
    </p:spTree>
    <p:extLst>
      <p:ext uri="{BB962C8B-B14F-4D97-AF65-F5344CB8AC3E}">
        <p14:creationId xmlns:p14="http://schemas.microsoft.com/office/powerpoint/2010/main" val="2954020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bullet points</a:t>
            </a:r>
          </a:p>
        </p:txBody>
      </p:sp>
      <p:sp>
        <p:nvSpPr>
          <p:cNvPr id="4" name="Slide Number Placeholder 3"/>
          <p:cNvSpPr>
            <a:spLocks noGrp="1"/>
          </p:cNvSpPr>
          <p:nvPr>
            <p:ph type="sldNum" sz="quarter" idx="5"/>
          </p:nvPr>
        </p:nvSpPr>
        <p:spPr/>
        <p:txBody>
          <a:bodyPr/>
          <a:lstStyle/>
          <a:p>
            <a:fld id="{2E1D57A0-13AF-4DAB-95E1-F863EF945D26}" type="slidenum">
              <a:rPr lang="en-US" smtClean="0"/>
              <a:t>54</a:t>
            </a:fld>
            <a:endParaRPr lang="en-US"/>
          </a:p>
        </p:txBody>
      </p:sp>
    </p:spTree>
    <p:extLst>
      <p:ext uri="{BB962C8B-B14F-4D97-AF65-F5344CB8AC3E}">
        <p14:creationId xmlns:p14="http://schemas.microsoft.com/office/powerpoint/2010/main" val="2773240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57</a:t>
            </a:fld>
            <a:endParaRPr lang="en-US"/>
          </a:p>
        </p:txBody>
      </p:sp>
    </p:spTree>
    <p:extLst>
      <p:ext uri="{BB962C8B-B14F-4D97-AF65-F5344CB8AC3E}">
        <p14:creationId xmlns:p14="http://schemas.microsoft.com/office/powerpoint/2010/main" val="2006511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Thriller can be central or back depending on where it will be displayed</a:t>
            </a:r>
          </a:p>
        </p:txBody>
      </p:sp>
      <p:sp>
        <p:nvSpPr>
          <p:cNvPr id="4" name="Slide Number Placeholder 3"/>
          <p:cNvSpPr>
            <a:spLocks noGrp="1"/>
          </p:cNvSpPr>
          <p:nvPr>
            <p:ph type="sldNum" sz="quarter" idx="5"/>
          </p:nvPr>
        </p:nvSpPr>
        <p:spPr/>
        <p:txBody>
          <a:bodyPr/>
          <a:lstStyle/>
          <a:p>
            <a:fld id="{2E1D57A0-13AF-4DAB-95E1-F863EF945D26}" type="slidenum">
              <a:rPr lang="en-US" smtClean="0"/>
              <a:t>58</a:t>
            </a:fld>
            <a:endParaRPr lang="en-US"/>
          </a:p>
        </p:txBody>
      </p:sp>
    </p:spTree>
    <p:extLst>
      <p:ext uri="{BB962C8B-B14F-4D97-AF65-F5344CB8AC3E}">
        <p14:creationId xmlns:p14="http://schemas.microsoft.com/office/powerpoint/2010/main" val="463187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potting bench or on a tarp</a:t>
            </a:r>
          </a:p>
        </p:txBody>
      </p:sp>
      <p:sp>
        <p:nvSpPr>
          <p:cNvPr id="4" name="Slide Number Placeholder 3"/>
          <p:cNvSpPr>
            <a:spLocks noGrp="1"/>
          </p:cNvSpPr>
          <p:nvPr>
            <p:ph type="sldNum" sz="quarter" idx="5"/>
          </p:nvPr>
        </p:nvSpPr>
        <p:spPr/>
        <p:txBody>
          <a:bodyPr/>
          <a:lstStyle/>
          <a:p>
            <a:fld id="{2E1D57A0-13AF-4DAB-95E1-F863EF945D26}" type="slidenum">
              <a:rPr lang="en-US" smtClean="0"/>
              <a:t>59</a:t>
            </a:fld>
            <a:endParaRPr lang="en-US"/>
          </a:p>
        </p:txBody>
      </p:sp>
    </p:spTree>
    <p:extLst>
      <p:ext uri="{BB962C8B-B14F-4D97-AF65-F5344CB8AC3E}">
        <p14:creationId xmlns:p14="http://schemas.microsoft.com/office/powerpoint/2010/main" val="547142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62</a:t>
            </a:fld>
            <a:endParaRPr lang="en-US"/>
          </a:p>
        </p:txBody>
      </p:sp>
    </p:spTree>
    <p:extLst>
      <p:ext uri="{BB962C8B-B14F-4D97-AF65-F5344CB8AC3E}">
        <p14:creationId xmlns:p14="http://schemas.microsoft.com/office/powerpoint/2010/main" val="258203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Spaces include: Indoor &amp; Outdoor, sunny windowsills, balconies, decks and patios</a:t>
            </a:r>
          </a:p>
          <a:p>
            <a:r>
              <a:rPr lang="en-US" dirty="0"/>
              <a:t>Up your chances for success by doing a little research prior to planting</a:t>
            </a:r>
          </a:p>
          <a:p>
            <a:r>
              <a:rPr lang="en-US" dirty="0"/>
              <a:t>Observe the light in the space you plan to place a container – is it direct or indirect, morning, all day or afternoon sun</a:t>
            </a:r>
          </a:p>
          <a:p>
            <a:r>
              <a:rPr lang="en-US" dirty="0"/>
              <a:t>What are the characteristics of the plant? Do they prefer to keep their roots moist or dry out between watering. Shallow root system? Perfect for a bowl pot.</a:t>
            </a:r>
          </a:p>
          <a:p>
            <a:r>
              <a:rPr lang="en-US" dirty="0"/>
              <a:t>Herbs, cherry tomatoes and strawberries proven performers in containers.</a:t>
            </a:r>
          </a:p>
          <a:p>
            <a:r>
              <a:rPr lang="en-US" dirty="0"/>
              <a:t>African violets, ferns, </a:t>
            </a:r>
            <a:r>
              <a:rPr lang="en-US" dirty="0" err="1"/>
              <a:t>ficus</a:t>
            </a:r>
            <a:r>
              <a:rPr lang="en-US" dirty="0"/>
              <a:t> and philodendron do well indoors, </a:t>
            </a:r>
          </a:p>
          <a:p>
            <a:r>
              <a:rPr lang="en-US" dirty="0"/>
              <a:t>Dwarf Citrus, fig and blueberry will thrive in a ½ wine barrel size container</a:t>
            </a:r>
          </a:p>
        </p:txBody>
      </p:sp>
      <p:sp>
        <p:nvSpPr>
          <p:cNvPr id="4" name="Slide Number Placeholder 3"/>
          <p:cNvSpPr>
            <a:spLocks noGrp="1"/>
          </p:cNvSpPr>
          <p:nvPr>
            <p:ph type="sldNum" sz="quarter" idx="5"/>
          </p:nvPr>
        </p:nvSpPr>
        <p:spPr/>
        <p:txBody>
          <a:bodyPr/>
          <a:lstStyle/>
          <a:p>
            <a:fld id="{2E1D57A0-13AF-4DAB-95E1-F863EF945D26}" type="slidenum">
              <a:rPr lang="en-US" smtClean="0"/>
              <a:t>6</a:t>
            </a:fld>
            <a:endParaRPr lang="en-US"/>
          </a:p>
        </p:txBody>
      </p:sp>
    </p:spTree>
    <p:extLst>
      <p:ext uri="{BB962C8B-B14F-4D97-AF65-F5344CB8AC3E}">
        <p14:creationId xmlns:p14="http://schemas.microsoft.com/office/powerpoint/2010/main" val="1468434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63</a:t>
            </a:fld>
            <a:endParaRPr lang="en-US"/>
          </a:p>
        </p:txBody>
      </p:sp>
    </p:spTree>
    <p:extLst>
      <p:ext uri="{BB962C8B-B14F-4D97-AF65-F5344CB8AC3E}">
        <p14:creationId xmlns:p14="http://schemas.microsoft.com/office/powerpoint/2010/main" val="1584050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64</a:t>
            </a:fld>
            <a:endParaRPr lang="en-US"/>
          </a:p>
        </p:txBody>
      </p:sp>
    </p:spTree>
    <p:extLst>
      <p:ext uri="{BB962C8B-B14F-4D97-AF65-F5344CB8AC3E}">
        <p14:creationId xmlns:p14="http://schemas.microsoft.com/office/powerpoint/2010/main" val="2155130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Watering-overwater at once a month to leach </a:t>
            </a:r>
            <a:r>
              <a:rPr lang="en-US" dirty="0" err="1"/>
              <a:t>soluable</a:t>
            </a:r>
            <a:r>
              <a:rPr lang="en-US" dirty="0"/>
              <a:t> salts from fertilizers</a:t>
            </a:r>
          </a:p>
          <a:p>
            <a:r>
              <a:rPr lang="en-US" dirty="0"/>
              <a:t>Fertilize more frequently then in the ground and the recommendation is to use a weaker solution more often</a:t>
            </a:r>
          </a:p>
        </p:txBody>
      </p:sp>
      <p:sp>
        <p:nvSpPr>
          <p:cNvPr id="4" name="Slide Number Placeholder 3"/>
          <p:cNvSpPr>
            <a:spLocks noGrp="1"/>
          </p:cNvSpPr>
          <p:nvPr>
            <p:ph type="sldNum" sz="quarter" idx="5"/>
          </p:nvPr>
        </p:nvSpPr>
        <p:spPr/>
        <p:txBody>
          <a:bodyPr/>
          <a:lstStyle/>
          <a:p>
            <a:fld id="{2E1D57A0-13AF-4DAB-95E1-F863EF945D26}" type="slidenum">
              <a:rPr lang="en-US" smtClean="0"/>
              <a:t>65</a:t>
            </a:fld>
            <a:endParaRPr lang="en-US"/>
          </a:p>
        </p:txBody>
      </p:sp>
    </p:spTree>
    <p:extLst>
      <p:ext uri="{BB962C8B-B14F-4D97-AF65-F5344CB8AC3E}">
        <p14:creationId xmlns:p14="http://schemas.microsoft.com/office/powerpoint/2010/main" val="3254405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66</a:t>
            </a:fld>
            <a:endParaRPr lang="en-US"/>
          </a:p>
        </p:txBody>
      </p:sp>
    </p:spTree>
    <p:extLst>
      <p:ext uri="{BB962C8B-B14F-4D97-AF65-F5344CB8AC3E}">
        <p14:creationId xmlns:p14="http://schemas.microsoft.com/office/powerpoint/2010/main" val="3861423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68</a:t>
            </a:fld>
            <a:endParaRPr lang="en-US"/>
          </a:p>
        </p:txBody>
      </p:sp>
    </p:spTree>
    <p:extLst>
      <p:ext uri="{BB962C8B-B14F-4D97-AF65-F5344CB8AC3E}">
        <p14:creationId xmlns:p14="http://schemas.microsoft.com/office/powerpoint/2010/main" val="2053935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Shape 39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When you come up empty you can always use the MG hotline</a:t>
            </a:r>
            <a:endParaRPr sz="1200" b="0" i="0" u="none" strike="noStrike" cap="none">
              <a:solidFill>
                <a:schemeClr val="dk1"/>
              </a:solidFill>
              <a:latin typeface="Calibri"/>
              <a:ea typeface="Calibri"/>
              <a:cs typeface="Calibri"/>
              <a:sym typeface="Calibri"/>
            </a:endParaRPr>
          </a:p>
        </p:txBody>
      </p:sp>
      <p:sp>
        <p:nvSpPr>
          <p:cNvPr id="398" name="Shape 39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2543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t>
            </a:r>
          </a:p>
          <a:p>
            <a:r>
              <a:rPr lang="en-US" baseline="0" dirty="0"/>
              <a:t>“So we can better serve our communities and improve the content and value of our program’s events and workshops, please be on the look-out for an email to access our online survey. The survey typically takes less than 10 minutes to complete. We are so grateful for your support of the UC Master Gardener Program”.</a:t>
            </a:r>
            <a:br>
              <a:rPr lang="en-US" baseline="0" dirty="0"/>
            </a:br>
            <a:endParaRPr lang="en-US" dirty="0"/>
          </a:p>
        </p:txBody>
      </p:sp>
      <p:sp>
        <p:nvSpPr>
          <p:cNvPr id="4" name="Slide Number Placeholder 3"/>
          <p:cNvSpPr>
            <a:spLocks noGrp="1"/>
          </p:cNvSpPr>
          <p:nvPr>
            <p:ph type="sldNum" sz="quarter" idx="10"/>
          </p:nvPr>
        </p:nvSpPr>
        <p:spPr/>
        <p:txBody>
          <a:bodyPr/>
          <a:lstStyle/>
          <a:p>
            <a:fld id="{B8A03875-C829-43EA-BB36-9F4426AAA6A3}" type="slidenum">
              <a:rPr lang="en-US" smtClean="0"/>
              <a:t>73</a:t>
            </a:fld>
            <a:endParaRPr lang="en-US"/>
          </a:p>
        </p:txBody>
      </p:sp>
    </p:spTree>
    <p:extLst>
      <p:ext uri="{BB962C8B-B14F-4D97-AF65-F5344CB8AC3E}">
        <p14:creationId xmlns:p14="http://schemas.microsoft.com/office/powerpoint/2010/main" val="107375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larger spaces, the size and grouping of containers can draw the eye to a ‘proud portion’ of the garden or conversely distract from the compost pile </a:t>
            </a:r>
          </a:p>
          <a:p>
            <a:r>
              <a:rPr lang="en-US" dirty="0"/>
              <a:t>It can define a path, alternating and repeating the same container on either side of the path</a:t>
            </a:r>
          </a:p>
          <a:p>
            <a:r>
              <a:rPr lang="en-US" dirty="0"/>
              <a:t>Containers below an arbor, by the front door, or other design element can lend weight and interest</a:t>
            </a:r>
          </a:p>
          <a:p>
            <a:r>
              <a:rPr lang="en-US" dirty="0"/>
              <a:t>For planters by water features, plant selection should be limited to those that don’t drop a lot of material into the water – </a:t>
            </a:r>
            <a:r>
              <a:rPr lang="en-US" dirty="0" err="1"/>
              <a:t>Hostas</a:t>
            </a:r>
            <a:r>
              <a:rPr lang="en-US" dirty="0"/>
              <a:t>, Canna, Philodendron, </a:t>
            </a:r>
            <a:r>
              <a:rPr lang="en-US" dirty="0" err="1"/>
              <a:t>Colocasia</a:t>
            </a:r>
            <a:r>
              <a:rPr lang="en-US" dirty="0"/>
              <a:t> to name a few</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7</a:t>
            </a:fld>
            <a:endParaRPr lang="en-US"/>
          </a:p>
        </p:txBody>
      </p:sp>
    </p:spTree>
    <p:extLst>
      <p:ext uri="{BB962C8B-B14F-4D97-AF65-F5344CB8AC3E}">
        <p14:creationId xmlns:p14="http://schemas.microsoft.com/office/powerpoint/2010/main" val="214738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 gardening is the ‘unsure gardener’s’ friend, if the pot is not thriving, move it, adjust the water schedule, amend the soil, add a little nutrient until it is ‘just right’.</a:t>
            </a:r>
          </a:p>
          <a:p>
            <a:r>
              <a:rPr lang="en-US" dirty="0"/>
              <a:t>Sun patterns and temperature can change considerably throughout the calendar year, the advantage of a container is it can be reliably protected from frost, park it in the garage until the freeze subsides</a:t>
            </a:r>
          </a:p>
        </p:txBody>
      </p:sp>
      <p:sp>
        <p:nvSpPr>
          <p:cNvPr id="4" name="Slide Number Placeholder 3"/>
          <p:cNvSpPr>
            <a:spLocks noGrp="1"/>
          </p:cNvSpPr>
          <p:nvPr>
            <p:ph type="sldNum" sz="quarter" idx="5"/>
          </p:nvPr>
        </p:nvSpPr>
        <p:spPr/>
        <p:txBody>
          <a:bodyPr/>
          <a:lstStyle/>
          <a:p>
            <a:fld id="{2E1D57A0-13AF-4DAB-95E1-F863EF945D26}" type="slidenum">
              <a:rPr lang="en-US" smtClean="0"/>
              <a:t>8</a:t>
            </a:fld>
            <a:endParaRPr lang="en-US"/>
          </a:p>
        </p:txBody>
      </p:sp>
    </p:spTree>
    <p:extLst>
      <p:ext uri="{BB962C8B-B14F-4D97-AF65-F5344CB8AC3E}">
        <p14:creationId xmlns:p14="http://schemas.microsoft.com/office/powerpoint/2010/main" val="198122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considerations when selecting a container for your planting.</a:t>
            </a:r>
          </a:p>
          <a:p>
            <a:endParaRPr lang="en-US" dirty="0"/>
          </a:p>
          <a:p>
            <a:r>
              <a:rPr lang="en-US" dirty="0"/>
              <a:t>Review bullet points—Now we’ll learn how each of these apply to different pot materials </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9</a:t>
            </a:fld>
            <a:endParaRPr lang="en-US"/>
          </a:p>
        </p:txBody>
      </p:sp>
    </p:spTree>
    <p:extLst>
      <p:ext uri="{BB962C8B-B14F-4D97-AF65-F5344CB8AC3E}">
        <p14:creationId xmlns:p14="http://schemas.microsoft.com/office/powerpoint/2010/main" val="183810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Terra cotta is a porous/breathable material and as a result soil dries more quickly and the pot requires more frequent watering. If you tend to overwater terra cotta will be forgiving. Moisture released through the pot wall will transition to decks and table tops leaving rings.</a:t>
            </a:r>
          </a:p>
          <a:p>
            <a:endParaRPr lang="en-US" dirty="0"/>
          </a:p>
          <a:p>
            <a:r>
              <a:rPr lang="en-US" b="1" dirty="0">
                <a:solidFill>
                  <a:srgbClr val="C00000"/>
                </a:solidFill>
              </a:rPr>
              <a:t>Because the pot breathes the soil temperature changes with the air temperature. Heat is not trapped in the vessel and this can benefit the roots.</a:t>
            </a:r>
          </a:p>
          <a:p>
            <a:endParaRPr lang="en-US" b="1" dirty="0">
              <a:solidFill>
                <a:srgbClr val="C00000"/>
              </a:solidFill>
            </a:endParaRPr>
          </a:p>
          <a:p>
            <a:r>
              <a:rPr lang="en-US" dirty="0"/>
              <a:t>Consider the difference of a </a:t>
            </a:r>
          </a:p>
          <a:p>
            <a:pPr marL="171450" indent="-171450">
              <a:buFont typeface="Arial" panose="020B0604020202020204" pitchFamily="34" charset="0"/>
              <a:buChar char="•"/>
            </a:pPr>
            <a:r>
              <a:rPr lang="en-US" dirty="0"/>
              <a:t>thick walled pot—less water loss, enhanced soil insulation…heavier, less breakable…more expensive</a:t>
            </a:r>
          </a:p>
          <a:p>
            <a:pPr marL="171450" indent="-171450">
              <a:buFont typeface="Arial" panose="020B0604020202020204" pitchFamily="34" charset="0"/>
              <a:buChar char="•"/>
            </a:pPr>
            <a:r>
              <a:rPr lang="en-US" dirty="0"/>
              <a:t>Thin walled pot  classic flower pot—less water retention and insulation…more breakable…less expensive</a:t>
            </a:r>
          </a:p>
          <a:p>
            <a:pPr marL="171450" indent="-171450">
              <a:buFont typeface="Arial" panose="020B0604020202020204" pitchFamily="34" charset="0"/>
              <a:buChar char="•"/>
            </a:pPr>
            <a:endParaRPr lang="en-US" dirty="0"/>
          </a:p>
          <a:p>
            <a:pPr marL="0" indent="0">
              <a:buFontTx/>
              <a:buNone/>
            </a:pPr>
            <a:r>
              <a:rPr lang="en-US" dirty="0"/>
              <a:t>Classic terra cotta is harmonious with plant and garden colors. It weathers with age sometimes cracking and chipping, leached salts or moss may gather on the outside of the pot.</a:t>
            </a:r>
          </a:p>
          <a:p>
            <a:pPr marL="0" indent="0">
              <a:buFontTx/>
              <a:buNone/>
            </a:pPr>
            <a:endParaRPr lang="en-US" dirty="0"/>
          </a:p>
          <a:p>
            <a:pPr marL="0" indent="0">
              <a:buFontTx/>
              <a:buNone/>
            </a:pPr>
            <a:r>
              <a:rPr lang="en-US" dirty="0"/>
              <a:t>Great for plants with low water needs like succulents, grasses, geraniums, and even roses Plants that benefit from the soil drying between watering</a:t>
            </a:r>
          </a:p>
          <a:p>
            <a:pPr marL="171450" indent="-171450">
              <a:buFont typeface="Arial" panose="020B0604020202020204" pitchFamily="34" charset="0"/>
              <a:buChar char="•"/>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10</a:t>
            </a:fld>
            <a:endParaRPr lang="en-US"/>
          </a:p>
        </p:txBody>
      </p:sp>
    </p:spTree>
    <p:extLst>
      <p:ext uri="{BB962C8B-B14F-4D97-AF65-F5344CB8AC3E}">
        <p14:creationId xmlns:p14="http://schemas.microsoft.com/office/powerpoint/2010/main" val="297007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94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D5D81A-3D73-274D-864F-15F38B6002DB}" type="datetimeFigureOut">
              <a:rPr lang="en-US"/>
              <a:pPr>
                <a:defRPr/>
              </a:pPr>
              <a:t>4/5/19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6D70FA-212C-9C4C-A3B5-B8BC0433DA9B}" type="slidenum">
              <a:rPr lang="en-US"/>
              <a:pPr>
                <a:defRPr/>
              </a:pPr>
              <a:t>‹#›</a:t>
            </a:fld>
            <a:endParaRPr lang="en-US"/>
          </a:p>
        </p:txBody>
      </p:sp>
    </p:spTree>
    <p:extLst>
      <p:ext uri="{BB962C8B-B14F-4D97-AF65-F5344CB8AC3E}">
        <p14:creationId xmlns:p14="http://schemas.microsoft.com/office/powerpoint/2010/main" val="208590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6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6759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7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476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0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990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10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F2168E-51D6-B442-B454-9110B2BC6164}" type="datetimeFigureOut">
              <a:rPr lang="en-US"/>
              <a:pPr>
                <a:defRPr/>
              </a:pPr>
              <a:t>4/5/19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94C592-CD11-4441-8E58-D5877BFD500D}" type="slidenum">
              <a:rPr lang="en-US"/>
              <a:pPr>
                <a:defRPr/>
              </a:pPr>
              <a:t>‹#›</a:t>
            </a:fld>
            <a:endParaRPr lang="en-US"/>
          </a:p>
        </p:txBody>
      </p:sp>
    </p:spTree>
    <p:extLst>
      <p:ext uri="{BB962C8B-B14F-4D97-AF65-F5344CB8AC3E}">
        <p14:creationId xmlns:p14="http://schemas.microsoft.com/office/powerpoint/2010/main" val="25235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848774" y="1729241"/>
            <a:ext cx="1394162" cy="907754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CC843E-C13A-5744-B272-0F6E46035465}" type="datetimeFigureOut">
              <a:rPr lang="en-US"/>
              <a:pPr>
                <a:defRPr/>
              </a:pPr>
              <a:t>4/5/19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E48070-5850-0046-B6B0-CC18AED003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22.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4.tiff"/><Relationship Id="rId4" Type="http://schemas.openxmlformats.org/officeDocument/2006/relationships/image" Target="../media/image73.tiff"/></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7" Type="http://schemas.microsoft.com/office/2007/relationships/hdphoto" Target="../media/hdphoto5.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eg"/><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8" Type="http://schemas.openxmlformats.org/officeDocument/2006/relationships/image" Target="../media/image115.tiff"/><Relationship Id="rId3" Type="http://schemas.openxmlformats.org/officeDocument/2006/relationships/image" Target="../media/image111.tiff"/><Relationship Id="rId7" Type="http://schemas.openxmlformats.org/officeDocument/2006/relationships/image" Target="../media/image114.tiff"/><Relationship Id="rId2" Type="http://schemas.openxmlformats.org/officeDocument/2006/relationships/image" Target="../media/image53.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3.png"/><Relationship Id="rId4" Type="http://schemas.openxmlformats.org/officeDocument/2006/relationships/image" Target="../media/image112.tiff"/></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g"/><Relationship Id="rId1" Type="http://schemas.openxmlformats.org/officeDocument/2006/relationships/slideLayout" Target="../slideLayouts/slideLayout2.xml"/><Relationship Id="rId5" Type="http://schemas.openxmlformats.org/officeDocument/2006/relationships/image" Target="../media/image122.jpg"/><Relationship Id="rId4" Type="http://schemas.openxmlformats.org/officeDocument/2006/relationships/image" Target="../media/image121.jpg"/></Relationships>
</file>

<file path=ppt/slides/_rels/slide6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 Id="rId4" Type="http://schemas.openxmlformats.org/officeDocument/2006/relationships/image" Target="../media/image125.jpg"/></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8.tiff"/><Relationship Id="rId4" Type="http://schemas.microsoft.com/office/2007/relationships/hdphoto" Target="../media/hdphoto7.wdp"/></Relationships>
</file>

<file path=ppt/slides/_rels/slide64.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3.tiff"/></Relationships>
</file>

<file path=ppt/slides/_rels/slide67.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chemung.cce.cornell.edu/resources/container-gardening" TargetMode="External"/><Relationship Id="rId2" Type="http://schemas.openxmlformats.org/officeDocument/2006/relationships/hyperlink" Target="http://learningstore.uwex.edu/assets/pdfs/A3382.pdf" TargetMode="External"/><Relationship Id="rId1" Type="http://schemas.openxmlformats.org/officeDocument/2006/relationships/slideLayout" Target="../slideLayouts/slideLayout2.xml"/><Relationship Id="rId5" Type="http://schemas.openxmlformats.org/officeDocument/2006/relationships/hyperlink" Target="https://bonsaiwonders-art.blogspot.com/2010/01/purpose-behind-drainage-layers.html" TargetMode="External"/><Relationship Id="rId4" Type="http://schemas.openxmlformats.org/officeDocument/2006/relationships/hyperlink" Target="https://www.gardeners.com/how-to/create-planters-that-stand-out/5325.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sfyl.ifas.ufl.edu/lawn-and-garden/homemade-potting-mix/" TargetMode="External"/><Relationship Id="rId2" Type="http://schemas.openxmlformats.org/officeDocument/2006/relationships/hyperlink" Target="http://cagardenweb.ucanr.edu/Houseplants/Soluble_Salts/" TargetMode="External"/><Relationship Id="rId1" Type="http://schemas.openxmlformats.org/officeDocument/2006/relationships/slideLayout" Target="../slideLayouts/slideLayout2.xml"/><Relationship Id="rId4" Type="http://schemas.openxmlformats.org/officeDocument/2006/relationships/hyperlink" Target="https://www.bhg.com/gardening/container/basics/make-your-own-potting-mixe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growbetterveggies.com/growbetterveggies/2010/04/growing-tomatoes-in-pots.html" TargetMode="External"/><Relationship Id="rId2" Type="http://schemas.openxmlformats.org/officeDocument/2006/relationships/hyperlink" Target="https://articles.extension.org/pages/20982/organic-potting-mix-basic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mbmg.ucanr.edu/hotline/"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6.jp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286" y="2693987"/>
            <a:ext cx="7772400" cy="1470025"/>
          </a:xfrm>
        </p:spPr>
        <p:txBody>
          <a:bodyPr/>
          <a:lstStyle/>
          <a:p>
            <a:r>
              <a:rPr lang="en-US" sz="4800" b="1" dirty="0">
                <a:solidFill>
                  <a:schemeClr val="accent6">
                    <a:lumMod val="75000"/>
                  </a:schemeClr>
                </a:solidFill>
              </a:rPr>
              <a:t>Container Gardening</a:t>
            </a:r>
            <a:br>
              <a:rPr lang="en-US" sz="4800" b="1" dirty="0">
                <a:solidFill>
                  <a:schemeClr val="accent6">
                    <a:lumMod val="75000"/>
                  </a:schemeClr>
                </a:solidFill>
              </a:rPr>
            </a:br>
            <a:r>
              <a:rPr lang="en-US" sz="4800" b="1" dirty="0">
                <a:solidFill>
                  <a:schemeClr val="accent6">
                    <a:lumMod val="75000"/>
                  </a:schemeClr>
                </a:solidFill>
              </a:rPr>
              <a:t>Basics and Beyond</a:t>
            </a:r>
          </a:p>
        </p:txBody>
      </p:sp>
      <p:sp>
        <p:nvSpPr>
          <p:cNvPr id="3" name="Subtitle 2"/>
          <p:cNvSpPr>
            <a:spLocks noGrp="1"/>
          </p:cNvSpPr>
          <p:nvPr>
            <p:ph type="subTitle" idx="1"/>
          </p:nvPr>
        </p:nvSpPr>
        <p:spPr>
          <a:xfrm>
            <a:off x="1371600" y="4651513"/>
            <a:ext cx="6400800" cy="1752600"/>
          </a:xfrm>
        </p:spPr>
        <p:txBody>
          <a:bodyPr>
            <a:normAutofit/>
          </a:bodyPr>
          <a:lstStyle/>
          <a:p>
            <a:r>
              <a:rPr lang="en-US" sz="1800" b="1" dirty="0">
                <a:latin typeface="Verdana"/>
                <a:cs typeface="Verdana"/>
              </a:rPr>
              <a:t>UC Master Gardeners of Monterey &amp; Santa Cruz</a:t>
            </a:r>
          </a:p>
          <a:p>
            <a:r>
              <a:rPr lang="en-US" sz="1800" b="1" dirty="0">
                <a:latin typeface="Verdana"/>
                <a:cs typeface="Verdana"/>
              </a:rPr>
              <a:t>April, 2019</a:t>
            </a:r>
          </a:p>
        </p:txBody>
      </p:sp>
      <p:pic>
        <p:nvPicPr>
          <p:cNvPr id="5" name="Picture 4">
            <a:extLst>
              <a:ext uri="{FF2B5EF4-FFF2-40B4-BE49-F238E27FC236}">
                <a16:creationId xmlns:a16="http://schemas.microsoft.com/office/drawing/2014/main" id="{62913D22-6B8E-FE42-AF14-1CC63FBE955E}"/>
              </a:ext>
            </a:extLst>
          </p:cNvPr>
          <p:cNvPicPr>
            <a:picLocks noChangeAspect="1"/>
          </p:cNvPicPr>
          <p:nvPr/>
        </p:nvPicPr>
        <p:blipFill>
          <a:blip r:embed="rId2"/>
          <a:stretch>
            <a:fillRect/>
          </a:stretch>
        </p:blipFill>
        <p:spPr>
          <a:xfrm>
            <a:off x="882314" y="180974"/>
            <a:ext cx="2071921" cy="2513013"/>
          </a:xfrm>
          <a:prstGeom prst="rect">
            <a:avLst/>
          </a:prstGeom>
        </p:spPr>
      </p:pic>
      <p:pic>
        <p:nvPicPr>
          <p:cNvPr id="7" name="Picture 6">
            <a:extLst>
              <a:ext uri="{FF2B5EF4-FFF2-40B4-BE49-F238E27FC236}">
                <a16:creationId xmlns:a16="http://schemas.microsoft.com/office/drawing/2014/main" id="{D0D45A5A-1D6F-5E43-A277-90746A8F7651}"/>
              </a:ext>
            </a:extLst>
          </p:cNvPr>
          <p:cNvPicPr>
            <a:picLocks noChangeAspect="1"/>
          </p:cNvPicPr>
          <p:nvPr/>
        </p:nvPicPr>
        <p:blipFill>
          <a:blip r:embed="rId3"/>
          <a:stretch>
            <a:fillRect/>
          </a:stretch>
        </p:blipFill>
        <p:spPr>
          <a:xfrm>
            <a:off x="3190875" y="477270"/>
            <a:ext cx="2762250" cy="1920421"/>
          </a:xfrm>
          <a:prstGeom prst="rect">
            <a:avLst/>
          </a:prstGeom>
        </p:spPr>
      </p:pic>
      <p:pic>
        <p:nvPicPr>
          <p:cNvPr id="9" name="Picture 8">
            <a:extLst>
              <a:ext uri="{FF2B5EF4-FFF2-40B4-BE49-F238E27FC236}">
                <a16:creationId xmlns:a16="http://schemas.microsoft.com/office/drawing/2014/main" id="{F5739252-6271-B34F-BF97-02C2BAC95467}"/>
              </a:ext>
            </a:extLst>
          </p:cNvPr>
          <p:cNvPicPr>
            <a:picLocks noChangeAspect="1"/>
          </p:cNvPicPr>
          <p:nvPr/>
        </p:nvPicPr>
        <p:blipFill>
          <a:blip r:embed="rId4"/>
          <a:stretch>
            <a:fillRect/>
          </a:stretch>
        </p:blipFill>
        <p:spPr>
          <a:xfrm>
            <a:off x="6206698" y="213254"/>
            <a:ext cx="1860550" cy="2480733"/>
          </a:xfrm>
          <a:prstGeom prst="rect">
            <a:avLst/>
          </a:prstGeom>
        </p:spPr>
      </p:pic>
    </p:spTree>
    <p:extLst>
      <p:ext uri="{BB962C8B-B14F-4D97-AF65-F5344CB8AC3E}">
        <p14:creationId xmlns:p14="http://schemas.microsoft.com/office/powerpoint/2010/main" val="3956771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Terra Cotta</a:t>
            </a:r>
          </a:p>
        </p:txBody>
      </p:sp>
      <p:sp>
        <p:nvSpPr>
          <p:cNvPr id="3" name="Content Placeholder 2"/>
          <p:cNvSpPr>
            <a:spLocks noGrp="1"/>
          </p:cNvSpPr>
          <p:nvPr>
            <p:ph idx="1"/>
          </p:nvPr>
        </p:nvSpPr>
        <p:spPr>
          <a:xfrm>
            <a:off x="457200" y="1293835"/>
            <a:ext cx="4681469" cy="4270330"/>
          </a:xfrm>
        </p:spPr>
        <p:txBody>
          <a:bodyPr/>
          <a:lstStyle/>
          <a:p>
            <a:r>
              <a:rPr lang="en-US" sz="2800" dirty="0"/>
              <a:t>Porous—breathes, soil dries more quickly</a:t>
            </a:r>
          </a:p>
          <a:p>
            <a:r>
              <a:rPr lang="en-US" sz="2800" dirty="0"/>
              <a:t>Needs watering more often</a:t>
            </a:r>
          </a:p>
          <a:p>
            <a:r>
              <a:rPr lang="en-US" sz="2800" dirty="0"/>
              <a:t>Variety in size, shape, design</a:t>
            </a:r>
          </a:p>
          <a:p>
            <a:r>
              <a:rPr lang="en-US" sz="2800" dirty="0"/>
              <a:t>Harmonious with plant and garden colors</a:t>
            </a:r>
          </a:p>
          <a:p>
            <a:r>
              <a:rPr lang="en-US" sz="2800" dirty="0"/>
              <a:t>Relatively heavy </a:t>
            </a:r>
          </a:p>
          <a:p>
            <a:r>
              <a:rPr lang="en-US" sz="2800" dirty="0"/>
              <a:t>Breakable</a:t>
            </a:r>
          </a:p>
        </p:txBody>
      </p:sp>
      <p:pic>
        <p:nvPicPr>
          <p:cNvPr id="6" name="Picture 5">
            <a:extLst>
              <a:ext uri="{FF2B5EF4-FFF2-40B4-BE49-F238E27FC236}">
                <a16:creationId xmlns:a16="http://schemas.microsoft.com/office/drawing/2014/main" id="{814FC6FE-C084-7846-976F-434B5F70B0C4}"/>
              </a:ext>
            </a:extLst>
          </p:cNvPr>
          <p:cNvPicPr>
            <a:picLocks noChangeAspect="1"/>
          </p:cNvPicPr>
          <p:nvPr/>
        </p:nvPicPr>
        <p:blipFill rotWithShape="1">
          <a:blip r:embed="rId3"/>
          <a:srcRect t="7229"/>
          <a:stretch/>
        </p:blipFill>
        <p:spPr>
          <a:xfrm>
            <a:off x="5138669" y="692289"/>
            <a:ext cx="3651161" cy="5070665"/>
          </a:xfrm>
          <a:prstGeom prst="rect">
            <a:avLst/>
          </a:prstGeom>
        </p:spPr>
      </p:pic>
    </p:spTree>
    <p:extLst>
      <p:ext uri="{BB962C8B-B14F-4D97-AF65-F5344CB8AC3E}">
        <p14:creationId xmlns:p14="http://schemas.microsoft.com/office/powerpoint/2010/main" val="66076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Glazed Clay and Ceramic</a:t>
            </a:r>
          </a:p>
        </p:txBody>
      </p:sp>
      <p:sp>
        <p:nvSpPr>
          <p:cNvPr id="3" name="Content Placeholder 2"/>
          <p:cNvSpPr>
            <a:spLocks noGrp="1"/>
          </p:cNvSpPr>
          <p:nvPr>
            <p:ph idx="1"/>
          </p:nvPr>
        </p:nvSpPr>
        <p:spPr>
          <a:xfrm>
            <a:off x="457200" y="1466871"/>
            <a:ext cx="3870101" cy="3640585"/>
          </a:xfrm>
        </p:spPr>
        <p:txBody>
          <a:bodyPr/>
          <a:lstStyle/>
          <a:p>
            <a:r>
              <a:rPr lang="en-US" dirty="0"/>
              <a:t>Non porous-retains moisture</a:t>
            </a:r>
          </a:p>
          <a:p>
            <a:r>
              <a:rPr lang="en-US" dirty="0"/>
              <a:t>Wide color, size and style choices</a:t>
            </a:r>
          </a:p>
          <a:p>
            <a:r>
              <a:rPr lang="en-US" dirty="0"/>
              <a:t>Decorative!</a:t>
            </a:r>
          </a:p>
          <a:p>
            <a:r>
              <a:rPr lang="en-US" dirty="0"/>
              <a:t>Relatively heavy</a:t>
            </a:r>
          </a:p>
          <a:p>
            <a:r>
              <a:rPr lang="en-US" dirty="0"/>
              <a:t>Breakable</a:t>
            </a:r>
          </a:p>
          <a:p>
            <a:endParaRPr lang="en-US" dirty="0"/>
          </a:p>
        </p:txBody>
      </p:sp>
      <p:pic>
        <p:nvPicPr>
          <p:cNvPr id="8" name="Picture 7">
            <a:extLst>
              <a:ext uri="{FF2B5EF4-FFF2-40B4-BE49-F238E27FC236}">
                <a16:creationId xmlns:a16="http://schemas.microsoft.com/office/drawing/2014/main" id="{173649A3-AE64-934B-9F18-1D8B6F0AC0D3}"/>
              </a:ext>
            </a:extLst>
          </p:cNvPr>
          <p:cNvPicPr>
            <a:picLocks noChangeAspect="1"/>
          </p:cNvPicPr>
          <p:nvPr/>
        </p:nvPicPr>
        <p:blipFill>
          <a:blip r:embed="rId3"/>
          <a:stretch>
            <a:fillRect/>
          </a:stretch>
        </p:blipFill>
        <p:spPr>
          <a:xfrm>
            <a:off x="4965968" y="1466871"/>
            <a:ext cx="2908300" cy="1638300"/>
          </a:xfrm>
          <a:prstGeom prst="rect">
            <a:avLst/>
          </a:prstGeom>
        </p:spPr>
      </p:pic>
      <p:pic>
        <p:nvPicPr>
          <p:cNvPr id="14" name="Picture 13">
            <a:extLst>
              <a:ext uri="{FF2B5EF4-FFF2-40B4-BE49-F238E27FC236}">
                <a16:creationId xmlns:a16="http://schemas.microsoft.com/office/drawing/2014/main" id="{523A8E3B-E776-0F4C-AD92-30DFA1083C4F}"/>
              </a:ext>
            </a:extLst>
          </p:cNvPr>
          <p:cNvPicPr>
            <a:picLocks noChangeAspect="1"/>
          </p:cNvPicPr>
          <p:nvPr/>
        </p:nvPicPr>
        <p:blipFill rotWithShape="1">
          <a:blip r:embed="rId4"/>
          <a:srcRect l="7734"/>
          <a:stretch/>
        </p:blipFill>
        <p:spPr>
          <a:xfrm>
            <a:off x="4572000" y="1466871"/>
            <a:ext cx="4034417" cy="4025631"/>
          </a:xfrm>
          <a:prstGeom prst="rect">
            <a:avLst/>
          </a:prstGeom>
        </p:spPr>
      </p:pic>
    </p:spTree>
    <p:extLst>
      <p:ext uri="{BB962C8B-B14F-4D97-AF65-F5344CB8AC3E}">
        <p14:creationId xmlns:p14="http://schemas.microsoft.com/office/powerpoint/2010/main" val="63916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Wood</a:t>
            </a:r>
          </a:p>
        </p:txBody>
      </p:sp>
      <p:sp>
        <p:nvSpPr>
          <p:cNvPr id="3" name="Content Placeholder 2"/>
          <p:cNvSpPr>
            <a:spLocks noGrp="1"/>
          </p:cNvSpPr>
          <p:nvPr>
            <p:ph idx="1"/>
          </p:nvPr>
        </p:nvSpPr>
        <p:spPr>
          <a:xfrm>
            <a:off x="457199" y="1300766"/>
            <a:ext cx="4322111" cy="4115784"/>
          </a:xfrm>
        </p:spPr>
        <p:txBody>
          <a:bodyPr/>
          <a:lstStyle/>
          <a:p>
            <a:r>
              <a:rPr lang="en-US" dirty="0"/>
              <a:t>Porous-breathes</a:t>
            </a:r>
          </a:p>
          <a:p>
            <a:r>
              <a:rPr lang="en-US" dirty="0"/>
              <a:t>Ideal for large plants</a:t>
            </a:r>
          </a:p>
          <a:p>
            <a:r>
              <a:rPr lang="en-US" dirty="0"/>
              <a:t>Relatively inexpensive</a:t>
            </a:r>
          </a:p>
          <a:p>
            <a:r>
              <a:rPr lang="en-US" dirty="0"/>
              <a:t>Will rot--airspace under plant important</a:t>
            </a:r>
          </a:p>
          <a:p>
            <a:r>
              <a:rPr lang="en-US" dirty="0"/>
              <a:t>Select durable wood</a:t>
            </a:r>
          </a:p>
          <a:p>
            <a:pPr lvl="1"/>
            <a:r>
              <a:rPr lang="en-US" dirty="0"/>
              <a:t>Cedar, oak, redwood, teak</a:t>
            </a:r>
          </a:p>
          <a:p>
            <a:pPr lvl="1"/>
            <a:endParaRPr lang="en-US" dirty="0"/>
          </a:p>
        </p:txBody>
      </p:sp>
      <p:sp>
        <p:nvSpPr>
          <p:cNvPr id="7" name="TextBox 6">
            <a:extLst>
              <a:ext uri="{FF2B5EF4-FFF2-40B4-BE49-F238E27FC236}">
                <a16:creationId xmlns:a16="http://schemas.microsoft.com/office/drawing/2014/main" id="{40ED5688-2EF8-A746-A3FC-0F0917C1C5E7}"/>
              </a:ext>
            </a:extLst>
          </p:cNvPr>
          <p:cNvSpPr txBox="1"/>
          <p:nvPr/>
        </p:nvSpPr>
        <p:spPr>
          <a:xfrm>
            <a:off x="5275320" y="3976668"/>
            <a:ext cx="3219718" cy="1933633"/>
          </a:xfrm>
          <a:prstGeom prst="rect">
            <a:avLst/>
          </a:prstGeom>
          <a:noFill/>
        </p:spPr>
        <p:txBody>
          <a:bodyPr wrap="square" rtlCol="0">
            <a:spAutoFit/>
          </a:bodyPr>
          <a:lstStyle/>
          <a:p>
            <a:endParaRPr lang="en-US" dirty="0"/>
          </a:p>
        </p:txBody>
      </p:sp>
      <p:pic>
        <p:nvPicPr>
          <p:cNvPr id="9" name="Picture 8">
            <a:extLst>
              <a:ext uri="{FF2B5EF4-FFF2-40B4-BE49-F238E27FC236}">
                <a16:creationId xmlns:a16="http://schemas.microsoft.com/office/drawing/2014/main" id="{AE7E09B2-0229-D640-B411-7CBDD6603D47}"/>
              </a:ext>
            </a:extLst>
          </p:cNvPr>
          <p:cNvPicPr>
            <a:picLocks noChangeAspect="1"/>
          </p:cNvPicPr>
          <p:nvPr/>
        </p:nvPicPr>
        <p:blipFill rotWithShape="1">
          <a:blip r:embed="rId3"/>
          <a:srcRect l="11089"/>
          <a:stretch/>
        </p:blipFill>
        <p:spPr>
          <a:xfrm>
            <a:off x="4779311" y="3682696"/>
            <a:ext cx="3505200" cy="2157699"/>
          </a:xfrm>
          <a:prstGeom prst="rect">
            <a:avLst/>
          </a:prstGeom>
        </p:spPr>
      </p:pic>
      <p:pic>
        <p:nvPicPr>
          <p:cNvPr id="15" name="Picture 14">
            <a:extLst>
              <a:ext uri="{FF2B5EF4-FFF2-40B4-BE49-F238E27FC236}">
                <a16:creationId xmlns:a16="http://schemas.microsoft.com/office/drawing/2014/main" id="{4AA2448E-BCAE-304D-AB14-7934DC2CEFA6}"/>
              </a:ext>
            </a:extLst>
          </p:cNvPr>
          <p:cNvPicPr>
            <a:picLocks noChangeAspect="1"/>
          </p:cNvPicPr>
          <p:nvPr/>
        </p:nvPicPr>
        <p:blipFill rotWithShape="1">
          <a:blip r:embed="rId4"/>
          <a:srcRect l="11728" t="19744" r="7090" b="33294"/>
          <a:stretch/>
        </p:blipFill>
        <p:spPr>
          <a:xfrm>
            <a:off x="4662152" y="485363"/>
            <a:ext cx="3739518" cy="2986608"/>
          </a:xfrm>
          <a:prstGeom prst="rect">
            <a:avLst/>
          </a:prstGeom>
        </p:spPr>
      </p:pic>
    </p:spTree>
    <p:extLst>
      <p:ext uri="{BB962C8B-B14F-4D97-AF65-F5344CB8AC3E}">
        <p14:creationId xmlns:p14="http://schemas.microsoft.com/office/powerpoint/2010/main" val="199662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C586-B3A1-B046-8250-10E100DC6E0A}"/>
              </a:ext>
            </a:extLst>
          </p:cNvPr>
          <p:cNvSpPr>
            <a:spLocks noGrp="1"/>
          </p:cNvSpPr>
          <p:nvPr>
            <p:ph type="title"/>
          </p:nvPr>
        </p:nvSpPr>
        <p:spPr/>
        <p:txBody>
          <a:bodyPr/>
          <a:lstStyle/>
          <a:p>
            <a:pPr algn="l"/>
            <a:r>
              <a:rPr lang="en-US" dirty="0"/>
              <a:t>Plastic</a:t>
            </a:r>
          </a:p>
        </p:txBody>
      </p:sp>
      <p:sp>
        <p:nvSpPr>
          <p:cNvPr id="3" name="Content Placeholder 2">
            <a:extLst>
              <a:ext uri="{FF2B5EF4-FFF2-40B4-BE49-F238E27FC236}">
                <a16:creationId xmlns:a16="http://schemas.microsoft.com/office/drawing/2014/main" id="{DEF0B7FA-9349-A547-8DB8-9D578BB5A9C2}"/>
              </a:ext>
            </a:extLst>
          </p:cNvPr>
          <p:cNvSpPr>
            <a:spLocks noGrp="1"/>
          </p:cNvSpPr>
          <p:nvPr>
            <p:ph idx="1"/>
          </p:nvPr>
        </p:nvSpPr>
        <p:spPr>
          <a:xfrm>
            <a:off x="457200" y="1417638"/>
            <a:ext cx="4359499" cy="4146034"/>
          </a:xfrm>
        </p:spPr>
        <p:txBody>
          <a:bodyPr/>
          <a:lstStyle/>
          <a:p>
            <a:r>
              <a:rPr lang="en-US" sz="3000" dirty="0"/>
              <a:t>Retains moisture</a:t>
            </a:r>
          </a:p>
          <a:p>
            <a:r>
              <a:rPr lang="en-US" sz="3000" dirty="0"/>
              <a:t>Relatively light weight</a:t>
            </a:r>
          </a:p>
          <a:p>
            <a:r>
              <a:rPr lang="en-US" sz="3000" dirty="0"/>
              <a:t>Less thermal insulation—collects heat</a:t>
            </a:r>
          </a:p>
          <a:p>
            <a:r>
              <a:rPr lang="en-US" sz="3000" dirty="0"/>
              <a:t>Petroleum product—may leach chemicals, non-recyclable</a:t>
            </a:r>
          </a:p>
          <a:p>
            <a:r>
              <a:rPr lang="en-US" sz="3000" dirty="0"/>
              <a:t>May crack and fade</a:t>
            </a:r>
          </a:p>
        </p:txBody>
      </p:sp>
      <p:pic>
        <p:nvPicPr>
          <p:cNvPr id="5" name="Picture 4">
            <a:extLst>
              <a:ext uri="{FF2B5EF4-FFF2-40B4-BE49-F238E27FC236}">
                <a16:creationId xmlns:a16="http://schemas.microsoft.com/office/drawing/2014/main" id="{AB54113B-A9EA-0E40-8F06-723C7AC68428}"/>
              </a:ext>
            </a:extLst>
          </p:cNvPr>
          <p:cNvPicPr>
            <a:picLocks noChangeAspect="1"/>
          </p:cNvPicPr>
          <p:nvPr/>
        </p:nvPicPr>
        <p:blipFill rotWithShape="1">
          <a:blip r:embed="rId3"/>
          <a:srcRect l="8100" b="10558"/>
          <a:stretch/>
        </p:blipFill>
        <p:spPr>
          <a:xfrm>
            <a:off x="4986198" y="1355982"/>
            <a:ext cx="3905792" cy="4146035"/>
          </a:xfrm>
          <a:prstGeom prst="rect">
            <a:avLst/>
          </a:prstGeom>
        </p:spPr>
      </p:pic>
    </p:spTree>
    <p:extLst>
      <p:ext uri="{BB962C8B-B14F-4D97-AF65-F5344CB8AC3E}">
        <p14:creationId xmlns:p14="http://schemas.microsoft.com/office/powerpoint/2010/main" val="2503415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Fiberglass</a:t>
            </a:r>
          </a:p>
        </p:txBody>
      </p:sp>
      <p:sp>
        <p:nvSpPr>
          <p:cNvPr id="3" name="Content Placeholder 2"/>
          <p:cNvSpPr>
            <a:spLocks noGrp="1"/>
          </p:cNvSpPr>
          <p:nvPr>
            <p:ph idx="1"/>
          </p:nvPr>
        </p:nvSpPr>
        <p:spPr>
          <a:xfrm>
            <a:off x="457200" y="1326524"/>
            <a:ext cx="4256468" cy="4090026"/>
          </a:xfrm>
        </p:spPr>
        <p:txBody>
          <a:bodyPr/>
          <a:lstStyle/>
          <a:p>
            <a:r>
              <a:rPr lang="en-US" dirty="0"/>
              <a:t>Similar to plastic</a:t>
            </a:r>
          </a:p>
          <a:p>
            <a:pPr lvl="1"/>
            <a:r>
              <a:rPr lang="en-US" dirty="0"/>
              <a:t>Non porous</a:t>
            </a:r>
          </a:p>
          <a:p>
            <a:pPr lvl="1"/>
            <a:r>
              <a:rPr lang="en-US" dirty="0"/>
              <a:t>Wide variety in size, style and color</a:t>
            </a:r>
          </a:p>
          <a:p>
            <a:pPr lvl="1"/>
            <a:r>
              <a:rPr lang="en-US" dirty="0"/>
              <a:t>Less thermal insulation</a:t>
            </a:r>
          </a:p>
          <a:p>
            <a:pPr lvl="1"/>
            <a:r>
              <a:rPr lang="en-US" dirty="0"/>
              <a:t>Light weight</a:t>
            </a:r>
          </a:p>
          <a:p>
            <a:r>
              <a:rPr lang="en-US" dirty="0"/>
              <a:t>Durable</a:t>
            </a:r>
          </a:p>
          <a:p>
            <a:r>
              <a:rPr lang="en-US" dirty="0"/>
              <a:t>Expensive</a:t>
            </a:r>
          </a:p>
        </p:txBody>
      </p:sp>
      <p:pic>
        <p:nvPicPr>
          <p:cNvPr id="12" name="Picture 11">
            <a:extLst>
              <a:ext uri="{FF2B5EF4-FFF2-40B4-BE49-F238E27FC236}">
                <a16:creationId xmlns:a16="http://schemas.microsoft.com/office/drawing/2014/main" id="{1CBF40B9-E2E2-7C46-928A-A047A7B2ABF8}"/>
              </a:ext>
            </a:extLst>
          </p:cNvPr>
          <p:cNvPicPr>
            <a:picLocks noChangeAspect="1"/>
          </p:cNvPicPr>
          <p:nvPr/>
        </p:nvPicPr>
        <p:blipFill rotWithShape="1">
          <a:blip r:embed="rId3"/>
          <a:srcRect t="13953" b="7347"/>
          <a:stretch/>
        </p:blipFill>
        <p:spPr>
          <a:xfrm>
            <a:off x="6500613" y="846138"/>
            <a:ext cx="2475963" cy="1948577"/>
          </a:xfrm>
          <a:prstGeom prst="rect">
            <a:avLst/>
          </a:prstGeom>
        </p:spPr>
      </p:pic>
      <p:pic>
        <p:nvPicPr>
          <p:cNvPr id="16" name="Picture 15">
            <a:extLst>
              <a:ext uri="{FF2B5EF4-FFF2-40B4-BE49-F238E27FC236}">
                <a16:creationId xmlns:a16="http://schemas.microsoft.com/office/drawing/2014/main" id="{B91468F3-809A-1E43-8CBC-F1E2DB244CF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127973" y="1656523"/>
            <a:ext cx="1465147" cy="1465147"/>
          </a:xfrm>
          <a:prstGeom prst="rect">
            <a:avLst/>
          </a:prstGeom>
        </p:spPr>
      </p:pic>
      <p:pic>
        <p:nvPicPr>
          <p:cNvPr id="14" name="Picture 13">
            <a:extLst>
              <a:ext uri="{FF2B5EF4-FFF2-40B4-BE49-F238E27FC236}">
                <a16:creationId xmlns:a16="http://schemas.microsoft.com/office/drawing/2014/main" id="{EE16C2C8-0A3F-4440-A510-A895324AA8D5}"/>
              </a:ext>
            </a:extLst>
          </p:cNvPr>
          <p:cNvPicPr>
            <a:picLocks noChangeAspect="1"/>
          </p:cNvPicPr>
          <p:nvPr/>
        </p:nvPicPr>
        <p:blipFill>
          <a:blip r:embed="rId6"/>
          <a:stretch>
            <a:fillRect/>
          </a:stretch>
        </p:blipFill>
        <p:spPr>
          <a:xfrm>
            <a:off x="4959977" y="3055938"/>
            <a:ext cx="2857500" cy="2857500"/>
          </a:xfrm>
          <a:prstGeom prst="rect">
            <a:avLst/>
          </a:prstGeom>
        </p:spPr>
      </p:pic>
      <p:pic>
        <p:nvPicPr>
          <p:cNvPr id="8" name="Picture 7">
            <a:extLst>
              <a:ext uri="{FF2B5EF4-FFF2-40B4-BE49-F238E27FC236}">
                <a16:creationId xmlns:a16="http://schemas.microsoft.com/office/drawing/2014/main" id="{3B3F8B34-06BA-0146-BDE2-7D7E975026D6}"/>
              </a:ext>
            </a:extLst>
          </p:cNvPr>
          <p:cNvPicPr>
            <a:picLocks noChangeAspect="1"/>
          </p:cNvPicPr>
          <p:nvPr/>
        </p:nvPicPr>
        <p:blipFill>
          <a:blip r:embed="rId7"/>
          <a:stretch>
            <a:fillRect/>
          </a:stretch>
        </p:blipFill>
        <p:spPr>
          <a:xfrm>
            <a:off x="4002956" y="416848"/>
            <a:ext cx="2273300" cy="1638300"/>
          </a:xfrm>
          <a:prstGeom prst="rect">
            <a:avLst/>
          </a:prstGeom>
        </p:spPr>
      </p:pic>
      <p:pic>
        <p:nvPicPr>
          <p:cNvPr id="21" name="Picture 20">
            <a:extLst>
              <a:ext uri="{FF2B5EF4-FFF2-40B4-BE49-F238E27FC236}">
                <a16:creationId xmlns:a16="http://schemas.microsoft.com/office/drawing/2014/main" id="{69B4EFCD-543A-A14C-A483-09EECD3D38C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55747" y="1005499"/>
            <a:ext cx="2099298" cy="2099298"/>
          </a:xfrm>
          <a:prstGeom prst="rect">
            <a:avLst/>
          </a:prstGeom>
        </p:spPr>
      </p:pic>
    </p:spTree>
    <p:extLst>
      <p:ext uri="{BB962C8B-B14F-4D97-AF65-F5344CB8AC3E}">
        <p14:creationId xmlns:p14="http://schemas.microsoft.com/office/powerpoint/2010/main" val="2044684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30"/>
            <a:ext cx="8229600" cy="1314607"/>
          </a:xfrm>
        </p:spPr>
        <p:txBody>
          <a:bodyPr/>
          <a:lstStyle/>
          <a:p>
            <a:pPr algn="l"/>
            <a:r>
              <a:rPr lang="en-US" dirty="0"/>
              <a:t>Fabric</a:t>
            </a:r>
          </a:p>
        </p:txBody>
      </p:sp>
      <p:sp>
        <p:nvSpPr>
          <p:cNvPr id="3" name="Content Placeholder 2"/>
          <p:cNvSpPr>
            <a:spLocks noGrp="1"/>
          </p:cNvSpPr>
          <p:nvPr>
            <p:ph idx="1"/>
          </p:nvPr>
        </p:nvSpPr>
        <p:spPr>
          <a:xfrm>
            <a:off x="457200" y="1184856"/>
            <a:ext cx="5273899" cy="4231695"/>
          </a:xfrm>
        </p:spPr>
        <p:txBody>
          <a:bodyPr/>
          <a:lstStyle/>
          <a:p>
            <a:r>
              <a:rPr lang="en-US" dirty="0"/>
              <a:t>Aeration</a:t>
            </a:r>
          </a:p>
          <a:p>
            <a:pPr lvl="1"/>
            <a:r>
              <a:rPr lang="en-US" sz="2400" dirty="0"/>
              <a:t>Roots air prune</a:t>
            </a:r>
          </a:p>
          <a:p>
            <a:pPr lvl="1"/>
            <a:r>
              <a:rPr lang="en-US" sz="2400" dirty="0"/>
              <a:t>Pot binding is avoided</a:t>
            </a:r>
          </a:p>
          <a:p>
            <a:pPr lvl="1"/>
            <a:r>
              <a:rPr lang="en-US" sz="2400" dirty="0"/>
              <a:t>Stable temperature</a:t>
            </a:r>
          </a:p>
          <a:p>
            <a:r>
              <a:rPr lang="en-US" dirty="0"/>
              <a:t>Many sizes</a:t>
            </a:r>
          </a:p>
          <a:p>
            <a:r>
              <a:rPr lang="en-US" dirty="0"/>
              <a:t>Light weight</a:t>
            </a:r>
          </a:p>
          <a:p>
            <a:r>
              <a:rPr lang="en-US" dirty="0"/>
              <a:t>Relatively inexpensive</a:t>
            </a:r>
          </a:p>
          <a:p>
            <a:r>
              <a:rPr lang="en-US" dirty="0"/>
              <a:t>Functional, temporary vs. decorative</a:t>
            </a:r>
          </a:p>
          <a:p>
            <a:endParaRPr lang="en-US" dirty="0"/>
          </a:p>
        </p:txBody>
      </p:sp>
      <p:pic>
        <p:nvPicPr>
          <p:cNvPr id="6" name="Picture 5">
            <a:extLst>
              <a:ext uri="{FF2B5EF4-FFF2-40B4-BE49-F238E27FC236}">
                <a16:creationId xmlns:a16="http://schemas.microsoft.com/office/drawing/2014/main" id="{04F93525-F6B6-6943-8543-66CDFAFE464C}"/>
              </a:ext>
            </a:extLst>
          </p:cNvPr>
          <p:cNvPicPr>
            <a:picLocks noChangeAspect="1"/>
          </p:cNvPicPr>
          <p:nvPr/>
        </p:nvPicPr>
        <p:blipFill>
          <a:blip r:embed="rId3"/>
          <a:stretch>
            <a:fillRect/>
          </a:stretch>
        </p:blipFill>
        <p:spPr>
          <a:xfrm>
            <a:off x="4730124" y="1600200"/>
            <a:ext cx="3956676" cy="3148773"/>
          </a:xfrm>
          <a:prstGeom prst="rect">
            <a:avLst/>
          </a:prstGeom>
        </p:spPr>
      </p:pic>
    </p:spTree>
    <p:extLst>
      <p:ext uri="{BB962C8B-B14F-4D97-AF65-F5344CB8AC3E}">
        <p14:creationId xmlns:p14="http://schemas.microsoft.com/office/powerpoint/2010/main" val="3971701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Metal</a:t>
            </a:r>
          </a:p>
        </p:txBody>
      </p:sp>
      <p:sp>
        <p:nvSpPr>
          <p:cNvPr id="3" name="Content Placeholder 2"/>
          <p:cNvSpPr>
            <a:spLocks noGrp="1"/>
          </p:cNvSpPr>
          <p:nvPr>
            <p:ph idx="1"/>
          </p:nvPr>
        </p:nvSpPr>
        <p:spPr>
          <a:xfrm>
            <a:off x="457200" y="1417638"/>
            <a:ext cx="3174642" cy="3998912"/>
          </a:xfrm>
        </p:spPr>
        <p:txBody>
          <a:bodyPr/>
          <a:lstStyle/>
          <a:p>
            <a:r>
              <a:rPr lang="en-US" dirty="0"/>
              <a:t>Non porous</a:t>
            </a:r>
          </a:p>
          <a:p>
            <a:r>
              <a:rPr lang="en-US" dirty="0"/>
              <a:t>Conducts heat</a:t>
            </a:r>
          </a:p>
          <a:p>
            <a:r>
              <a:rPr lang="en-US" dirty="0"/>
              <a:t>May rust over time</a:t>
            </a:r>
          </a:p>
          <a:p>
            <a:r>
              <a:rPr lang="en-US" dirty="0"/>
              <a:t>Style</a:t>
            </a:r>
          </a:p>
          <a:p>
            <a:pPr lvl="2"/>
            <a:r>
              <a:rPr lang="en-US" dirty="0"/>
              <a:t>Cottage</a:t>
            </a:r>
          </a:p>
          <a:p>
            <a:pPr lvl="2"/>
            <a:r>
              <a:rPr lang="en-US" dirty="0"/>
              <a:t>Victorian</a:t>
            </a:r>
          </a:p>
          <a:p>
            <a:pPr lvl="2"/>
            <a:r>
              <a:rPr lang="en-US" dirty="0"/>
              <a:t>Industrial</a:t>
            </a:r>
          </a:p>
        </p:txBody>
      </p:sp>
      <p:pic>
        <p:nvPicPr>
          <p:cNvPr id="6" name="Picture 5">
            <a:extLst>
              <a:ext uri="{FF2B5EF4-FFF2-40B4-BE49-F238E27FC236}">
                <a16:creationId xmlns:a16="http://schemas.microsoft.com/office/drawing/2014/main" id="{8DA51A9F-2901-D144-9812-6E51047ADF60}"/>
              </a:ext>
            </a:extLst>
          </p:cNvPr>
          <p:cNvPicPr>
            <a:picLocks noChangeAspect="1"/>
          </p:cNvPicPr>
          <p:nvPr/>
        </p:nvPicPr>
        <p:blipFill>
          <a:blip r:embed="rId3"/>
          <a:stretch>
            <a:fillRect/>
          </a:stretch>
        </p:blipFill>
        <p:spPr>
          <a:xfrm>
            <a:off x="3807132" y="587673"/>
            <a:ext cx="4255043" cy="3820388"/>
          </a:xfrm>
          <a:prstGeom prst="rect">
            <a:avLst/>
          </a:prstGeom>
        </p:spPr>
      </p:pic>
      <p:pic>
        <p:nvPicPr>
          <p:cNvPr id="9" name="Picture 8">
            <a:extLst>
              <a:ext uri="{FF2B5EF4-FFF2-40B4-BE49-F238E27FC236}">
                <a16:creationId xmlns:a16="http://schemas.microsoft.com/office/drawing/2014/main" id="{460789F2-A3B0-0043-BC9A-43AE9CD525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47209" y="4070391"/>
            <a:ext cx="2592096" cy="1941570"/>
          </a:xfrm>
          <a:prstGeom prst="rect">
            <a:avLst/>
          </a:prstGeom>
        </p:spPr>
      </p:pic>
      <p:pic>
        <p:nvPicPr>
          <p:cNvPr id="13" name="Picture 12">
            <a:extLst>
              <a:ext uri="{FF2B5EF4-FFF2-40B4-BE49-F238E27FC236}">
                <a16:creationId xmlns:a16="http://schemas.microsoft.com/office/drawing/2014/main" id="{C3764034-F79B-704A-BFEF-DBDC2F7370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914595" y="3332829"/>
            <a:ext cx="1838682" cy="2776533"/>
          </a:xfrm>
          <a:prstGeom prst="rect">
            <a:avLst/>
          </a:prstGeom>
        </p:spPr>
      </p:pic>
    </p:spTree>
    <p:extLst>
      <p:ext uri="{BB962C8B-B14F-4D97-AF65-F5344CB8AC3E}">
        <p14:creationId xmlns:p14="http://schemas.microsoft.com/office/powerpoint/2010/main" val="3313502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Concrete</a:t>
            </a:r>
          </a:p>
        </p:txBody>
      </p:sp>
      <p:sp>
        <p:nvSpPr>
          <p:cNvPr id="3" name="Content Placeholder 2"/>
          <p:cNvSpPr>
            <a:spLocks noGrp="1"/>
          </p:cNvSpPr>
          <p:nvPr>
            <p:ph idx="1"/>
          </p:nvPr>
        </p:nvSpPr>
        <p:spPr>
          <a:xfrm>
            <a:off x="611748" y="1593761"/>
            <a:ext cx="4539802" cy="3743414"/>
          </a:xfrm>
        </p:spPr>
        <p:txBody>
          <a:bodyPr/>
          <a:lstStyle/>
          <a:p>
            <a:r>
              <a:rPr lang="en-US" dirty="0"/>
              <a:t>Porous</a:t>
            </a:r>
          </a:p>
          <a:p>
            <a:r>
              <a:rPr lang="en-US" dirty="0"/>
              <a:t>Durable</a:t>
            </a:r>
          </a:p>
          <a:p>
            <a:r>
              <a:rPr lang="en-US" dirty="0"/>
              <a:t>Heavy</a:t>
            </a:r>
          </a:p>
          <a:p>
            <a:r>
              <a:rPr lang="en-US" dirty="0"/>
              <a:t>Good insulator</a:t>
            </a:r>
          </a:p>
          <a:p>
            <a:r>
              <a:rPr lang="en-US" dirty="0"/>
              <a:t>Lime content=alkalinity</a:t>
            </a:r>
          </a:p>
          <a:p>
            <a:r>
              <a:rPr lang="en-US" dirty="0"/>
              <a:t> Expensive</a:t>
            </a:r>
          </a:p>
        </p:txBody>
      </p:sp>
      <p:pic>
        <p:nvPicPr>
          <p:cNvPr id="5" name="Picture 4">
            <a:extLst>
              <a:ext uri="{FF2B5EF4-FFF2-40B4-BE49-F238E27FC236}">
                <a16:creationId xmlns:a16="http://schemas.microsoft.com/office/drawing/2014/main" id="{FB7088BF-5E3E-3A4C-923B-892FA2AD1647}"/>
              </a:ext>
            </a:extLst>
          </p:cNvPr>
          <p:cNvPicPr>
            <a:picLocks noChangeAspect="1"/>
          </p:cNvPicPr>
          <p:nvPr/>
        </p:nvPicPr>
        <p:blipFill>
          <a:blip r:embed="rId3"/>
          <a:stretch>
            <a:fillRect/>
          </a:stretch>
        </p:blipFill>
        <p:spPr>
          <a:xfrm>
            <a:off x="5452413" y="3280334"/>
            <a:ext cx="3079839" cy="2067892"/>
          </a:xfrm>
          <a:prstGeom prst="rect">
            <a:avLst/>
          </a:prstGeom>
        </p:spPr>
      </p:pic>
      <p:pic>
        <p:nvPicPr>
          <p:cNvPr id="8" name="Picture 7">
            <a:extLst>
              <a:ext uri="{FF2B5EF4-FFF2-40B4-BE49-F238E27FC236}">
                <a16:creationId xmlns:a16="http://schemas.microsoft.com/office/drawing/2014/main" id="{829E378E-B1EB-8549-9F57-920607581B36}"/>
              </a:ext>
            </a:extLst>
          </p:cNvPr>
          <p:cNvPicPr>
            <a:picLocks noChangeAspect="1"/>
          </p:cNvPicPr>
          <p:nvPr/>
        </p:nvPicPr>
        <p:blipFill>
          <a:blip r:embed="rId4"/>
          <a:stretch>
            <a:fillRect/>
          </a:stretch>
        </p:blipFill>
        <p:spPr>
          <a:xfrm>
            <a:off x="3948619" y="450761"/>
            <a:ext cx="4639744" cy="2598257"/>
          </a:xfrm>
          <a:prstGeom prst="rect">
            <a:avLst/>
          </a:prstGeom>
        </p:spPr>
      </p:pic>
    </p:spTree>
    <p:extLst>
      <p:ext uri="{BB962C8B-B14F-4D97-AF65-F5344CB8AC3E}">
        <p14:creationId xmlns:p14="http://schemas.microsoft.com/office/powerpoint/2010/main" val="4106140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Hanging Containers</a:t>
            </a:r>
          </a:p>
        </p:txBody>
      </p:sp>
      <p:sp>
        <p:nvSpPr>
          <p:cNvPr id="3" name="Content Placeholder 2"/>
          <p:cNvSpPr>
            <a:spLocks noGrp="1"/>
          </p:cNvSpPr>
          <p:nvPr>
            <p:ph idx="1"/>
          </p:nvPr>
        </p:nvSpPr>
        <p:spPr>
          <a:xfrm>
            <a:off x="457200" y="1417637"/>
            <a:ext cx="5106473" cy="4287703"/>
          </a:xfrm>
        </p:spPr>
        <p:txBody>
          <a:bodyPr/>
          <a:lstStyle/>
          <a:p>
            <a:r>
              <a:rPr lang="en-US" dirty="0"/>
              <a:t>Variety of materials</a:t>
            </a:r>
          </a:p>
          <a:p>
            <a:pPr lvl="2"/>
            <a:r>
              <a:rPr lang="en-US" dirty="0"/>
              <a:t>Wire baskets lined with natural fibers</a:t>
            </a:r>
          </a:p>
          <a:p>
            <a:pPr lvl="2"/>
            <a:r>
              <a:rPr lang="en-US" dirty="0"/>
              <a:t>Plastic, clay, wood, metal</a:t>
            </a:r>
          </a:p>
          <a:p>
            <a:r>
              <a:rPr lang="en-US" dirty="0"/>
              <a:t>Make use of vertical space</a:t>
            </a:r>
          </a:p>
          <a:p>
            <a:pPr lvl="2"/>
            <a:r>
              <a:rPr lang="en-US" dirty="0"/>
              <a:t>Hanging</a:t>
            </a:r>
          </a:p>
          <a:p>
            <a:pPr lvl="2"/>
            <a:r>
              <a:rPr lang="en-US" dirty="0"/>
              <a:t>Mounted on walls and railings</a:t>
            </a:r>
          </a:p>
          <a:p>
            <a:r>
              <a:rPr lang="en-US" dirty="0"/>
              <a:t>Dry quickly due to exposure</a:t>
            </a:r>
          </a:p>
          <a:p>
            <a:pPr marL="0" indent="0">
              <a:buNone/>
            </a:pPr>
            <a:endParaRPr lang="en-US" dirty="0"/>
          </a:p>
        </p:txBody>
      </p:sp>
      <p:pic>
        <p:nvPicPr>
          <p:cNvPr id="5" name="Picture 4">
            <a:extLst>
              <a:ext uri="{FF2B5EF4-FFF2-40B4-BE49-F238E27FC236}">
                <a16:creationId xmlns:a16="http://schemas.microsoft.com/office/drawing/2014/main" id="{0E815789-E726-2447-9757-39AB4C699CE0}"/>
              </a:ext>
            </a:extLst>
          </p:cNvPr>
          <p:cNvPicPr>
            <a:picLocks noChangeAspect="1"/>
          </p:cNvPicPr>
          <p:nvPr/>
        </p:nvPicPr>
        <p:blipFill>
          <a:blip r:embed="rId3"/>
          <a:stretch>
            <a:fillRect/>
          </a:stretch>
        </p:blipFill>
        <p:spPr>
          <a:xfrm>
            <a:off x="5730294" y="318088"/>
            <a:ext cx="2524259" cy="1682839"/>
          </a:xfrm>
          <a:prstGeom prst="rect">
            <a:avLst/>
          </a:prstGeom>
        </p:spPr>
      </p:pic>
      <p:pic>
        <p:nvPicPr>
          <p:cNvPr id="16" name="Picture 15">
            <a:extLst>
              <a:ext uri="{FF2B5EF4-FFF2-40B4-BE49-F238E27FC236}">
                <a16:creationId xmlns:a16="http://schemas.microsoft.com/office/drawing/2014/main" id="{625C3BC2-86BB-8A4E-A3B1-52D0D7E40F77}"/>
              </a:ext>
            </a:extLst>
          </p:cNvPr>
          <p:cNvPicPr>
            <a:picLocks noChangeAspect="1"/>
          </p:cNvPicPr>
          <p:nvPr/>
        </p:nvPicPr>
        <p:blipFill>
          <a:blip r:embed="rId4"/>
          <a:stretch>
            <a:fillRect/>
          </a:stretch>
        </p:blipFill>
        <p:spPr>
          <a:xfrm>
            <a:off x="6111682" y="3955979"/>
            <a:ext cx="1663737" cy="2045578"/>
          </a:xfrm>
          <a:prstGeom prst="rect">
            <a:avLst/>
          </a:prstGeom>
        </p:spPr>
      </p:pic>
      <p:pic>
        <p:nvPicPr>
          <p:cNvPr id="18" name="Picture 17">
            <a:extLst>
              <a:ext uri="{FF2B5EF4-FFF2-40B4-BE49-F238E27FC236}">
                <a16:creationId xmlns:a16="http://schemas.microsoft.com/office/drawing/2014/main" id="{64EFA0DD-9450-5D47-8628-B6AD9CD7727A}"/>
              </a:ext>
            </a:extLst>
          </p:cNvPr>
          <p:cNvPicPr>
            <a:picLocks noChangeAspect="1"/>
          </p:cNvPicPr>
          <p:nvPr/>
        </p:nvPicPr>
        <p:blipFill rotWithShape="1">
          <a:blip r:embed="rId5"/>
          <a:srcRect l="-4692" t="7733" r="20978" b="-7733"/>
          <a:stretch/>
        </p:blipFill>
        <p:spPr>
          <a:xfrm>
            <a:off x="5428896" y="2259055"/>
            <a:ext cx="3029308" cy="1682839"/>
          </a:xfrm>
          <a:prstGeom prst="rect">
            <a:avLst/>
          </a:prstGeom>
        </p:spPr>
      </p:pic>
    </p:spTree>
    <p:extLst>
      <p:ext uri="{BB962C8B-B14F-4D97-AF65-F5344CB8AC3E}">
        <p14:creationId xmlns:p14="http://schemas.microsoft.com/office/powerpoint/2010/main" val="2559301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Repurposed</a:t>
            </a:r>
          </a:p>
        </p:txBody>
      </p:sp>
      <p:sp>
        <p:nvSpPr>
          <p:cNvPr id="3" name="Content Placeholder 2"/>
          <p:cNvSpPr>
            <a:spLocks noGrp="1"/>
          </p:cNvSpPr>
          <p:nvPr>
            <p:ph idx="1"/>
          </p:nvPr>
        </p:nvSpPr>
        <p:spPr/>
        <p:txBody>
          <a:bodyPr/>
          <a:lstStyle/>
          <a:p>
            <a:endParaRPr lang="en-US" dirty="0"/>
          </a:p>
          <a:p>
            <a:pPr lvl="1"/>
            <a:r>
              <a:rPr lang="en-US" dirty="0"/>
              <a:t>Bullet 2</a:t>
            </a:r>
          </a:p>
          <a:p>
            <a:pPr lvl="2"/>
            <a:r>
              <a:rPr lang="en-US" dirty="0"/>
              <a:t>Bullet 3</a:t>
            </a:r>
          </a:p>
        </p:txBody>
      </p:sp>
      <p:pic>
        <p:nvPicPr>
          <p:cNvPr id="5" name="Picture 4">
            <a:extLst>
              <a:ext uri="{FF2B5EF4-FFF2-40B4-BE49-F238E27FC236}">
                <a16:creationId xmlns:a16="http://schemas.microsoft.com/office/drawing/2014/main" id="{2EC28B03-7D7D-7648-95E8-8366D24A7413}"/>
              </a:ext>
            </a:extLst>
          </p:cNvPr>
          <p:cNvPicPr>
            <a:picLocks noChangeAspect="1"/>
          </p:cNvPicPr>
          <p:nvPr/>
        </p:nvPicPr>
        <p:blipFill>
          <a:blip r:embed="rId3"/>
          <a:stretch>
            <a:fillRect/>
          </a:stretch>
        </p:blipFill>
        <p:spPr>
          <a:xfrm>
            <a:off x="3379143" y="4130213"/>
            <a:ext cx="2139429" cy="1604572"/>
          </a:xfrm>
          <a:prstGeom prst="rect">
            <a:avLst/>
          </a:prstGeom>
        </p:spPr>
      </p:pic>
      <p:pic>
        <p:nvPicPr>
          <p:cNvPr id="7" name="Picture 6">
            <a:extLst>
              <a:ext uri="{FF2B5EF4-FFF2-40B4-BE49-F238E27FC236}">
                <a16:creationId xmlns:a16="http://schemas.microsoft.com/office/drawing/2014/main" id="{F7A3DE10-9C2F-3B4E-BABD-90229E3FE666}"/>
              </a:ext>
            </a:extLst>
          </p:cNvPr>
          <p:cNvPicPr>
            <a:picLocks noChangeAspect="1"/>
          </p:cNvPicPr>
          <p:nvPr/>
        </p:nvPicPr>
        <p:blipFill rotWithShape="1">
          <a:blip r:embed="rId4"/>
          <a:srcRect r="9404" b="10767"/>
          <a:stretch/>
        </p:blipFill>
        <p:spPr>
          <a:xfrm>
            <a:off x="5976661" y="4196698"/>
            <a:ext cx="2428744" cy="1600382"/>
          </a:xfrm>
          <a:prstGeom prst="rect">
            <a:avLst/>
          </a:prstGeom>
        </p:spPr>
      </p:pic>
      <p:pic>
        <p:nvPicPr>
          <p:cNvPr id="9" name="Picture 8">
            <a:extLst>
              <a:ext uri="{FF2B5EF4-FFF2-40B4-BE49-F238E27FC236}">
                <a16:creationId xmlns:a16="http://schemas.microsoft.com/office/drawing/2014/main" id="{C9B95150-2AD9-814A-8236-A0C6E7396A18}"/>
              </a:ext>
            </a:extLst>
          </p:cNvPr>
          <p:cNvPicPr>
            <a:picLocks noChangeAspect="1"/>
          </p:cNvPicPr>
          <p:nvPr/>
        </p:nvPicPr>
        <p:blipFill>
          <a:blip r:embed="rId5"/>
          <a:stretch>
            <a:fillRect/>
          </a:stretch>
        </p:blipFill>
        <p:spPr>
          <a:xfrm>
            <a:off x="736655" y="1248237"/>
            <a:ext cx="4114800" cy="2744540"/>
          </a:xfrm>
          <a:prstGeom prst="rect">
            <a:avLst/>
          </a:prstGeom>
        </p:spPr>
      </p:pic>
      <p:pic>
        <p:nvPicPr>
          <p:cNvPr id="15" name="Picture 14">
            <a:extLst>
              <a:ext uri="{FF2B5EF4-FFF2-40B4-BE49-F238E27FC236}">
                <a16:creationId xmlns:a16="http://schemas.microsoft.com/office/drawing/2014/main" id="{5E5A59B5-5683-624E-BAE5-FC8E06790D2A}"/>
              </a:ext>
            </a:extLst>
          </p:cNvPr>
          <p:cNvPicPr>
            <a:picLocks noChangeAspect="1"/>
          </p:cNvPicPr>
          <p:nvPr/>
        </p:nvPicPr>
        <p:blipFill>
          <a:blip r:embed="rId6"/>
          <a:stretch>
            <a:fillRect/>
          </a:stretch>
        </p:blipFill>
        <p:spPr>
          <a:xfrm>
            <a:off x="5662411" y="274638"/>
            <a:ext cx="2742994" cy="3673653"/>
          </a:xfrm>
          <a:prstGeom prst="rect">
            <a:avLst/>
          </a:prstGeom>
        </p:spPr>
      </p:pic>
      <p:pic>
        <p:nvPicPr>
          <p:cNvPr id="17" name="Picture 16">
            <a:extLst>
              <a:ext uri="{FF2B5EF4-FFF2-40B4-BE49-F238E27FC236}">
                <a16:creationId xmlns:a16="http://schemas.microsoft.com/office/drawing/2014/main" id="{EC64A3B8-8F35-2747-8CD5-FBDE772E3725}"/>
              </a:ext>
            </a:extLst>
          </p:cNvPr>
          <p:cNvPicPr>
            <a:picLocks noChangeAspect="1"/>
          </p:cNvPicPr>
          <p:nvPr/>
        </p:nvPicPr>
        <p:blipFill>
          <a:blip r:embed="rId7"/>
          <a:stretch>
            <a:fillRect/>
          </a:stretch>
        </p:blipFill>
        <p:spPr>
          <a:xfrm>
            <a:off x="736655" y="4130213"/>
            <a:ext cx="2184400" cy="1638300"/>
          </a:xfrm>
          <a:prstGeom prst="rect">
            <a:avLst/>
          </a:prstGeom>
        </p:spPr>
      </p:pic>
    </p:spTree>
    <p:extLst>
      <p:ext uri="{BB962C8B-B14F-4D97-AF65-F5344CB8AC3E}">
        <p14:creationId xmlns:p14="http://schemas.microsoft.com/office/powerpoint/2010/main" val="294703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55A5-D808-E64D-BF5A-8EF805009AA8}"/>
              </a:ext>
            </a:extLst>
          </p:cNvPr>
          <p:cNvSpPr>
            <a:spLocks noGrp="1"/>
          </p:cNvSpPr>
          <p:nvPr>
            <p:ph type="title"/>
          </p:nvPr>
        </p:nvSpPr>
        <p:spPr/>
        <p:txBody>
          <a:bodyPr/>
          <a:lstStyle/>
          <a:p>
            <a:pPr algn="l"/>
            <a:r>
              <a:rPr lang="en-US" dirty="0"/>
              <a:t>Containers for Any Environment</a:t>
            </a:r>
            <a:br>
              <a:rPr lang="en-US" dirty="0"/>
            </a:br>
            <a:r>
              <a:rPr lang="en-US" dirty="0"/>
              <a:t>&amp; All Gardening Skill Levels</a:t>
            </a:r>
          </a:p>
        </p:txBody>
      </p:sp>
      <p:sp>
        <p:nvSpPr>
          <p:cNvPr id="3" name="Content Placeholder 2">
            <a:extLst>
              <a:ext uri="{FF2B5EF4-FFF2-40B4-BE49-F238E27FC236}">
                <a16:creationId xmlns:a16="http://schemas.microsoft.com/office/drawing/2014/main" id="{67210D1B-BDAA-6D48-A458-18867C553E30}"/>
              </a:ext>
            </a:extLst>
          </p:cNvPr>
          <p:cNvSpPr>
            <a:spLocks noGrp="1"/>
          </p:cNvSpPr>
          <p:nvPr>
            <p:ph idx="1"/>
          </p:nvPr>
        </p:nvSpPr>
        <p:spPr>
          <a:xfrm>
            <a:off x="457200" y="1600200"/>
            <a:ext cx="8229600" cy="4140200"/>
          </a:xfrm>
        </p:spPr>
        <p:txBody>
          <a:bodyPr/>
          <a:lstStyle/>
          <a:p>
            <a:r>
              <a:rPr lang="en-US" dirty="0"/>
              <a:t>Indoor and outdoor container gardening </a:t>
            </a:r>
          </a:p>
          <a:p>
            <a:r>
              <a:rPr lang="en-US" dirty="0"/>
              <a:t>Container types – pros and cons</a:t>
            </a:r>
          </a:p>
          <a:p>
            <a:r>
              <a:rPr lang="en-US" dirty="0"/>
              <a:t>Proper preparation – pots and plants</a:t>
            </a:r>
          </a:p>
          <a:p>
            <a:r>
              <a:rPr lang="en-US" dirty="0"/>
              <a:t>Soils for different container and plant type</a:t>
            </a:r>
          </a:p>
          <a:p>
            <a:r>
              <a:rPr lang="en-US" dirty="0"/>
              <a:t>Watering strategies </a:t>
            </a:r>
          </a:p>
          <a:p>
            <a:r>
              <a:rPr lang="en-US" dirty="0"/>
              <a:t>Combination planting design</a:t>
            </a:r>
          </a:p>
          <a:p>
            <a:r>
              <a:rPr lang="en-US" dirty="0"/>
              <a:t>Food Crops in a pot</a:t>
            </a:r>
          </a:p>
          <a:p>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421647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right sized container</a:t>
            </a:r>
          </a:p>
        </p:txBody>
      </p:sp>
      <p:sp>
        <p:nvSpPr>
          <p:cNvPr id="3" name="Content Placeholder 2"/>
          <p:cNvSpPr>
            <a:spLocks noGrp="1"/>
          </p:cNvSpPr>
          <p:nvPr>
            <p:ph idx="1"/>
          </p:nvPr>
        </p:nvSpPr>
        <p:spPr>
          <a:xfrm>
            <a:off x="317714" y="1417638"/>
            <a:ext cx="7398913" cy="4313237"/>
          </a:xfrm>
        </p:spPr>
        <p:txBody>
          <a:bodyPr/>
          <a:lstStyle/>
          <a:p>
            <a:r>
              <a:rPr lang="en-US" dirty="0"/>
              <a:t>Has enough space for roots at maturity</a:t>
            </a:r>
          </a:p>
          <a:p>
            <a:r>
              <a:rPr lang="en-US" dirty="0"/>
              <a:t>Soil to root ratio for hydration, thermal insulation and fertility</a:t>
            </a:r>
          </a:p>
          <a:p>
            <a:r>
              <a:rPr lang="en-US" dirty="0"/>
              <a:t>Container size determined by</a:t>
            </a:r>
          </a:p>
          <a:p>
            <a:pPr lvl="1"/>
            <a:r>
              <a:rPr lang="en-US" dirty="0"/>
              <a:t>Diameter-the distance across </a:t>
            </a:r>
          </a:p>
          <a:p>
            <a:pPr marL="457200" lvl="1" indent="0">
              <a:buNone/>
            </a:pPr>
            <a:r>
              <a:rPr lang="en-US" dirty="0"/>
              <a:t>    the top of the pot</a:t>
            </a:r>
          </a:p>
          <a:p>
            <a:pPr lvl="1"/>
            <a:r>
              <a:rPr lang="en-US" dirty="0"/>
              <a:t>Volume in gallons</a:t>
            </a:r>
          </a:p>
          <a:p>
            <a:pPr lvl="1"/>
            <a:r>
              <a:rPr lang="en-US" dirty="0"/>
              <a:t>Height </a:t>
            </a:r>
          </a:p>
        </p:txBody>
      </p:sp>
      <p:pic>
        <p:nvPicPr>
          <p:cNvPr id="11" name="Picture 10">
            <a:extLst>
              <a:ext uri="{FF2B5EF4-FFF2-40B4-BE49-F238E27FC236}">
                <a16:creationId xmlns:a16="http://schemas.microsoft.com/office/drawing/2014/main" id="{30041315-3534-A943-B5B0-310E639AE469}"/>
              </a:ext>
            </a:extLst>
          </p:cNvPr>
          <p:cNvPicPr>
            <a:picLocks noChangeAspect="1"/>
          </p:cNvPicPr>
          <p:nvPr/>
        </p:nvPicPr>
        <p:blipFill rotWithShape="1">
          <a:blip r:embed="rId2"/>
          <a:srcRect l="4948"/>
          <a:stretch/>
        </p:blipFill>
        <p:spPr>
          <a:xfrm>
            <a:off x="4261860" y="4140302"/>
            <a:ext cx="4564426" cy="1915411"/>
          </a:xfrm>
          <a:prstGeom prst="rect">
            <a:avLst/>
          </a:prstGeom>
        </p:spPr>
      </p:pic>
    </p:spTree>
    <p:extLst>
      <p:ext uri="{BB962C8B-B14F-4D97-AF65-F5344CB8AC3E}">
        <p14:creationId xmlns:p14="http://schemas.microsoft.com/office/powerpoint/2010/main" val="36873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size—small</a:t>
            </a:r>
          </a:p>
        </p:txBody>
      </p:sp>
      <p:sp>
        <p:nvSpPr>
          <p:cNvPr id="3" name="Content Placeholder 2"/>
          <p:cNvSpPr>
            <a:spLocks noGrp="1"/>
          </p:cNvSpPr>
          <p:nvPr>
            <p:ph idx="1"/>
          </p:nvPr>
        </p:nvSpPr>
        <p:spPr>
          <a:xfrm>
            <a:off x="457200" y="1600200"/>
            <a:ext cx="4922324" cy="3816350"/>
          </a:xfrm>
        </p:spPr>
        <p:txBody>
          <a:bodyPr/>
          <a:lstStyle/>
          <a:p>
            <a:r>
              <a:rPr lang="en-US" b="1" dirty="0"/>
              <a:t>1 gallon or smaller (4”-8”)</a:t>
            </a:r>
          </a:p>
          <a:p>
            <a:pPr lvl="1"/>
            <a:r>
              <a:rPr lang="en-US" dirty="0"/>
              <a:t>Succulents</a:t>
            </a:r>
          </a:p>
          <a:p>
            <a:pPr lvl="1"/>
            <a:r>
              <a:rPr lang="en-US" dirty="0"/>
              <a:t>Bonsai </a:t>
            </a:r>
          </a:p>
          <a:p>
            <a:pPr lvl="1"/>
            <a:r>
              <a:rPr lang="en-US" dirty="0"/>
              <a:t>Herbs</a:t>
            </a:r>
          </a:p>
          <a:p>
            <a:pPr lvl="1"/>
            <a:r>
              <a:rPr lang="en-US" dirty="0"/>
              <a:t>Microgreens </a:t>
            </a:r>
          </a:p>
          <a:p>
            <a:pPr lvl="1"/>
            <a:r>
              <a:rPr lang="en-US" dirty="0"/>
              <a:t>Seedlings awaiting transplant</a:t>
            </a:r>
          </a:p>
          <a:p>
            <a:pPr lvl="1"/>
            <a:endParaRPr lang="en-US" dirty="0"/>
          </a:p>
        </p:txBody>
      </p:sp>
      <p:pic>
        <p:nvPicPr>
          <p:cNvPr id="5" name="Picture 4">
            <a:extLst>
              <a:ext uri="{FF2B5EF4-FFF2-40B4-BE49-F238E27FC236}">
                <a16:creationId xmlns:a16="http://schemas.microsoft.com/office/drawing/2014/main" id="{EF82A29B-B1AA-7E44-AF3C-4AF89143EFC8}"/>
              </a:ext>
            </a:extLst>
          </p:cNvPr>
          <p:cNvPicPr>
            <a:picLocks noChangeAspect="1"/>
          </p:cNvPicPr>
          <p:nvPr/>
        </p:nvPicPr>
        <p:blipFill>
          <a:blip r:embed="rId2"/>
          <a:stretch>
            <a:fillRect/>
          </a:stretch>
        </p:blipFill>
        <p:spPr>
          <a:xfrm>
            <a:off x="5379524" y="1818593"/>
            <a:ext cx="3210685" cy="1610407"/>
          </a:xfrm>
          <a:prstGeom prst="rect">
            <a:avLst/>
          </a:prstGeom>
        </p:spPr>
      </p:pic>
      <p:pic>
        <p:nvPicPr>
          <p:cNvPr id="7" name="Picture 6">
            <a:extLst>
              <a:ext uri="{FF2B5EF4-FFF2-40B4-BE49-F238E27FC236}">
                <a16:creationId xmlns:a16="http://schemas.microsoft.com/office/drawing/2014/main" id="{FCF954F9-5FA7-9749-A948-CCAA697E5909}"/>
              </a:ext>
            </a:extLst>
          </p:cNvPr>
          <p:cNvPicPr>
            <a:picLocks noChangeAspect="1"/>
          </p:cNvPicPr>
          <p:nvPr/>
        </p:nvPicPr>
        <p:blipFill>
          <a:blip r:embed="rId3"/>
          <a:stretch>
            <a:fillRect/>
          </a:stretch>
        </p:blipFill>
        <p:spPr>
          <a:xfrm>
            <a:off x="4166897" y="3829955"/>
            <a:ext cx="1840874" cy="1840874"/>
          </a:xfrm>
          <a:prstGeom prst="rect">
            <a:avLst/>
          </a:prstGeom>
        </p:spPr>
      </p:pic>
      <p:pic>
        <p:nvPicPr>
          <p:cNvPr id="9" name="Picture 8">
            <a:extLst>
              <a:ext uri="{FF2B5EF4-FFF2-40B4-BE49-F238E27FC236}">
                <a16:creationId xmlns:a16="http://schemas.microsoft.com/office/drawing/2014/main" id="{B97F8807-6B90-1648-B794-4394CF8922E1}"/>
              </a:ext>
            </a:extLst>
          </p:cNvPr>
          <p:cNvPicPr>
            <a:picLocks noChangeAspect="1"/>
          </p:cNvPicPr>
          <p:nvPr/>
        </p:nvPicPr>
        <p:blipFill rotWithShape="1">
          <a:blip r:embed="rId4"/>
          <a:srcRect l="8661" r="9696"/>
          <a:stretch/>
        </p:blipFill>
        <p:spPr>
          <a:xfrm>
            <a:off x="6206811" y="3829955"/>
            <a:ext cx="2383398" cy="1876705"/>
          </a:xfrm>
          <a:prstGeom prst="rect">
            <a:avLst/>
          </a:prstGeom>
        </p:spPr>
      </p:pic>
    </p:spTree>
    <p:extLst>
      <p:ext uri="{BB962C8B-B14F-4D97-AF65-F5344CB8AC3E}">
        <p14:creationId xmlns:p14="http://schemas.microsoft.com/office/powerpoint/2010/main" val="2101611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size—small </a:t>
            </a:r>
          </a:p>
        </p:txBody>
      </p:sp>
      <p:sp>
        <p:nvSpPr>
          <p:cNvPr id="3" name="Content Placeholder 2"/>
          <p:cNvSpPr>
            <a:spLocks noGrp="1"/>
          </p:cNvSpPr>
          <p:nvPr>
            <p:ph idx="1"/>
          </p:nvPr>
        </p:nvSpPr>
        <p:spPr>
          <a:xfrm>
            <a:off x="566671" y="1520825"/>
            <a:ext cx="5267460" cy="3816350"/>
          </a:xfrm>
        </p:spPr>
        <p:txBody>
          <a:bodyPr/>
          <a:lstStyle/>
          <a:p>
            <a:r>
              <a:rPr lang="en-US" b="1" dirty="0"/>
              <a:t>2.5 to 3-gallon (10”)</a:t>
            </a:r>
          </a:p>
          <a:p>
            <a:pPr lvl="1"/>
            <a:r>
              <a:rPr lang="en-US" dirty="0"/>
              <a:t>Strawberry (1)</a:t>
            </a:r>
          </a:p>
          <a:p>
            <a:pPr lvl="1"/>
            <a:r>
              <a:rPr lang="en-US" dirty="0"/>
              <a:t>Lettuce (1 to 4)</a:t>
            </a:r>
          </a:p>
          <a:p>
            <a:pPr lvl="1"/>
            <a:r>
              <a:rPr lang="en-US" dirty="0"/>
              <a:t>Swiss chard (1)</a:t>
            </a:r>
          </a:p>
          <a:p>
            <a:pPr lvl="1"/>
            <a:r>
              <a:rPr lang="en-US" dirty="0"/>
              <a:t>Bush beans (1)</a:t>
            </a:r>
          </a:p>
          <a:p>
            <a:pPr lvl="1"/>
            <a:r>
              <a:rPr lang="en-US" dirty="0"/>
              <a:t>Turnips (4)</a:t>
            </a:r>
          </a:p>
          <a:p>
            <a:pPr lvl="1"/>
            <a:r>
              <a:rPr lang="en-US" dirty="0"/>
              <a:t>Small herbs (basil, chives)</a:t>
            </a:r>
          </a:p>
          <a:p>
            <a:pPr lvl="1"/>
            <a:r>
              <a:rPr lang="en-US" dirty="0"/>
              <a:t>Annuals (1 to 3)</a:t>
            </a:r>
          </a:p>
        </p:txBody>
      </p:sp>
      <p:pic>
        <p:nvPicPr>
          <p:cNvPr id="5" name="Picture 4">
            <a:extLst>
              <a:ext uri="{FF2B5EF4-FFF2-40B4-BE49-F238E27FC236}">
                <a16:creationId xmlns:a16="http://schemas.microsoft.com/office/drawing/2014/main" id="{95C6C0B8-C381-7143-8D69-2D73B2C9BF80}"/>
              </a:ext>
            </a:extLst>
          </p:cNvPr>
          <p:cNvPicPr>
            <a:picLocks noChangeAspect="1"/>
          </p:cNvPicPr>
          <p:nvPr/>
        </p:nvPicPr>
        <p:blipFill>
          <a:blip r:embed="rId2"/>
          <a:stretch>
            <a:fillRect/>
          </a:stretch>
        </p:blipFill>
        <p:spPr>
          <a:xfrm>
            <a:off x="6286948" y="433209"/>
            <a:ext cx="1968858" cy="1968858"/>
          </a:xfrm>
          <a:prstGeom prst="rect">
            <a:avLst/>
          </a:prstGeom>
        </p:spPr>
      </p:pic>
      <p:pic>
        <p:nvPicPr>
          <p:cNvPr id="7" name="Picture 6">
            <a:extLst>
              <a:ext uri="{FF2B5EF4-FFF2-40B4-BE49-F238E27FC236}">
                <a16:creationId xmlns:a16="http://schemas.microsoft.com/office/drawing/2014/main" id="{5D2C8770-5356-EA40-A32F-DDDE6DB6A14F}"/>
              </a:ext>
            </a:extLst>
          </p:cNvPr>
          <p:cNvPicPr>
            <a:picLocks noChangeAspect="1"/>
          </p:cNvPicPr>
          <p:nvPr/>
        </p:nvPicPr>
        <p:blipFill>
          <a:blip r:embed="rId3"/>
          <a:stretch>
            <a:fillRect/>
          </a:stretch>
        </p:blipFill>
        <p:spPr>
          <a:xfrm>
            <a:off x="4102998" y="2309733"/>
            <a:ext cx="1731133" cy="2238534"/>
          </a:xfrm>
          <a:prstGeom prst="rect">
            <a:avLst/>
          </a:prstGeom>
        </p:spPr>
      </p:pic>
      <p:pic>
        <p:nvPicPr>
          <p:cNvPr id="9" name="Picture 8">
            <a:extLst>
              <a:ext uri="{FF2B5EF4-FFF2-40B4-BE49-F238E27FC236}">
                <a16:creationId xmlns:a16="http://schemas.microsoft.com/office/drawing/2014/main" id="{1B8D2C34-7E70-074E-908A-16B55599E909}"/>
              </a:ext>
            </a:extLst>
          </p:cNvPr>
          <p:cNvPicPr>
            <a:picLocks noChangeAspect="1"/>
          </p:cNvPicPr>
          <p:nvPr/>
        </p:nvPicPr>
        <p:blipFill rotWithShape="1">
          <a:blip r:embed="rId4"/>
          <a:srcRect r="34621" b="22555"/>
          <a:stretch/>
        </p:blipFill>
        <p:spPr>
          <a:xfrm>
            <a:off x="6286950" y="4234904"/>
            <a:ext cx="2084319" cy="1642626"/>
          </a:xfrm>
          <a:prstGeom prst="rect">
            <a:avLst/>
          </a:prstGeom>
        </p:spPr>
      </p:pic>
      <p:pic>
        <p:nvPicPr>
          <p:cNvPr id="12" name="Picture 11">
            <a:extLst>
              <a:ext uri="{FF2B5EF4-FFF2-40B4-BE49-F238E27FC236}">
                <a16:creationId xmlns:a16="http://schemas.microsoft.com/office/drawing/2014/main" id="{A583BCCC-3F16-7B4E-B9E8-E879A831E029}"/>
              </a:ext>
            </a:extLst>
          </p:cNvPr>
          <p:cNvPicPr>
            <a:picLocks noChangeAspect="1"/>
          </p:cNvPicPr>
          <p:nvPr/>
        </p:nvPicPr>
        <p:blipFill rotWithShape="1">
          <a:blip r:embed="rId5"/>
          <a:srcRect b="14823"/>
          <a:stretch/>
        </p:blipFill>
        <p:spPr>
          <a:xfrm>
            <a:off x="6302333" y="2527988"/>
            <a:ext cx="2199782" cy="1444973"/>
          </a:xfrm>
          <a:prstGeom prst="rect">
            <a:avLst/>
          </a:prstGeom>
        </p:spPr>
      </p:pic>
    </p:spTree>
    <p:extLst>
      <p:ext uri="{BB962C8B-B14F-4D97-AF65-F5344CB8AC3E}">
        <p14:creationId xmlns:p14="http://schemas.microsoft.com/office/powerpoint/2010/main" val="3795277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size—medium</a:t>
            </a:r>
          </a:p>
        </p:txBody>
      </p:sp>
      <p:sp>
        <p:nvSpPr>
          <p:cNvPr id="3" name="Content Placeholder 2"/>
          <p:cNvSpPr>
            <a:spLocks noGrp="1"/>
          </p:cNvSpPr>
          <p:nvPr>
            <p:ph idx="1"/>
          </p:nvPr>
        </p:nvSpPr>
        <p:spPr>
          <a:xfrm>
            <a:off x="457200" y="1313645"/>
            <a:ext cx="8229600" cy="4102905"/>
          </a:xfrm>
        </p:spPr>
        <p:txBody>
          <a:bodyPr/>
          <a:lstStyle/>
          <a:p>
            <a:r>
              <a:rPr lang="en-US" b="1" dirty="0"/>
              <a:t>5 to 7-gallon (14”)</a:t>
            </a:r>
          </a:p>
          <a:p>
            <a:pPr lvl="1"/>
            <a:r>
              <a:rPr lang="en-US" dirty="0"/>
              <a:t>Cabbage (1)</a:t>
            </a:r>
          </a:p>
          <a:p>
            <a:pPr lvl="1"/>
            <a:r>
              <a:rPr lang="en-US" dirty="0"/>
              <a:t>Collards (1)</a:t>
            </a:r>
          </a:p>
          <a:p>
            <a:pPr lvl="1"/>
            <a:r>
              <a:rPr lang="en-US" dirty="0"/>
              <a:t>Carrots (9 to 10)</a:t>
            </a:r>
          </a:p>
          <a:p>
            <a:pPr lvl="1"/>
            <a:r>
              <a:rPr lang="en-US" dirty="0"/>
              <a:t>Peas (4)</a:t>
            </a:r>
          </a:p>
          <a:p>
            <a:pPr lvl="1"/>
            <a:r>
              <a:rPr lang="en-US" dirty="0"/>
              <a:t>Perennial herbs (1)</a:t>
            </a:r>
          </a:p>
          <a:p>
            <a:pPr lvl="2"/>
            <a:r>
              <a:rPr lang="en-US" dirty="0"/>
              <a:t>Rosemary</a:t>
            </a:r>
          </a:p>
          <a:p>
            <a:pPr lvl="2"/>
            <a:r>
              <a:rPr lang="en-US" dirty="0" err="1"/>
              <a:t>lavendar</a:t>
            </a:r>
            <a:endParaRPr lang="en-US" dirty="0"/>
          </a:p>
          <a:p>
            <a:pPr lvl="1"/>
            <a:r>
              <a:rPr lang="en-US" dirty="0"/>
              <a:t>Annuals (3 to 4)</a:t>
            </a:r>
          </a:p>
        </p:txBody>
      </p:sp>
      <p:pic>
        <p:nvPicPr>
          <p:cNvPr id="5" name="Picture 4">
            <a:extLst>
              <a:ext uri="{FF2B5EF4-FFF2-40B4-BE49-F238E27FC236}">
                <a16:creationId xmlns:a16="http://schemas.microsoft.com/office/drawing/2014/main" id="{F7B54CBF-E87D-E84B-917F-628C74B2C07C}"/>
              </a:ext>
            </a:extLst>
          </p:cNvPr>
          <p:cNvPicPr>
            <a:picLocks noChangeAspect="1"/>
          </p:cNvPicPr>
          <p:nvPr/>
        </p:nvPicPr>
        <p:blipFill>
          <a:blip r:embed="rId2"/>
          <a:stretch>
            <a:fillRect/>
          </a:stretch>
        </p:blipFill>
        <p:spPr>
          <a:xfrm>
            <a:off x="6302845" y="1388101"/>
            <a:ext cx="2137088" cy="2137088"/>
          </a:xfrm>
          <a:prstGeom prst="rect">
            <a:avLst/>
          </a:prstGeom>
        </p:spPr>
      </p:pic>
      <p:pic>
        <p:nvPicPr>
          <p:cNvPr id="7" name="Picture 6">
            <a:extLst>
              <a:ext uri="{FF2B5EF4-FFF2-40B4-BE49-F238E27FC236}">
                <a16:creationId xmlns:a16="http://schemas.microsoft.com/office/drawing/2014/main" id="{1A5665E0-8D5F-7C42-BB26-69C55C36B74E}"/>
              </a:ext>
            </a:extLst>
          </p:cNvPr>
          <p:cNvPicPr>
            <a:picLocks noChangeAspect="1"/>
          </p:cNvPicPr>
          <p:nvPr/>
        </p:nvPicPr>
        <p:blipFill rotWithShape="1">
          <a:blip r:embed="rId3"/>
          <a:srcRect l="5710" r="3810"/>
          <a:stretch/>
        </p:blipFill>
        <p:spPr>
          <a:xfrm>
            <a:off x="4084798" y="1939642"/>
            <a:ext cx="2125728" cy="1601092"/>
          </a:xfrm>
          <a:prstGeom prst="rect">
            <a:avLst/>
          </a:prstGeom>
        </p:spPr>
      </p:pic>
      <p:pic>
        <p:nvPicPr>
          <p:cNvPr id="11" name="Picture 10">
            <a:extLst>
              <a:ext uri="{FF2B5EF4-FFF2-40B4-BE49-F238E27FC236}">
                <a16:creationId xmlns:a16="http://schemas.microsoft.com/office/drawing/2014/main" id="{756EE2F7-7146-3845-A142-4A1ECFB9191D}"/>
              </a:ext>
            </a:extLst>
          </p:cNvPr>
          <p:cNvPicPr>
            <a:picLocks noChangeAspect="1"/>
          </p:cNvPicPr>
          <p:nvPr/>
        </p:nvPicPr>
        <p:blipFill rotWithShape="1">
          <a:blip r:embed="rId4"/>
          <a:srcRect l="38493" t="4493"/>
          <a:stretch/>
        </p:blipFill>
        <p:spPr>
          <a:xfrm>
            <a:off x="6231251" y="3718012"/>
            <a:ext cx="2280275" cy="1982849"/>
          </a:xfrm>
          <a:prstGeom prst="rect">
            <a:avLst/>
          </a:prstGeom>
        </p:spPr>
      </p:pic>
      <p:pic>
        <p:nvPicPr>
          <p:cNvPr id="14" name="Picture 13">
            <a:extLst>
              <a:ext uri="{FF2B5EF4-FFF2-40B4-BE49-F238E27FC236}">
                <a16:creationId xmlns:a16="http://schemas.microsoft.com/office/drawing/2014/main" id="{D44CA8AA-630D-F44D-B00A-158EB5BA43B8}"/>
              </a:ext>
            </a:extLst>
          </p:cNvPr>
          <p:cNvPicPr>
            <a:picLocks noChangeAspect="1"/>
          </p:cNvPicPr>
          <p:nvPr/>
        </p:nvPicPr>
        <p:blipFill rotWithShape="1">
          <a:blip r:embed="rId5"/>
          <a:srcRect l="21065" r="14932"/>
          <a:stretch/>
        </p:blipFill>
        <p:spPr>
          <a:xfrm>
            <a:off x="4221836" y="3755383"/>
            <a:ext cx="1851652" cy="1446518"/>
          </a:xfrm>
          <a:prstGeom prst="rect">
            <a:avLst/>
          </a:prstGeom>
        </p:spPr>
      </p:pic>
    </p:spTree>
    <p:extLst>
      <p:ext uri="{BB962C8B-B14F-4D97-AF65-F5344CB8AC3E}">
        <p14:creationId xmlns:p14="http://schemas.microsoft.com/office/powerpoint/2010/main" val="353025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size—medium</a:t>
            </a:r>
          </a:p>
        </p:txBody>
      </p:sp>
      <p:sp>
        <p:nvSpPr>
          <p:cNvPr id="3" name="Content Placeholder 2"/>
          <p:cNvSpPr>
            <a:spLocks noGrp="1"/>
          </p:cNvSpPr>
          <p:nvPr>
            <p:ph idx="1"/>
          </p:nvPr>
        </p:nvSpPr>
        <p:spPr>
          <a:xfrm>
            <a:off x="457199" y="1600200"/>
            <a:ext cx="4230711" cy="3816350"/>
          </a:xfrm>
        </p:spPr>
        <p:txBody>
          <a:bodyPr/>
          <a:lstStyle/>
          <a:p>
            <a:r>
              <a:rPr lang="en-US" b="1" dirty="0"/>
              <a:t>10 gallon (16”)</a:t>
            </a:r>
          </a:p>
          <a:p>
            <a:pPr lvl="1"/>
            <a:r>
              <a:rPr lang="en-US" dirty="0"/>
              <a:t>Pole beans on trellis (3to 4)</a:t>
            </a:r>
          </a:p>
          <a:p>
            <a:pPr lvl="1"/>
            <a:r>
              <a:rPr lang="en-US" dirty="0"/>
              <a:t>Dwarf shrub (1)</a:t>
            </a:r>
          </a:p>
          <a:p>
            <a:pPr lvl="1"/>
            <a:r>
              <a:rPr lang="en-US" dirty="0"/>
              <a:t>Dwarf citrus tree  (1)</a:t>
            </a:r>
          </a:p>
          <a:p>
            <a:pPr lvl="1"/>
            <a:r>
              <a:rPr lang="en-US" dirty="0"/>
              <a:t>Dwarf bush berries (1)</a:t>
            </a:r>
          </a:p>
          <a:p>
            <a:pPr lvl="1"/>
            <a:r>
              <a:rPr lang="en-US" dirty="0"/>
              <a:t>Annuals (4-6)</a:t>
            </a:r>
          </a:p>
        </p:txBody>
      </p:sp>
      <p:pic>
        <p:nvPicPr>
          <p:cNvPr id="5" name="Picture 4">
            <a:extLst>
              <a:ext uri="{FF2B5EF4-FFF2-40B4-BE49-F238E27FC236}">
                <a16:creationId xmlns:a16="http://schemas.microsoft.com/office/drawing/2014/main" id="{17FE2A03-F4B2-9344-8D5F-822F03F7540B}"/>
              </a:ext>
            </a:extLst>
          </p:cNvPr>
          <p:cNvPicPr>
            <a:picLocks noChangeAspect="1"/>
          </p:cNvPicPr>
          <p:nvPr/>
        </p:nvPicPr>
        <p:blipFill>
          <a:blip r:embed="rId3"/>
          <a:stretch>
            <a:fillRect/>
          </a:stretch>
        </p:blipFill>
        <p:spPr>
          <a:xfrm>
            <a:off x="5164161" y="1464639"/>
            <a:ext cx="2331076" cy="1748308"/>
          </a:xfrm>
          <a:prstGeom prst="rect">
            <a:avLst/>
          </a:prstGeom>
        </p:spPr>
      </p:pic>
      <p:pic>
        <p:nvPicPr>
          <p:cNvPr id="7" name="Picture 6">
            <a:extLst>
              <a:ext uri="{FF2B5EF4-FFF2-40B4-BE49-F238E27FC236}">
                <a16:creationId xmlns:a16="http://schemas.microsoft.com/office/drawing/2014/main" id="{EE1C2C3C-6C2D-3E4C-9096-FED796ABF4DD}"/>
              </a:ext>
            </a:extLst>
          </p:cNvPr>
          <p:cNvPicPr>
            <a:picLocks noChangeAspect="1"/>
          </p:cNvPicPr>
          <p:nvPr/>
        </p:nvPicPr>
        <p:blipFill>
          <a:blip r:embed="rId4"/>
          <a:stretch>
            <a:fillRect/>
          </a:stretch>
        </p:blipFill>
        <p:spPr>
          <a:xfrm>
            <a:off x="5305560" y="3508375"/>
            <a:ext cx="2189677" cy="2354160"/>
          </a:xfrm>
          <a:prstGeom prst="rect">
            <a:avLst/>
          </a:prstGeom>
        </p:spPr>
      </p:pic>
    </p:spTree>
    <p:extLst>
      <p:ext uri="{BB962C8B-B14F-4D97-AF65-F5344CB8AC3E}">
        <p14:creationId xmlns:p14="http://schemas.microsoft.com/office/powerpoint/2010/main" val="961005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size—large</a:t>
            </a:r>
          </a:p>
        </p:txBody>
      </p:sp>
      <p:sp>
        <p:nvSpPr>
          <p:cNvPr id="3" name="Content Placeholder 2"/>
          <p:cNvSpPr>
            <a:spLocks noGrp="1"/>
          </p:cNvSpPr>
          <p:nvPr>
            <p:ph idx="1"/>
          </p:nvPr>
        </p:nvSpPr>
        <p:spPr>
          <a:xfrm>
            <a:off x="457200" y="1417638"/>
            <a:ext cx="5093594" cy="3998912"/>
          </a:xfrm>
        </p:spPr>
        <p:txBody>
          <a:bodyPr/>
          <a:lstStyle/>
          <a:p>
            <a:r>
              <a:rPr lang="en-US" b="1" dirty="0"/>
              <a:t>15 gallon (18”)</a:t>
            </a:r>
          </a:p>
          <a:p>
            <a:pPr lvl="1"/>
            <a:r>
              <a:rPr lang="en-US" dirty="0"/>
              <a:t>Broccoli, cauliflower (1)</a:t>
            </a:r>
          </a:p>
          <a:p>
            <a:pPr lvl="1"/>
            <a:r>
              <a:rPr lang="en-US" dirty="0"/>
              <a:t>Eggplant (1)</a:t>
            </a:r>
          </a:p>
          <a:p>
            <a:pPr lvl="1"/>
            <a:r>
              <a:rPr lang="en-US" dirty="0"/>
              <a:t>Peppers (1)</a:t>
            </a:r>
          </a:p>
          <a:p>
            <a:pPr lvl="1"/>
            <a:r>
              <a:rPr lang="en-US" dirty="0"/>
              <a:t>Determinate tomato with support (1)</a:t>
            </a:r>
          </a:p>
          <a:p>
            <a:pPr lvl="1"/>
            <a:r>
              <a:rPr lang="en-US" dirty="0"/>
              <a:t>Multiples of</a:t>
            </a:r>
          </a:p>
          <a:p>
            <a:pPr lvl="2"/>
            <a:r>
              <a:rPr lang="en-US" dirty="0"/>
              <a:t>Herbs and leafy greens</a:t>
            </a:r>
          </a:p>
          <a:p>
            <a:pPr lvl="2"/>
            <a:r>
              <a:rPr lang="en-US" dirty="0"/>
              <a:t>Annuals</a:t>
            </a:r>
          </a:p>
          <a:p>
            <a:pPr lvl="1"/>
            <a:endParaRPr lang="en-US" dirty="0"/>
          </a:p>
          <a:p>
            <a:pPr lvl="1"/>
            <a:endParaRPr lang="en-US" dirty="0"/>
          </a:p>
        </p:txBody>
      </p:sp>
      <p:pic>
        <p:nvPicPr>
          <p:cNvPr id="5" name="Picture 4">
            <a:extLst>
              <a:ext uri="{FF2B5EF4-FFF2-40B4-BE49-F238E27FC236}">
                <a16:creationId xmlns:a16="http://schemas.microsoft.com/office/drawing/2014/main" id="{F6AB4364-4989-0C45-9BEC-AB54D40DE96F}"/>
              </a:ext>
            </a:extLst>
          </p:cNvPr>
          <p:cNvPicPr>
            <a:picLocks noChangeAspect="1"/>
          </p:cNvPicPr>
          <p:nvPr/>
        </p:nvPicPr>
        <p:blipFill>
          <a:blip r:embed="rId3"/>
          <a:stretch>
            <a:fillRect/>
          </a:stretch>
        </p:blipFill>
        <p:spPr>
          <a:xfrm>
            <a:off x="7073321" y="1417638"/>
            <a:ext cx="1625152" cy="2166870"/>
          </a:xfrm>
          <a:prstGeom prst="rect">
            <a:avLst/>
          </a:prstGeom>
        </p:spPr>
      </p:pic>
      <p:pic>
        <p:nvPicPr>
          <p:cNvPr id="7" name="Picture 6">
            <a:extLst>
              <a:ext uri="{FF2B5EF4-FFF2-40B4-BE49-F238E27FC236}">
                <a16:creationId xmlns:a16="http://schemas.microsoft.com/office/drawing/2014/main" id="{F70C5F3C-A5C1-B746-A3A4-2FD93DF83433}"/>
              </a:ext>
            </a:extLst>
          </p:cNvPr>
          <p:cNvPicPr>
            <a:picLocks noChangeAspect="1"/>
          </p:cNvPicPr>
          <p:nvPr/>
        </p:nvPicPr>
        <p:blipFill>
          <a:blip r:embed="rId4"/>
          <a:stretch>
            <a:fillRect/>
          </a:stretch>
        </p:blipFill>
        <p:spPr>
          <a:xfrm>
            <a:off x="5238083" y="3689327"/>
            <a:ext cx="1758116" cy="1831371"/>
          </a:xfrm>
          <a:prstGeom prst="rect">
            <a:avLst/>
          </a:prstGeom>
        </p:spPr>
      </p:pic>
      <p:pic>
        <p:nvPicPr>
          <p:cNvPr id="9" name="Picture 8">
            <a:extLst>
              <a:ext uri="{FF2B5EF4-FFF2-40B4-BE49-F238E27FC236}">
                <a16:creationId xmlns:a16="http://schemas.microsoft.com/office/drawing/2014/main" id="{7416FC38-38EB-0044-9E78-96DEC373CC5B}"/>
              </a:ext>
            </a:extLst>
          </p:cNvPr>
          <p:cNvPicPr>
            <a:picLocks noChangeAspect="1"/>
          </p:cNvPicPr>
          <p:nvPr/>
        </p:nvPicPr>
        <p:blipFill>
          <a:blip r:embed="rId5"/>
          <a:stretch>
            <a:fillRect/>
          </a:stretch>
        </p:blipFill>
        <p:spPr>
          <a:xfrm>
            <a:off x="7184540" y="3689327"/>
            <a:ext cx="1513933" cy="1831371"/>
          </a:xfrm>
          <a:prstGeom prst="rect">
            <a:avLst/>
          </a:prstGeom>
        </p:spPr>
      </p:pic>
      <p:pic>
        <p:nvPicPr>
          <p:cNvPr id="13" name="Picture 12">
            <a:extLst>
              <a:ext uri="{FF2B5EF4-FFF2-40B4-BE49-F238E27FC236}">
                <a16:creationId xmlns:a16="http://schemas.microsoft.com/office/drawing/2014/main" id="{EB4C4DD2-19BC-B443-B876-375D6E031E12}"/>
              </a:ext>
            </a:extLst>
          </p:cNvPr>
          <p:cNvPicPr>
            <a:picLocks noChangeAspect="1"/>
          </p:cNvPicPr>
          <p:nvPr/>
        </p:nvPicPr>
        <p:blipFill>
          <a:blip r:embed="rId6"/>
          <a:stretch>
            <a:fillRect/>
          </a:stretch>
        </p:blipFill>
        <p:spPr>
          <a:xfrm>
            <a:off x="4748002" y="1818126"/>
            <a:ext cx="2226449" cy="1485024"/>
          </a:xfrm>
          <a:prstGeom prst="rect">
            <a:avLst/>
          </a:prstGeom>
        </p:spPr>
      </p:pic>
    </p:spTree>
    <p:extLst>
      <p:ext uri="{BB962C8B-B14F-4D97-AF65-F5344CB8AC3E}">
        <p14:creationId xmlns:p14="http://schemas.microsoft.com/office/powerpoint/2010/main" val="388366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size—large </a:t>
            </a:r>
          </a:p>
        </p:txBody>
      </p:sp>
      <p:sp>
        <p:nvSpPr>
          <p:cNvPr id="3" name="Content Placeholder 2"/>
          <p:cNvSpPr>
            <a:spLocks noGrp="1"/>
          </p:cNvSpPr>
          <p:nvPr>
            <p:ph idx="1"/>
          </p:nvPr>
        </p:nvSpPr>
        <p:spPr>
          <a:xfrm>
            <a:off x="457200" y="1249251"/>
            <a:ext cx="4668592" cy="4167299"/>
          </a:xfrm>
        </p:spPr>
        <p:txBody>
          <a:bodyPr/>
          <a:lstStyle/>
          <a:p>
            <a:r>
              <a:rPr lang="en-US" b="1" dirty="0"/>
              <a:t>25 gallon (24”)</a:t>
            </a:r>
          </a:p>
          <a:p>
            <a:pPr lvl="1"/>
            <a:r>
              <a:rPr lang="en-US" dirty="0"/>
              <a:t>Indeterminate tomato and cage (1)</a:t>
            </a:r>
          </a:p>
          <a:p>
            <a:pPr lvl="1"/>
            <a:r>
              <a:rPr lang="en-US" dirty="0"/>
              <a:t>Summer squash (1)</a:t>
            </a:r>
          </a:p>
          <a:p>
            <a:pPr lvl="1"/>
            <a:r>
              <a:rPr lang="en-US" dirty="0"/>
              <a:t>Dwarf stone fruit tree (1)</a:t>
            </a:r>
          </a:p>
          <a:p>
            <a:pPr lvl="1"/>
            <a:r>
              <a:rPr lang="en-US" dirty="0"/>
              <a:t>Columnar apple (1)</a:t>
            </a:r>
          </a:p>
          <a:p>
            <a:pPr lvl="1"/>
            <a:r>
              <a:rPr lang="en-US" dirty="0"/>
              <a:t>Shrubs—rose, hydrangea, evergreen (1)</a:t>
            </a:r>
          </a:p>
          <a:p>
            <a:pPr lvl="1"/>
            <a:r>
              <a:rPr lang="en-US" dirty="0"/>
              <a:t>Black berry, raspberry (1)</a:t>
            </a:r>
          </a:p>
        </p:txBody>
      </p:sp>
      <p:pic>
        <p:nvPicPr>
          <p:cNvPr id="7" name="Picture 6">
            <a:extLst>
              <a:ext uri="{FF2B5EF4-FFF2-40B4-BE49-F238E27FC236}">
                <a16:creationId xmlns:a16="http://schemas.microsoft.com/office/drawing/2014/main" id="{5A46E07A-4AAA-9948-8B5F-8113EC873180}"/>
              </a:ext>
            </a:extLst>
          </p:cNvPr>
          <p:cNvPicPr>
            <a:picLocks noChangeAspect="1"/>
          </p:cNvPicPr>
          <p:nvPr/>
        </p:nvPicPr>
        <p:blipFill rotWithShape="1">
          <a:blip r:embed="rId3"/>
          <a:srcRect l="8425" r="10396"/>
          <a:stretch/>
        </p:blipFill>
        <p:spPr>
          <a:xfrm>
            <a:off x="7034255" y="1249251"/>
            <a:ext cx="1684547" cy="2597728"/>
          </a:xfrm>
          <a:prstGeom prst="rect">
            <a:avLst/>
          </a:prstGeom>
        </p:spPr>
      </p:pic>
      <p:pic>
        <p:nvPicPr>
          <p:cNvPr id="9" name="Picture 8">
            <a:extLst>
              <a:ext uri="{FF2B5EF4-FFF2-40B4-BE49-F238E27FC236}">
                <a16:creationId xmlns:a16="http://schemas.microsoft.com/office/drawing/2014/main" id="{7A377F8E-0432-314F-8117-B12C19B50349}"/>
              </a:ext>
            </a:extLst>
          </p:cNvPr>
          <p:cNvPicPr>
            <a:picLocks noChangeAspect="1"/>
          </p:cNvPicPr>
          <p:nvPr/>
        </p:nvPicPr>
        <p:blipFill>
          <a:blip r:embed="rId4"/>
          <a:stretch>
            <a:fillRect/>
          </a:stretch>
        </p:blipFill>
        <p:spPr>
          <a:xfrm>
            <a:off x="5157483" y="1717761"/>
            <a:ext cx="1684547" cy="1348980"/>
          </a:xfrm>
          <a:prstGeom prst="rect">
            <a:avLst/>
          </a:prstGeom>
        </p:spPr>
      </p:pic>
      <p:pic>
        <p:nvPicPr>
          <p:cNvPr id="11" name="Picture 10">
            <a:extLst>
              <a:ext uri="{FF2B5EF4-FFF2-40B4-BE49-F238E27FC236}">
                <a16:creationId xmlns:a16="http://schemas.microsoft.com/office/drawing/2014/main" id="{9B242C2A-9911-6C45-A60A-7FDE9F439851}"/>
              </a:ext>
            </a:extLst>
          </p:cNvPr>
          <p:cNvPicPr>
            <a:picLocks noChangeAspect="1"/>
          </p:cNvPicPr>
          <p:nvPr/>
        </p:nvPicPr>
        <p:blipFill rotWithShape="1">
          <a:blip r:embed="rId5"/>
          <a:srcRect l="13851" t="935" b="-935"/>
          <a:stretch/>
        </p:blipFill>
        <p:spPr>
          <a:xfrm>
            <a:off x="7034255" y="3908929"/>
            <a:ext cx="1684548" cy="1955394"/>
          </a:xfrm>
          <a:prstGeom prst="rect">
            <a:avLst/>
          </a:prstGeom>
        </p:spPr>
      </p:pic>
      <p:pic>
        <p:nvPicPr>
          <p:cNvPr id="14" name="Picture 13">
            <a:extLst>
              <a:ext uri="{FF2B5EF4-FFF2-40B4-BE49-F238E27FC236}">
                <a16:creationId xmlns:a16="http://schemas.microsoft.com/office/drawing/2014/main" id="{2B5FF677-2F37-A840-B4BD-9AA7205F6E06}"/>
              </a:ext>
            </a:extLst>
          </p:cNvPr>
          <p:cNvPicPr>
            <a:picLocks noChangeAspect="1"/>
          </p:cNvPicPr>
          <p:nvPr/>
        </p:nvPicPr>
        <p:blipFill>
          <a:blip r:embed="rId6"/>
          <a:stretch>
            <a:fillRect/>
          </a:stretch>
        </p:blipFill>
        <p:spPr>
          <a:xfrm>
            <a:off x="5162846" y="3366864"/>
            <a:ext cx="1684547" cy="2531423"/>
          </a:xfrm>
          <a:prstGeom prst="rect">
            <a:avLst/>
          </a:prstGeom>
        </p:spPr>
      </p:pic>
    </p:spTree>
    <p:extLst>
      <p:ext uri="{BB962C8B-B14F-4D97-AF65-F5344CB8AC3E}">
        <p14:creationId xmlns:p14="http://schemas.microsoft.com/office/powerpoint/2010/main" val="767620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size—XL </a:t>
            </a:r>
          </a:p>
        </p:txBody>
      </p:sp>
      <p:sp>
        <p:nvSpPr>
          <p:cNvPr id="3" name="Content Placeholder 2"/>
          <p:cNvSpPr>
            <a:spLocks noGrp="1"/>
          </p:cNvSpPr>
          <p:nvPr>
            <p:ph idx="1"/>
          </p:nvPr>
        </p:nvSpPr>
        <p:spPr>
          <a:xfrm>
            <a:off x="457200" y="1417638"/>
            <a:ext cx="4359499" cy="3973154"/>
          </a:xfrm>
        </p:spPr>
        <p:txBody>
          <a:bodyPr/>
          <a:lstStyle/>
          <a:p>
            <a:r>
              <a:rPr lang="en-US" b="1" dirty="0"/>
              <a:t>30 gallon (30”)</a:t>
            </a:r>
          </a:p>
          <a:p>
            <a:pPr lvl="1"/>
            <a:r>
              <a:rPr lang="en-US" dirty="0"/>
              <a:t>Espalier fruit trees (1)</a:t>
            </a:r>
          </a:p>
          <a:p>
            <a:pPr lvl="1"/>
            <a:r>
              <a:rPr lang="en-US" dirty="0"/>
              <a:t>Japanese Maple (1) </a:t>
            </a:r>
          </a:p>
          <a:p>
            <a:pPr lvl="1"/>
            <a:r>
              <a:rPr lang="en-US" dirty="0"/>
              <a:t>Dwarf cherry (1)</a:t>
            </a:r>
          </a:p>
          <a:p>
            <a:pPr lvl="1"/>
            <a:r>
              <a:rPr lang="en-US" dirty="0"/>
              <a:t>Sweet corn (1)</a:t>
            </a:r>
          </a:p>
          <a:p>
            <a:pPr lvl="1"/>
            <a:r>
              <a:rPr lang="en-US" dirty="0"/>
              <a:t>Pumpkin, bush type (1)</a:t>
            </a:r>
          </a:p>
          <a:p>
            <a:pPr lvl="1"/>
            <a:r>
              <a:rPr lang="en-US" dirty="0"/>
              <a:t>Rhubarb</a:t>
            </a:r>
          </a:p>
        </p:txBody>
      </p:sp>
      <p:pic>
        <p:nvPicPr>
          <p:cNvPr id="7" name="Picture 6">
            <a:extLst>
              <a:ext uri="{FF2B5EF4-FFF2-40B4-BE49-F238E27FC236}">
                <a16:creationId xmlns:a16="http://schemas.microsoft.com/office/drawing/2014/main" id="{C632F2E5-182E-3244-BFEF-78112ACE5E1C}"/>
              </a:ext>
            </a:extLst>
          </p:cNvPr>
          <p:cNvPicPr>
            <a:picLocks noChangeAspect="1"/>
          </p:cNvPicPr>
          <p:nvPr/>
        </p:nvPicPr>
        <p:blipFill>
          <a:blip r:embed="rId3"/>
          <a:stretch>
            <a:fillRect/>
          </a:stretch>
        </p:blipFill>
        <p:spPr>
          <a:xfrm>
            <a:off x="5886826" y="4057684"/>
            <a:ext cx="1995043" cy="1681536"/>
          </a:xfrm>
          <a:prstGeom prst="rect">
            <a:avLst/>
          </a:prstGeom>
        </p:spPr>
      </p:pic>
      <p:pic>
        <p:nvPicPr>
          <p:cNvPr id="13" name="Picture 12">
            <a:extLst>
              <a:ext uri="{FF2B5EF4-FFF2-40B4-BE49-F238E27FC236}">
                <a16:creationId xmlns:a16="http://schemas.microsoft.com/office/drawing/2014/main" id="{49277EC6-AC8A-9D45-86CF-9D84375FC6D9}"/>
              </a:ext>
            </a:extLst>
          </p:cNvPr>
          <p:cNvPicPr>
            <a:picLocks noChangeAspect="1"/>
          </p:cNvPicPr>
          <p:nvPr/>
        </p:nvPicPr>
        <p:blipFill>
          <a:blip r:embed="rId4"/>
          <a:stretch>
            <a:fillRect/>
          </a:stretch>
        </p:blipFill>
        <p:spPr>
          <a:xfrm>
            <a:off x="5577971" y="384948"/>
            <a:ext cx="2612755" cy="3588184"/>
          </a:xfrm>
          <a:prstGeom prst="rect">
            <a:avLst/>
          </a:prstGeom>
        </p:spPr>
      </p:pic>
    </p:spTree>
    <p:extLst>
      <p:ext uri="{BB962C8B-B14F-4D97-AF65-F5344CB8AC3E}">
        <p14:creationId xmlns:p14="http://schemas.microsoft.com/office/powerpoint/2010/main" val="3364927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B04B1-FE2D-C549-9140-C1F9B3B60E0E}"/>
              </a:ext>
            </a:extLst>
          </p:cNvPr>
          <p:cNvSpPr>
            <a:spLocks noGrp="1"/>
          </p:cNvSpPr>
          <p:nvPr>
            <p:ph type="title"/>
          </p:nvPr>
        </p:nvSpPr>
        <p:spPr/>
        <p:txBody>
          <a:bodyPr/>
          <a:lstStyle/>
          <a:p>
            <a:pPr algn="l"/>
            <a:r>
              <a:rPr lang="en-US" sz="3200" dirty="0"/>
              <a:t>UC Master Gardener &amp; Bee Keeper Randy Fox</a:t>
            </a:r>
            <a:br>
              <a:rPr lang="en-US" sz="3200" dirty="0"/>
            </a:br>
            <a:r>
              <a:rPr lang="en-US" sz="3200" dirty="0"/>
              <a:t>shows container gardening done well!</a:t>
            </a:r>
          </a:p>
        </p:txBody>
      </p:sp>
      <p:pic>
        <p:nvPicPr>
          <p:cNvPr id="5" name="Content Placeholder 4">
            <a:extLst>
              <a:ext uri="{FF2B5EF4-FFF2-40B4-BE49-F238E27FC236}">
                <a16:creationId xmlns:a16="http://schemas.microsoft.com/office/drawing/2014/main" id="{2F8FD93A-C9FE-1D4C-849A-F5051E39D29B}"/>
              </a:ext>
            </a:extLst>
          </p:cNvPr>
          <p:cNvPicPr>
            <a:picLocks noGrp="1" noChangeAspect="1"/>
          </p:cNvPicPr>
          <p:nvPr>
            <p:ph idx="1"/>
          </p:nvPr>
        </p:nvPicPr>
        <p:blipFill>
          <a:blip r:embed="rId3"/>
          <a:stretch>
            <a:fillRect/>
          </a:stretch>
        </p:blipFill>
        <p:spPr>
          <a:xfrm>
            <a:off x="4572000" y="1999826"/>
            <a:ext cx="3942582" cy="3154065"/>
          </a:xfrm>
        </p:spPr>
      </p:pic>
      <p:pic>
        <p:nvPicPr>
          <p:cNvPr id="7" name="Picture 6">
            <a:extLst>
              <a:ext uri="{FF2B5EF4-FFF2-40B4-BE49-F238E27FC236}">
                <a16:creationId xmlns:a16="http://schemas.microsoft.com/office/drawing/2014/main" id="{9BD9DE85-6CE5-C945-BF81-E08F95923D36}"/>
              </a:ext>
            </a:extLst>
          </p:cNvPr>
          <p:cNvPicPr>
            <a:picLocks noChangeAspect="1"/>
          </p:cNvPicPr>
          <p:nvPr/>
        </p:nvPicPr>
        <p:blipFill>
          <a:blip r:embed="rId4"/>
          <a:stretch>
            <a:fillRect/>
          </a:stretch>
        </p:blipFill>
        <p:spPr>
          <a:xfrm>
            <a:off x="1181946" y="1445297"/>
            <a:ext cx="3173923" cy="3967405"/>
          </a:xfrm>
          <a:prstGeom prst="rect">
            <a:avLst/>
          </a:prstGeom>
        </p:spPr>
      </p:pic>
    </p:spTree>
    <p:extLst>
      <p:ext uri="{BB962C8B-B14F-4D97-AF65-F5344CB8AC3E}">
        <p14:creationId xmlns:p14="http://schemas.microsoft.com/office/powerpoint/2010/main" val="72329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Tricks for tall heavy pots</a:t>
            </a:r>
          </a:p>
        </p:txBody>
      </p:sp>
      <p:sp>
        <p:nvSpPr>
          <p:cNvPr id="3" name="Content Placeholder 2"/>
          <p:cNvSpPr>
            <a:spLocks noGrp="1"/>
          </p:cNvSpPr>
          <p:nvPr>
            <p:ph idx="1"/>
          </p:nvPr>
        </p:nvSpPr>
        <p:spPr>
          <a:xfrm>
            <a:off x="457200" y="1788453"/>
            <a:ext cx="5571623" cy="3998912"/>
          </a:xfrm>
        </p:spPr>
        <p:txBody>
          <a:bodyPr/>
          <a:lstStyle/>
          <a:p>
            <a:r>
              <a:rPr lang="en-US" dirty="0"/>
              <a:t>Place heavy pots on rolling bases</a:t>
            </a:r>
          </a:p>
          <a:p>
            <a:r>
              <a:rPr lang="en-US" dirty="0"/>
              <a:t>Use a hand truck to move heavy pots</a:t>
            </a:r>
          </a:p>
          <a:p>
            <a:r>
              <a:rPr lang="en-US" dirty="0"/>
              <a:t>Plant on location</a:t>
            </a:r>
          </a:p>
        </p:txBody>
      </p:sp>
      <p:pic>
        <p:nvPicPr>
          <p:cNvPr id="7" name="Picture 6">
            <a:extLst>
              <a:ext uri="{FF2B5EF4-FFF2-40B4-BE49-F238E27FC236}">
                <a16:creationId xmlns:a16="http://schemas.microsoft.com/office/drawing/2014/main" id="{9DAA41B5-136D-AC42-A4CD-9737561009B4}"/>
              </a:ext>
            </a:extLst>
          </p:cNvPr>
          <p:cNvPicPr>
            <a:picLocks noChangeAspect="1"/>
          </p:cNvPicPr>
          <p:nvPr/>
        </p:nvPicPr>
        <p:blipFill rotWithShape="1">
          <a:blip r:embed="rId3"/>
          <a:srcRect l="27604" r="14063" b="6168"/>
          <a:stretch/>
        </p:blipFill>
        <p:spPr>
          <a:xfrm>
            <a:off x="6182767" y="3177136"/>
            <a:ext cx="2163651" cy="2610229"/>
          </a:xfrm>
          <a:prstGeom prst="rect">
            <a:avLst/>
          </a:prstGeom>
        </p:spPr>
      </p:pic>
      <p:pic>
        <p:nvPicPr>
          <p:cNvPr id="11" name="Picture 10">
            <a:extLst>
              <a:ext uri="{FF2B5EF4-FFF2-40B4-BE49-F238E27FC236}">
                <a16:creationId xmlns:a16="http://schemas.microsoft.com/office/drawing/2014/main" id="{E25EA9E4-3B86-684A-8270-8203AEFC29D9}"/>
              </a:ext>
            </a:extLst>
          </p:cNvPr>
          <p:cNvPicPr>
            <a:picLocks noChangeAspect="1"/>
          </p:cNvPicPr>
          <p:nvPr/>
        </p:nvPicPr>
        <p:blipFill>
          <a:blip r:embed="rId4"/>
          <a:stretch>
            <a:fillRect/>
          </a:stretch>
        </p:blipFill>
        <p:spPr>
          <a:xfrm>
            <a:off x="9454167" y="6585921"/>
            <a:ext cx="1722748" cy="969046"/>
          </a:xfrm>
          <a:prstGeom prst="rect">
            <a:avLst/>
          </a:prstGeom>
        </p:spPr>
      </p:pic>
      <p:pic>
        <p:nvPicPr>
          <p:cNvPr id="15" name="Picture 14">
            <a:extLst>
              <a:ext uri="{FF2B5EF4-FFF2-40B4-BE49-F238E27FC236}">
                <a16:creationId xmlns:a16="http://schemas.microsoft.com/office/drawing/2014/main" id="{7B235BBF-D031-1945-8394-608B811B9FD1}"/>
              </a:ext>
            </a:extLst>
          </p:cNvPr>
          <p:cNvPicPr>
            <a:picLocks noChangeAspect="1"/>
          </p:cNvPicPr>
          <p:nvPr/>
        </p:nvPicPr>
        <p:blipFill rotWithShape="1">
          <a:blip r:embed="rId5"/>
          <a:srcRect l="6995" t="10141" r="5868" b="9295"/>
          <a:stretch/>
        </p:blipFill>
        <p:spPr>
          <a:xfrm>
            <a:off x="6182767" y="1182384"/>
            <a:ext cx="2157494" cy="1994752"/>
          </a:xfrm>
          <a:prstGeom prst="rect">
            <a:avLst/>
          </a:prstGeom>
        </p:spPr>
      </p:pic>
    </p:spTree>
    <p:extLst>
      <p:ext uri="{BB962C8B-B14F-4D97-AF65-F5344CB8AC3E}">
        <p14:creationId xmlns:p14="http://schemas.microsoft.com/office/powerpoint/2010/main" val="122926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276E-709B-964C-92A5-4E1A5B05939A}"/>
              </a:ext>
            </a:extLst>
          </p:cNvPr>
          <p:cNvSpPr>
            <a:spLocks noGrp="1"/>
          </p:cNvSpPr>
          <p:nvPr>
            <p:ph type="title"/>
          </p:nvPr>
        </p:nvSpPr>
        <p:spPr/>
        <p:txBody>
          <a:bodyPr/>
          <a:lstStyle/>
          <a:p>
            <a:pPr algn="l"/>
            <a:r>
              <a:rPr lang="en-US" dirty="0"/>
              <a:t>Why Container Gardening?</a:t>
            </a:r>
            <a:br>
              <a:rPr lang="en-US" dirty="0"/>
            </a:br>
            <a:r>
              <a:rPr lang="en-US" dirty="0"/>
              <a:t>Why Not!!</a:t>
            </a:r>
          </a:p>
        </p:txBody>
      </p:sp>
      <p:sp>
        <p:nvSpPr>
          <p:cNvPr id="3" name="Content Placeholder 2">
            <a:extLst>
              <a:ext uri="{FF2B5EF4-FFF2-40B4-BE49-F238E27FC236}">
                <a16:creationId xmlns:a16="http://schemas.microsoft.com/office/drawing/2014/main" id="{B2509437-BC5D-6049-A712-323332148EE0}"/>
              </a:ext>
            </a:extLst>
          </p:cNvPr>
          <p:cNvSpPr>
            <a:spLocks noGrp="1"/>
          </p:cNvSpPr>
          <p:nvPr>
            <p:ph idx="1"/>
          </p:nvPr>
        </p:nvSpPr>
        <p:spPr/>
        <p:txBody>
          <a:bodyPr/>
          <a:lstStyle/>
          <a:p>
            <a:r>
              <a:rPr lang="en-US" dirty="0"/>
              <a:t>Quick &amp; Easy</a:t>
            </a:r>
          </a:p>
          <a:p>
            <a:r>
              <a:rPr lang="en-US" dirty="0"/>
              <a:t>Portable</a:t>
            </a:r>
          </a:p>
          <a:p>
            <a:r>
              <a:rPr lang="en-US" dirty="0"/>
              <a:t>Endless re-do possibilities</a:t>
            </a:r>
          </a:p>
          <a:p>
            <a:r>
              <a:rPr lang="en-US" dirty="0"/>
              <a:t>Focal point – draw the eye to </a:t>
            </a:r>
          </a:p>
          <a:p>
            <a:pPr marL="0" indent="0">
              <a:buNone/>
            </a:pPr>
            <a:r>
              <a:rPr lang="en-US" dirty="0"/>
              <a:t>    one area or away from another</a:t>
            </a:r>
          </a:p>
          <a:p>
            <a:r>
              <a:rPr lang="en-US" dirty="0"/>
              <a:t>Forgiving medium</a:t>
            </a:r>
          </a:p>
          <a:p>
            <a:pPr marL="0" indent="0">
              <a:buNone/>
            </a:pPr>
            <a:endParaRPr lang="en-US" dirty="0"/>
          </a:p>
        </p:txBody>
      </p:sp>
      <p:pic>
        <p:nvPicPr>
          <p:cNvPr id="5" name="Picture 4">
            <a:extLst>
              <a:ext uri="{FF2B5EF4-FFF2-40B4-BE49-F238E27FC236}">
                <a16:creationId xmlns:a16="http://schemas.microsoft.com/office/drawing/2014/main" id="{96DB69F0-366B-514D-8A28-C15AC898CFBE}"/>
              </a:ext>
            </a:extLst>
          </p:cNvPr>
          <p:cNvPicPr>
            <a:picLocks noChangeAspect="1"/>
          </p:cNvPicPr>
          <p:nvPr/>
        </p:nvPicPr>
        <p:blipFill>
          <a:blip r:embed="rId3"/>
          <a:stretch>
            <a:fillRect/>
          </a:stretch>
        </p:blipFill>
        <p:spPr>
          <a:xfrm>
            <a:off x="6229350" y="1328034"/>
            <a:ext cx="2271183" cy="2100966"/>
          </a:xfrm>
          <a:prstGeom prst="rect">
            <a:avLst/>
          </a:prstGeom>
        </p:spPr>
      </p:pic>
      <p:pic>
        <p:nvPicPr>
          <p:cNvPr id="7" name="Picture 6">
            <a:extLst>
              <a:ext uri="{FF2B5EF4-FFF2-40B4-BE49-F238E27FC236}">
                <a16:creationId xmlns:a16="http://schemas.microsoft.com/office/drawing/2014/main" id="{6B42CF13-C632-BF40-BA74-F31BF582660B}"/>
              </a:ext>
            </a:extLst>
          </p:cNvPr>
          <p:cNvPicPr>
            <a:picLocks noChangeAspect="1"/>
          </p:cNvPicPr>
          <p:nvPr/>
        </p:nvPicPr>
        <p:blipFill>
          <a:blip r:embed="rId4"/>
          <a:stretch>
            <a:fillRect/>
          </a:stretch>
        </p:blipFill>
        <p:spPr>
          <a:xfrm>
            <a:off x="6237111" y="3966632"/>
            <a:ext cx="2449689" cy="1837267"/>
          </a:xfrm>
          <a:prstGeom prst="rect">
            <a:avLst/>
          </a:prstGeom>
        </p:spPr>
      </p:pic>
    </p:spTree>
    <p:extLst>
      <p:ext uri="{BB962C8B-B14F-4D97-AF65-F5344CB8AC3E}">
        <p14:creationId xmlns:p14="http://schemas.microsoft.com/office/powerpoint/2010/main" val="3446342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Pot accessories</a:t>
            </a:r>
          </a:p>
        </p:txBody>
      </p:sp>
      <p:sp>
        <p:nvSpPr>
          <p:cNvPr id="3" name="Content Placeholder 2"/>
          <p:cNvSpPr>
            <a:spLocks noGrp="1"/>
          </p:cNvSpPr>
          <p:nvPr>
            <p:ph idx="1"/>
          </p:nvPr>
        </p:nvSpPr>
        <p:spPr>
          <a:xfrm>
            <a:off x="457200" y="1300766"/>
            <a:ext cx="5248141" cy="4115784"/>
          </a:xfrm>
        </p:spPr>
        <p:txBody>
          <a:bodyPr/>
          <a:lstStyle/>
          <a:p>
            <a:r>
              <a:rPr lang="en-US" dirty="0"/>
              <a:t>Saucers hold water</a:t>
            </a:r>
          </a:p>
          <a:p>
            <a:pPr lvl="2"/>
            <a:r>
              <a:rPr lang="en-US" dirty="0"/>
              <a:t>May cause root rot if not drained after watering</a:t>
            </a:r>
          </a:p>
          <a:p>
            <a:pPr lvl="2"/>
            <a:r>
              <a:rPr lang="en-US" dirty="0"/>
              <a:t>Protect floors and tables for houseplants </a:t>
            </a:r>
          </a:p>
          <a:p>
            <a:r>
              <a:rPr lang="en-US" dirty="0"/>
              <a:t>Pot risers offer free drainage and air space</a:t>
            </a:r>
          </a:p>
          <a:p>
            <a:r>
              <a:rPr lang="en-US" dirty="0"/>
              <a:t>Stakes, cages, trellises for trees vines and vegetables</a:t>
            </a:r>
          </a:p>
        </p:txBody>
      </p:sp>
      <p:pic>
        <p:nvPicPr>
          <p:cNvPr id="9" name="Picture 8">
            <a:extLst>
              <a:ext uri="{FF2B5EF4-FFF2-40B4-BE49-F238E27FC236}">
                <a16:creationId xmlns:a16="http://schemas.microsoft.com/office/drawing/2014/main" id="{24E77A2B-3901-1749-81C3-8BFCE0ECAD5C}"/>
              </a:ext>
            </a:extLst>
          </p:cNvPr>
          <p:cNvPicPr>
            <a:picLocks noChangeAspect="1"/>
          </p:cNvPicPr>
          <p:nvPr/>
        </p:nvPicPr>
        <p:blipFill rotWithShape="1">
          <a:blip r:embed="rId3"/>
          <a:srcRect b="13941"/>
          <a:stretch/>
        </p:blipFill>
        <p:spPr>
          <a:xfrm>
            <a:off x="6020828" y="389057"/>
            <a:ext cx="2447073" cy="1579443"/>
          </a:xfrm>
          <a:prstGeom prst="rect">
            <a:avLst/>
          </a:prstGeom>
        </p:spPr>
      </p:pic>
      <p:pic>
        <p:nvPicPr>
          <p:cNvPr id="5" name="Picture 4">
            <a:extLst>
              <a:ext uri="{FF2B5EF4-FFF2-40B4-BE49-F238E27FC236}">
                <a16:creationId xmlns:a16="http://schemas.microsoft.com/office/drawing/2014/main" id="{C0DBB9E9-015F-7D43-9141-969CD6F48D54}"/>
              </a:ext>
            </a:extLst>
          </p:cNvPr>
          <p:cNvPicPr>
            <a:picLocks noChangeAspect="1"/>
          </p:cNvPicPr>
          <p:nvPr/>
        </p:nvPicPr>
        <p:blipFill>
          <a:blip r:embed="rId4"/>
          <a:stretch>
            <a:fillRect/>
          </a:stretch>
        </p:blipFill>
        <p:spPr>
          <a:xfrm>
            <a:off x="6477801" y="3879013"/>
            <a:ext cx="1533126" cy="2041144"/>
          </a:xfrm>
          <a:prstGeom prst="rect">
            <a:avLst/>
          </a:prstGeom>
        </p:spPr>
      </p:pic>
      <p:pic>
        <p:nvPicPr>
          <p:cNvPr id="10" name="Picture 9">
            <a:extLst>
              <a:ext uri="{FF2B5EF4-FFF2-40B4-BE49-F238E27FC236}">
                <a16:creationId xmlns:a16="http://schemas.microsoft.com/office/drawing/2014/main" id="{560FEB05-4052-8F42-9E91-E22B524EF0B5}"/>
              </a:ext>
            </a:extLst>
          </p:cNvPr>
          <p:cNvPicPr>
            <a:picLocks noChangeAspect="1"/>
          </p:cNvPicPr>
          <p:nvPr/>
        </p:nvPicPr>
        <p:blipFill rotWithShape="1">
          <a:blip r:embed="rId5"/>
          <a:srcRect t="12062" b="9084"/>
          <a:stretch/>
        </p:blipFill>
        <p:spPr>
          <a:xfrm>
            <a:off x="5988637" y="2134035"/>
            <a:ext cx="2482008" cy="1553093"/>
          </a:xfrm>
          <a:prstGeom prst="rect">
            <a:avLst/>
          </a:prstGeom>
        </p:spPr>
      </p:pic>
    </p:spTree>
    <p:extLst>
      <p:ext uri="{BB962C8B-B14F-4D97-AF65-F5344CB8AC3E}">
        <p14:creationId xmlns:p14="http://schemas.microsoft.com/office/powerpoint/2010/main" val="151740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Drain hole tips </a:t>
            </a:r>
          </a:p>
        </p:txBody>
      </p:sp>
      <p:sp>
        <p:nvSpPr>
          <p:cNvPr id="3" name="Content Placeholder 2"/>
          <p:cNvSpPr>
            <a:spLocks noGrp="1"/>
          </p:cNvSpPr>
          <p:nvPr>
            <p:ph idx="1"/>
          </p:nvPr>
        </p:nvSpPr>
        <p:spPr>
          <a:xfrm>
            <a:off x="457199" y="1543050"/>
            <a:ext cx="5000625" cy="3937000"/>
          </a:xfrm>
        </p:spPr>
        <p:txBody>
          <a:bodyPr/>
          <a:lstStyle/>
          <a:p>
            <a:r>
              <a:rPr lang="en-US" dirty="0"/>
              <a:t>Cover hole so water drains freely while holding the potting soil in. </a:t>
            </a:r>
          </a:p>
          <a:p>
            <a:endParaRPr lang="en-US" sz="800" dirty="0"/>
          </a:p>
          <a:p>
            <a:endParaRPr lang="en-US" sz="800" dirty="0"/>
          </a:p>
          <a:p>
            <a:pPr lvl="2"/>
            <a:r>
              <a:rPr lang="en-US" sz="2800" dirty="0"/>
              <a:t>One or two shards—no more!</a:t>
            </a:r>
          </a:p>
          <a:p>
            <a:pPr lvl="2"/>
            <a:r>
              <a:rPr lang="en-US" sz="2800" dirty="0"/>
              <a:t>Screen</a:t>
            </a:r>
          </a:p>
          <a:p>
            <a:pPr lvl="2"/>
            <a:r>
              <a:rPr lang="en-US" sz="2800" dirty="0"/>
              <a:t>Coffee filter</a:t>
            </a:r>
          </a:p>
        </p:txBody>
      </p:sp>
      <p:pic>
        <p:nvPicPr>
          <p:cNvPr id="4" name="Picture 3">
            <a:extLst>
              <a:ext uri="{FF2B5EF4-FFF2-40B4-BE49-F238E27FC236}">
                <a16:creationId xmlns:a16="http://schemas.microsoft.com/office/drawing/2014/main" id="{A67C40C1-1FC7-7145-9769-83802C0639FB}"/>
              </a:ext>
            </a:extLst>
          </p:cNvPr>
          <p:cNvPicPr>
            <a:picLocks noChangeAspect="1"/>
          </p:cNvPicPr>
          <p:nvPr/>
        </p:nvPicPr>
        <p:blipFill>
          <a:blip r:embed="rId3"/>
          <a:stretch>
            <a:fillRect/>
          </a:stretch>
        </p:blipFill>
        <p:spPr>
          <a:xfrm>
            <a:off x="5955503" y="424260"/>
            <a:ext cx="1907380" cy="1907380"/>
          </a:xfrm>
          <a:prstGeom prst="rect">
            <a:avLst/>
          </a:prstGeom>
        </p:spPr>
      </p:pic>
      <p:pic>
        <p:nvPicPr>
          <p:cNvPr id="12" name="Picture 11">
            <a:extLst>
              <a:ext uri="{FF2B5EF4-FFF2-40B4-BE49-F238E27FC236}">
                <a16:creationId xmlns:a16="http://schemas.microsoft.com/office/drawing/2014/main" id="{0553AC4A-7067-844B-A3B8-6A1F1F8BDDB2}"/>
              </a:ext>
            </a:extLst>
          </p:cNvPr>
          <p:cNvPicPr>
            <a:picLocks noChangeAspect="1"/>
          </p:cNvPicPr>
          <p:nvPr/>
        </p:nvPicPr>
        <p:blipFill rotWithShape="1">
          <a:blip r:embed="rId4"/>
          <a:srcRect l="8722" t="22834" r="24528" b="18889"/>
          <a:stretch/>
        </p:blipFill>
        <p:spPr>
          <a:xfrm>
            <a:off x="5955503" y="4095637"/>
            <a:ext cx="1907380" cy="1665288"/>
          </a:xfrm>
          <a:prstGeom prst="rect">
            <a:avLst/>
          </a:prstGeom>
        </p:spPr>
      </p:pic>
      <p:pic>
        <p:nvPicPr>
          <p:cNvPr id="13" name="Picture 12">
            <a:extLst>
              <a:ext uri="{FF2B5EF4-FFF2-40B4-BE49-F238E27FC236}">
                <a16:creationId xmlns:a16="http://schemas.microsoft.com/office/drawing/2014/main" id="{4E368112-121D-4F4D-A5AD-2C773AF77345}"/>
              </a:ext>
            </a:extLst>
          </p:cNvPr>
          <p:cNvPicPr>
            <a:picLocks noChangeAspect="1"/>
          </p:cNvPicPr>
          <p:nvPr/>
        </p:nvPicPr>
        <p:blipFill rotWithShape="1">
          <a:blip r:embed="rId5"/>
          <a:srcRect l="35522" t="24516" r="9864" b="21547"/>
          <a:stretch/>
        </p:blipFill>
        <p:spPr>
          <a:xfrm>
            <a:off x="5955503" y="2586867"/>
            <a:ext cx="1907380" cy="1253543"/>
          </a:xfrm>
          <a:prstGeom prst="rect">
            <a:avLst/>
          </a:prstGeom>
        </p:spPr>
      </p:pic>
    </p:spTree>
    <p:extLst>
      <p:ext uri="{BB962C8B-B14F-4D97-AF65-F5344CB8AC3E}">
        <p14:creationId xmlns:p14="http://schemas.microsoft.com/office/powerpoint/2010/main" val="487254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C710-46D8-E54E-A161-6E857057E86A}"/>
              </a:ext>
            </a:extLst>
          </p:cNvPr>
          <p:cNvSpPr>
            <a:spLocks noGrp="1"/>
          </p:cNvSpPr>
          <p:nvPr>
            <p:ph type="title"/>
          </p:nvPr>
        </p:nvSpPr>
        <p:spPr/>
        <p:txBody>
          <a:bodyPr/>
          <a:lstStyle/>
          <a:p>
            <a:r>
              <a:rPr lang="en-US" dirty="0"/>
              <a:t>Should you add gravel?  NO!</a:t>
            </a:r>
          </a:p>
        </p:txBody>
      </p:sp>
      <p:pic>
        <p:nvPicPr>
          <p:cNvPr id="5" name="Content Placeholder 4">
            <a:extLst>
              <a:ext uri="{FF2B5EF4-FFF2-40B4-BE49-F238E27FC236}">
                <a16:creationId xmlns:a16="http://schemas.microsoft.com/office/drawing/2014/main" id="{C0797AA5-A5F9-DC44-BCEF-3F84AF418904}"/>
              </a:ext>
            </a:extLst>
          </p:cNvPr>
          <p:cNvPicPr>
            <a:picLocks noGrp="1" noChangeAspect="1"/>
          </p:cNvPicPr>
          <p:nvPr>
            <p:ph idx="1"/>
          </p:nvPr>
        </p:nvPicPr>
        <p:blipFill>
          <a:blip r:embed="rId3"/>
          <a:stretch>
            <a:fillRect/>
          </a:stretch>
        </p:blipFill>
        <p:spPr>
          <a:xfrm>
            <a:off x="1660794" y="1417638"/>
            <a:ext cx="5822412" cy="3375025"/>
          </a:xfrm>
        </p:spPr>
      </p:pic>
    </p:spTree>
    <p:extLst>
      <p:ext uri="{BB962C8B-B14F-4D97-AF65-F5344CB8AC3E}">
        <p14:creationId xmlns:p14="http://schemas.microsoft.com/office/powerpoint/2010/main" val="3374133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Drilling a hole in your pot</a:t>
            </a:r>
          </a:p>
        </p:txBody>
      </p:sp>
      <p:sp>
        <p:nvSpPr>
          <p:cNvPr id="3" name="Content Placeholder 2"/>
          <p:cNvSpPr>
            <a:spLocks noGrp="1"/>
          </p:cNvSpPr>
          <p:nvPr>
            <p:ph idx="1"/>
          </p:nvPr>
        </p:nvSpPr>
        <p:spPr>
          <a:xfrm>
            <a:off x="457200" y="1600200"/>
            <a:ext cx="4859867" cy="3816350"/>
          </a:xfrm>
        </p:spPr>
        <p:txBody>
          <a:bodyPr/>
          <a:lstStyle/>
          <a:p>
            <a:r>
              <a:rPr lang="en-US" dirty="0"/>
              <a:t>Normal bit for                      metal and metal and plastic </a:t>
            </a:r>
            <a:r>
              <a:rPr lang="en-US" b="1" dirty="0"/>
              <a:t>pots</a:t>
            </a:r>
          </a:p>
          <a:p>
            <a:r>
              <a:rPr lang="en-US" dirty="0"/>
              <a:t>Masonry bit for unglazed </a:t>
            </a:r>
            <a:r>
              <a:rPr lang="en-US" b="1" dirty="0"/>
              <a:t>ceramic pots</a:t>
            </a:r>
          </a:p>
          <a:p>
            <a:r>
              <a:rPr lang="en-US" dirty="0"/>
              <a:t>Tile or glass bit for glazed </a:t>
            </a:r>
            <a:r>
              <a:rPr lang="en-US" b="1" dirty="0"/>
              <a:t>ceramic pots</a:t>
            </a:r>
            <a:r>
              <a:rPr lang="en-US" dirty="0"/>
              <a:t>.</a:t>
            </a:r>
            <a:endParaRPr lang="en-US" b="1" dirty="0"/>
          </a:p>
          <a:p>
            <a:endParaRPr lang="en-US" dirty="0"/>
          </a:p>
          <a:p>
            <a:pPr lvl="2"/>
            <a:endParaRPr lang="en-US" dirty="0"/>
          </a:p>
        </p:txBody>
      </p:sp>
      <p:pic>
        <p:nvPicPr>
          <p:cNvPr id="5" name="Picture 4">
            <a:extLst>
              <a:ext uri="{FF2B5EF4-FFF2-40B4-BE49-F238E27FC236}">
                <a16:creationId xmlns:a16="http://schemas.microsoft.com/office/drawing/2014/main" id="{50B77285-D175-7F4E-BD82-839CE7B971F1}"/>
              </a:ext>
            </a:extLst>
          </p:cNvPr>
          <p:cNvPicPr>
            <a:picLocks noChangeAspect="1"/>
          </p:cNvPicPr>
          <p:nvPr/>
        </p:nvPicPr>
        <p:blipFill>
          <a:blip r:embed="rId2"/>
          <a:stretch>
            <a:fillRect/>
          </a:stretch>
        </p:blipFill>
        <p:spPr>
          <a:xfrm>
            <a:off x="4862688" y="1600200"/>
            <a:ext cx="4007556" cy="4007556"/>
          </a:xfrm>
          <a:prstGeom prst="rect">
            <a:avLst/>
          </a:prstGeom>
        </p:spPr>
      </p:pic>
    </p:spTree>
    <p:extLst>
      <p:ext uri="{BB962C8B-B14F-4D97-AF65-F5344CB8AC3E}">
        <p14:creationId xmlns:p14="http://schemas.microsoft.com/office/powerpoint/2010/main" val="662506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33"/>
            <a:ext cx="8229600" cy="1270305"/>
          </a:xfrm>
        </p:spPr>
        <p:txBody>
          <a:bodyPr/>
          <a:lstStyle/>
          <a:p>
            <a:pPr algn="l"/>
            <a:r>
              <a:rPr lang="en-US" dirty="0"/>
              <a:t>Sanitizing used pots</a:t>
            </a:r>
          </a:p>
        </p:txBody>
      </p:sp>
      <p:sp>
        <p:nvSpPr>
          <p:cNvPr id="3" name="Content Placeholder 2"/>
          <p:cNvSpPr>
            <a:spLocks noGrp="1"/>
          </p:cNvSpPr>
          <p:nvPr>
            <p:ph idx="1"/>
          </p:nvPr>
        </p:nvSpPr>
        <p:spPr>
          <a:xfrm>
            <a:off x="566670" y="656823"/>
            <a:ext cx="4413278" cy="4156221"/>
          </a:xfrm>
        </p:spPr>
        <p:txBody>
          <a:bodyPr/>
          <a:lstStyle/>
          <a:p>
            <a:pPr marL="0" indent="0">
              <a:buNone/>
            </a:pPr>
            <a:endParaRPr lang="en-US" sz="2800" dirty="0"/>
          </a:p>
          <a:p>
            <a:r>
              <a:rPr lang="en-US" sz="2800" dirty="0"/>
              <a:t>Remove soil and deposits</a:t>
            </a:r>
          </a:p>
          <a:p>
            <a:pPr lvl="2"/>
            <a:r>
              <a:rPr lang="en-US" sz="2000" dirty="0"/>
              <a:t>Brush</a:t>
            </a:r>
          </a:p>
          <a:p>
            <a:pPr lvl="2"/>
            <a:r>
              <a:rPr lang="en-US" sz="2000" dirty="0"/>
              <a:t>Scrape</a:t>
            </a:r>
          </a:p>
          <a:p>
            <a:pPr lvl="2"/>
            <a:r>
              <a:rPr lang="en-US" sz="2000" dirty="0"/>
              <a:t>Rinse away</a:t>
            </a:r>
            <a:endParaRPr lang="en-US" sz="800" dirty="0"/>
          </a:p>
          <a:p>
            <a:r>
              <a:rPr lang="en-US" sz="2800" dirty="0"/>
              <a:t>Sanitize in 10% bleach solution (9 to one)</a:t>
            </a:r>
          </a:p>
          <a:p>
            <a:pPr lvl="2"/>
            <a:r>
              <a:rPr lang="en-US" sz="2000" dirty="0"/>
              <a:t>10 minutes for non porous pots</a:t>
            </a:r>
          </a:p>
          <a:p>
            <a:pPr lvl="2"/>
            <a:r>
              <a:rPr lang="en-US" sz="2000" dirty="0"/>
              <a:t>3 hrs. to overnight for terra cotta</a:t>
            </a:r>
            <a:endParaRPr lang="en-US" sz="800" dirty="0"/>
          </a:p>
          <a:p>
            <a:r>
              <a:rPr lang="en-US" sz="2800" dirty="0"/>
              <a:t>Rinse thoroughly</a:t>
            </a:r>
          </a:p>
          <a:p>
            <a:pPr marL="0" indent="0">
              <a:buNone/>
            </a:pPr>
            <a:endParaRPr lang="en-US" sz="2800" dirty="0"/>
          </a:p>
        </p:txBody>
      </p:sp>
      <p:pic>
        <p:nvPicPr>
          <p:cNvPr id="6" name="Picture 5">
            <a:extLst>
              <a:ext uri="{FF2B5EF4-FFF2-40B4-BE49-F238E27FC236}">
                <a16:creationId xmlns:a16="http://schemas.microsoft.com/office/drawing/2014/main" id="{EBB12114-E7E1-FF4D-B288-417E269EEEE9}"/>
              </a:ext>
            </a:extLst>
          </p:cNvPr>
          <p:cNvPicPr>
            <a:picLocks noChangeAspect="1"/>
          </p:cNvPicPr>
          <p:nvPr/>
        </p:nvPicPr>
        <p:blipFill>
          <a:blip r:embed="rId3"/>
          <a:stretch>
            <a:fillRect/>
          </a:stretch>
        </p:blipFill>
        <p:spPr>
          <a:xfrm>
            <a:off x="5247434" y="1576596"/>
            <a:ext cx="1927111" cy="1453592"/>
          </a:xfrm>
          <a:prstGeom prst="rect">
            <a:avLst/>
          </a:prstGeom>
        </p:spPr>
      </p:pic>
      <p:pic>
        <p:nvPicPr>
          <p:cNvPr id="8" name="Picture 7">
            <a:extLst>
              <a:ext uri="{FF2B5EF4-FFF2-40B4-BE49-F238E27FC236}">
                <a16:creationId xmlns:a16="http://schemas.microsoft.com/office/drawing/2014/main" id="{B53B9AE4-6347-204D-BC21-CEF15278C465}"/>
              </a:ext>
            </a:extLst>
          </p:cNvPr>
          <p:cNvPicPr>
            <a:picLocks noChangeAspect="1"/>
          </p:cNvPicPr>
          <p:nvPr/>
        </p:nvPicPr>
        <p:blipFill rotWithShape="1">
          <a:blip r:embed="rId4"/>
          <a:srcRect r="20343"/>
          <a:stretch/>
        </p:blipFill>
        <p:spPr>
          <a:xfrm>
            <a:off x="7442031" y="1554273"/>
            <a:ext cx="1210345" cy="1561067"/>
          </a:xfrm>
          <a:prstGeom prst="rect">
            <a:avLst/>
          </a:prstGeom>
        </p:spPr>
      </p:pic>
      <p:pic>
        <p:nvPicPr>
          <p:cNvPr id="10" name="Picture 9">
            <a:extLst>
              <a:ext uri="{FF2B5EF4-FFF2-40B4-BE49-F238E27FC236}">
                <a16:creationId xmlns:a16="http://schemas.microsoft.com/office/drawing/2014/main" id="{6DA478A2-D46A-BC46-917D-2F1A09EB1313}"/>
              </a:ext>
            </a:extLst>
          </p:cNvPr>
          <p:cNvPicPr>
            <a:picLocks noChangeAspect="1"/>
          </p:cNvPicPr>
          <p:nvPr/>
        </p:nvPicPr>
        <p:blipFill>
          <a:blip r:embed="rId5"/>
          <a:stretch>
            <a:fillRect/>
          </a:stretch>
        </p:blipFill>
        <p:spPr>
          <a:xfrm>
            <a:off x="5247434" y="3429000"/>
            <a:ext cx="3404942" cy="1842018"/>
          </a:xfrm>
          <a:prstGeom prst="rect">
            <a:avLst/>
          </a:prstGeom>
        </p:spPr>
      </p:pic>
      <p:pic>
        <p:nvPicPr>
          <p:cNvPr id="5" name="Picture 4">
            <a:extLst>
              <a:ext uri="{FF2B5EF4-FFF2-40B4-BE49-F238E27FC236}">
                <a16:creationId xmlns:a16="http://schemas.microsoft.com/office/drawing/2014/main" id="{4D4D5E2F-68AB-B744-807C-1D6765DD6D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144402" y="3456529"/>
            <a:ext cx="1526853" cy="2796164"/>
          </a:xfrm>
          <a:prstGeom prst="rect">
            <a:avLst/>
          </a:prstGeom>
        </p:spPr>
      </p:pic>
    </p:spTree>
    <p:extLst>
      <p:ext uri="{BB962C8B-B14F-4D97-AF65-F5344CB8AC3E}">
        <p14:creationId xmlns:p14="http://schemas.microsoft.com/office/powerpoint/2010/main" val="2967750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FA66-149D-1E47-86EF-ABC66F332286}"/>
              </a:ext>
            </a:extLst>
          </p:cNvPr>
          <p:cNvSpPr>
            <a:spLocks noGrp="1"/>
          </p:cNvSpPr>
          <p:nvPr>
            <p:ph type="title"/>
          </p:nvPr>
        </p:nvSpPr>
        <p:spPr/>
        <p:txBody>
          <a:bodyPr/>
          <a:lstStyle/>
          <a:p>
            <a:pPr algn="l"/>
            <a:r>
              <a:rPr lang="en-US" dirty="0"/>
              <a:t>Soil Composition</a:t>
            </a:r>
          </a:p>
        </p:txBody>
      </p:sp>
      <p:sp>
        <p:nvSpPr>
          <p:cNvPr id="3" name="Content Placeholder 2">
            <a:extLst>
              <a:ext uri="{FF2B5EF4-FFF2-40B4-BE49-F238E27FC236}">
                <a16:creationId xmlns:a16="http://schemas.microsoft.com/office/drawing/2014/main" id="{63AA5CD2-07E0-F749-8097-12EE694C2198}"/>
              </a:ext>
            </a:extLst>
          </p:cNvPr>
          <p:cNvSpPr>
            <a:spLocks noGrp="1"/>
          </p:cNvSpPr>
          <p:nvPr>
            <p:ph idx="1"/>
          </p:nvPr>
        </p:nvSpPr>
        <p:spPr>
          <a:xfrm>
            <a:off x="457200" y="1600200"/>
            <a:ext cx="8229600" cy="4266028"/>
          </a:xfrm>
        </p:spPr>
        <p:txBody>
          <a:bodyPr/>
          <a:lstStyle/>
          <a:p>
            <a:r>
              <a:rPr lang="en-US" dirty="0"/>
              <a:t>Commercial potting soil, cps + amendments or build your own potting soil</a:t>
            </a:r>
          </a:p>
          <a:p>
            <a:r>
              <a:rPr lang="en-US" dirty="0"/>
              <a:t>Know your plants’ needs</a:t>
            </a:r>
          </a:p>
          <a:p>
            <a:r>
              <a:rPr lang="en-US" dirty="0"/>
              <a:t>Sun exposure may influence the amount of amendment needed</a:t>
            </a:r>
          </a:p>
          <a:p>
            <a:r>
              <a:rPr lang="en-US" dirty="0"/>
              <a:t>Control water retention, drainage, </a:t>
            </a:r>
          </a:p>
          <a:p>
            <a:pPr marL="0" indent="0">
              <a:buNone/>
            </a:pPr>
            <a:r>
              <a:rPr lang="en-US" dirty="0"/>
              <a:t>    aeration, nutrient absorption</a:t>
            </a:r>
          </a:p>
          <a:p>
            <a:pPr marL="0" indent="0">
              <a:buNone/>
            </a:pPr>
            <a:endParaRPr lang="en-US" dirty="0"/>
          </a:p>
          <a:p>
            <a:endParaRPr lang="en-US" dirty="0"/>
          </a:p>
        </p:txBody>
      </p:sp>
      <p:pic>
        <p:nvPicPr>
          <p:cNvPr id="4" name="Picture 3">
            <a:extLst>
              <a:ext uri="{FF2B5EF4-FFF2-40B4-BE49-F238E27FC236}">
                <a16:creationId xmlns:a16="http://schemas.microsoft.com/office/drawing/2014/main" id="{0E02EA82-D601-4046-926A-9B049F82E5A3}"/>
              </a:ext>
            </a:extLst>
          </p:cNvPr>
          <p:cNvPicPr>
            <a:picLocks noChangeAspect="1"/>
          </p:cNvPicPr>
          <p:nvPr/>
        </p:nvPicPr>
        <p:blipFill>
          <a:blip r:embed="rId3"/>
          <a:stretch>
            <a:fillRect/>
          </a:stretch>
        </p:blipFill>
        <p:spPr>
          <a:xfrm>
            <a:off x="6757554" y="3733214"/>
            <a:ext cx="2234969" cy="1250656"/>
          </a:xfrm>
          <a:prstGeom prst="rect">
            <a:avLst/>
          </a:prstGeom>
        </p:spPr>
      </p:pic>
      <p:pic>
        <p:nvPicPr>
          <p:cNvPr id="5" name="Picture 4">
            <a:extLst>
              <a:ext uri="{FF2B5EF4-FFF2-40B4-BE49-F238E27FC236}">
                <a16:creationId xmlns:a16="http://schemas.microsoft.com/office/drawing/2014/main" id="{8A25564F-A1F0-2E43-B167-44DC64227478}"/>
              </a:ext>
            </a:extLst>
          </p:cNvPr>
          <p:cNvPicPr>
            <a:picLocks noChangeAspect="1"/>
          </p:cNvPicPr>
          <p:nvPr/>
        </p:nvPicPr>
        <p:blipFill>
          <a:blip r:embed="rId4"/>
          <a:stretch>
            <a:fillRect/>
          </a:stretch>
        </p:blipFill>
        <p:spPr>
          <a:xfrm>
            <a:off x="6757554" y="4840469"/>
            <a:ext cx="2234969" cy="1169160"/>
          </a:xfrm>
          <a:prstGeom prst="rect">
            <a:avLst/>
          </a:prstGeom>
        </p:spPr>
      </p:pic>
    </p:spTree>
    <p:extLst>
      <p:ext uri="{BB962C8B-B14F-4D97-AF65-F5344CB8AC3E}">
        <p14:creationId xmlns:p14="http://schemas.microsoft.com/office/powerpoint/2010/main" val="1482396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FC59-516F-A14F-AB4B-76075D9194E0}"/>
              </a:ext>
            </a:extLst>
          </p:cNvPr>
          <p:cNvSpPr>
            <a:spLocks noGrp="1"/>
          </p:cNvSpPr>
          <p:nvPr>
            <p:ph type="title"/>
          </p:nvPr>
        </p:nvSpPr>
        <p:spPr/>
        <p:txBody>
          <a:bodyPr/>
          <a:lstStyle/>
          <a:p>
            <a:pPr algn="l"/>
            <a:r>
              <a:rPr lang="en-US" dirty="0"/>
              <a:t>Potting Soil Tips</a:t>
            </a:r>
          </a:p>
        </p:txBody>
      </p:sp>
      <p:sp>
        <p:nvSpPr>
          <p:cNvPr id="3" name="Content Placeholder 2">
            <a:extLst>
              <a:ext uri="{FF2B5EF4-FFF2-40B4-BE49-F238E27FC236}">
                <a16:creationId xmlns:a16="http://schemas.microsoft.com/office/drawing/2014/main" id="{D83694E2-3239-F044-A7E5-1E959A81641B}"/>
              </a:ext>
            </a:extLst>
          </p:cNvPr>
          <p:cNvSpPr>
            <a:spLocks noGrp="1"/>
          </p:cNvSpPr>
          <p:nvPr>
            <p:ph idx="1"/>
          </p:nvPr>
        </p:nvSpPr>
        <p:spPr>
          <a:xfrm>
            <a:off x="457200" y="1600201"/>
            <a:ext cx="8229600" cy="3816349"/>
          </a:xfrm>
        </p:spPr>
        <p:txBody>
          <a:bodyPr/>
          <a:lstStyle/>
          <a:p>
            <a:r>
              <a:rPr lang="en-US" dirty="0"/>
              <a:t>Buy what you need for your project</a:t>
            </a:r>
          </a:p>
          <a:p>
            <a:r>
              <a:rPr lang="en-US" dirty="0"/>
              <a:t>Leach potting soil thoroughly before planting</a:t>
            </a:r>
          </a:p>
          <a:p>
            <a:pPr marL="0" indent="0">
              <a:buNone/>
            </a:pPr>
            <a:r>
              <a:rPr lang="en-US" dirty="0"/>
              <a:t>    to reduce soluble salts</a:t>
            </a:r>
          </a:p>
          <a:p>
            <a:r>
              <a:rPr lang="en-US" dirty="0"/>
              <a:t>Container soil structure engineered to hold large qty of H</a:t>
            </a:r>
            <a:r>
              <a:rPr lang="en-US" sz="2800" dirty="0"/>
              <a:t>2</a:t>
            </a:r>
            <a:r>
              <a:rPr lang="en-US" dirty="0"/>
              <a:t>0 in a small volume &amp; maintain high volume of aeration</a:t>
            </a:r>
          </a:p>
          <a:p>
            <a:r>
              <a:rPr lang="en-US" dirty="0"/>
              <a:t>Bulky organic materials needed</a:t>
            </a:r>
          </a:p>
          <a:p>
            <a:pPr marL="0" indent="0">
              <a:buNone/>
            </a:pPr>
            <a:r>
              <a:rPr lang="en-US" dirty="0"/>
              <a:t>   </a:t>
            </a:r>
          </a:p>
          <a:p>
            <a:endParaRPr lang="en-US" dirty="0"/>
          </a:p>
        </p:txBody>
      </p:sp>
      <p:pic>
        <p:nvPicPr>
          <p:cNvPr id="4" name="Picture 3">
            <a:extLst>
              <a:ext uri="{FF2B5EF4-FFF2-40B4-BE49-F238E27FC236}">
                <a16:creationId xmlns:a16="http://schemas.microsoft.com/office/drawing/2014/main" id="{BD252564-EEC2-7342-A5E3-94FE16CC9620}"/>
              </a:ext>
            </a:extLst>
          </p:cNvPr>
          <p:cNvPicPr>
            <a:picLocks noChangeAspect="1"/>
          </p:cNvPicPr>
          <p:nvPr/>
        </p:nvPicPr>
        <p:blipFill>
          <a:blip r:embed="rId3"/>
          <a:stretch>
            <a:fillRect/>
          </a:stretch>
        </p:blipFill>
        <p:spPr>
          <a:xfrm>
            <a:off x="6632979" y="4267546"/>
            <a:ext cx="1663700" cy="1714500"/>
          </a:xfrm>
          <a:prstGeom prst="rect">
            <a:avLst/>
          </a:prstGeom>
        </p:spPr>
      </p:pic>
    </p:spTree>
    <p:extLst>
      <p:ext uri="{BB962C8B-B14F-4D97-AF65-F5344CB8AC3E}">
        <p14:creationId xmlns:p14="http://schemas.microsoft.com/office/powerpoint/2010/main" val="1230238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DF76-A2ED-0B45-A0B6-239D21DBEA66}"/>
              </a:ext>
            </a:extLst>
          </p:cNvPr>
          <p:cNvSpPr>
            <a:spLocks noGrp="1"/>
          </p:cNvSpPr>
          <p:nvPr>
            <p:ph type="title"/>
          </p:nvPr>
        </p:nvSpPr>
        <p:spPr/>
        <p:txBody>
          <a:bodyPr/>
          <a:lstStyle/>
          <a:p>
            <a:pPr algn="l"/>
            <a:r>
              <a:rPr lang="en-US" dirty="0"/>
              <a:t>Amendments</a:t>
            </a:r>
          </a:p>
        </p:txBody>
      </p:sp>
      <p:sp>
        <p:nvSpPr>
          <p:cNvPr id="3" name="Content Placeholder 2">
            <a:extLst>
              <a:ext uri="{FF2B5EF4-FFF2-40B4-BE49-F238E27FC236}">
                <a16:creationId xmlns:a16="http://schemas.microsoft.com/office/drawing/2014/main" id="{F8EE77D6-6AAC-4F40-868B-E1A84DA367AC}"/>
              </a:ext>
            </a:extLst>
          </p:cNvPr>
          <p:cNvSpPr>
            <a:spLocks noGrp="1"/>
          </p:cNvSpPr>
          <p:nvPr>
            <p:ph idx="1"/>
          </p:nvPr>
        </p:nvSpPr>
        <p:spPr>
          <a:xfrm>
            <a:off x="457200" y="1304745"/>
            <a:ext cx="8229600" cy="4248509"/>
          </a:xfrm>
        </p:spPr>
        <p:txBody>
          <a:bodyPr/>
          <a:lstStyle/>
          <a:p>
            <a:r>
              <a:rPr lang="en-US" dirty="0"/>
              <a:t>Sphagnum peat		</a:t>
            </a:r>
          </a:p>
          <a:p>
            <a:r>
              <a:rPr lang="en-US" dirty="0"/>
              <a:t>Compost </a:t>
            </a:r>
          </a:p>
          <a:p>
            <a:r>
              <a:rPr lang="en-US" dirty="0"/>
              <a:t>Coco coir </a:t>
            </a:r>
          </a:p>
          <a:p>
            <a:r>
              <a:rPr lang="en-US" dirty="0"/>
              <a:t>Pumice</a:t>
            </a:r>
          </a:p>
          <a:p>
            <a:r>
              <a:rPr lang="en-US" dirty="0"/>
              <a:t>Sharp Sand</a:t>
            </a:r>
          </a:p>
          <a:p>
            <a:r>
              <a:rPr lang="en-US" dirty="0"/>
              <a:t>Perlite</a:t>
            </a:r>
          </a:p>
          <a:p>
            <a:r>
              <a:rPr lang="en-US" dirty="0"/>
              <a:t>Vermiculite</a:t>
            </a:r>
          </a:p>
          <a:p>
            <a:pPr marL="0" indent="0">
              <a:buNone/>
            </a:pPr>
            <a:endParaRPr lang="en-US" dirty="0"/>
          </a:p>
          <a:p>
            <a:endParaRPr lang="en-US" dirty="0"/>
          </a:p>
        </p:txBody>
      </p:sp>
    </p:spTree>
    <p:extLst>
      <p:ext uri="{BB962C8B-B14F-4D97-AF65-F5344CB8AC3E}">
        <p14:creationId xmlns:p14="http://schemas.microsoft.com/office/powerpoint/2010/main" val="246862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4131-406B-4847-B1F1-577CB494D53D}"/>
              </a:ext>
            </a:extLst>
          </p:cNvPr>
          <p:cNvSpPr>
            <a:spLocks noGrp="1"/>
          </p:cNvSpPr>
          <p:nvPr>
            <p:ph type="title"/>
          </p:nvPr>
        </p:nvSpPr>
        <p:spPr/>
        <p:txBody>
          <a:bodyPr/>
          <a:lstStyle/>
          <a:p>
            <a:pPr algn="l"/>
            <a:r>
              <a:rPr lang="en-US" dirty="0"/>
              <a:t>Sphagnum Peat</a:t>
            </a:r>
          </a:p>
        </p:txBody>
      </p:sp>
      <p:sp>
        <p:nvSpPr>
          <p:cNvPr id="3" name="Content Placeholder 2">
            <a:extLst>
              <a:ext uri="{FF2B5EF4-FFF2-40B4-BE49-F238E27FC236}">
                <a16:creationId xmlns:a16="http://schemas.microsoft.com/office/drawing/2014/main" id="{46EA84EB-3BC9-BD48-9383-C49BFE059628}"/>
              </a:ext>
            </a:extLst>
          </p:cNvPr>
          <p:cNvSpPr>
            <a:spLocks noGrp="1"/>
          </p:cNvSpPr>
          <p:nvPr>
            <p:ph idx="1"/>
          </p:nvPr>
        </p:nvSpPr>
        <p:spPr>
          <a:xfrm>
            <a:off x="457200" y="1107086"/>
            <a:ext cx="8229600" cy="4224037"/>
          </a:xfrm>
        </p:spPr>
        <p:txBody>
          <a:bodyPr/>
          <a:lstStyle/>
          <a:p>
            <a:r>
              <a:rPr lang="en-US" dirty="0"/>
              <a:t>Very stable organic material that holds water and air well, does not decompose quickly and drains freely </a:t>
            </a:r>
          </a:p>
          <a:p>
            <a:r>
              <a:rPr lang="en-US" dirty="0"/>
              <a:t>It is very acidic, pH around 4.0, and yellow to light brown in color. Sphagnum peat is the least decomposed of the general categories of peat.</a:t>
            </a:r>
          </a:p>
          <a:p>
            <a:r>
              <a:rPr lang="en-US" dirty="0"/>
              <a:t>Plants that prefer moist soil</a:t>
            </a:r>
          </a:p>
          <a:p>
            <a:r>
              <a:rPr lang="en-US" dirty="0"/>
              <a:t>Acid loving plants are fans! </a:t>
            </a:r>
          </a:p>
          <a:p>
            <a:endParaRPr lang="en-US" dirty="0"/>
          </a:p>
        </p:txBody>
      </p:sp>
      <p:pic>
        <p:nvPicPr>
          <p:cNvPr id="4" name="Picture 3">
            <a:extLst>
              <a:ext uri="{FF2B5EF4-FFF2-40B4-BE49-F238E27FC236}">
                <a16:creationId xmlns:a16="http://schemas.microsoft.com/office/drawing/2014/main" id="{BF839F37-93B6-8E48-8E0A-6619DE92B919}"/>
              </a:ext>
            </a:extLst>
          </p:cNvPr>
          <p:cNvPicPr>
            <a:picLocks noChangeAspect="1"/>
          </p:cNvPicPr>
          <p:nvPr/>
        </p:nvPicPr>
        <p:blipFill>
          <a:blip r:embed="rId3"/>
          <a:stretch>
            <a:fillRect/>
          </a:stretch>
        </p:blipFill>
        <p:spPr>
          <a:xfrm>
            <a:off x="6352034" y="4459093"/>
            <a:ext cx="1811064" cy="1342318"/>
          </a:xfrm>
          <a:prstGeom prst="rect">
            <a:avLst/>
          </a:prstGeom>
        </p:spPr>
      </p:pic>
    </p:spTree>
    <p:extLst>
      <p:ext uri="{BB962C8B-B14F-4D97-AF65-F5344CB8AC3E}">
        <p14:creationId xmlns:p14="http://schemas.microsoft.com/office/powerpoint/2010/main" val="3871578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CD0B-D9AE-DB46-8803-5E7C46540F5B}"/>
              </a:ext>
            </a:extLst>
          </p:cNvPr>
          <p:cNvSpPr>
            <a:spLocks noGrp="1"/>
          </p:cNvSpPr>
          <p:nvPr>
            <p:ph type="title"/>
          </p:nvPr>
        </p:nvSpPr>
        <p:spPr/>
        <p:txBody>
          <a:bodyPr/>
          <a:lstStyle/>
          <a:p>
            <a:pPr algn="l"/>
            <a:r>
              <a:rPr lang="en-US" dirty="0"/>
              <a:t>Coco coir </a:t>
            </a:r>
          </a:p>
        </p:txBody>
      </p:sp>
      <p:sp>
        <p:nvSpPr>
          <p:cNvPr id="3" name="Content Placeholder 2">
            <a:extLst>
              <a:ext uri="{FF2B5EF4-FFF2-40B4-BE49-F238E27FC236}">
                <a16:creationId xmlns:a16="http://schemas.microsoft.com/office/drawing/2014/main" id="{6CF8F2CB-A451-594A-94FE-CE5C9F363828}"/>
              </a:ext>
            </a:extLst>
          </p:cNvPr>
          <p:cNvSpPr>
            <a:spLocks noGrp="1"/>
          </p:cNvSpPr>
          <p:nvPr>
            <p:ph idx="1"/>
          </p:nvPr>
        </p:nvSpPr>
        <p:spPr>
          <a:xfrm>
            <a:off x="457200" y="1173192"/>
            <a:ext cx="8229600" cy="4589253"/>
          </a:xfrm>
        </p:spPr>
        <p:txBody>
          <a:bodyPr/>
          <a:lstStyle/>
          <a:p>
            <a:r>
              <a:rPr lang="en-US" dirty="0"/>
              <a:t>Excellent substitute for sphagnum peat as the base potting mix ingredients in Soilless potting mixes, a renewable organic resource that lasts longer than sphagnum peat before breaking down. Adds bulk and aeration to potting mixes, can hold a large amount of water, excess water is able to drain freely from the potting mixture</a:t>
            </a:r>
          </a:p>
          <a:p>
            <a:r>
              <a:rPr lang="en-US" dirty="0"/>
              <a:t>pH is neutral</a:t>
            </a:r>
          </a:p>
          <a:p>
            <a:pPr marL="0" indent="0">
              <a:buNone/>
            </a:pPr>
            <a:endParaRPr lang="en-US" dirty="0"/>
          </a:p>
          <a:p>
            <a:endParaRPr lang="en-US" dirty="0"/>
          </a:p>
        </p:txBody>
      </p:sp>
      <p:pic>
        <p:nvPicPr>
          <p:cNvPr id="4" name="Picture 3">
            <a:extLst>
              <a:ext uri="{FF2B5EF4-FFF2-40B4-BE49-F238E27FC236}">
                <a16:creationId xmlns:a16="http://schemas.microsoft.com/office/drawing/2014/main" id="{9535ADD0-5E76-E749-83A5-CBB16C7A5E0C}"/>
              </a:ext>
            </a:extLst>
          </p:cNvPr>
          <p:cNvPicPr>
            <a:picLocks noChangeAspect="1"/>
          </p:cNvPicPr>
          <p:nvPr/>
        </p:nvPicPr>
        <p:blipFill>
          <a:blip r:embed="rId2"/>
          <a:stretch>
            <a:fillRect/>
          </a:stretch>
        </p:blipFill>
        <p:spPr>
          <a:xfrm>
            <a:off x="5562139" y="4750661"/>
            <a:ext cx="1736436" cy="1144787"/>
          </a:xfrm>
          <a:prstGeom prst="rect">
            <a:avLst/>
          </a:prstGeom>
        </p:spPr>
      </p:pic>
    </p:spTree>
    <p:extLst>
      <p:ext uri="{BB962C8B-B14F-4D97-AF65-F5344CB8AC3E}">
        <p14:creationId xmlns:p14="http://schemas.microsoft.com/office/powerpoint/2010/main" val="2164538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13AD-2730-6846-9095-6E2CF6C400BD}"/>
              </a:ext>
            </a:extLst>
          </p:cNvPr>
          <p:cNvSpPr>
            <a:spLocks noGrp="1"/>
          </p:cNvSpPr>
          <p:nvPr>
            <p:ph type="title"/>
          </p:nvPr>
        </p:nvSpPr>
        <p:spPr/>
        <p:txBody>
          <a:bodyPr/>
          <a:lstStyle/>
          <a:p>
            <a:pPr algn="l"/>
            <a:r>
              <a:rPr lang="en-US" dirty="0"/>
              <a:t>Adaptability</a:t>
            </a:r>
          </a:p>
        </p:txBody>
      </p:sp>
      <p:sp>
        <p:nvSpPr>
          <p:cNvPr id="3" name="Content Placeholder 2">
            <a:extLst>
              <a:ext uri="{FF2B5EF4-FFF2-40B4-BE49-F238E27FC236}">
                <a16:creationId xmlns:a16="http://schemas.microsoft.com/office/drawing/2014/main" id="{A4A7B743-4B36-B244-909C-0820627B71CE}"/>
              </a:ext>
            </a:extLst>
          </p:cNvPr>
          <p:cNvSpPr>
            <a:spLocks noGrp="1"/>
          </p:cNvSpPr>
          <p:nvPr>
            <p:ph idx="1"/>
          </p:nvPr>
        </p:nvSpPr>
        <p:spPr>
          <a:xfrm>
            <a:off x="457200" y="1263649"/>
            <a:ext cx="8229600" cy="4330701"/>
          </a:xfrm>
        </p:spPr>
        <p:txBody>
          <a:bodyPr/>
          <a:lstStyle/>
          <a:p>
            <a:r>
              <a:rPr lang="en-US" dirty="0"/>
              <a:t>Indoor/Outdoor</a:t>
            </a:r>
          </a:p>
          <a:p>
            <a:r>
              <a:rPr lang="en-US" dirty="0"/>
              <a:t>Indirect to direct indoor sunlight</a:t>
            </a:r>
          </a:p>
          <a:p>
            <a:r>
              <a:rPr lang="en-US" dirty="0"/>
              <a:t>Full shade to full sun outdoor </a:t>
            </a:r>
          </a:p>
          <a:p>
            <a:pPr marL="0" indent="0">
              <a:buNone/>
            </a:pPr>
            <a:r>
              <a:rPr lang="en-US" dirty="0"/>
              <a:t>    sunlight, water wise</a:t>
            </a:r>
          </a:p>
          <a:p>
            <a:r>
              <a:rPr lang="en-US" dirty="0"/>
              <a:t>Tiny windowsill or balcony</a:t>
            </a:r>
          </a:p>
          <a:p>
            <a:r>
              <a:rPr lang="en-US" dirty="0"/>
              <a:t>Covered patio, pergola, deck, </a:t>
            </a:r>
          </a:p>
          <a:p>
            <a:pPr marL="0" indent="0">
              <a:buNone/>
            </a:pPr>
            <a:r>
              <a:rPr lang="en-US" dirty="0"/>
              <a:t>    poolside, formal garden, relaxed</a:t>
            </a:r>
          </a:p>
          <a:p>
            <a:pPr marL="0" indent="0">
              <a:buNone/>
            </a:pPr>
            <a:r>
              <a:rPr lang="en-US" dirty="0"/>
              <a:t>    landscape</a:t>
            </a:r>
          </a:p>
          <a:p>
            <a:pPr marL="0" indent="0">
              <a:buNone/>
            </a:pPr>
            <a:endParaRPr lang="en-US" dirty="0"/>
          </a:p>
        </p:txBody>
      </p:sp>
      <p:pic>
        <p:nvPicPr>
          <p:cNvPr id="7" name="Picture 6">
            <a:extLst>
              <a:ext uri="{FF2B5EF4-FFF2-40B4-BE49-F238E27FC236}">
                <a16:creationId xmlns:a16="http://schemas.microsoft.com/office/drawing/2014/main" id="{2721D6E2-650F-2F4D-BDBF-E286AEBFC968}"/>
              </a:ext>
            </a:extLst>
          </p:cNvPr>
          <p:cNvPicPr>
            <a:picLocks noChangeAspect="1"/>
          </p:cNvPicPr>
          <p:nvPr/>
        </p:nvPicPr>
        <p:blipFill>
          <a:blip r:embed="rId3"/>
          <a:stretch>
            <a:fillRect/>
          </a:stretch>
        </p:blipFill>
        <p:spPr>
          <a:xfrm>
            <a:off x="6392333" y="2871071"/>
            <a:ext cx="2294467" cy="3059289"/>
          </a:xfrm>
          <a:prstGeom prst="rect">
            <a:avLst/>
          </a:prstGeom>
        </p:spPr>
      </p:pic>
      <p:pic>
        <p:nvPicPr>
          <p:cNvPr id="9" name="Picture 8">
            <a:extLst>
              <a:ext uri="{FF2B5EF4-FFF2-40B4-BE49-F238E27FC236}">
                <a16:creationId xmlns:a16="http://schemas.microsoft.com/office/drawing/2014/main" id="{600DDE75-A7FC-C140-9A59-34DD29418B66}"/>
              </a:ext>
            </a:extLst>
          </p:cNvPr>
          <p:cNvPicPr>
            <a:picLocks noChangeAspect="1"/>
          </p:cNvPicPr>
          <p:nvPr/>
        </p:nvPicPr>
        <p:blipFill>
          <a:blip r:embed="rId4"/>
          <a:stretch>
            <a:fillRect/>
          </a:stretch>
        </p:blipFill>
        <p:spPr>
          <a:xfrm>
            <a:off x="6536212" y="119421"/>
            <a:ext cx="2006707" cy="2596433"/>
          </a:xfrm>
          <a:prstGeom prst="rect">
            <a:avLst/>
          </a:prstGeom>
        </p:spPr>
      </p:pic>
    </p:spTree>
    <p:extLst>
      <p:ext uri="{BB962C8B-B14F-4D97-AF65-F5344CB8AC3E}">
        <p14:creationId xmlns:p14="http://schemas.microsoft.com/office/powerpoint/2010/main" val="3935448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3BF3-9532-F441-8678-CF1BD22E6837}"/>
              </a:ext>
            </a:extLst>
          </p:cNvPr>
          <p:cNvSpPr>
            <a:spLocks noGrp="1"/>
          </p:cNvSpPr>
          <p:nvPr>
            <p:ph type="title"/>
          </p:nvPr>
        </p:nvSpPr>
        <p:spPr/>
        <p:txBody>
          <a:bodyPr/>
          <a:lstStyle/>
          <a:p>
            <a:pPr algn="l"/>
            <a:r>
              <a:rPr lang="en-US" dirty="0"/>
              <a:t>Pumice</a:t>
            </a:r>
          </a:p>
        </p:txBody>
      </p:sp>
      <p:sp>
        <p:nvSpPr>
          <p:cNvPr id="3" name="Content Placeholder 2">
            <a:extLst>
              <a:ext uri="{FF2B5EF4-FFF2-40B4-BE49-F238E27FC236}">
                <a16:creationId xmlns:a16="http://schemas.microsoft.com/office/drawing/2014/main" id="{2A1ED944-4AAB-0240-8B14-5EBEC05AF84D}"/>
              </a:ext>
            </a:extLst>
          </p:cNvPr>
          <p:cNvSpPr>
            <a:spLocks noGrp="1"/>
          </p:cNvSpPr>
          <p:nvPr>
            <p:ph idx="1"/>
          </p:nvPr>
        </p:nvSpPr>
        <p:spPr>
          <a:xfrm>
            <a:off x="457200" y="1019249"/>
            <a:ext cx="8229600" cy="4576313"/>
          </a:xfrm>
        </p:spPr>
        <p:txBody>
          <a:bodyPr/>
          <a:lstStyle/>
          <a:p>
            <a:r>
              <a:rPr lang="en-US" dirty="0"/>
              <a:t>Provides soil structure, </a:t>
            </a:r>
          </a:p>
          <a:p>
            <a:pPr marL="0" indent="0">
              <a:buNone/>
            </a:pPr>
            <a:r>
              <a:rPr lang="en-US" dirty="0"/>
              <a:t>    does not break down</a:t>
            </a:r>
          </a:p>
          <a:p>
            <a:r>
              <a:rPr lang="en-US" dirty="0"/>
              <a:t>Works as a sponge, holding H</a:t>
            </a:r>
            <a:r>
              <a:rPr lang="en-US" sz="2800" dirty="0"/>
              <a:t>2</a:t>
            </a:r>
            <a:r>
              <a:rPr lang="en-US" dirty="0"/>
              <a:t>0, until plant needs it</a:t>
            </a:r>
          </a:p>
          <a:p>
            <a:r>
              <a:rPr lang="en-US" dirty="0"/>
              <a:t>Prevents ‘wet feet’ as well as perlite, but doesn’t float</a:t>
            </a:r>
          </a:p>
          <a:p>
            <a:r>
              <a:rPr lang="en-US" dirty="0"/>
              <a:t>Does not hold as much H</a:t>
            </a:r>
            <a:r>
              <a:rPr lang="en-US" sz="2800" dirty="0"/>
              <a:t>2</a:t>
            </a:r>
            <a:r>
              <a:rPr lang="en-US" dirty="0"/>
              <a:t>0 as Vermiculite</a:t>
            </a:r>
          </a:p>
          <a:p>
            <a:r>
              <a:rPr lang="en-US" dirty="0"/>
              <a:t>Provides excellent drainage for Succulents &amp; Cacti</a:t>
            </a:r>
          </a:p>
          <a:p>
            <a:endParaRPr lang="en-US" dirty="0"/>
          </a:p>
        </p:txBody>
      </p:sp>
      <p:pic>
        <p:nvPicPr>
          <p:cNvPr id="4" name="Picture 3">
            <a:extLst>
              <a:ext uri="{FF2B5EF4-FFF2-40B4-BE49-F238E27FC236}">
                <a16:creationId xmlns:a16="http://schemas.microsoft.com/office/drawing/2014/main" id="{96249540-5DF7-2141-A346-149590426879}"/>
              </a:ext>
            </a:extLst>
          </p:cNvPr>
          <p:cNvPicPr>
            <a:picLocks noChangeAspect="1"/>
          </p:cNvPicPr>
          <p:nvPr/>
        </p:nvPicPr>
        <p:blipFill>
          <a:blip r:embed="rId3"/>
          <a:stretch>
            <a:fillRect/>
          </a:stretch>
        </p:blipFill>
        <p:spPr>
          <a:xfrm>
            <a:off x="6160523" y="706566"/>
            <a:ext cx="1670065" cy="1512936"/>
          </a:xfrm>
          <a:prstGeom prst="rect">
            <a:avLst/>
          </a:prstGeom>
        </p:spPr>
      </p:pic>
    </p:spTree>
    <p:extLst>
      <p:ext uri="{BB962C8B-B14F-4D97-AF65-F5344CB8AC3E}">
        <p14:creationId xmlns:p14="http://schemas.microsoft.com/office/powerpoint/2010/main" val="848946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0C2E-6BCF-6E4F-B189-DDDF8FDAFD80}"/>
              </a:ext>
            </a:extLst>
          </p:cNvPr>
          <p:cNvSpPr>
            <a:spLocks noGrp="1"/>
          </p:cNvSpPr>
          <p:nvPr>
            <p:ph type="title"/>
          </p:nvPr>
        </p:nvSpPr>
        <p:spPr/>
        <p:txBody>
          <a:bodyPr/>
          <a:lstStyle/>
          <a:p>
            <a:pPr algn="l"/>
            <a:r>
              <a:rPr lang="en-US" dirty="0"/>
              <a:t>Sharp Sand</a:t>
            </a:r>
          </a:p>
        </p:txBody>
      </p:sp>
      <p:sp>
        <p:nvSpPr>
          <p:cNvPr id="3" name="Content Placeholder 2">
            <a:extLst>
              <a:ext uri="{FF2B5EF4-FFF2-40B4-BE49-F238E27FC236}">
                <a16:creationId xmlns:a16="http://schemas.microsoft.com/office/drawing/2014/main" id="{FEE9A982-1250-AC42-8E16-27707DBC6121}"/>
              </a:ext>
            </a:extLst>
          </p:cNvPr>
          <p:cNvSpPr>
            <a:spLocks noGrp="1"/>
          </p:cNvSpPr>
          <p:nvPr>
            <p:ph idx="1"/>
          </p:nvPr>
        </p:nvSpPr>
        <p:spPr/>
        <p:txBody>
          <a:bodyPr/>
          <a:lstStyle/>
          <a:p>
            <a:r>
              <a:rPr lang="en-US" dirty="0"/>
              <a:t>Increases H</a:t>
            </a:r>
            <a:r>
              <a:rPr lang="en-US" sz="2800" dirty="0"/>
              <a:t>2</a:t>
            </a:r>
            <a:r>
              <a:rPr lang="en-US" dirty="0"/>
              <a:t>0 drainage</a:t>
            </a:r>
          </a:p>
          <a:p>
            <a:r>
              <a:rPr lang="en-US" dirty="0"/>
              <a:t>Great addition to prevent ’wet feet’</a:t>
            </a:r>
          </a:p>
          <a:p>
            <a:r>
              <a:rPr lang="en-US" dirty="0"/>
              <a:t>Structural stability for tall/top heavy plants</a:t>
            </a:r>
          </a:p>
          <a:p>
            <a:r>
              <a:rPr lang="en-US" dirty="0"/>
              <a:t>Succulents and Cacti</a:t>
            </a:r>
          </a:p>
          <a:p>
            <a:r>
              <a:rPr lang="en-US" dirty="0"/>
              <a:t>Some Salvias and Lavenders </a:t>
            </a:r>
          </a:p>
        </p:txBody>
      </p:sp>
      <p:pic>
        <p:nvPicPr>
          <p:cNvPr id="4" name="Picture 3">
            <a:extLst>
              <a:ext uri="{FF2B5EF4-FFF2-40B4-BE49-F238E27FC236}">
                <a16:creationId xmlns:a16="http://schemas.microsoft.com/office/drawing/2014/main" id="{4C7B450D-81FC-814F-8350-03002F0C2406}"/>
              </a:ext>
            </a:extLst>
          </p:cNvPr>
          <p:cNvPicPr>
            <a:picLocks noChangeAspect="1"/>
          </p:cNvPicPr>
          <p:nvPr/>
        </p:nvPicPr>
        <p:blipFill>
          <a:blip r:embed="rId3"/>
          <a:stretch>
            <a:fillRect/>
          </a:stretch>
        </p:blipFill>
        <p:spPr>
          <a:xfrm>
            <a:off x="5936163" y="3700118"/>
            <a:ext cx="2370897" cy="1760392"/>
          </a:xfrm>
          <a:prstGeom prst="rect">
            <a:avLst/>
          </a:prstGeom>
        </p:spPr>
      </p:pic>
    </p:spTree>
    <p:extLst>
      <p:ext uri="{BB962C8B-B14F-4D97-AF65-F5344CB8AC3E}">
        <p14:creationId xmlns:p14="http://schemas.microsoft.com/office/powerpoint/2010/main" val="3216242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75ED-1355-244C-820D-F75453787D49}"/>
              </a:ext>
            </a:extLst>
          </p:cNvPr>
          <p:cNvSpPr>
            <a:spLocks noGrp="1"/>
          </p:cNvSpPr>
          <p:nvPr>
            <p:ph type="title"/>
          </p:nvPr>
        </p:nvSpPr>
        <p:spPr/>
        <p:txBody>
          <a:bodyPr/>
          <a:lstStyle/>
          <a:p>
            <a:pPr algn="l"/>
            <a:r>
              <a:rPr lang="en-US" dirty="0"/>
              <a:t>Perlite</a:t>
            </a:r>
          </a:p>
        </p:txBody>
      </p:sp>
      <p:sp>
        <p:nvSpPr>
          <p:cNvPr id="3" name="Content Placeholder 2">
            <a:extLst>
              <a:ext uri="{FF2B5EF4-FFF2-40B4-BE49-F238E27FC236}">
                <a16:creationId xmlns:a16="http://schemas.microsoft.com/office/drawing/2014/main" id="{1A4C1F63-A16B-134A-949D-713FF9267201}"/>
              </a:ext>
            </a:extLst>
          </p:cNvPr>
          <p:cNvSpPr>
            <a:spLocks noGrp="1"/>
          </p:cNvSpPr>
          <p:nvPr>
            <p:ph idx="1"/>
          </p:nvPr>
        </p:nvSpPr>
        <p:spPr/>
        <p:txBody>
          <a:bodyPr/>
          <a:lstStyle/>
          <a:p>
            <a:r>
              <a:rPr lang="en-US" dirty="0"/>
              <a:t>Super heated volcanic glass, white, popped and porous like a popcorn kernel</a:t>
            </a:r>
          </a:p>
          <a:p>
            <a:r>
              <a:rPr lang="en-US" dirty="0"/>
              <a:t>Holds water on the outside, readily available but dries out quickly – aeration/drainage</a:t>
            </a:r>
          </a:p>
          <a:p>
            <a:r>
              <a:rPr lang="en-US" dirty="0"/>
              <a:t>Increases aeration, more O</a:t>
            </a:r>
            <a:r>
              <a:rPr lang="en-US" sz="2800" dirty="0"/>
              <a:t>2 to roots</a:t>
            </a:r>
          </a:p>
          <a:p>
            <a:r>
              <a:rPr lang="en-US" dirty="0"/>
              <a:t>Lightens potting mix</a:t>
            </a:r>
          </a:p>
          <a:p>
            <a:r>
              <a:rPr lang="en-US" dirty="0"/>
              <a:t>Floats </a:t>
            </a:r>
          </a:p>
        </p:txBody>
      </p:sp>
      <p:pic>
        <p:nvPicPr>
          <p:cNvPr id="4" name="Picture 3">
            <a:extLst>
              <a:ext uri="{FF2B5EF4-FFF2-40B4-BE49-F238E27FC236}">
                <a16:creationId xmlns:a16="http://schemas.microsoft.com/office/drawing/2014/main" id="{594A133F-6BDE-7844-BF15-BD41590308CA}"/>
              </a:ext>
            </a:extLst>
          </p:cNvPr>
          <p:cNvPicPr>
            <a:picLocks noChangeAspect="1"/>
          </p:cNvPicPr>
          <p:nvPr/>
        </p:nvPicPr>
        <p:blipFill>
          <a:blip r:embed="rId3"/>
          <a:stretch>
            <a:fillRect/>
          </a:stretch>
        </p:blipFill>
        <p:spPr>
          <a:xfrm>
            <a:off x="6625856" y="4273549"/>
            <a:ext cx="1667763" cy="1478857"/>
          </a:xfrm>
          <a:prstGeom prst="rect">
            <a:avLst/>
          </a:prstGeom>
        </p:spPr>
      </p:pic>
    </p:spTree>
    <p:extLst>
      <p:ext uri="{BB962C8B-B14F-4D97-AF65-F5344CB8AC3E}">
        <p14:creationId xmlns:p14="http://schemas.microsoft.com/office/powerpoint/2010/main" val="2641594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9688-600D-0C4F-878F-7C25C66B217A}"/>
              </a:ext>
            </a:extLst>
          </p:cNvPr>
          <p:cNvSpPr>
            <a:spLocks noGrp="1"/>
          </p:cNvSpPr>
          <p:nvPr>
            <p:ph type="title"/>
          </p:nvPr>
        </p:nvSpPr>
        <p:spPr/>
        <p:txBody>
          <a:bodyPr/>
          <a:lstStyle/>
          <a:p>
            <a:pPr algn="l"/>
            <a:r>
              <a:rPr lang="en-US" dirty="0"/>
              <a:t>Vermiculite</a:t>
            </a:r>
          </a:p>
        </p:txBody>
      </p:sp>
      <p:sp>
        <p:nvSpPr>
          <p:cNvPr id="3" name="Content Placeholder 2">
            <a:extLst>
              <a:ext uri="{FF2B5EF4-FFF2-40B4-BE49-F238E27FC236}">
                <a16:creationId xmlns:a16="http://schemas.microsoft.com/office/drawing/2014/main" id="{637CCC42-D309-0640-8E39-4451ECE9D9B3}"/>
              </a:ext>
            </a:extLst>
          </p:cNvPr>
          <p:cNvSpPr>
            <a:spLocks noGrp="1"/>
          </p:cNvSpPr>
          <p:nvPr>
            <p:ph idx="1"/>
          </p:nvPr>
        </p:nvSpPr>
        <p:spPr/>
        <p:txBody>
          <a:bodyPr/>
          <a:lstStyle/>
          <a:p>
            <a:r>
              <a:rPr lang="en-US" dirty="0"/>
              <a:t>Compressed dry flakes of a silicate material which is absorptive and spongy, pale brown</a:t>
            </a:r>
          </a:p>
          <a:p>
            <a:r>
              <a:rPr lang="en-US" dirty="0"/>
              <a:t>Expands like a worm shaped sponge when wet</a:t>
            </a:r>
          </a:p>
          <a:p>
            <a:r>
              <a:rPr lang="en-US" dirty="0"/>
              <a:t> Best used for plants that require soil to stay damp and not dry out – water retention</a:t>
            </a:r>
          </a:p>
          <a:p>
            <a:r>
              <a:rPr lang="en-US" dirty="0"/>
              <a:t>Neutral pH</a:t>
            </a:r>
          </a:p>
        </p:txBody>
      </p:sp>
      <p:pic>
        <p:nvPicPr>
          <p:cNvPr id="4" name="Picture 3">
            <a:extLst>
              <a:ext uri="{FF2B5EF4-FFF2-40B4-BE49-F238E27FC236}">
                <a16:creationId xmlns:a16="http://schemas.microsoft.com/office/drawing/2014/main" id="{049C56F4-0343-B944-8589-C4574B488A21}"/>
              </a:ext>
            </a:extLst>
          </p:cNvPr>
          <p:cNvPicPr>
            <a:picLocks noChangeAspect="1"/>
          </p:cNvPicPr>
          <p:nvPr/>
        </p:nvPicPr>
        <p:blipFill>
          <a:blip r:embed="rId2"/>
          <a:stretch>
            <a:fillRect/>
          </a:stretch>
        </p:blipFill>
        <p:spPr>
          <a:xfrm>
            <a:off x="5055281" y="4438197"/>
            <a:ext cx="2060413" cy="1466063"/>
          </a:xfrm>
          <a:prstGeom prst="rect">
            <a:avLst/>
          </a:prstGeom>
        </p:spPr>
      </p:pic>
    </p:spTree>
    <p:extLst>
      <p:ext uri="{BB962C8B-B14F-4D97-AF65-F5344CB8AC3E}">
        <p14:creationId xmlns:p14="http://schemas.microsoft.com/office/powerpoint/2010/main" val="1172621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5615-9E53-E04E-85B3-B5FE107E7555}"/>
              </a:ext>
            </a:extLst>
          </p:cNvPr>
          <p:cNvSpPr>
            <a:spLocks noGrp="1"/>
          </p:cNvSpPr>
          <p:nvPr>
            <p:ph type="title"/>
          </p:nvPr>
        </p:nvSpPr>
        <p:spPr>
          <a:xfrm>
            <a:off x="457200" y="158260"/>
            <a:ext cx="8229600" cy="1143000"/>
          </a:xfrm>
        </p:spPr>
        <p:txBody>
          <a:bodyPr/>
          <a:lstStyle/>
          <a:p>
            <a:pPr algn="l"/>
            <a:r>
              <a:rPr lang="en-US" dirty="0"/>
              <a:t>Additional Amendments</a:t>
            </a:r>
          </a:p>
        </p:txBody>
      </p:sp>
      <p:sp>
        <p:nvSpPr>
          <p:cNvPr id="3" name="Content Placeholder 2">
            <a:extLst>
              <a:ext uri="{FF2B5EF4-FFF2-40B4-BE49-F238E27FC236}">
                <a16:creationId xmlns:a16="http://schemas.microsoft.com/office/drawing/2014/main" id="{D7D519E8-037A-7243-B5FA-B58D72D81BB7}"/>
              </a:ext>
            </a:extLst>
          </p:cNvPr>
          <p:cNvSpPr>
            <a:spLocks noGrp="1"/>
          </p:cNvSpPr>
          <p:nvPr>
            <p:ph idx="1"/>
          </p:nvPr>
        </p:nvSpPr>
        <p:spPr>
          <a:xfrm>
            <a:off x="189781" y="1167938"/>
            <a:ext cx="8497019" cy="3816350"/>
          </a:xfrm>
        </p:spPr>
        <p:txBody>
          <a:bodyPr/>
          <a:lstStyle/>
          <a:p>
            <a:r>
              <a:rPr lang="en-US" dirty="0"/>
              <a:t>Blood Meal – nitrogen amendment, green it up</a:t>
            </a:r>
          </a:p>
          <a:p>
            <a:r>
              <a:rPr lang="en-US" dirty="0"/>
              <a:t>Bone Meal – </a:t>
            </a:r>
            <a:r>
              <a:rPr lang="en-US" sz="2000" dirty="0"/>
              <a:t>calcium, phosphorus only if soil above pH 7.0, dangerous for dogs in large quantity </a:t>
            </a:r>
          </a:p>
          <a:p>
            <a:r>
              <a:rPr lang="en-US" dirty="0"/>
              <a:t>Green Sand – </a:t>
            </a:r>
            <a:r>
              <a:rPr lang="en-US" sz="2000" dirty="0"/>
              <a:t>from sea bed, contains phosphorus &amp; trace minerals/vitamins</a:t>
            </a:r>
            <a:endParaRPr lang="en-US" dirty="0"/>
          </a:p>
          <a:p>
            <a:r>
              <a:rPr lang="en-US" dirty="0"/>
              <a:t>Humus – </a:t>
            </a:r>
            <a:r>
              <a:rPr lang="en-US" sz="2000" dirty="0"/>
              <a:t>highly decomposed organic matter, adds structure to soil</a:t>
            </a:r>
          </a:p>
          <a:p>
            <a:r>
              <a:rPr lang="en-US" dirty="0"/>
              <a:t>Compost – </a:t>
            </a:r>
            <a:r>
              <a:rPr lang="en-US" sz="2000" dirty="0"/>
              <a:t>stretches potting soil, never exceed 1/3 of mix</a:t>
            </a:r>
          </a:p>
          <a:p>
            <a:r>
              <a:rPr lang="en-US" dirty="0"/>
              <a:t>Worm Castings – </a:t>
            </a:r>
            <a:r>
              <a:rPr lang="en-US" sz="2000" dirty="0"/>
              <a:t>compost, fertilizer &amp; soil amendment</a:t>
            </a:r>
          </a:p>
          <a:p>
            <a:r>
              <a:rPr lang="en-US" dirty="0"/>
              <a:t>Coffee Grounds &amp; Egg Shells</a:t>
            </a:r>
          </a:p>
        </p:txBody>
      </p:sp>
    </p:spTree>
    <p:extLst>
      <p:ext uri="{BB962C8B-B14F-4D97-AF65-F5344CB8AC3E}">
        <p14:creationId xmlns:p14="http://schemas.microsoft.com/office/powerpoint/2010/main" val="3505355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23FE-FBDF-FA4F-A0E4-E5C7A5040989}"/>
              </a:ext>
            </a:extLst>
          </p:cNvPr>
          <p:cNvSpPr>
            <a:spLocks noGrp="1"/>
          </p:cNvSpPr>
          <p:nvPr>
            <p:ph type="title"/>
          </p:nvPr>
        </p:nvSpPr>
        <p:spPr/>
        <p:txBody>
          <a:bodyPr/>
          <a:lstStyle/>
          <a:p>
            <a:pPr algn="l"/>
            <a:r>
              <a:rPr lang="en-US" dirty="0"/>
              <a:t>Potting Soil Recipes</a:t>
            </a:r>
          </a:p>
        </p:txBody>
      </p:sp>
      <p:sp>
        <p:nvSpPr>
          <p:cNvPr id="3" name="Content Placeholder 2">
            <a:extLst>
              <a:ext uri="{FF2B5EF4-FFF2-40B4-BE49-F238E27FC236}">
                <a16:creationId xmlns:a16="http://schemas.microsoft.com/office/drawing/2014/main" id="{3D259B82-88E3-3643-A464-4D4685311E49}"/>
              </a:ext>
            </a:extLst>
          </p:cNvPr>
          <p:cNvSpPr>
            <a:spLocks noGrp="1"/>
          </p:cNvSpPr>
          <p:nvPr>
            <p:ph idx="1"/>
          </p:nvPr>
        </p:nvSpPr>
        <p:spPr>
          <a:xfrm>
            <a:off x="457200" y="1208830"/>
            <a:ext cx="8229600" cy="4800600"/>
          </a:xfrm>
        </p:spPr>
        <p:txBody>
          <a:bodyPr/>
          <a:lstStyle/>
          <a:p>
            <a:r>
              <a:rPr lang="en-US" dirty="0"/>
              <a:t>Seed Starting Mix -  </a:t>
            </a:r>
            <a:r>
              <a:rPr lang="en-US" sz="2400" dirty="0"/>
              <a:t>1 perlite</a:t>
            </a:r>
          </a:p>
          <a:p>
            <a:pPr marL="0" indent="0">
              <a:buNone/>
            </a:pPr>
            <a:r>
              <a:rPr lang="en-US" sz="2400" dirty="0"/>
              <a:t>     or pumice 1 vermiculite 1 coir/</a:t>
            </a:r>
            <a:r>
              <a:rPr lang="en-US" sz="2400" dirty="0" err="1"/>
              <a:t>sp</a:t>
            </a:r>
            <a:r>
              <a:rPr lang="en-US" sz="2400" dirty="0"/>
              <a:t> peat (presoaked)</a:t>
            </a:r>
          </a:p>
          <a:p>
            <a:r>
              <a:rPr lang="en-US" dirty="0"/>
              <a:t>Organic Mix – </a:t>
            </a:r>
            <a:r>
              <a:rPr lang="en-US" sz="2400" dirty="0"/>
              <a:t>1 </a:t>
            </a:r>
            <a:r>
              <a:rPr lang="en-US" sz="2400" dirty="0" err="1"/>
              <a:t>sp</a:t>
            </a:r>
            <a:r>
              <a:rPr lang="en-US" sz="2400" dirty="0"/>
              <a:t> peat 1 peat humus 1 compost 1 sand</a:t>
            </a:r>
            <a:endParaRPr lang="en-US" dirty="0"/>
          </a:p>
          <a:p>
            <a:r>
              <a:rPr lang="en-US" dirty="0"/>
              <a:t>Basic Mix – </a:t>
            </a:r>
            <a:r>
              <a:rPr lang="en-US" sz="2400" dirty="0"/>
              <a:t>8 potting soil w/p or v 1 sand 1 </a:t>
            </a:r>
            <a:r>
              <a:rPr lang="en-US" sz="2400" dirty="0" err="1"/>
              <a:t>sp</a:t>
            </a:r>
            <a:r>
              <a:rPr lang="en-US" sz="2400" dirty="0"/>
              <a:t> peat, compost &amp; or rotting manure</a:t>
            </a:r>
          </a:p>
          <a:p>
            <a:r>
              <a:rPr lang="en-US" dirty="0"/>
              <a:t>Acid Lovers – </a:t>
            </a:r>
            <a:r>
              <a:rPr lang="en-US" sz="2400" dirty="0"/>
              <a:t>8 potting soil 1 p/p 1 v 8 </a:t>
            </a:r>
            <a:r>
              <a:rPr lang="en-US" sz="2400" dirty="0" err="1"/>
              <a:t>sp</a:t>
            </a:r>
            <a:r>
              <a:rPr lang="en-US" sz="2400" dirty="0"/>
              <a:t> peat  ¼ green sand ¼ gypsum</a:t>
            </a:r>
          </a:p>
          <a:p>
            <a:r>
              <a:rPr lang="en-US" dirty="0"/>
              <a:t>Succulent/Cacti Mix – </a:t>
            </a:r>
            <a:r>
              <a:rPr lang="en-US" sz="2400" dirty="0"/>
              <a:t>3 potting </a:t>
            </a:r>
          </a:p>
          <a:p>
            <a:pPr marL="0" indent="0">
              <a:buNone/>
            </a:pPr>
            <a:r>
              <a:rPr lang="en-US" sz="2400" dirty="0"/>
              <a:t>     soil 2 sand 1 pumice</a:t>
            </a:r>
          </a:p>
          <a:p>
            <a:pPr marL="0" indent="0">
              <a:buNone/>
            </a:pPr>
            <a:r>
              <a:rPr lang="en-US" sz="2000" dirty="0"/>
              <a:t>, </a:t>
            </a:r>
            <a:endParaRPr lang="en-US" dirty="0"/>
          </a:p>
        </p:txBody>
      </p:sp>
      <p:pic>
        <p:nvPicPr>
          <p:cNvPr id="4" name="Picture 3">
            <a:extLst>
              <a:ext uri="{FF2B5EF4-FFF2-40B4-BE49-F238E27FC236}">
                <a16:creationId xmlns:a16="http://schemas.microsoft.com/office/drawing/2014/main" id="{A41AB72E-44AC-724F-A389-AD1E501D6110}"/>
              </a:ext>
            </a:extLst>
          </p:cNvPr>
          <p:cNvPicPr>
            <a:picLocks noChangeAspect="1"/>
          </p:cNvPicPr>
          <p:nvPr/>
        </p:nvPicPr>
        <p:blipFill>
          <a:blip r:embed="rId3"/>
          <a:stretch>
            <a:fillRect/>
          </a:stretch>
        </p:blipFill>
        <p:spPr>
          <a:xfrm>
            <a:off x="6115988" y="4541708"/>
            <a:ext cx="1629817" cy="1314500"/>
          </a:xfrm>
          <a:prstGeom prst="rect">
            <a:avLst/>
          </a:prstGeom>
        </p:spPr>
      </p:pic>
      <p:pic>
        <p:nvPicPr>
          <p:cNvPr id="5" name="Picture 4">
            <a:extLst>
              <a:ext uri="{FF2B5EF4-FFF2-40B4-BE49-F238E27FC236}">
                <a16:creationId xmlns:a16="http://schemas.microsoft.com/office/drawing/2014/main" id="{5CFEA8AA-BBAB-4044-A5D8-61E0102DF09A}"/>
              </a:ext>
            </a:extLst>
          </p:cNvPr>
          <p:cNvPicPr>
            <a:picLocks noChangeAspect="1"/>
          </p:cNvPicPr>
          <p:nvPr/>
        </p:nvPicPr>
        <p:blipFill>
          <a:blip r:embed="rId4"/>
          <a:stretch>
            <a:fillRect/>
          </a:stretch>
        </p:blipFill>
        <p:spPr>
          <a:xfrm>
            <a:off x="5807708" y="275008"/>
            <a:ext cx="2879092" cy="1453568"/>
          </a:xfrm>
          <a:prstGeom prst="rect">
            <a:avLst/>
          </a:prstGeom>
        </p:spPr>
      </p:pic>
    </p:spTree>
    <p:extLst>
      <p:ext uri="{BB962C8B-B14F-4D97-AF65-F5344CB8AC3E}">
        <p14:creationId xmlns:p14="http://schemas.microsoft.com/office/powerpoint/2010/main" val="86360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053C-385F-6A43-9B56-3C5646A5A585}"/>
              </a:ext>
            </a:extLst>
          </p:cNvPr>
          <p:cNvSpPr>
            <a:spLocks noGrp="1"/>
          </p:cNvSpPr>
          <p:nvPr>
            <p:ph type="title"/>
          </p:nvPr>
        </p:nvSpPr>
        <p:spPr/>
        <p:txBody>
          <a:bodyPr/>
          <a:lstStyle/>
          <a:p>
            <a:pPr algn="l"/>
            <a:r>
              <a:rPr lang="en-US" dirty="0"/>
              <a:t>Love Apple Farm Tomato Mix</a:t>
            </a:r>
          </a:p>
        </p:txBody>
      </p:sp>
      <p:sp>
        <p:nvSpPr>
          <p:cNvPr id="3" name="Content Placeholder 2">
            <a:extLst>
              <a:ext uri="{FF2B5EF4-FFF2-40B4-BE49-F238E27FC236}">
                <a16:creationId xmlns:a16="http://schemas.microsoft.com/office/drawing/2014/main" id="{D8CFB0ED-BCB2-B449-B859-8B1EE26CEAC9}"/>
              </a:ext>
            </a:extLst>
          </p:cNvPr>
          <p:cNvSpPr>
            <a:spLocks noGrp="1"/>
          </p:cNvSpPr>
          <p:nvPr>
            <p:ph idx="1"/>
          </p:nvPr>
        </p:nvSpPr>
        <p:spPr/>
        <p:txBody>
          <a:bodyPr/>
          <a:lstStyle/>
          <a:p>
            <a:r>
              <a:rPr lang="en-US" dirty="0"/>
              <a:t>Organic Potting Mix – 1 cy</a:t>
            </a:r>
          </a:p>
          <a:p>
            <a:r>
              <a:rPr lang="en-US" dirty="0"/>
              <a:t>1 C Fish meal</a:t>
            </a:r>
          </a:p>
          <a:p>
            <a:r>
              <a:rPr lang="en-US" dirty="0"/>
              <a:t>1C 4-6-3 dry organic fertilizer</a:t>
            </a:r>
          </a:p>
          <a:p>
            <a:r>
              <a:rPr lang="en-US" dirty="0"/>
              <a:t>1 C Bone meal</a:t>
            </a:r>
          </a:p>
          <a:p>
            <a:r>
              <a:rPr lang="en-US" dirty="0"/>
              <a:t>3-4 crushed egg shells</a:t>
            </a:r>
          </a:p>
          <a:p>
            <a:r>
              <a:rPr lang="en-US" dirty="0"/>
              <a:t>2 crushed aspirin </a:t>
            </a:r>
          </a:p>
          <a:p>
            <a:endParaRPr lang="en-US" dirty="0"/>
          </a:p>
        </p:txBody>
      </p:sp>
    </p:spTree>
    <p:extLst>
      <p:ext uri="{BB962C8B-B14F-4D97-AF65-F5344CB8AC3E}">
        <p14:creationId xmlns:p14="http://schemas.microsoft.com/office/powerpoint/2010/main" val="1220406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003D-194C-DB4F-B3C5-BB07FE648FC2}"/>
              </a:ext>
            </a:extLst>
          </p:cNvPr>
          <p:cNvSpPr>
            <a:spLocks noGrp="1"/>
          </p:cNvSpPr>
          <p:nvPr>
            <p:ph type="title"/>
          </p:nvPr>
        </p:nvSpPr>
        <p:spPr/>
        <p:txBody>
          <a:bodyPr/>
          <a:lstStyle/>
          <a:p>
            <a:pPr algn="l"/>
            <a:r>
              <a:rPr lang="en-US" dirty="0"/>
              <a:t>Watering Plants in a Container</a:t>
            </a:r>
          </a:p>
        </p:txBody>
      </p:sp>
      <p:pic>
        <p:nvPicPr>
          <p:cNvPr id="5" name="Content Placeholder 4">
            <a:extLst>
              <a:ext uri="{FF2B5EF4-FFF2-40B4-BE49-F238E27FC236}">
                <a16:creationId xmlns:a16="http://schemas.microsoft.com/office/drawing/2014/main" id="{FA806EEC-D712-E44C-B500-27709250DBEE}"/>
              </a:ext>
            </a:extLst>
          </p:cNvPr>
          <p:cNvPicPr>
            <a:picLocks noGrp="1" noChangeAspect="1"/>
          </p:cNvPicPr>
          <p:nvPr>
            <p:ph idx="1"/>
          </p:nvPr>
        </p:nvPicPr>
        <p:blipFill>
          <a:blip r:embed="rId3"/>
          <a:stretch>
            <a:fillRect/>
          </a:stretch>
        </p:blipFill>
        <p:spPr>
          <a:xfrm>
            <a:off x="1715774" y="1417638"/>
            <a:ext cx="5994284" cy="4511555"/>
          </a:xfrm>
        </p:spPr>
      </p:pic>
    </p:spTree>
    <p:extLst>
      <p:ext uri="{BB962C8B-B14F-4D97-AF65-F5344CB8AC3E}">
        <p14:creationId xmlns:p14="http://schemas.microsoft.com/office/powerpoint/2010/main" val="1828190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819D-C69C-5346-8245-EB1DF16BE49A}"/>
              </a:ext>
            </a:extLst>
          </p:cNvPr>
          <p:cNvSpPr>
            <a:spLocks noGrp="1"/>
          </p:cNvSpPr>
          <p:nvPr>
            <p:ph type="title"/>
          </p:nvPr>
        </p:nvSpPr>
        <p:spPr/>
        <p:txBody>
          <a:bodyPr/>
          <a:lstStyle/>
          <a:p>
            <a:pPr algn="l"/>
            <a:r>
              <a:rPr lang="en-US" dirty="0"/>
              <a:t>Understanding Water Potential </a:t>
            </a:r>
            <a:br>
              <a:rPr lang="en-US" dirty="0"/>
            </a:br>
            <a:r>
              <a:rPr lang="en-US" dirty="0"/>
              <a:t>in a Container</a:t>
            </a:r>
          </a:p>
        </p:txBody>
      </p:sp>
      <p:pic>
        <p:nvPicPr>
          <p:cNvPr id="5" name="Content Placeholder 4">
            <a:extLst>
              <a:ext uri="{FF2B5EF4-FFF2-40B4-BE49-F238E27FC236}">
                <a16:creationId xmlns:a16="http://schemas.microsoft.com/office/drawing/2014/main" id="{1E7F07B2-83AF-8940-9915-31198E459C65}"/>
              </a:ext>
            </a:extLst>
          </p:cNvPr>
          <p:cNvPicPr>
            <a:picLocks noGrp="1" noChangeAspect="1"/>
          </p:cNvPicPr>
          <p:nvPr>
            <p:ph idx="1"/>
          </p:nvPr>
        </p:nvPicPr>
        <p:blipFill>
          <a:blip r:embed="rId3"/>
          <a:stretch>
            <a:fillRect/>
          </a:stretch>
        </p:blipFill>
        <p:spPr>
          <a:xfrm>
            <a:off x="1776241" y="1557124"/>
            <a:ext cx="5591517" cy="4229178"/>
          </a:xfrm>
        </p:spPr>
      </p:pic>
    </p:spTree>
    <p:extLst>
      <p:ext uri="{BB962C8B-B14F-4D97-AF65-F5344CB8AC3E}">
        <p14:creationId xmlns:p14="http://schemas.microsoft.com/office/powerpoint/2010/main" val="94065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06C5-38A8-7F40-A174-0AA1CA351758}"/>
              </a:ext>
            </a:extLst>
          </p:cNvPr>
          <p:cNvSpPr>
            <a:spLocks noGrp="1"/>
          </p:cNvSpPr>
          <p:nvPr>
            <p:ph type="title"/>
          </p:nvPr>
        </p:nvSpPr>
        <p:spPr/>
        <p:txBody>
          <a:bodyPr/>
          <a:lstStyle/>
          <a:p>
            <a:pPr algn="l"/>
            <a:r>
              <a:rPr lang="en-US" dirty="0"/>
              <a:t>Shallow vs Tall</a:t>
            </a:r>
          </a:p>
        </p:txBody>
      </p:sp>
      <p:pic>
        <p:nvPicPr>
          <p:cNvPr id="5" name="Content Placeholder 4">
            <a:extLst>
              <a:ext uri="{FF2B5EF4-FFF2-40B4-BE49-F238E27FC236}">
                <a16:creationId xmlns:a16="http://schemas.microsoft.com/office/drawing/2014/main" id="{B92E5AD3-550C-5B4F-8FB9-7CB67E768A52}"/>
              </a:ext>
            </a:extLst>
          </p:cNvPr>
          <p:cNvPicPr>
            <a:picLocks noGrp="1" noChangeAspect="1"/>
          </p:cNvPicPr>
          <p:nvPr>
            <p:ph idx="1"/>
          </p:nvPr>
        </p:nvPicPr>
        <p:blipFill>
          <a:blip r:embed="rId3"/>
          <a:stretch>
            <a:fillRect/>
          </a:stretch>
        </p:blipFill>
        <p:spPr>
          <a:xfrm>
            <a:off x="1132703" y="2260815"/>
            <a:ext cx="2313463" cy="2336369"/>
          </a:xfrm>
        </p:spPr>
      </p:pic>
      <p:pic>
        <p:nvPicPr>
          <p:cNvPr id="6" name="Picture 5">
            <a:extLst>
              <a:ext uri="{FF2B5EF4-FFF2-40B4-BE49-F238E27FC236}">
                <a16:creationId xmlns:a16="http://schemas.microsoft.com/office/drawing/2014/main" id="{B653E167-EA3E-7B4D-BD2C-78839C009CAC}"/>
              </a:ext>
            </a:extLst>
          </p:cNvPr>
          <p:cNvPicPr>
            <a:picLocks noChangeAspect="1"/>
          </p:cNvPicPr>
          <p:nvPr/>
        </p:nvPicPr>
        <p:blipFill>
          <a:blip r:embed="rId4"/>
          <a:stretch>
            <a:fillRect/>
          </a:stretch>
        </p:blipFill>
        <p:spPr>
          <a:xfrm>
            <a:off x="4803936" y="1264833"/>
            <a:ext cx="2903411" cy="4328333"/>
          </a:xfrm>
          <a:prstGeom prst="rect">
            <a:avLst/>
          </a:prstGeom>
        </p:spPr>
      </p:pic>
    </p:spTree>
    <p:extLst>
      <p:ext uri="{BB962C8B-B14F-4D97-AF65-F5344CB8AC3E}">
        <p14:creationId xmlns:p14="http://schemas.microsoft.com/office/powerpoint/2010/main" val="274559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6EA21-BAB5-FA4C-800A-93A86C7D9CCF}"/>
              </a:ext>
            </a:extLst>
          </p:cNvPr>
          <p:cNvSpPr>
            <a:spLocks noGrp="1"/>
          </p:cNvSpPr>
          <p:nvPr>
            <p:ph type="title"/>
          </p:nvPr>
        </p:nvSpPr>
        <p:spPr/>
        <p:txBody>
          <a:bodyPr/>
          <a:lstStyle/>
          <a:p>
            <a:pPr algn="l"/>
            <a:r>
              <a:rPr lang="en-US" dirty="0"/>
              <a:t>Voilà</a:t>
            </a:r>
          </a:p>
        </p:txBody>
      </p:sp>
      <p:sp>
        <p:nvSpPr>
          <p:cNvPr id="3" name="Content Placeholder 2">
            <a:extLst>
              <a:ext uri="{FF2B5EF4-FFF2-40B4-BE49-F238E27FC236}">
                <a16:creationId xmlns:a16="http://schemas.microsoft.com/office/drawing/2014/main" id="{EAED96A0-4975-3D49-B057-BD4B9BC5D3DA}"/>
              </a:ext>
            </a:extLst>
          </p:cNvPr>
          <p:cNvSpPr>
            <a:spLocks noGrp="1"/>
          </p:cNvSpPr>
          <p:nvPr>
            <p:ph idx="1"/>
          </p:nvPr>
        </p:nvSpPr>
        <p:spPr>
          <a:xfrm>
            <a:off x="203199" y="1520825"/>
            <a:ext cx="8703733" cy="3816350"/>
          </a:xfrm>
        </p:spPr>
        <p:txBody>
          <a:bodyPr/>
          <a:lstStyle/>
          <a:p>
            <a:r>
              <a:rPr lang="en-US" dirty="0"/>
              <a:t>Showy plants + gorgeous pot = instant impact</a:t>
            </a:r>
          </a:p>
          <a:p>
            <a:r>
              <a:rPr lang="en-US" dirty="0"/>
              <a:t>Unique plants + fun container = whimsical note</a:t>
            </a:r>
          </a:p>
        </p:txBody>
      </p:sp>
      <p:pic>
        <p:nvPicPr>
          <p:cNvPr id="4" name="Picture 3">
            <a:extLst>
              <a:ext uri="{FF2B5EF4-FFF2-40B4-BE49-F238E27FC236}">
                <a16:creationId xmlns:a16="http://schemas.microsoft.com/office/drawing/2014/main" id="{D196BF1E-D38C-FF40-B0AF-6572CD2165AF}"/>
              </a:ext>
            </a:extLst>
          </p:cNvPr>
          <p:cNvPicPr>
            <a:picLocks noChangeAspect="1"/>
          </p:cNvPicPr>
          <p:nvPr/>
        </p:nvPicPr>
        <p:blipFill>
          <a:blip r:embed="rId3"/>
          <a:stretch>
            <a:fillRect/>
          </a:stretch>
        </p:blipFill>
        <p:spPr>
          <a:xfrm>
            <a:off x="565424" y="2869492"/>
            <a:ext cx="4114800" cy="2729620"/>
          </a:xfrm>
          <a:prstGeom prst="rect">
            <a:avLst/>
          </a:prstGeom>
        </p:spPr>
      </p:pic>
      <p:pic>
        <p:nvPicPr>
          <p:cNvPr id="5" name="Picture 4">
            <a:extLst>
              <a:ext uri="{FF2B5EF4-FFF2-40B4-BE49-F238E27FC236}">
                <a16:creationId xmlns:a16="http://schemas.microsoft.com/office/drawing/2014/main" id="{56394F84-1F7A-A24A-ACB4-9FEF75C7F89A}"/>
              </a:ext>
            </a:extLst>
          </p:cNvPr>
          <p:cNvPicPr>
            <a:picLocks noChangeAspect="1"/>
          </p:cNvPicPr>
          <p:nvPr/>
        </p:nvPicPr>
        <p:blipFill>
          <a:blip r:embed="rId4"/>
          <a:stretch>
            <a:fillRect/>
          </a:stretch>
        </p:blipFill>
        <p:spPr>
          <a:xfrm>
            <a:off x="5366024" y="2869492"/>
            <a:ext cx="2812776" cy="2914268"/>
          </a:xfrm>
          <a:prstGeom prst="rect">
            <a:avLst/>
          </a:prstGeom>
        </p:spPr>
      </p:pic>
    </p:spTree>
    <p:extLst>
      <p:ext uri="{BB962C8B-B14F-4D97-AF65-F5344CB8AC3E}">
        <p14:creationId xmlns:p14="http://schemas.microsoft.com/office/powerpoint/2010/main" val="338714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Choosing nursery stock</a:t>
            </a:r>
          </a:p>
        </p:txBody>
      </p:sp>
      <p:sp>
        <p:nvSpPr>
          <p:cNvPr id="3" name="Content Placeholder 2"/>
          <p:cNvSpPr>
            <a:spLocks noGrp="1"/>
          </p:cNvSpPr>
          <p:nvPr>
            <p:ph idx="1"/>
          </p:nvPr>
        </p:nvSpPr>
        <p:spPr>
          <a:xfrm>
            <a:off x="457200" y="1277970"/>
            <a:ext cx="8229600" cy="4138580"/>
          </a:xfrm>
        </p:spPr>
        <p:txBody>
          <a:bodyPr/>
          <a:lstStyle/>
          <a:p>
            <a:r>
              <a:rPr lang="en-US" dirty="0"/>
              <a:t>Read plant tag </a:t>
            </a:r>
          </a:p>
          <a:p>
            <a:pPr lvl="1"/>
            <a:r>
              <a:rPr lang="en-US" sz="2400" dirty="0"/>
              <a:t>Water needs</a:t>
            </a:r>
          </a:p>
          <a:p>
            <a:pPr lvl="1"/>
            <a:r>
              <a:rPr lang="en-US" sz="2400" dirty="0"/>
              <a:t>Light requirements</a:t>
            </a:r>
          </a:p>
          <a:p>
            <a:pPr lvl="1"/>
            <a:r>
              <a:rPr lang="en-US" sz="2400" dirty="0"/>
              <a:t>Bloom time</a:t>
            </a:r>
          </a:p>
          <a:p>
            <a:pPr lvl="1"/>
            <a:r>
              <a:rPr lang="en-US" sz="2400" dirty="0"/>
              <a:t>Spacing</a:t>
            </a:r>
          </a:p>
          <a:p>
            <a:pPr lvl="1"/>
            <a:r>
              <a:rPr lang="en-US" sz="2400" dirty="0"/>
              <a:t>Growth rate and size</a:t>
            </a:r>
          </a:p>
          <a:p>
            <a:pPr lvl="1"/>
            <a:r>
              <a:rPr lang="en-US" sz="2400" dirty="0"/>
              <a:t>Fertilization</a:t>
            </a:r>
          </a:p>
          <a:p>
            <a:pPr lvl="1"/>
            <a:r>
              <a:rPr lang="en-US" sz="2400" dirty="0"/>
              <a:t>Cold hardiness</a:t>
            </a:r>
          </a:p>
          <a:p>
            <a:pPr lvl="1"/>
            <a:r>
              <a:rPr lang="en-US" sz="2400" dirty="0"/>
              <a:t>Suggested uses… “works well in containers”</a:t>
            </a:r>
          </a:p>
        </p:txBody>
      </p:sp>
      <p:pic>
        <p:nvPicPr>
          <p:cNvPr id="9" name="Picture 8">
            <a:extLst>
              <a:ext uri="{FF2B5EF4-FFF2-40B4-BE49-F238E27FC236}">
                <a16:creationId xmlns:a16="http://schemas.microsoft.com/office/drawing/2014/main" id="{05D6D367-A7BA-AB41-8C14-E5DBA8E49DEC}"/>
              </a:ext>
            </a:extLst>
          </p:cNvPr>
          <p:cNvPicPr>
            <a:picLocks noChangeAspect="1"/>
          </p:cNvPicPr>
          <p:nvPr/>
        </p:nvPicPr>
        <p:blipFill>
          <a:blip r:embed="rId3"/>
          <a:stretch>
            <a:fillRect/>
          </a:stretch>
        </p:blipFill>
        <p:spPr>
          <a:xfrm>
            <a:off x="4741176" y="1277970"/>
            <a:ext cx="3659874" cy="3579261"/>
          </a:xfrm>
          <a:prstGeom prst="rect">
            <a:avLst/>
          </a:prstGeom>
        </p:spPr>
      </p:pic>
    </p:spTree>
    <p:extLst>
      <p:ext uri="{BB962C8B-B14F-4D97-AF65-F5344CB8AC3E}">
        <p14:creationId xmlns:p14="http://schemas.microsoft.com/office/powerpoint/2010/main" val="3199732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Choosing nursery stock</a:t>
            </a:r>
          </a:p>
        </p:txBody>
      </p:sp>
      <p:sp>
        <p:nvSpPr>
          <p:cNvPr id="3" name="Content Placeholder 2"/>
          <p:cNvSpPr>
            <a:spLocks noGrp="1"/>
          </p:cNvSpPr>
          <p:nvPr>
            <p:ph idx="1"/>
          </p:nvPr>
        </p:nvSpPr>
        <p:spPr>
          <a:xfrm>
            <a:off x="457200" y="1249251"/>
            <a:ext cx="4874654" cy="4167299"/>
          </a:xfrm>
        </p:spPr>
        <p:txBody>
          <a:bodyPr/>
          <a:lstStyle/>
          <a:p>
            <a:r>
              <a:rPr lang="en-US" b="1" dirty="0"/>
              <a:t>External inspection</a:t>
            </a:r>
          </a:p>
          <a:p>
            <a:pPr lvl="1"/>
            <a:r>
              <a:rPr lang="en-US" dirty="0"/>
              <a:t>Bright green color—no yellow leaves</a:t>
            </a:r>
          </a:p>
          <a:p>
            <a:pPr lvl="1"/>
            <a:r>
              <a:rPr lang="en-US" dirty="0"/>
              <a:t>Absence of pests and weeds</a:t>
            </a:r>
          </a:p>
          <a:p>
            <a:pPr lvl="1"/>
            <a:r>
              <a:rPr lang="en-US" dirty="0"/>
              <a:t>Bud stage before flowering</a:t>
            </a:r>
          </a:p>
          <a:p>
            <a:pPr lvl="1"/>
            <a:r>
              <a:rPr lang="en-US" dirty="0"/>
              <a:t>Smooth bark on trees and shrubs</a:t>
            </a:r>
          </a:p>
          <a:p>
            <a:pPr lvl="1"/>
            <a:r>
              <a:rPr lang="en-US" dirty="0"/>
              <a:t>Check roots at pot holes</a:t>
            </a:r>
          </a:p>
        </p:txBody>
      </p:sp>
      <p:pic>
        <p:nvPicPr>
          <p:cNvPr id="5" name="Picture 4">
            <a:extLst>
              <a:ext uri="{FF2B5EF4-FFF2-40B4-BE49-F238E27FC236}">
                <a16:creationId xmlns:a16="http://schemas.microsoft.com/office/drawing/2014/main" id="{58D3C933-4B49-6041-8461-66F4A267B0A2}"/>
              </a:ext>
            </a:extLst>
          </p:cNvPr>
          <p:cNvPicPr>
            <a:picLocks noChangeAspect="1"/>
          </p:cNvPicPr>
          <p:nvPr/>
        </p:nvPicPr>
        <p:blipFill>
          <a:blip r:embed="rId2"/>
          <a:stretch>
            <a:fillRect/>
          </a:stretch>
        </p:blipFill>
        <p:spPr>
          <a:xfrm>
            <a:off x="6244410" y="575899"/>
            <a:ext cx="2545421" cy="3113898"/>
          </a:xfrm>
          <a:prstGeom prst="rect">
            <a:avLst/>
          </a:prstGeom>
        </p:spPr>
      </p:pic>
      <p:pic>
        <p:nvPicPr>
          <p:cNvPr id="7" name="Picture 6">
            <a:extLst>
              <a:ext uri="{FF2B5EF4-FFF2-40B4-BE49-F238E27FC236}">
                <a16:creationId xmlns:a16="http://schemas.microsoft.com/office/drawing/2014/main" id="{0E5A22CA-9260-104D-AB4E-F15271B6C393}"/>
              </a:ext>
            </a:extLst>
          </p:cNvPr>
          <p:cNvPicPr>
            <a:picLocks noChangeAspect="1"/>
          </p:cNvPicPr>
          <p:nvPr/>
        </p:nvPicPr>
        <p:blipFill>
          <a:blip r:embed="rId3"/>
          <a:stretch>
            <a:fillRect/>
          </a:stretch>
        </p:blipFill>
        <p:spPr>
          <a:xfrm>
            <a:off x="6482070" y="3991058"/>
            <a:ext cx="2070100" cy="1485900"/>
          </a:xfrm>
          <a:prstGeom prst="rect">
            <a:avLst/>
          </a:prstGeom>
        </p:spPr>
      </p:pic>
    </p:spTree>
    <p:extLst>
      <p:ext uri="{BB962C8B-B14F-4D97-AF65-F5344CB8AC3E}">
        <p14:creationId xmlns:p14="http://schemas.microsoft.com/office/powerpoint/2010/main" val="232806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50" y="274638"/>
            <a:ext cx="8359750" cy="1143000"/>
          </a:xfrm>
        </p:spPr>
        <p:txBody>
          <a:bodyPr/>
          <a:lstStyle/>
          <a:p>
            <a:pPr algn="l"/>
            <a:r>
              <a:rPr lang="en-US" dirty="0"/>
              <a:t>Choosing nursery stock</a:t>
            </a:r>
          </a:p>
        </p:txBody>
      </p:sp>
      <p:sp>
        <p:nvSpPr>
          <p:cNvPr id="3" name="Content Placeholder 2"/>
          <p:cNvSpPr>
            <a:spLocks noGrp="1"/>
          </p:cNvSpPr>
          <p:nvPr>
            <p:ph idx="1"/>
          </p:nvPr>
        </p:nvSpPr>
        <p:spPr>
          <a:xfrm>
            <a:off x="327050" y="1146220"/>
            <a:ext cx="4623229" cy="4270329"/>
          </a:xfrm>
        </p:spPr>
        <p:txBody>
          <a:bodyPr/>
          <a:lstStyle/>
          <a:p>
            <a:r>
              <a:rPr lang="en-US" b="1" dirty="0"/>
              <a:t>Internal inspection</a:t>
            </a:r>
          </a:p>
          <a:p>
            <a:pPr lvl="1"/>
            <a:r>
              <a:rPr lang="en-US" sz="2400" dirty="0"/>
              <a:t>Don’t be shy--do it yourself or ask nursery staff for help</a:t>
            </a:r>
            <a:endParaRPr lang="en-US" b="1" dirty="0"/>
          </a:p>
          <a:p>
            <a:pPr lvl="1"/>
            <a:r>
              <a:rPr lang="en-US" sz="2400" dirty="0"/>
              <a:t>Gently remove root ball from pot to look for</a:t>
            </a:r>
          </a:p>
          <a:p>
            <a:pPr lvl="2"/>
            <a:r>
              <a:rPr lang="en-US" sz="2000" dirty="0"/>
              <a:t>Soil and roots hold together </a:t>
            </a:r>
          </a:p>
          <a:p>
            <a:pPr lvl="2"/>
            <a:r>
              <a:rPr lang="en-US" sz="2000" dirty="0"/>
              <a:t>Small to medium roots visible</a:t>
            </a:r>
          </a:p>
          <a:p>
            <a:pPr lvl="2"/>
            <a:r>
              <a:rPr lang="en-US" sz="2000" dirty="0"/>
              <a:t>Roots are white or light colored</a:t>
            </a:r>
          </a:p>
          <a:p>
            <a:pPr lvl="2"/>
            <a:r>
              <a:rPr lang="en-US" sz="2000" dirty="0"/>
              <a:t>Roots free of  90°kinks</a:t>
            </a:r>
          </a:p>
          <a:p>
            <a:pPr lvl="2"/>
            <a:r>
              <a:rPr lang="en-US" sz="2000" dirty="0"/>
              <a:t>Minimal root twining or circling</a:t>
            </a:r>
          </a:p>
          <a:p>
            <a:pPr marL="914400" lvl="2" indent="0">
              <a:buNone/>
            </a:pPr>
            <a:endParaRPr lang="en-US" sz="2000" dirty="0"/>
          </a:p>
        </p:txBody>
      </p:sp>
      <p:pic>
        <p:nvPicPr>
          <p:cNvPr id="5" name="Picture 4">
            <a:extLst>
              <a:ext uri="{FF2B5EF4-FFF2-40B4-BE49-F238E27FC236}">
                <a16:creationId xmlns:a16="http://schemas.microsoft.com/office/drawing/2014/main" id="{0AF48FF3-9BE3-EB4B-A1C3-BB088702D51F}"/>
              </a:ext>
            </a:extLst>
          </p:cNvPr>
          <p:cNvPicPr>
            <a:picLocks noChangeAspect="1"/>
          </p:cNvPicPr>
          <p:nvPr/>
        </p:nvPicPr>
        <p:blipFill rotWithShape="1">
          <a:blip r:embed="rId3"/>
          <a:srcRect b="11968"/>
          <a:stretch/>
        </p:blipFill>
        <p:spPr>
          <a:xfrm>
            <a:off x="7337521" y="3752029"/>
            <a:ext cx="1133197" cy="1499091"/>
          </a:xfrm>
          <a:prstGeom prst="rect">
            <a:avLst/>
          </a:prstGeom>
        </p:spPr>
      </p:pic>
      <p:pic>
        <p:nvPicPr>
          <p:cNvPr id="8" name="Picture 7">
            <a:extLst>
              <a:ext uri="{FF2B5EF4-FFF2-40B4-BE49-F238E27FC236}">
                <a16:creationId xmlns:a16="http://schemas.microsoft.com/office/drawing/2014/main" id="{019ACDD3-5B8F-474A-B0AC-DD24F1C2871C}"/>
              </a:ext>
            </a:extLst>
          </p:cNvPr>
          <p:cNvPicPr>
            <a:picLocks noChangeAspect="1"/>
          </p:cNvPicPr>
          <p:nvPr/>
        </p:nvPicPr>
        <p:blipFill>
          <a:blip r:embed="rId4"/>
          <a:stretch>
            <a:fillRect/>
          </a:stretch>
        </p:blipFill>
        <p:spPr>
          <a:xfrm>
            <a:off x="5178879" y="1397879"/>
            <a:ext cx="3279321" cy="2197312"/>
          </a:xfrm>
          <a:prstGeom prst="rect">
            <a:avLst/>
          </a:prstGeom>
        </p:spPr>
      </p:pic>
      <p:sp>
        <p:nvSpPr>
          <p:cNvPr id="9" name="TextBox 8">
            <a:extLst>
              <a:ext uri="{FF2B5EF4-FFF2-40B4-BE49-F238E27FC236}">
                <a16:creationId xmlns:a16="http://schemas.microsoft.com/office/drawing/2014/main" id="{DF94A772-3C63-6345-BEE4-77E2ED5D9333}"/>
              </a:ext>
            </a:extLst>
          </p:cNvPr>
          <p:cNvSpPr txBox="1"/>
          <p:nvPr/>
        </p:nvSpPr>
        <p:spPr>
          <a:xfrm>
            <a:off x="5074277" y="3059668"/>
            <a:ext cx="4069724" cy="400110"/>
          </a:xfrm>
          <a:prstGeom prst="rect">
            <a:avLst/>
          </a:prstGeom>
          <a:noFill/>
        </p:spPr>
        <p:txBody>
          <a:bodyPr wrap="square" rtlCol="0">
            <a:spAutoFit/>
          </a:bodyPr>
          <a:lstStyle/>
          <a:p>
            <a:r>
              <a:rPr lang="en-US" dirty="0">
                <a:solidFill>
                  <a:schemeClr val="bg1"/>
                </a:solidFill>
              </a:rPr>
              <a:t> </a:t>
            </a:r>
            <a:r>
              <a:rPr lang="en-US" sz="2000" b="1" dirty="0">
                <a:solidFill>
                  <a:schemeClr val="bg1"/>
                </a:solidFill>
              </a:rPr>
              <a:t>squeeze, tilt, remove, examine</a:t>
            </a:r>
          </a:p>
        </p:txBody>
      </p:sp>
      <p:pic>
        <p:nvPicPr>
          <p:cNvPr id="11" name="Picture 10">
            <a:extLst>
              <a:ext uri="{FF2B5EF4-FFF2-40B4-BE49-F238E27FC236}">
                <a16:creationId xmlns:a16="http://schemas.microsoft.com/office/drawing/2014/main" id="{B9C239E6-CA1E-A24F-AE23-0EDF964AEDBF}"/>
              </a:ext>
            </a:extLst>
          </p:cNvPr>
          <p:cNvPicPr>
            <a:picLocks noChangeAspect="1"/>
          </p:cNvPicPr>
          <p:nvPr/>
        </p:nvPicPr>
        <p:blipFill>
          <a:blip r:embed="rId5"/>
          <a:stretch>
            <a:fillRect/>
          </a:stretch>
        </p:blipFill>
        <p:spPr>
          <a:xfrm>
            <a:off x="5197750" y="3752029"/>
            <a:ext cx="1892300" cy="1524000"/>
          </a:xfrm>
          <a:prstGeom prst="rect">
            <a:avLst/>
          </a:prstGeom>
        </p:spPr>
      </p:pic>
    </p:spTree>
    <p:extLst>
      <p:ext uri="{BB962C8B-B14F-4D97-AF65-F5344CB8AC3E}">
        <p14:creationId xmlns:p14="http://schemas.microsoft.com/office/powerpoint/2010/main" val="4140148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Managing root bound plants</a:t>
            </a:r>
          </a:p>
        </p:txBody>
      </p:sp>
      <p:sp>
        <p:nvSpPr>
          <p:cNvPr id="3" name="Content Placeholder 2"/>
          <p:cNvSpPr>
            <a:spLocks noGrp="1"/>
          </p:cNvSpPr>
          <p:nvPr>
            <p:ph idx="1"/>
          </p:nvPr>
        </p:nvSpPr>
        <p:spPr>
          <a:xfrm>
            <a:off x="457200" y="1453304"/>
            <a:ext cx="4114800" cy="3963246"/>
          </a:xfrm>
        </p:spPr>
        <p:txBody>
          <a:bodyPr/>
          <a:lstStyle/>
          <a:p>
            <a:r>
              <a:rPr lang="en-US" sz="2800" dirty="0"/>
              <a:t>Cut or pinch off roots that have circled</a:t>
            </a:r>
          </a:p>
          <a:p>
            <a:endParaRPr lang="en-US" sz="1200" dirty="0"/>
          </a:p>
          <a:p>
            <a:r>
              <a:rPr lang="en-US" sz="2800" dirty="0"/>
              <a:t>Cut or score root ball in 4 places</a:t>
            </a:r>
          </a:p>
          <a:p>
            <a:endParaRPr lang="en-US" sz="1200" dirty="0"/>
          </a:p>
          <a:p>
            <a:r>
              <a:rPr lang="en-US" sz="2800" dirty="0"/>
              <a:t>Gently tease the roots apart to stimulate growth of new roots</a:t>
            </a:r>
          </a:p>
        </p:txBody>
      </p:sp>
      <p:pic>
        <p:nvPicPr>
          <p:cNvPr id="7" name="Picture 6">
            <a:extLst>
              <a:ext uri="{FF2B5EF4-FFF2-40B4-BE49-F238E27FC236}">
                <a16:creationId xmlns:a16="http://schemas.microsoft.com/office/drawing/2014/main" id="{06AACD42-D6F5-9241-B1ED-6BB5BF591C20}"/>
              </a:ext>
            </a:extLst>
          </p:cNvPr>
          <p:cNvPicPr>
            <a:picLocks noChangeAspect="1"/>
          </p:cNvPicPr>
          <p:nvPr/>
        </p:nvPicPr>
        <p:blipFill rotWithShape="1">
          <a:blip r:embed="rId3"/>
          <a:srcRect l="30930" r="24579" b="33354"/>
          <a:stretch/>
        </p:blipFill>
        <p:spPr>
          <a:xfrm>
            <a:off x="4790941" y="1453304"/>
            <a:ext cx="1664504" cy="1748701"/>
          </a:xfrm>
          <a:prstGeom prst="rect">
            <a:avLst/>
          </a:prstGeom>
        </p:spPr>
      </p:pic>
      <p:pic>
        <p:nvPicPr>
          <p:cNvPr id="9" name="Picture 8">
            <a:extLst>
              <a:ext uri="{FF2B5EF4-FFF2-40B4-BE49-F238E27FC236}">
                <a16:creationId xmlns:a16="http://schemas.microsoft.com/office/drawing/2014/main" id="{BCB2C677-15B3-2F49-88C9-DF2BD0C18809}"/>
              </a:ext>
            </a:extLst>
          </p:cNvPr>
          <p:cNvPicPr>
            <a:picLocks noChangeAspect="1"/>
          </p:cNvPicPr>
          <p:nvPr/>
        </p:nvPicPr>
        <p:blipFill>
          <a:blip r:embed="rId4"/>
          <a:stretch>
            <a:fillRect/>
          </a:stretch>
        </p:blipFill>
        <p:spPr>
          <a:xfrm>
            <a:off x="4834453" y="3746660"/>
            <a:ext cx="1664504" cy="2069135"/>
          </a:xfrm>
          <a:prstGeom prst="rect">
            <a:avLst/>
          </a:prstGeom>
        </p:spPr>
      </p:pic>
      <p:pic>
        <p:nvPicPr>
          <p:cNvPr id="11" name="Picture 10">
            <a:extLst>
              <a:ext uri="{FF2B5EF4-FFF2-40B4-BE49-F238E27FC236}">
                <a16:creationId xmlns:a16="http://schemas.microsoft.com/office/drawing/2014/main" id="{C4E7CB47-8930-AF44-840D-C35A7BE59F67}"/>
              </a:ext>
            </a:extLst>
          </p:cNvPr>
          <p:cNvPicPr>
            <a:picLocks noChangeAspect="1"/>
          </p:cNvPicPr>
          <p:nvPr/>
        </p:nvPicPr>
        <p:blipFill rotWithShape="1">
          <a:blip r:embed="rId5"/>
          <a:srcRect l="-1291" t="888" r="8431" b="21372"/>
          <a:stretch/>
        </p:blipFill>
        <p:spPr>
          <a:xfrm>
            <a:off x="9569005" y="2640414"/>
            <a:ext cx="708336" cy="525717"/>
          </a:xfrm>
          <a:prstGeom prst="rect">
            <a:avLst/>
          </a:prstGeom>
        </p:spPr>
      </p:pic>
      <p:pic>
        <p:nvPicPr>
          <p:cNvPr id="13" name="Picture 12">
            <a:extLst>
              <a:ext uri="{FF2B5EF4-FFF2-40B4-BE49-F238E27FC236}">
                <a16:creationId xmlns:a16="http://schemas.microsoft.com/office/drawing/2014/main" id="{5EAF46B5-EE0D-604A-9E05-A5C3AFB45C0B}"/>
              </a:ext>
            </a:extLst>
          </p:cNvPr>
          <p:cNvPicPr>
            <a:picLocks noChangeAspect="1"/>
          </p:cNvPicPr>
          <p:nvPr/>
        </p:nvPicPr>
        <p:blipFill rotWithShape="1">
          <a:blip r:embed="rId6"/>
          <a:srcRect l="26196" t="25969" r="36711" b="20817"/>
          <a:stretch/>
        </p:blipFill>
        <p:spPr>
          <a:xfrm>
            <a:off x="6776949" y="3746660"/>
            <a:ext cx="2060621" cy="2040157"/>
          </a:xfrm>
          <a:prstGeom prst="rect">
            <a:avLst/>
          </a:prstGeom>
        </p:spPr>
      </p:pic>
      <p:pic>
        <p:nvPicPr>
          <p:cNvPr id="15" name="Picture 14">
            <a:extLst>
              <a:ext uri="{FF2B5EF4-FFF2-40B4-BE49-F238E27FC236}">
                <a16:creationId xmlns:a16="http://schemas.microsoft.com/office/drawing/2014/main" id="{E5798620-E669-984F-B54D-4D63014AAD88}"/>
              </a:ext>
            </a:extLst>
          </p:cNvPr>
          <p:cNvPicPr>
            <a:picLocks noChangeAspect="1"/>
          </p:cNvPicPr>
          <p:nvPr/>
        </p:nvPicPr>
        <p:blipFill rotWithShape="1">
          <a:blip r:embed="rId5"/>
          <a:srcRect t="6543" r="7288" b="7910"/>
          <a:stretch/>
        </p:blipFill>
        <p:spPr>
          <a:xfrm>
            <a:off x="6674386" y="1495660"/>
            <a:ext cx="2085906" cy="1706346"/>
          </a:xfrm>
          <a:prstGeom prst="rect">
            <a:avLst/>
          </a:prstGeom>
        </p:spPr>
      </p:pic>
    </p:spTree>
    <p:extLst>
      <p:ext uri="{BB962C8B-B14F-4D97-AF65-F5344CB8AC3E}">
        <p14:creationId xmlns:p14="http://schemas.microsoft.com/office/powerpoint/2010/main" val="3870096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Preparing the root ball for planting</a:t>
            </a:r>
          </a:p>
        </p:txBody>
      </p:sp>
      <p:sp>
        <p:nvSpPr>
          <p:cNvPr id="3" name="Content Placeholder 2"/>
          <p:cNvSpPr>
            <a:spLocks noGrp="1"/>
          </p:cNvSpPr>
          <p:nvPr>
            <p:ph idx="1"/>
          </p:nvPr>
        </p:nvSpPr>
        <p:spPr>
          <a:xfrm>
            <a:off x="457200" y="1417638"/>
            <a:ext cx="4565561" cy="3998912"/>
          </a:xfrm>
        </p:spPr>
        <p:txBody>
          <a:bodyPr/>
          <a:lstStyle/>
          <a:p>
            <a:r>
              <a:rPr lang="en-US" dirty="0"/>
              <a:t>Roots and soil should be moist but not wet</a:t>
            </a:r>
          </a:p>
          <a:p>
            <a:r>
              <a:rPr lang="en-US" dirty="0"/>
              <a:t>Gently spread and separate roots</a:t>
            </a:r>
          </a:p>
          <a:p>
            <a:r>
              <a:rPr lang="en-US" dirty="0"/>
              <a:t>Tickle ”old” soil away so roots will grow into new potting soil—</a:t>
            </a:r>
            <a:r>
              <a:rPr lang="en-US" sz="2000" i="1" dirty="0"/>
              <a:t>some exceptions for plants with sensitive roots</a:t>
            </a:r>
          </a:p>
        </p:txBody>
      </p:sp>
      <p:pic>
        <p:nvPicPr>
          <p:cNvPr id="9" name="Picture 8">
            <a:extLst>
              <a:ext uri="{FF2B5EF4-FFF2-40B4-BE49-F238E27FC236}">
                <a16:creationId xmlns:a16="http://schemas.microsoft.com/office/drawing/2014/main" id="{F2A3F2D0-7CAC-E94E-9116-D12570103EC2}"/>
              </a:ext>
            </a:extLst>
          </p:cNvPr>
          <p:cNvPicPr>
            <a:picLocks noChangeAspect="1"/>
          </p:cNvPicPr>
          <p:nvPr/>
        </p:nvPicPr>
        <p:blipFill>
          <a:blip r:embed="rId3"/>
          <a:stretch>
            <a:fillRect/>
          </a:stretch>
        </p:blipFill>
        <p:spPr>
          <a:xfrm>
            <a:off x="5354884" y="1172590"/>
            <a:ext cx="2021163" cy="2139422"/>
          </a:xfrm>
          <a:prstGeom prst="rect">
            <a:avLst/>
          </a:prstGeom>
        </p:spPr>
      </p:pic>
      <p:pic>
        <p:nvPicPr>
          <p:cNvPr id="12" name="Picture 11">
            <a:extLst>
              <a:ext uri="{FF2B5EF4-FFF2-40B4-BE49-F238E27FC236}">
                <a16:creationId xmlns:a16="http://schemas.microsoft.com/office/drawing/2014/main" id="{F5F921D6-6875-284F-831E-BD90FA06F66A}"/>
              </a:ext>
            </a:extLst>
          </p:cNvPr>
          <p:cNvPicPr>
            <a:picLocks noChangeAspect="1"/>
          </p:cNvPicPr>
          <p:nvPr/>
        </p:nvPicPr>
        <p:blipFill>
          <a:blip r:embed="rId4"/>
          <a:stretch>
            <a:fillRect/>
          </a:stretch>
        </p:blipFill>
        <p:spPr>
          <a:xfrm>
            <a:off x="5315841" y="3638139"/>
            <a:ext cx="2281248" cy="2281248"/>
          </a:xfrm>
          <a:prstGeom prst="rect">
            <a:avLst/>
          </a:prstGeom>
        </p:spPr>
      </p:pic>
      <p:pic>
        <p:nvPicPr>
          <p:cNvPr id="13" name="Picture 12">
            <a:extLst>
              <a:ext uri="{FF2B5EF4-FFF2-40B4-BE49-F238E27FC236}">
                <a16:creationId xmlns:a16="http://schemas.microsoft.com/office/drawing/2014/main" id="{5B7BE531-9DF1-A644-B62D-A73A9C10B2D5}"/>
              </a:ext>
            </a:extLst>
          </p:cNvPr>
          <p:cNvPicPr>
            <a:picLocks noChangeAspect="1"/>
          </p:cNvPicPr>
          <p:nvPr/>
        </p:nvPicPr>
        <p:blipFill>
          <a:blip r:embed="rId3"/>
          <a:stretch>
            <a:fillRect/>
          </a:stretch>
        </p:blipFill>
        <p:spPr>
          <a:xfrm>
            <a:off x="5315841" y="1172590"/>
            <a:ext cx="2242206" cy="2373398"/>
          </a:xfrm>
          <a:prstGeom prst="rect">
            <a:avLst/>
          </a:prstGeom>
        </p:spPr>
      </p:pic>
    </p:spTree>
    <p:extLst>
      <p:ext uri="{BB962C8B-B14F-4D97-AF65-F5344CB8AC3E}">
        <p14:creationId xmlns:p14="http://schemas.microsoft.com/office/powerpoint/2010/main" val="3999307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Planting guidelines</a:t>
            </a:r>
          </a:p>
        </p:txBody>
      </p:sp>
      <p:sp>
        <p:nvSpPr>
          <p:cNvPr id="3" name="Content Placeholder 2"/>
          <p:cNvSpPr>
            <a:spLocks noGrp="1"/>
          </p:cNvSpPr>
          <p:nvPr>
            <p:ph idx="1"/>
          </p:nvPr>
        </p:nvSpPr>
        <p:spPr>
          <a:xfrm>
            <a:off x="457200" y="1326524"/>
            <a:ext cx="7527701" cy="4090026"/>
          </a:xfrm>
        </p:spPr>
        <p:txBody>
          <a:bodyPr/>
          <a:lstStyle/>
          <a:p>
            <a:r>
              <a:rPr lang="en-US" sz="2800" dirty="0"/>
              <a:t>Fill container ¾ full with moist potting soil</a:t>
            </a:r>
          </a:p>
          <a:p>
            <a:r>
              <a:rPr lang="en-US" sz="2800" dirty="0"/>
              <a:t>Form a cone of soil in the middle of the pot for central plant</a:t>
            </a:r>
          </a:p>
          <a:p>
            <a:r>
              <a:rPr lang="en-US" sz="2800" dirty="0"/>
              <a:t>Spread prepared roots around cone</a:t>
            </a:r>
          </a:p>
          <a:p>
            <a:r>
              <a:rPr lang="en-US" sz="2800" dirty="0"/>
              <a:t>Support plant at ground level</a:t>
            </a:r>
          </a:p>
          <a:p>
            <a:r>
              <a:rPr lang="en-US" sz="2800" dirty="0"/>
              <a:t>Fill in potting soil around roots to the same level on the trunk or stems as in the original pot</a:t>
            </a:r>
          </a:p>
          <a:p>
            <a:r>
              <a:rPr lang="en-US" sz="2800" dirty="0"/>
              <a:t>Tamp by tapping pot or with fingers to settle </a:t>
            </a:r>
          </a:p>
          <a:p>
            <a:r>
              <a:rPr lang="en-US" sz="2800" dirty="0"/>
              <a:t>Water in</a:t>
            </a:r>
          </a:p>
          <a:p>
            <a:endParaRPr lang="en-US" dirty="0"/>
          </a:p>
        </p:txBody>
      </p:sp>
      <p:pic>
        <p:nvPicPr>
          <p:cNvPr id="13" name="Picture 12">
            <a:extLst>
              <a:ext uri="{FF2B5EF4-FFF2-40B4-BE49-F238E27FC236}">
                <a16:creationId xmlns:a16="http://schemas.microsoft.com/office/drawing/2014/main" id="{5CEA91C0-27ED-934A-98C2-367DFFF2FA7E}"/>
              </a:ext>
            </a:extLst>
          </p:cNvPr>
          <p:cNvPicPr>
            <a:picLocks noChangeAspect="1"/>
          </p:cNvPicPr>
          <p:nvPr/>
        </p:nvPicPr>
        <p:blipFill>
          <a:blip r:embed="rId2"/>
          <a:stretch>
            <a:fillRect/>
          </a:stretch>
        </p:blipFill>
        <p:spPr>
          <a:xfrm>
            <a:off x="9388699" y="479089"/>
            <a:ext cx="489398" cy="734097"/>
          </a:xfrm>
          <a:prstGeom prst="rect">
            <a:avLst/>
          </a:prstGeom>
        </p:spPr>
      </p:pic>
      <p:pic>
        <p:nvPicPr>
          <p:cNvPr id="15" name="Picture 14">
            <a:extLst>
              <a:ext uri="{FF2B5EF4-FFF2-40B4-BE49-F238E27FC236}">
                <a16:creationId xmlns:a16="http://schemas.microsoft.com/office/drawing/2014/main" id="{98C64A7A-BD71-ED4A-93E5-8B424BE37709}"/>
              </a:ext>
            </a:extLst>
          </p:cNvPr>
          <p:cNvPicPr>
            <a:picLocks noChangeAspect="1"/>
          </p:cNvPicPr>
          <p:nvPr/>
        </p:nvPicPr>
        <p:blipFill>
          <a:blip r:embed="rId3"/>
          <a:stretch>
            <a:fillRect/>
          </a:stretch>
        </p:blipFill>
        <p:spPr>
          <a:xfrm>
            <a:off x="9478851" y="3429000"/>
            <a:ext cx="566670" cy="850005"/>
          </a:xfrm>
          <a:prstGeom prst="rect">
            <a:avLst/>
          </a:prstGeom>
        </p:spPr>
      </p:pic>
      <p:pic>
        <p:nvPicPr>
          <p:cNvPr id="17" name="Picture 16">
            <a:extLst>
              <a:ext uri="{FF2B5EF4-FFF2-40B4-BE49-F238E27FC236}">
                <a16:creationId xmlns:a16="http://schemas.microsoft.com/office/drawing/2014/main" id="{BEDCA1D3-A902-904A-BD24-16EBE9CF48E7}"/>
              </a:ext>
            </a:extLst>
          </p:cNvPr>
          <p:cNvPicPr>
            <a:picLocks noChangeAspect="1"/>
          </p:cNvPicPr>
          <p:nvPr/>
        </p:nvPicPr>
        <p:blipFill>
          <a:blip r:embed="rId4"/>
          <a:stretch>
            <a:fillRect/>
          </a:stretch>
        </p:blipFill>
        <p:spPr>
          <a:xfrm>
            <a:off x="9334097" y="1967033"/>
            <a:ext cx="544000" cy="816000"/>
          </a:xfrm>
          <a:prstGeom prst="rect">
            <a:avLst/>
          </a:prstGeom>
        </p:spPr>
      </p:pic>
    </p:spTree>
    <p:extLst>
      <p:ext uri="{BB962C8B-B14F-4D97-AF65-F5344CB8AC3E}">
        <p14:creationId xmlns:p14="http://schemas.microsoft.com/office/powerpoint/2010/main" val="269420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Single specimen in a pot</a:t>
            </a:r>
          </a:p>
        </p:txBody>
      </p:sp>
      <p:sp>
        <p:nvSpPr>
          <p:cNvPr id="3" name="Content Placeholder 2"/>
          <p:cNvSpPr>
            <a:spLocks noGrp="1"/>
          </p:cNvSpPr>
          <p:nvPr>
            <p:ph idx="1"/>
          </p:nvPr>
        </p:nvSpPr>
        <p:spPr/>
        <p:txBody>
          <a:bodyPr/>
          <a:lstStyle/>
          <a:p>
            <a:pPr lvl="2"/>
            <a:r>
              <a:rPr lang="en-US" dirty="0"/>
              <a:t>                           </a:t>
            </a:r>
          </a:p>
        </p:txBody>
      </p:sp>
      <p:pic>
        <p:nvPicPr>
          <p:cNvPr id="7" name="Picture 6">
            <a:extLst>
              <a:ext uri="{FF2B5EF4-FFF2-40B4-BE49-F238E27FC236}">
                <a16:creationId xmlns:a16="http://schemas.microsoft.com/office/drawing/2014/main" id="{EB1FCCC5-D0CA-844F-AA3E-842062658915}"/>
              </a:ext>
            </a:extLst>
          </p:cNvPr>
          <p:cNvPicPr>
            <a:picLocks noChangeAspect="1"/>
          </p:cNvPicPr>
          <p:nvPr/>
        </p:nvPicPr>
        <p:blipFill>
          <a:blip r:embed="rId2"/>
          <a:stretch>
            <a:fillRect/>
          </a:stretch>
        </p:blipFill>
        <p:spPr>
          <a:xfrm>
            <a:off x="5710234" y="1214930"/>
            <a:ext cx="2504564" cy="2692700"/>
          </a:xfrm>
          <a:prstGeom prst="rect">
            <a:avLst/>
          </a:prstGeom>
        </p:spPr>
      </p:pic>
      <p:pic>
        <p:nvPicPr>
          <p:cNvPr id="11" name="Picture 10">
            <a:extLst>
              <a:ext uri="{FF2B5EF4-FFF2-40B4-BE49-F238E27FC236}">
                <a16:creationId xmlns:a16="http://schemas.microsoft.com/office/drawing/2014/main" id="{4D04AD14-840A-4E4D-93BD-C0100AA02D1B}"/>
              </a:ext>
            </a:extLst>
          </p:cNvPr>
          <p:cNvPicPr>
            <a:picLocks noChangeAspect="1"/>
          </p:cNvPicPr>
          <p:nvPr/>
        </p:nvPicPr>
        <p:blipFill>
          <a:blip r:embed="rId3"/>
          <a:stretch>
            <a:fillRect/>
          </a:stretch>
        </p:blipFill>
        <p:spPr>
          <a:xfrm>
            <a:off x="3298217" y="1214929"/>
            <a:ext cx="1998700" cy="2668368"/>
          </a:xfrm>
          <a:prstGeom prst="rect">
            <a:avLst/>
          </a:prstGeom>
        </p:spPr>
      </p:pic>
      <p:pic>
        <p:nvPicPr>
          <p:cNvPr id="12" name="Picture 11">
            <a:extLst>
              <a:ext uri="{FF2B5EF4-FFF2-40B4-BE49-F238E27FC236}">
                <a16:creationId xmlns:a16="http://schemas.microsoft.com/office/drawing/2014/main" id="{887CA3BA-C15D-DD41-A0A8-D144703568F7}"/>
              </a:ext>
            </a:extLst>
          </p:cNvPr>
          <p:cNvPicPr>
            <a:picLocks noChangeAspect="1"/>
          </p:cNvPicPr>
          <p:nvPr/>
        </p:nvPicPr>
        <p:blipFill>
          <a:blip r:embed="rId4"/>
          <a:stretch>
            <a:fillRect/>
          </a:stretch>
        </p:blipFill>
        <p:spPr>
          <a:xfrm>
            <a:off x="6093079" y="4207521"/>
            <a:ext cx="2275003" cy="1610396"/>
          </a:xfrm>
          <a:prstGeom prst="rect">
            <a:avLst/>
          </a:prstGeom>
        </p:spPr>
      </p:pic>
      <p:pic>
        <p:nvPicPr>
          <p:cNvPr id="13" name="Picture 12">
            <a:extLst>
              <a:ext uri="{FF2B5EF4-FFF2-40B4-BE49-F238E27FC236}">
                <a16:creationId xmlns:a16="http://schemas.microsoft.com/office/drawing/2014/main" id="{D4CA2FFD-9FD8-6043-BB89-A2F417AA39A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824095" y="3961907"/>
            <a:ext cx="2455261" cy="2101623"/>
          </a:xfrm>
          <a:prstGeom prst="rect">
            <a:avLst/>
          </a:prstGeom>
        </p:spPr>
      </p:pic>
      <p:pic>
        <p:nvPicPr>
          <p:cNvPr id="14" name="Picture 13">
            <a:extLst>
              <a:ext uri="{FF2B5EF4-FFF2-40B4-BE49-F238E27FC236}">
                <a16:creationId xmlns:a16="http://schemas.microsoft.com/office/drawing/2014/main" id="{DF8301F6-7F05-5B4B-8244-30A6B1213576}"/>
              </a:ext>
            </a:extLst>
          </p:cNvPr>
          <p:cNvPicPr>
            <a:picLocks noChangeAspect="1"/>
          </p:cNvPicPr>
          <p:nvPr/>
        </p:nvPicPr>
        <p:blipFill>
          <a:blip r:embed="rId7"/>
          <a:stretch>
            <a:fillRect/>
          </a:stretch>
        </p:blipFill>
        <p:spPr>
          <a:xfrm>
            <a:off x="533400" y="4090192"/>
            <a:ext cx="3338513" cy="1669257"/>
          </a:xfrm>
          <a:prstGeom prst="rect">
            <a:avLst/>
          </a:prstGeom>
        </p:spPr>
      </p:pic>
      <p:pic>
        <p:nvPicPr>
          <p:cNvPr id="15" name="Picture 14">
            <a:extLst>
              <a:ext uri="{FF2B5EF4-FFF2-40B4-BE49-F238E27FC236}">
                <a16:creationId xmlns:a16="http://schemas.microsoft.com/office/drawing/2014/main" id="{79F3FD7A-8633-914A-812C-88429845AEBD}"/>
              </a:ext>
            </a:extLst>
          </p:cNvPr>
          <p:cNvPicPr>
            <a:picLocks noChangeAspect="1"/>
          </p:cNvPicPr>
          <p:nvPr/>
        </p:nvPicPr>
        <p:blipFill rotWithShape="1">
          <a:blip r:embed="rId8"/>
          <a:srcRect l="10786" b="12486"/>
          <a:stretch/>
        </p:blipFill>
        <p:spPr>
          <a:xfrm>
            <a:off x="827753" y="1239262"/>
            <a:ext cx="2093299" cy="2668368"/>
          </a:xfrm>
          <a:prstGeom prst="rect">
            <a:avLst/>
          </a:prstGeom>
        </p:spPr>
      </p:pic>
    </p:spTree>
    <p:extLst>
      <p:ext uri="{BB962C8B-B14F-4D97-AF65-F5344CB8AC3E}">
        <p14:creationId xmlns:p14="http://schemas.microsoft.com/office/powerpoint/2010/main" val="4254336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Planting a container arrangement</a:t>
            </a:r>
          </a:p>
        </p:txBody>
      </p:sp>
      <p:sp>
        <p:nvSpPr>
          <p:cNvPr id="3" name="Content Placeholder 2"/>
          <p:cNvSpPr>
            <a:spLocks noGrp="1"/>
          </p:cNvSpPr>
          <p:nvPr>
            <p:ph idx="1"/>
          </p:nvPr>
        </p:nvSpPr>
        <p:spPr>
          <a:xfrm>
            <a:off x="624628" y="1367463"/>
            <a:ext cx="5814809" cy="3920299"/>
          </a:xfrm>
        </p:spPr>
        <p:txBody>
          <a:bodyPr/>
          <a:lstStyle/>
          <a:p>
            <a:r>
              <a:rPr lang="en-US" dirty="0"/>
              <a:t>When combining plants</a:t>
            </a:r>
          </a:p>
          <a:p>
            <a:pPr lvl="1"/>
            <a:r>
              <a:rPr lang="en-US" dirty="0"/>
              <a:t>Select plants with same requirements</a:t>
            </a:r>
          </a:p>
          <a:p>
            <a:pPr lvl="2"/>
            <a:r>
              <a:rPr lang="en-US" dirty="0"/>
              <a:t>Light, fertilization</a:t>
            </a:r>
          </a:p>
          <a:p>
            <a:pPr lvl="2"/>
            <a:r>
              <a:rPr lang="en-US" dirty="0"/>
              <a:t>Moisture, drainage</a:t>
            </a:r>
          </a:p>
          <a:p>
            <a:pPr lvl="1"/>
            <a:r>
              <a:rPr lang="en-US" dirty="0"/>
              <a:t>Consider design elements</a:t>
            </a:r>
          </a:p>
          <a:p>
            <a:pPr lvl="2"/>
            <a:r>
              <a:rPr lang="en-US" dirty="0"/>
              <a:t>Color, texture</a:t>
            </a:r>
          </a:p>
          <a:p>
            <a:pPr lvl="2"/>
            <a:r>
              <a:rPr lang="en-US" dirty="0"/>
              <a:t>Size, height</a:t>
            </a:r>
          </a:p>
          <a:p>
            <a:pPr lvl="2"/>
            <a:r>
              <a:rPr lang="en-US" dirty="0"/>
              <a:t>Repetition and contrast				</a:t>
            </a:r>
          </a:p>
        </p:txBody>
      </p:sp>
      <p:pic>
        <p:nvPicPr>
          <p:cNvPr id="5" name="Picture 4">
            <a:extLst>
              <a:ext uri="{FF2B5EF4-FFF2-40B4-BE49-F238E27FC236}">
                <a16:creationId xmlns:a16="http://schemas.microsoft.com/office/drawing/2014/main" id="{2EF2A55D-85E2-D540-8DAF-B531DEF647FC}"/>
              </a:ext>
            </a:extLst>
          </p:cNvPr>
          <p:cNvPicPr>
            <a:picLocks noChangeAspect="1"/>
          </p:cNvPicPr>
          <p:nvPr/>
        </p:nvPicPr>
        <p:blipFill>
          <a:blip r:embed="rId3"/>
          <a:stretch>
            <a:fillRect/>
          </a:stretch>
        </p:blipFill>
        <p:spPr>
          <a:xfrm>
            <a:off x="5549631" y="1506268"/>
            <a:ext cx="2969741" cy="3642687"/>
          </a:xfrm>
          <a:prstGeom prst="rect">
            <a:avLst/>
          </a:prstGeom>
        </p:spPr>
      </p:pic>
    </p:spTree>
    <p:extLst>
      <p:ext uri="{BB962C8B-B14F-4D97-AF65-F5344CB8AC3E}">
        <p14:creationId xmlns:p14="http://schemas.microsoft.com/office/powerpoint/2010/main" val="4069234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Container design 101</a:t>
            </a:r>
          </a:p>
        </p:txBody>
      </p:sp>
      <p:sp>
        <p:nvSpPr>
          <p:cNvPr id="3" name="Content Placeholder 2"/>
          <p:cNvSpPr>
            <a:spLocks noGrp="1"/>
          </p:cNvSpPr>
          <p:nvPr>
            <p:ph idx="1"/>
          </p:nvPr>
        </p:nvSpPr>
        <p:spPr>
          <a:xfrm>
            <a:off x="457200" y="1274628"/>
            <a:ext cx="4114800" cy="4559502"/>
          </a:xfrm>
        </p:spPr>
        <p:txBody>
          <a:bodyPr/>
          <a:lstStyle/>
          <a:p>
            <a:r>
              <a:rPr lang="en-US" b="1" dirty="0"/>
              <a:t>Thriller</a:t>
            </a:r>
          </a:p>
          <a:p>
            <a:pPr lvl="1"/>
            <a:r>
              <a:rPr lang="en-US" sz="2400" dirty="0"/>
              <a:t>Vertical accent</a:t>
            </a:r>
          </a:p>
          <a:p>
            <a:pPr lvl="1"/>
            <a:r>
              <a:rPr lang="en-US" sz="2400" dirty="0"/>
              <a:t>Focal point</a:t>
            </a:r>
          </a:p>
          <a:p>
            <a:r>
              <a:rPr lang="en-US" b="1" dirty="0"/>
              <a:t>Filler</a:t>
            </a:r>
          </a:p>
          <a:p>
            <a:pPr lvl="1"/>
            <a:r>
              <a:rPr lang="en-US" sz="2400" dirty="0"/>
              <a:t>Blends</a:t>
            </a:r>
          </a:p>
          <a:p>
            <a:pPr lvl="1"/>
            <a:r>
              <a:rPr lang="en-US" sz="2400" dirty="0"/>
              <a:t>Adds mass</a:t>
            </a:r>
          </a:p>
          <a:p>
            <a:r>
              <a:rPr lang="en-US" b="1" dirty="0"/>
              <a:t>Spiller</a:t>
            </a:r>
          </a:p>
          <a:p>
            <a:pPr lvl="1"/>
            <a:r>
              <a:rPr lang="en-US" sz="2400" dirty="0"/>
              <a:t>Cascades </a:t>
            </a:r>
          </a:p>
          <a:p>
            <a:pPr lvl="1"/>
            <a:r>
              <a:rPr lang="en-US" sz="2400" dirty="0"/>
              <a:t>Connects to the pot</a:t>
            </a:r>
          </a:p>
          <a:p>
            <a:pPr lvl="1"/>
            <a:endParaRPr lang="en-US" dirty="0"/>
          </a:p>
        </p:txBody>
      </p:sp>
      <p:pic>
        <p:nvPicPr>
          <p:cNvPr id="7" name="Picture 6">
            <a:extLst>
              <a:ext uri="{FF2B5EF4-FFF2-40B4-BE49-F238E27FC236}">
                <a16:creationId xmlns:a16="http://schemas.microsoft.com/office/drawing/2014/main" id="{F61EE299-58D1-2145-AD83-1C84806EC1FD}"/>
              </a:ext>
            </a:extLst>
          </p:cNvPr>
          <p:cNvPicPr>
            <a:picLocks noChangeAspect="1"/>
          </p:cNvPicPr>
          <p:nvPr/>
        </p:nvPicPr>
        <p:blipFill>
          <a:blip r:embed="rId3"/>
          <a:stretch>
            <a:fillRect/>
          </a:stretch>
        </p:blipFill>
        <p:spPr>
          <a:xfrm>
            <a:off x="4365824" y="1236934"/>
            <a:ext cx="3477409" cy="4634889"/>
          </a:xfrm>
          <a:prstGeom prst="rect">
            <a:avLst/>
          </a:prstGeom>
        </p:spPr>
      </p:pic>
    </p:spTree>
    <p:extLst>
      <p:ext uri="{BB962C8B-B14F-4D97-AF65-F5344CB8AC3E}">
        <p14:creationId xmlns:p14="http://schemas.microsoft.com/office/powerpoint/2010/main" val="2213232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Plant in this order</a:t>
            </a:r>
          </a:p>
        </p:txBody>
      </p:sp>
      <p:sp>
        <p:nvSpPr>
          <p:cNvPr id="3" name="Content Placeholder 2"/>
          <p:cNvSpPr>
            <a:spLocks noGrp="1"/>
          </p:cNvSpPr>
          <p:nvPr>
            <p:ph idx="1"/>
          </p:nvPr>
        </p:nvSpPr>
        <p:spPr>
          <a:xfrm>
            <a:off x="457200" y="1417638"/>
            <a:ext cx="4488287" cy="3998912"/>
          </a:xfrm>
        </p:spPr>
        <p:txBody>
          <a:bodyPr/>
          <a:lstStyle/>
          <a:p>
            <a:r>
              <a:rPr lang="en-US" dirty="0"/>
              <a:t>¾ fill with potting soil</a:t>
            </a:r>
          </a:p>
          <a:p>
            <a:endParaRPr lang="en-US" sz="800" dirty="0"/>
          </a:p>
          <a:p>
            <a:r>
              <a:rPr lang="en-US" dirty="0"/>
              <a:t>Place plants first to see where they’ll go</a:t>
            </a:r>
          </a:p>
          <a:p>
            <a:endParaRPr lang="en-US" sz="800" dirty="0"/>
          </a:p>
          <a:p>
            <a:r>
              <a:rPr lang="en-US" dirty="0"/>
              <a:t>Start with the thriller in the middle and work your way out</a:t>
            </a:r>
          </a:p>
          <a:p>
            <a:pPr marL="0" indent="0">
              <a:buNone/>
            </a:pPr>
            <a:endParaRPr lang="en-US" sz="800" dirty="0"/>
          </a:p>
          <a:p>
            <a:r>
              <a:rPr lang="en-US" dirty="0"/>
              <a:t>Fill in with potting soil</a:t>
            </a:r>
          </a:p>
          <a:p>
            <a:endParaRPr lang="en-US" dirty="0"/>
          </a:p>
          <a:p>
            <a:pPr marL="0" indent="0">
              <a:buNone/>
            </a:pPr>
            <a:r>
              <a:rPr lang="en-US" dirty="0"/>
              <a:t>  </a:t>
            </a:r>
          </a:p>
        </p:txBody>
      </p:sp>
      <p:pic>
        <p:nvPicPr>
          <p:cNvPr id="5" name="Picture 4">
            <a:extLst>
              <a:ext uri="{FF2B5EF4-FFF2-40B4-BE49-F238E27FC236}">
                <a16:creationId xmlns:a16="http://schemas.microsoft.com/office/drawing/2014/main" id="{BD2A8E22-349F-3247-A065-5805B5BCF3C6}"/>
              </a:ext>
            </a:extLst>
          </p:cNvPr>
          <p:cNvPicPr>
            <a:picLocks noChangeAspect="1"/>
          </p:cNvPicPr>
          <p:nvPr/>
        </p:nvPicPr>
        <p:blipFill rotWithShape="1">
          <a:blip r:embed="rId3"/>
          <a:srcRect b="22335"/>
          <a:stretch/>
        </p:blipFill>
        <p:spPr>
          <a:xfrm>
            <a:off x="5384443" y="425813"/>
            <a:ext cx="2265608" cy="2639359"/>
          </a:xfrm>
          <a:prstGeom prst="rect">
            <a:avLst/>
          </a:prstGeom>
        </p:spPr>
      </p:pic>
      <p:pic>
        <p:nvPicPr>
          <p:cNvPr id="10" name="Picture 9">
            <a:extLst>
              <a:ext uri="{FF2B5EF4-FFF2-40B4-BE49-F238E27FC236}">
                <a16:creationId xmlns:a16="http://schemas.microsoft.com/office/drawing/2014/main" id="{19154866-7A1A-CC43-A56D-B0DED62E3B18}"/>
              </a:ext>
            </a:extLst>
          </p:cNvPr>
          <p:cNvPicPr>
            <a:picLocks noChangeAspect="1"/>
          </p:cNvPicPr>
          <p:nvPr/>
        </p:nvPicPr>
        <p:blipFill rotWithShape="1">
          <a:blip r:embed="rId4"/>
          <a:srcRect t="13938" b="10456"/>
          <a:stretch/>
        </p:blipFill>
        <p:spPr>
          <a:xfrm>
            <a:off x="5384443" y="3216347"/>
            <a:ext cx="2265607" cy="2569390"/>
          </a:xfrm>
          <a:prstGeom prst="rect">
            <a:avLst/>
          </a:prstGeom>
        </p:spPr>
      </p:pic>
    </p:spTree>
    <p:extLst>
      <p:ext uri="{BB962C8B-B14F-4D97-AF65-F5344CB8AC3E}">
        <p14:creationId xmlns:p14="http://schemas.microsoft.com/office/powerpoint/2010/main" val="138287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6383-6231-4E43-A465-C1B61E81753D}"/>
              </a:ext>
            </a:extLst>
          </p:cNvPr>
          <p:cNvSpPr>
            <a:spLocks noGrp="1"/>
          </p:cNvSpPr>
          <p:nvPr>
            <p:ph type="title"/>
          </p:nvPr>
        </p:nvSpPr>
        <p:spPr/>
        <p:txBody>
          <a:bodyPr/>
          <a:lstStyle/>
          <a:p>
            <a:pPr algn="l"/>
            <a:r>
              <a:rPr lang="en-US" dirty="0"/>
              <a:t>Small Spaces</a:t>
            </a:r>
          </a:p>
        </p:txBody>
      </p:sp>
      <p:sp>
        <p:nvSpPr>
          <p:cNvPr id="3" name="Content Placeholder 2">
            <a:extLst>
              <a:ext uri="{FF2B5EF4-FFF2-40B4-BE49-F238E27FC236}">
                <a16:creationId xmlns:a16="http://schemas.microsoft.com/office/drawing/2014/main" id="{47157DFD-21EA-4446-89BD-4515D6254042}"/>
              </a:ext>
            </a:extLst>
          </p:cNvPr>
          <p:cNvSpPr>
            <a:spLocks noGrp="1"/>
          </p:cNvSpPr>
          <p:nvPr>
            <p:ph idx="1"/>
          </p:nvPr>
        </p:nvSpPr>
        <p:spPr>
          <a:xfrm>
            <a:off x="457200" y="1241248"/>
            <a:ext cx="8229600" cy="3816350"/>
          </a:xfrm>
        </p:spPr>
        <p:txBody>
          <a:bodyPr/>
          <a:lstStyle/>
          <a:p>
            <a:r>
              <a:rPr lang="en-US" dirty="0"/>
              <a:t>Confirm the amount &amp; type of light the space receives</a:t>
            </a:r>
          </a:p>
          <a:p>
            <a:r>
              <a:rPr lang="en-US" dirty="0"/>
              <a:t>Select plants suited to the </a:t>
            </a:r>
          </a:p>
          <a:p>
            <a:pPr marL="0" indent="0">
              <a:buNone/>
            </a:pPr>
            <a:r>
              <a:rPr lang="en-US" dirty="0"/>
              <a:t>    container size &amp; shape</a:t>
            </a:r>
          </a:p>
          <a:p>
            <a:r>
              <a:rPr lang="en-US" dirty="0"/>
              <a:t>Consider spacing within</a:t>
            </a:r>
          </a:p>
          <a:p>
            <a:pPr marL="0" indent="0">
              <a:buNone/>
            </a:pPr>
            <a:r>
              <a:rPr lang="en-US" dirty="0"/>
              <a:t>    the container</a:t>
            </a:r>
          </a:p>
        </p:txBody>
      </p:sp>
      <p:pic>
        <p:nvPicPr>
          <p:cNvPr id="5" name="Picture 4">
            <a:extLst>
              <a:ext uri="{FF2B5EF4-FFF2-40B4-BE49-F238E27FC236}">
                <a16:creationId xmlns:a16="http://schemas.microsoft.com/office/drawing/2014/main" id="{5A3C43FF-C1B6-074F-9E0B-3A438B9033A7}"/>
              </a:ext>
            </a:extLst>
          </p:cNvPr>
          <p:cNvPicPr>
            <a:picLocks noChangeAspect="1"/>
          </p:cNvPicPr>
          <p:nvPr/>
        </p:nvPicPr>
        <p:blipFill>
          <a:blip r:embed="rId3"/>
          <a:stretch>
            <a:fillRect/>
          </a:stretch>
        </p:blipFill>
        <p:spPr>
          <a:xfrm>
            <a:off x="5945717" y="1902708"/>
            <a:ext cx="2741083" cy="3654777"/>
          </a:xfrm>
          <a:prstGeom prst="rect">
            <a:avLst/>
          </a:prstGeom>
        </p:spPr>
      </p:pic>
    </p:spTree>
    <p:extLst>
      <p:ext uri="{BB962C8B-B14F-4D97-AF65-F5344CB8AC3E}">
        <p14:creationId xmlns:p14="http://schemas.microsoft.com/office/powerpoint/2010/main" val="1300754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Design success—grand scale</a:t>
            </a:r>
          </a:p>
        </p:txBody>
      </p:sp>
      <p:sp>
        <p:nvSpPr>
          <p:cNvPr id="3" name="Content Placeholder 2"/>
          <p:cNvSpPr>
            <a:spLocks noGrp="1"/>
          </p:cNvSpPr>
          <p:nvPr>
            <p:ph idx="1"/>
          </p:nvPr>
        </p:nvSpPr>
        <p:spPr/>
        <p:txBody>
          <a:bodyPr/>
          <a:lstStyle/>
          <a:p>
            <a:pPr marL="457200" lvl="1" indent="0">
              <a:buNone/>
            </a:pPr>
            <a:r>
              <a:rPr lang="en-US" dirty="0"/>
              <a:t>                              </a:t>
            </a:r>
          </a:p>
        </p:txBody>
      </p:sp>
      <p:pic>
        <p:nvPicPr>
          <p:cNvPr id="5" name="Picture 4">
            <a:extLst>
              <a:ext uri="{FF2B5EF4-FFF2-40B4-BE49-F238E27FC236}">
                <a16:creationId xmlns:a16="http://schemas.microsoft.com/office/drawing/2014/main" id="{EBB59379-E539-C840-B1F5-B386B0DD7973}"/>
              </a:ext>
            </a:extLst>
          </p:cNvPr>
          <p:cNvPicPr>
            <a:picLocks noChangeAspect="1"/>
          </p:cNvPicPr>
          <p:nvPr/>
        </p:nvPicPr>
        <p:blipFill>
          <a:blip r:embed="rId2"/>
          <a:stretch>
            <a:fillRect/>
          </a:stretch>
        </p:blipFill>
        <p:spPr>
          <a:xfrm>
            <a:off x="6212217" y="2019220"/>
            <a:ext cx="2426740" cy="3238579"/>
          </a:xfrm>
          <a:prstGeom prst="rect">
            <a:avLst/>
          </a:prstGeom>
        </p:spPr>
      </p:pic>
      <p:pic>
        <p:nvPicPr>
          <p:cNvPr id="13" name="Picture 12">
            <a:extLst>
              <a:ext uri="{FF2B5EF4-FFF2-40B4-BE49-F238E27FC236}">
                <a16:creationId xmlns:a16="http://schemas.microsoft.com/office/drawing/2014/main" id="{637AA712-BD92-494B-8359-0FE4E95910A7}"/>
              </a:ext>
            </a:extLst>
          </p:cNvPr>
          <p:cNvPicPr>
            <a:picLocks noChangeAspect="1"/>
          </p:cNvPicPr>
          <p:nvPr/>
        </p:nvPicPr>
        <p:blipFill>
          <a:blip r:embed="rId3"/>
          <a:stretch>
            <a:fillRect/>
          </a:stretch>
        </p:blipFill>
        <p:spPr>
          <a:xfrm>
            <a:off x="-1024106" y="4736831"/>
            <a:ext cx="780447" cy="1041937"/>
          </a:xfrm>
          <a:prstGeom prst="rect">
            <a:avLst/>
          </a:prstGeom>
        </p:spPr>
      </p:pic>
      <p:pic>
        <p:nvPicPr>
          <p:cNvPr id="15" name="Picture 14">
            <a:extLst>
              <a:ext uri="{FF2B5EF4-FFF2-40B4-BE49-F238E27FC236}">
                <a16:creationId xmlns:a16="http://schemas.microsoft.com/office/drawing/2014/main" id="{04AFF5B6-FF60-1046-8BB0-18B8231E2090}"/>
              </a:ext>
            </a:extLst>
          </p:cNvPr>
          <p:cNvPicPr>
            <a:picLocks noChangeAspect="1"/>
          </p:cNvPicPr>
          <p:nvPr/>
        </p:nvPicPr>
        <p:blipFill>
          <a:blip r:embed="rId4"/>
          <a:stretch>
            <a:fillRect/>
          </a:stretch>
        </p:blipFill>
        <p:spPr>
          <a:xfrm>
            <a:off x="704143" y="1771926"/>
            <a:ext cx="1941995" cy="3445606"/>
          </a:xfrm>
          <a:prstGeom prst="rect">
            <a:avLst/>
          </a:prstGeom>
        </p:spPr>
      </p:pic>
      <p:pic>
        <p:nvPicPr>
          <p:cNvPr id="19" name="Picture 18">
            <a:extLst>
              <a:ext uri="{FF2B5EF4-FFF2-40B4-BE49-F238E27FC236}">
                <a16:creationId xmlns:a16="http://schemas.microsoft.com/office/drawing/2014/main" id="{383AA3B2-6618-C04D-83A6-BC32F466C9AF}"/>
              </a:ext>
            </a:extLst>
          </p:cNvPr>
          <p:cNvPicPr>
            <a:picLocks noChangeAspect="1"/>
          </p:cNvPicPr>
          <p:nvPr/>
        </p:nvPicPr>
        <p:blipFill>
          <a:blip r:embed="rId5"/>
          <a:stretch>
            <a:fillRect/>
          </a:stretch>
        </p:blipFill>
        <p:spPr>
          <a:xfrm>
            <a:off x="3101329" y="1499003"/>
            <a:ext cx="2997573" cy="3763619"/>
          </a:xfrm>
          <a:prstGeom prst="rect">
            <a:avLst/>
          </a:prstGeom>
        </p:spPr>
      </p:pic>
      <p:sp>
        <p:nvSpPr>
          <p:cNvPr id="23" name="TextBox 22">
            <a:extLst>
              <a:ext uri="{FF2B5EF4-FFF2-40B4-BE49-F238E27FC236}">
                <a16:creationId xmlns:a16="http://schemas.microsoft.com/office/drawing/2014/main" id="{F3DD65B1-EE5F-F94F-BF9F-5E05D043E3B4}"/>
              </a:ext>
            </a:extLst>
          </p:cNvPr>
          <p:cNvSpPr txBox="1"/>
          <p:nvPr/>
        </p:nvSpPr>
        <p:spPr>
          <a:xfrm>
            <a:off x="457200" y="5257799"/>
            <a:ext cx="8345837" cy="369332"/>
          </a:xfrm>
          <a:prstGeom prst="rect">
            <a:avLst/>
          </a:prstGeom>
          <a:noFill/>
        </p:spPr>
        <p:txBody>
          <a:bodyPr wrap="square" rtlCol="0">
            <a:spAutoFit/>
          </a:bodyPr>
          <a:lstStyle/>
          <a:p>
            <a:r>
              <a:rPr lang="en-US"/>
              <a:t>             succulents                                  shade </a:t>
            </a:r>
            <a:r>
              <a:rPr lang="en-US" dirty="0"/>
              <a:t>plants                              sun </a:t>
            </a:r>
            <a:r>
              <a:rPr lang="en-US"/>
              <a:t>loving plants</a:t>
            </a:r>
            <a:endParaRPr lang="en-US" dirty="0"/>
          </a:p>
        </p:txBody>
      </p:sp>
    </p:spTree>
    <p:extLst>
      <p:ext uri="{BB962C8B-B14F-4D97-AF65-F5344CB8AC3E}">
        <p14:creationId xmlns:p14="http://schemas.microsoft.com/office/powerpoint/2010/main" val="3838340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Design Success—small scale</a:t>
            </a:r>
          </a:p>
        </p:txBody>
      </p:sp>
      <p:sp>
        <p:nvSpPr>
          <p:cNvPr id="3" name="Content Placeholder 2"/>
          <p:cNvSpPr>
            <a:spLocks noGrp="1"/>
          </p:cNvSpPr>
          <p:nvPr>
            <p:ph idx="1"/>
          </p:nvPr>
        </p:nvSpPr>
        <p:spPr/>
        <p:txBody>
          <a:bodyPr/>
          <a:lstStyle/>
          <a:p>
            <a:pPr lvl="2"/>
            <a:r>
              <a:rPr lang="en-US" dirty="0"/>
              <a:t>                          </a:t>
            </a:r>
          </a:p>
        </p:txBody>
      </p:sp>
      <p:pic>
        <p:nvPicPr>
          <p:cNvPr id="6" name="Picture 5">
            <a:extLst>
              <a:ext uri="{FF2B5EF4-FFF2-40B4-BE49-F238E27FC236}">
                <a16:creationId xmlns:a16="http://schemas.microsoft.com/office/drawing/2014/main" id="{2282D81D-D22E-1D47-AF2D-148D29B0C35B}"/>
              </a:ext>
            </a:extLst>
          </p:cNvPr>
          <p:cNvPicPr>
            <a:picLocks noChangeAspect="1"/>
          </p:cNvPicPr>
          <p:nvPr/>
        </p:nvPicPr>
        <p:blipFill>
          <a:blip r:embed="rId2"/>
          <a:stretch>
            <a:fillRect/>
          </a:stretch>
        </p:blipFill>
        <p:spPr>
          <a:xfrm rot="5400000">
            <a:off x="5570631" y="2095401"/>
            <a:ext cx="3440907" cy="2580680"/>
          </a:xfrm>
          <a:prstGeom prst="rect">
            <a:avLst/>
          </a:prstGeom>
        </p:spPr>
      </p:pic>
      <p:pic>
        <p:nvPicPr>
          <p:cNvPr id="8" name="Picture 7">
            <a:extLst>
              <a:ext uri="{FF2B5EF4-FFF2-40B4-BE49-F238E27FC236}">
                <a16:creationId xmlns:a16="http://schemas.microsoft.com/office/drawing/2014/main" id="{63EAF487-A072-9547-8B9F-EECB2DFC90D4}"/>
              </a:ext>
            </a:extLst>
          </p:cNvPr>
          <p:cNvPicPr>
            <a:picLocks noChangeAspect="1"/>
          </p:cNvPicPr>
          <p:nvPr/>
        </p:nvPicPr>
        <p:blipFill rotWithShape="1">
          <a:blip r:embed="rId3"/>
          <a:srcRect l="19818" r="6675"/>
          <a:stretch/>
        </p:blipFill>
        <p:spPr>
          <a:xfrm rot="5400000">
            <a:off x="3169281" y="2516707"/>
            <a:ext cx="2563464" cy="2615513"/>
          </a:xfrm>
          <a:prstGeom prst="rect">
            <a:avLst/>
          </a:prstGeom>
        </p:spPr>
      </p:pic>
      <p:pic>
        <p:nvPicPr>
          <p:cNvPr id="14" name="Picture 13">
            <a:extLst>
              <a:ext uri="{FF2B5EF4-FFF2-40B4-BE49-F238E27FC236}">
                <a16:creationId xmlns:a16="http://schemas.microsoft.com/office/drawing/2014/main" id="{89710086-70C3-1047-8116-5ACB0F78ED8A}"/>
              </a:ext>
            </a:extLst>
          </p:cNvPr>
          <p:cNvPicPr>
            <a:picLocks noChangeAspect="1"/>
          </p:cNvPicPr>
          <p:nvPr/>
        </p:nvPicPr>
        <p:blipFill rotWithShape="1">
          <a:blip r:embed="rId4"/>
          <a:srcRect l="-1" t="10001" r="7709" b="12499"/>
          <a:stretch/>
        </p:blipFill>
        <p:spPr>
          <a:xfrm rot="5400000">
            <a:off x="-35262" y="2307761"/>
            <a:ext cx="3470940" cy="2185988"/>
          </a:xfrm>
          <a:prstGeom prst="rect">
            <a:avLst/>
          </a:prstGeom>
        </p:spPr>
      </p:pic>
    </p:spTree>
    <p:extLst>
      <p:ext uri="{BB962C8B-B14F-4D97-AF65-F5344CB8AC3E}">
        <p14:creationId xmlns:p14="http://schemas.microsoft.com/office/powerpoint/2010/main" val="2315001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Time to repot?</a:t>
            </a:r>
          </a:p>
        </p:txBody>
      </p:sp>
      <p:sp>
        <p:nvSpPr>
          <p:cNvPr id="3" name="Content Placeholder 2"/>
          <p:cNvSpPr>
            <a:spLocks noGrp="1"/>
          </p:cNvSpPr>
          <p:nvPr>
            <p:ph idx="1"/>
          </p:nvPr>
        </p:nvSpPr>
        <p:spPr>
          <a:xfrm>
            <a:off x="728662" y="1417637"/>
            <a:ext cx="5414963" cy="4054475"/>
          </a:xfrm>
        </p:spPr>
        <p:txBody>
          <a:bodyPr/>
          <a:lstStyle/>
          <a:p>
            <a:r>
              <a:rPr lang="en-US" dirty="0"/>
              <a:t>Every two – three years</a:t>
            </a:r>
          </a:p>
          <a:p>
            <a:r>
              <a:rPr lang="en-US" dirty="0"/>
              <a:t>Repot to the next size container—up 2” in diameter</a:t>
            </a:r>
          </a:p>
          <a:p>
            <a:pPr lvl="1"/>
            <a:r>
              <a:rPr lang="en-US" dirty="0"/>
              <a:t>When pot bound</a:t>
            </a:r>
          </a:p>
          <a:p>
            <a:pPr lvl="1"/>
            <a:r>
              <a:rPr lang="en-US" dirty="0"/>
              <a:t>Gets too large for pot</a:t>
            </a:r>
          </a:p>
          <a:p>
            <a:pPr lvl="1"/>
            <a:r>
              <a:rPr lang="en-US" dirty="0"/>
              <a:t>Sunken soil level</a:t>
            </a:r>
          </a:p>
          <a:p>
            <a:pPr lvl="1"/>
            <a:r>
              <a:rPr lang="en-US" dirty="0"/>
              <a:t>Discolored leaves</a:t>
            </a:r>
          </a:p>
          <a:p>
            <a:pPr lvl="1"/>
            <a:r>
              <a:rPr lang="en-US" dirty="0"/>
              <a:t>Frequent wilting</a:t>
            </a:r>
          </a:p>
          <a:p>
            <a:pPr marL="0" indent="0">
              <a:buNone/>
            </a:pPr>
            <a:endParaRPr lang="en-US" dirty="0"/>
          </a:p>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7A432DAC-38CE-9D4E-ADBD-2E8489668A93}"/>
              </a:ext>
            </a:extLst>
          </p:cNvPr>
          <p:cNvPicPr>
            <a:picLocks noChangeAspect="1"/>
          </p:cNvPicPr>
          <p:nvPr/>
        </p:nvPicPr>
        <p:blipFill>
          <a:blip r:embed="rId3"/>
          <a:stretch>
            <a:fillRect/>
          </a:stretch>
        </p:blipFill>
        <p:spPr>
          <a:xfrm>
            <a:off x="4887246" y="3260725"/>
            <a:ext cx="3528092" cy="2211388"/>
          </a:xfrm>
          <a:prstGeom prst="rect">
            <a:avLst/>
          </a:prstGeom>
        </p:spPr>
      </p:pic>
    </p:spTree>
    <p:extLst>
      <p:ext uri="{BB962C8B-B14F-4D97-AF65-F5344CB8AC3E}">
        <p14:creationId xmlns:p14="http://schemas.microsoft.com/office/powerpoint/2010/main" val="259250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One container—all seasons</a:t>
            </a:r>
          </a:p>
        </p:txBody>
      </p:sp>
      <p:sp>
        <p:nvSpPr>
          <p:cNvPr id="3" name="Content Placeholder 2"/>
          <p:cNvSpPr>
            <a:spLocks noGrp="1"/>
          </p:cNvSpPr>
          <p:nvPr>
            <p:ph idx="1"/>
          </p:nvPr>
        </p:nvSpPr>
        <p:spPr>
          <a:xfrm>
            <a:off x="457200" y="1143000"/>
            <a:ext cx="4657725" cy="4273550"/>
          </a:xfrm>
        </p:spPr>
        <p:txBody>
          <a:bodyPr/>
          <a:lstStyle/>
          <a:p>
            <a:r>
              <a:rPr lang="en-US" dirty="0"/>
              <a:t>Ornamental</a:t>
            </a:r>
          </a:p>
          <a:p>
            <a:pPr lvl="1"/>
            <a:r>
              <a:rPr lang="en-US" sz="2400" dirty="0"/>
              <a:t>Bulbs  planted in fall</a:t>
            </a:r>
          </a:p>
          <a:p>
            <a:pPr lvl="1"/>
            <a:r>
              <a:rPr lang="en-US" sz="2400" dirty="0"/>
              <a:t>Topped with pansies</a:t>
            </a:r>
          </a:p>
          <a:p>
            <a:pPr lvl="1"/>
            <a:r>
              <a:rPr lang="en-US" sz="2400" dirty="0"/>
              <a:t>Narcissus-daffodils-tulips bloom successively in spring</a:t>
            </a:r>
          </a:p>
          <a:p>
            <a:pPr lvl="1"/>
            <a:r>
              <a:rPr lang="en-US" sz="2400" dirty="0"/>
              <a:t>Repot with tomato in summer (remove bulbs)</a:t>
            </a:r>
            <a:endParaRPr lang="en-US" dirty="0"/>
          </a:p>
          <a:p>
            <a:r>
              <a:rPr lang="en-US" dirty="0"/>
              <a:t>Successive food crops</a:t>
            </a:r>
          </a:p>
          <a:p>
            <a:pPr lvl="1"/>
            <a:r>
              <a:rPr lang="en-US" sz="2400" dirty="0"/>
              <a:t>Warm season plants</a:t>
            </a:r>
          </a:p>
          <a:p>
            <a:pPr lvl="1"/>
            <a:r>
              <a:rPr lang="en-US" sz="2400" dirty="0"/>
              <a:t>Cool season plants</a:t>
            </a:r>
          </a:p>
        </p:txBody>
      </p:sp>
      <p:pic>
        <p:nvPicPr>
          <p:cNvPr id="5" name="Picture 4">
            <a:extLst>
              <a:ext uri="{FF2B5EF4-FFF2-40B4-BE49-F238E27FC236}">
                <a16:creationId xmlns:a16="http://schemas.microsoft.com/office/drawing/2014/main" id="{111389C7-D28E-E741-A81B-90C227458D4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rcRect r="19617"/>
          <a:stretch/>
        </p:blipFill>
        <p:spPr>
          <a:xfrm>
            <a:off x="5114925" y="1340074"/>
            <a:ext cx="3186434" cy="2227592"/>
          </a:xfrm>
          <a:prstGeom prst="rect">
            <a:avLst/>
          </a:prstGeom>
        </p:spPr>
      </p:pic>
      <p:pic>
        <p:nvPicPr>
          <p:cNvPr id="6" name="Picture 5">
            <a:extLst>
              <a:ext uri="{FF2B5EF4-FFF2-40B4-BE49-F238E27FC236}">
                <a16:creationId xmlns:a16="http://schemas.microsoft.com/office/drawing/2014/main" id="{8626F41D-96BD-4D4E-A685-880E547E28DD}"/>
              </a:ext>
            </a:extLst>
          </p:cNvPr>
          <p:cNvPicPr>
            <a:picLocks noChangeAspect="1"/>
          </p:cNvPicPr>
          <p:nvPr/>
        </p:nvPicPr>
        <p:blipFill>
          <a:blip r:embed="rId5"/>
          <a:stretch>
            <a:fillRect/>
          </a:stretch>
        </p:blipFill>
        <p:spPr>
          <a:xfrm>
            <a:off x="5348609" y="3764740"/>
            <a:ext cx="2647950" cy="2241931"/>
          </a:xfrm>
          <a:prstGeom prst="rect">
            <a:avLst/>
          </a:prstGeom>
        </p:spPr>
      </p:pic>
    </p:spTree>
    <p:extLst>
      <p:ext uri="{BB962C8B-B14F-4D97-AF65-F5344CB8AC3E}">
        <p14:creationId xmlns:p14="http://schemas.microsoft.com/office/powerpoint/2010/main" val="1605086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74638"/>
            <a:ext cx="8358187" cy="1143000"/>
          </a:xfrm>
        </p:spPr>
        <p:txBody>
          <a:bodyPr/>
          <a:lstStyle/>
          <a:p>
            <a:pPr algn="l"/>
            <a:r>
              <a:rPr lang="en-US" dirty="0"/>
              <a:t>Planting seeds in containers</a:t>
            </a:r>
          </a:p>
        </p:txBody>
      </p:sp>
      <p:sp>
        <p:nvSpPr>
          <p:cNvPr id="3" name="Content Placeholder 2"/>
          <p:cNvSpPr>
            <a:spLocks noGrp="1"/>
          </p:cNvSpPr>
          <p:nvPr>
            <p:ph idx="1"/>
          </p:nvPr>
        </p:nvSpPr>
        <p:spPr>
          <a:xfrm>
            <a:off x="457200" y="1429544"/>
            <a:ext cx="3957636" cy="3456781"/>
          </a:xfrm>
        </p:spPr>
        <p:txBody>
          <a:bodyPr/>
          <a:lstStyle/>
          <a:p>
            <a:r>
              <a:rPr lang="en-US" dirty="0"/>
              <a:t>Sew directly</a:t>
            </a:r>
          </a:p>
          <a:p>
            <a:pPr lvl="1"/>
            <a:r>
              <a:rPr lang="en-US" sz="2200" dirty="0"/>
              <a:t>Radish, carrots, beans, cucumbers, peas, lettuce, spinach beets, turnips, scallions, squash</a:t>
            </a:r>
            <a:endParaRPr lang="en-US" dirty="0"/>
          </a:p>
          <a:p>
            <a:r>
              <a:rPr lang="en-US" dirty="0"/>
              <a:t>Follow </a:t>
            </a:r>
          </a:p>
          <a:p>
            <a:pPr lvl="1"/>
            <a:r>
              <a:rPr lang="en-US" sz="2200" dirty="0"/>
              <a:t>Planting time and depth</a:t>
            </a:r>
          </a:p>
          <a:p>
            <a:pPr lvl="1"/>
            <a:r>
              <a:rPr lang="en-US" sz="2200" dirty="0"/>
              <a:t>Sew in grids vs rows</a:t>
            </a:r>
          </a:p>
          <a:p>
            <a:pPr lvl="1"/>
            <a:r>
              <a:rPr lang="en-US" sz="2200" dirty="0"/>
              <a:t>Thin to proper spacing</a:t>
            </a:r>
            <a:endParaRPr lang="en-US" sz="2400" dirty="0"/>
          </a:p>
          <a:p>
            <a:pPr lvl="4"/>
            <a:endParaRPr lang="en-US" sz="1400" dirty="0"/>
          </a:p>
        </p:txBody>
      </p:sp>
      <p:pic>
        <p:nvPicPr>
          <p:cNvPr id="4" name="Picture 3">
            <a:extLst>
              <a:ext uri="{FF2B5EF4-FFF2-40B4-BE49-F238E27FC236}">
                <a16:creationId xmlns:a16="http://schemas.microsoft.com/office/drawing/2014/main" id="{7EA14925-4256-7C48-A8A4-2B2542D88D76}"/>
              </a:ext>
            </a:extLst>
          </p:cNvPr>
          <p:cNvPicPr>
            <a:picLocks noChangeAspect="1"/>
          </p:cNvPicPr>
          <p:nvPr/>
        </p:nvPicPr>
        <p:blipFill rotWithShape="1">
          <a:blip r:embed="rId3"/>
          <a:srcRect b="7819"/>
          <a:stretch/>
        </p:blipFill>
        <p:spPr>
          <a:xfrm>
            <a:off x="4414836" y="1805252"/>
            <a:ext cx="4271964" cy="2981059"/>
          </a:xfrm>
          <a:prstGeom prst="rect">
            <a:avLst/>
          </a:prstGeom>
        </p:spPr>
      </p:pic>
      <p:sp>
        <p:nvSpPr>
          <p:cNvPr id="6" name="TextBox 5">
            <a:extLst>
              <a:ext uri="{FF2B5EF4-FFF2-40B4-BE49-F238E27FC236}">
                <a16:creationId xmlns:a16="http://schemas.microsoft.com/office/drawing/2014/main" id="{67FBB98D-6007-964A-80C9-E4A79747ECD3}"/>
              </a:ext>
            </a:extLst>
          </p:cNvPr>
          <p:cNvSpPr txBox="1"/>
          <p:nvPr/>
        </p:nvSpPr>
        <p:spPr>
          <a:xfrm>
            <a:off x="1028702" y="5173925"/>
            <a:ext cx="7786686" cy="584775"/>
          </a:xfrm>
          <a:prstGeom prst="rect">
            <a:avLst/>
          </a:prstGeom>
          <a:noFill/>
        </p:spPr>
        <p:txBody>
          <a:bodyPr wrap="square" rtlCol="0">
            <a:spAutoFit/>
          </a:bodyPr>
          <a:lstStyle/>
          <a:p>
            <a:r>
              <a:rPr lang="en-US" sz="3200" dirty="0"/>
              <a:t>Otherwise use transplants</a:t>
            </a:r>
          </a:p>
        </p:txBody>
      </p:sp>
    </p:spTree>
    <p:extLst>
      <p:ext uri="{BB962C8B-B14F-4D97-AF65-F5344CB8AC3E}">
        <p14:creationId xmlns:p14="http://schemas.microsoft.com/office/powerpoint/2010/main" val="2640268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Maintaining potted plants</a:t>
            </a:r>
          </a:p>
        </p:txBody>
      </p:sp>
      <p:sp>
        <p:nvSpPr>
          <p:cNvPr id="3" name="Content Placeholder 2"/>
          <p:cNvSpPr>
            <a:spLocks noGrp="1"/>
          </p:cNvSpPr>
          <p:nvPr>
            <p:ph idx="1"/>
          </p:nvPr>
        </p:nvSpPr>
        <p:spPr>
          <a:xfrm>
            <a:off x="457199" y="1417639"/>
            <a:ext cx="5172076" cy="3998912"/>
          </a:xfrm>
        </p:spPr>
        <p:txBody>
          <a:bodyPr/>
          <a:lstStyle/>
          <a:p>
            <a:r>
              <a:rPr lang="en-US" dirty="0"/>
              <a:t>Watering—weekly </a:t>
            </a:r>
          </a:p>
          <a:p>
            <a:r>
              <a:rPr lang="en-US" dirty="0"/>
              <a:t>Fertilizing—monthly </a:t>
            </a:r>
          </a:p>
          <a:p>
            <a:r>
              <a:rPr lang="en-US" dirty="0"/>
              <a:t>Observing for pests and diseases—weekly </a:t>
            </a:r>
          </a:p>
          <a:p>
            <a:r>
              <a:rPr lang="en-US" dirty="0"/>
              <a:t>Pruning</a:t>
            </a:r>
          </a:p>
          <a:p>
            <a:pPr lvl="1"/>
            <a:r>
              <a:rPr lang="en-US" dirty="0"/>
              <a:t>Deadheading—faded blooms</a:t>
            </a:r>
          </a:p>
          <a:p>
            <a:pPr lvl="1"/>
            <a:r>
              <a:rPr lang="en-US" dirty="0"/>
              <a:t>Pinching—to shape</a:t>
            </a:r>
          </a:p>
          <a:p>
            <a:pPr lvl="1"/>
            <a:r>
              <a:rPr lang="en-US" dirty="0"/>
              <a:t>Clipping—to shape and form</a:t>
            </a:r>
          </a:p>
          <a:p>
            <a:pPr lvl="1"/>
            <a:endParaRPr lang="en-US" dirty="0"/>
          </a:p>
          <a:p>
            <a:pPr lvl="1"/>
            <a:endParaRPr lang="en-US" dirty="0"/>
          </a:p>
        </p:txBody>
      </p:sp>
      <p:pic>
        <p:nvPicPr>
          <p:cNvPr id="5" name="Picture 4">
            <a:extLst>
              <a:ext uri="{FF2B5EF4-FFF2-40B4-BE49-F238E27FC236}">
                <a16:creationId xmlns:a16="http://schemas.microsoft.com/office/drawing/2014/main" id="{F477D74B-3B7C-0C44-A020-C7DBE3E57E13}"/>
              </a:ext>
            </a:extLst>
          </p:cNvPr>
          <p:cNvPicPr>
            <a:picLocks noChangeAspect="1"/>
          </p:cNvPicPr>
          <p:nvPr/>
        </p:nvPicPr>
        <p:blipFill>
          <a:blip r:embed="rId3"/>
          <a:stretch>
            <a:fillRect/>
          </a:stretch>
        </p:blipFill>
        <p:spPr>
          <a:xfrm>
            <a:off x="5778499" y="4115274"/>
            <a:ext cx="2582069" cy="1716727"/>
          </a:xfrm>
          <a:prstGeom prst="rect">
            <a:avLst/>
          </a:prstGeom>
        </p:spPr>
      </p:pic>
      <p:pic>
        <p:nvPicPr>
          <p:cNvPr id="8" name="Picture 7">
            <a:extLst>
              <a:ext uri="{FF2B5EF4-FFF2-40B4-BE49-F238E27FC236}">
                <a16:creationId xmlns:a16="http://schemas.microsoft.com/office/drawing/2014/main" id="{DBB375D9-2F33-8545-B05E-FCA8F3F74615}"/>
              </a:ext>
            </a:extLst>
          </p:cNvPr>
          <p:cNvPicPr>
            <a:picLocks noChangeAspect="1"/>
          </p:cNvPicPr>
          <p:nvPr/>
        </p:nvPicPr>
        <p:blipFill>
          <a:blip r:embed="rId4"/>
          <a:stretch>
            <a:fillRect/>
          </a:stretch>
        </p:blipFill>
        <p:spPr>
          <a:xfrm>
            <a:off x="5057772" y="1641794"/>
            <a:ext cx="3302796" cy="2201863"/>
          </a:xfrm>
          <a:prstGeom prst="rect">
            <a:avLst/>
          </a:prstGeom>
        </p:spPr>
      </p:pic>
    </p:spTree>
    <p:extLst>
      <p:ext uri="{BB962C8B-B14F-4D97-AF65-F5344CB8AC3E}">
        <p14:creationId xmlns:p14="http://schemas.microsoft.com/office/powerpoint/2010/main" val="2612297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1" y="274638"/>
            <a:ext cx="8658224" cy="1354137"/>
          </a:xfrm>
        </p:spPr>
        <p:txBody>
          <a:bodyPr/>
          <a:lstStyle/>
          <a:p>
            <a:pPr algn="l"/>
            <a:r>
              <a:rPr lang="en-US" dirty="0"/>
              <a:t>Integrated pest management:</a:t>
            </a:r>
            <a:br>
              <a:rPr lang="en-US" dirty="0"/>
            </a:br>
            <a:endParaRPr lang="en-US" sz="2400" dirty="0">
              <a:highlight>
                <a:srgbClr val="FFFF00"/>
              </a:highlight>
            </a:endParaRPr>
          </a:p>
        </p:txBody>
      </p:sp>
      <p:sp>
        <p:nvSpPr>
          <p:cNvPr id="3" name="Content Placeholder 2"/>
          <p:cNvSpPr>
            <a:spLocks noGrp="1"/>
          </p:cNvSpPr>
          <p:nvPr>
            <p:ph idx="1"/>
          </p:nvPr>
        </p:nvSpPr>
        <p:spPr>
          <a:xfrm>
            <a:off x="457199" y="1243014"/>
            <a:ext cx="8229599" cy="4359274"/>
          </a:xfrm>
        </p:spPr>
        <p:txBody>
          <a:bodyPr/>
          <a:lstStyle/>
          <a:p>
            <a:r>
              <a:rPr lang="en-US" sz="2800" dirty="0"/>
              <a:t>Prevention through sound cultural practices—using chemicals as last resort</a:t>
            </a:r>
          </a:p>
          <a:p>
            <a:pPr lvl="1"/>
            <a:r>
              <a:rPr lang="en-US" sz="2400" dirty="0"/>
              <a:t>Start with healthy disease resistant plants</a:t>
            </a:r>
          </a:p>
          <a:p>
            <a:pPr lvl="1"/>
            <a:r>
              <a:rPr lang="en-US" sz="2400" dirty="0"/>
              <a:t>Provide optimal growing conditions</a:t>
            </a:r>
          </a:p>
          <a:p>
            <a:pPr lvl="2"/>
            <a:r>
              <a:rPr lang="en-US" sz="2000" dirty="0"/>
              <a:t>Light, water, drainage, plant spacing, </a:t>
            </a:r>
          </a:p>
          <a:p>
            <a:pPr marL="914400" lvl="2" indent="0">
              <a:buNone/>
            </a:pPr>
            <a:r>
              <a:rPr lang="en-US" sz="2000" dirty="0"/>
              <a:t>    air circulation, fertilization</a:t>
            </a:r>
          </a:p>
          <a:p>
            <a:r>
              <a:rPr lang="en-US" sz="2800" dirty="0"/>
              <a:t>Encourage beneficial insects</a:t>
            </a:r>
          </a:p>
          <a:p>
            <a:r>
              <a:rPr lang="en-US" sz="2800" dirty="0"/>
              <a:t>Accurate pest identification</a:t>
            </a:r>
          </a:p>
          <a:p>
            <a:r>
              <a:rPr lang="en-US" sz="2800" dirty="0"/>
              <a:t>Apply the least toxic strategy targeting</a:t>
            </a:r>
          </a:p>
          <a:p>
            <a:pPr marL="0" indent="0">
              <a:buNone/>
            </a:pPr>
            <a:r>
              <a:rPr lang="en-US" sz="2800" dirty="0"/>
              <a:t>	the specific pest</a:t>
            </a:r>
          </a:p>
          <a:p>
            <a:endParaRPr lang="en-US" dirty="0"/>
          </a:p>
        </p:txBody>
      </p:sp>
      <p:pic>
        <p:nvPicPr>
          <p:cNvPr id="5" name="Picture 4">
            <a:extLst>
              <a:ext uri="{FF2B5EF4-FFF2-40B4-BE49-F238E27FC236}">
                <a16:creationId xmlns:a16="http://schemas.microsoft.com/office/drawing/2014/main" id="{6252B075-3569-4B4F-AD85-196870596182}"/>
              </a:ext>
            </a:extLst>
          </p:cNvPr>
          <p:cNvPicPr>
            <a:picLocks noChangeAspect="1"/>
          </p:cNvPicPr>
          <p:nvPr/>
        </p:nvPicPr>
        <p:blipFill>
          <a:blip r:embed="rId3"/>
          <a:stretch>
            <a:fillRect/>
          </a:stretch>
        </p:blipFill>
        <p:spPr>
          <a:xfrm>
            <a:off x="6577001" y="3662361"/>
            <a:ext cx="1939927" cy="1939927"/>
          </a:xfrm>
          <a:prstGeom prst="rect">
            <a:avLst/>
          </a:prstGeom>
        </p:spPr>
      </p:pic>
      <p:pic>
        <p:nvPicPr>
          <p:cNvPr id="4" name="Picture 3">
            <a:extLst>
              <a:ext uri="{FF2B5EF4-FFF2-40B4-BE49-F238E27FC236}">
                <a16:creationId xmlns:a16="http://schemas.microsoft.com/office/drawing/2014/main" id="{A8E6C90C-B53F-AC4A-B674-6003B68206B8}"/>
              </a:ext>
            </a:extLst>
          </p:cNvPr>
          <p:cNvPicPr>
            <a:picLocks noChangeAspect="1"/>
          </p:cNvPicPr>
          <p:nvPr/>
        </p:nvPicPr>
        <p:blipFill>
          <a:blip r:embed="rId4"/>
          <a:stretch>
            <a:fillRect/>
          </a:stretch>
        </p:blipFill>
        <p:spPr>
          <a:xfrm>
            <a:off x="6577000" y="2088476"/>
            <a:ext cx="1939928" cy="1366589"/>
          </a:xfrm>
          <a:prstGeom prst="rect">
            <a:avLst/>
          </a:prstGeom>
        </p:spPr>
      </p:pic>
      <p:pic>
        <p:nvPicPr>
          <p:cNvPr id="7" name="Picture 6">
            <a:extLst>
              <a:ext uri="{FF2B5EF4-FFF2-40B4-BE49-F238E27FC236}">
                <a16:creationId xmlns:a16="http://schemas.microsoft.com/office/drawing/2014/main" id="{F9E84162-EA1F-344C-9360-0B0E48218590}"/>
              </a:ext>
            </a:extLst>
          </p:cNvPr>
          <p:cNvPicPr>
            <a:picLocks noChangeAspect="1"/>
          </p:cNvPicPr>
          <p:nvPr/>
        </p:nvPicPr>
        <p:blipFill>
          <a:blip r:embed="rId4"/>
          <a:stretch>
            <a:fillRect/>
          </a:stretch>
        </p:blipFill>
        <p:spPr>
          <a:xfrm>
            <a:off x="6577000" y="1974379"/>
            <a:ext cx="1939928" cy="1366589"/>
          </a:xfrm>
          <a:prstGeom prst="rect">
            <a:avLst/>
          </a:prstGeom>
        </p:spPr>
      </p:pic>
    </p:spTree>
    <p:extLst>
      <p:ext uri="{BB962C8B-B14F-4D97-AF65-F5344CB8AC3E}">
        <p14:creationId xmlns:p14="http://schemas.microsoft.com/office/powerpoint/2010/main" val="3230148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Minimally disruptive pest controls</a:t>
            </a:r>
          </a:p>
        </p:txBody>
      </p:sp>
      <p:sp>
        <p:nvSpPr>
          <p:cNvPr id="3" name="Content Placeholder 2"/>
          <p:cNvSpPr>
            <a:spLocks noGrp="1"/>
          </p:cNvSpPr>
          <p:nvPr>
            <p:ph idx="1"/>
          </p:nvPr>
        </p:nvSpPr>
        <p:spPr>
          <a:xfrm>
            <a:off x="628650" y="1417638"/>
            <a:ext cx="8515350" cy="3668710"/>
          </a:xfrm>
        </p:spPr>
        <p:txBody>
          <a:bodyPr/>
          <a:lstStyle/>
          <a:p>
            <a:r>
              <a:rPr lang="en-US" dirty="0"/>
              <a:t>Inspection for early detection</a:t>
            </a:r>
          </a:p>
          <a:p>
            <a:r>
              <a:rPr lang="en-US" dirty="0"/>
              <a:t>Hand picking (snails, slugs, caterpillars, weeds)</a:t>
            </a:r>
          </a:p>
          <a:p>
            <a:r>
              <a:rPr lang="en-US" dirty="0"/>
              <a:t>Barriers for birds and digging critters</a:t>
            </a:r>
          </a:p>
          <a:p>
            <a:r>
              <a:rPr lang="en-US" dirty="0"/>
              <a:t>Copper edging for snails and slugs</a:t>
            </a:r>
          </a:p>
          <a:p>
            <a:r>
              <a:rPr lang="en-US" dirty="0"/>
              <a:t>Water blasting</a:t>
            </a:r>
          </a:p>
          <a:p>
            <a:r>
              <a:rPr lang="en-US" dirty="0"/>
              <a:t>Soap sprays, alcohol swabs</a:t>
            </a:r>
          </a:p>
          <a:p>
            <a:r>
              <a:rPr lang="en-US" dirty="0"/>
              <a:t>Horticultural oils</a:t>
            </a:r>
          </a:p>
          <a:p>
            <a:endParaRPr lang="en-US" dirty="0"/>
          </a:p>
        </p:txBody>
      </p:sp>
      <p:pic>
        <p:nvPicPr>
          <p:cNvPr id="4" name="Picture 3">
            <a:extLst>
              <a:ext uri="{FF2B5EF4-FFF2-40B4-BE49-F238E27FC236}">
                <a16:creationId xmlns:a16="http://schemas.microsoft.com/office/drawing/2014/main" id="{B500A618-4883-5948-AA01-1B4AB2F161F2}"/>
              </a:ext>
            </a:extLst>
          </p:cNvPr>
          <p:cNvPicPr>
            <a:picLocks noChangeAspect="1"/>
          </p:cNvPicPr>
          <p:nvPr/>
        </p:nvPicPr>
        <p:blipFill>
          <a:blip r:embed="rId2"/>
          <a:stretch>
            <a:fillRect/>
          </a:stretch>
        </p:blipFill>
        <p:spPr>
          <a:xfrm>
            <a:off x="5710237" y="3920917"/>
            <a:ext cx="2490788" cy="1642476"/>
          </a:xfrm>
          <a:prstGeom prst="rect">
            <a:avLst/>
          </a:prstGeom>
        </p:spPr>
      </p:pic>
    </p:spTree>
    <p:extLst>
      <p:ext uri="{BB962C8B-B14F-4D97-AF65-F5344CB8AC3E}">
        <p14:creationId xmlns:p14="http://schemas.microsoft.com/office/powerpoint/2010/main" val="3563683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8229600" cy="609600"/>
          </a:xfrm>
        </p:spPr>
        <p:txBody>
          <a:bodyPr/>
          <a:lstStyle/>
          <a:p>
            <a:pPr algn="l">
              <a:lnSpc>
                <a:spcPct val="140000"/>
              </a:lnSpc>
            </a:pPr>
            <a:r>
              <a:rPr lang="en-US" sz="4800" b="0" dirty="0"/>
              <a:t>Chemical Controls</a:t>
            </a:r>
            <a:br>
              <a:rPr lang="en-US" sz="4800" b="0" dirty="0"/>
            </a:br>
            <a:endParaRPr lang="en-US" sz="3400" b="0" dirty="0"/>
          </a:p>
        </p:txBody>
      </p:sp>
      <p:sp>
        <p:nvSpPr>
          <p:cNvPr id="12" name="Content Placeholder 1"/>
          <p:cNvSpPr>
            <a:spLocks noGrp="1"/>
          </p:cNvSpPr>
          <p:nvPr>
            <p:ph sz="half" idx="1"/>
          </p:nvPr>
        </p:nvSpPr>
        <p:spPr>
          <a:xfrm>
            <a:off x="689368" y="1219200"/>
            <a:ext cx="2930132" cy="1689100"/>
          </a:xfrm>
        </p:spPr>
        <p:txBody>
          <a:bodyPr/>
          <a:lstStyle/>
          <a:p>
            <a:pPr>
              <a:buFont typeface="Wingdings" charset="2"/>
              <a:buChar char="Ø"/>
            </a:pPr>
            <a:r>
              <a:rPr lang="en-US" dirty="0"/>
              <a:t>Pesticide sprays</a:t>
            </a:r>
          </a:p>
          <a:p>
            <a:pPr>
              <a:buFont typeface="Wingdings" charset="2"/>
              <a:buChar char="Ø"/>
            </a:pPr>
            <a:r>
              <a:rPr lang="en-US" dirty="0"/>
              <a:t>Baits</a:t>
            </a:r>
          </a:p>
          <a:p>
            <a:pPr>
              <a:buFont typeface="Wingdings" charset="2"/>
              <a:buChar char="Ø"/>
            </a:pPr>
            <a:r>
              <a:rPr lang="en-US" dirty="0"/>
              <a:t>Fumigation</a:t>
            </a:r>
          </a:p>
          <a:p>
            <a:endParaRPr lang="en-US" dirty="0"/>
          </a:p>
          <a:p>
            <a:endParaRPr lang="en-US" dirty="0"/>
          </a:p>
          <a:p>
            <a:pPr marL="0" indent="0">
              <a:buNone/>
            </a:pPr>
            <a:endParaRPr lang="en-US" dirty="0"/>
          </a:p>
          <a:p>
            <a:pPr marL="0" indent="0">
              <a:buNone/>
            </a:pPr>
            <a:endParaRPr lang="en-US" dirty="0"/>
          </a:p>
        </p:txBody>
      </p:sp>
      <p:pic>
        <p:nvPicPr>
          <p:cNvPr id="3" name="Picture 2"/>
          <p:cNvPicPr>
            <a:picLocks noChangeAspect="1"/>
          </p:cNvPicPr>
          <p:nvPr/>
        </p:nvPicPr>
        <p:blipFill>
          <a:blip r:embed="rId3"/>
          <a:stretch>
            <a:fillRect/>
          </a:stretch>
        </p:blipFill>
        <p:spPr>
          <a:xfrm>
            <a:off x="3991368" y="1246314"/>
            <a:ext cx="4429785" cy="2347786"/>
          </a:xfrm>
          <a:prstGeom prst="rect">
            <a:avLst/>
          </a:prstGeom>
        </p:spPr>
      </p:pic>
      <p:sp>
        <p:nvSpPr>
          <p:cNvPr id="7" name="TextBox 6"/>
          <p:cNvSpPr txBox="1"/>
          <p:nvPr/>
        </p:nvSpPr>
        <p:spPr>
          <a:xfrm>
            <a:off x="596900" y="3136900"/>
            <a:ext cx="7603732" cy="2492990"/>
          </a:xfrm>
          <a:prstGeom prst="rect">
            <a:avLst/>
          </a:prstGeom>
          <a:noFill/>
        </p:spPr>
        <p:txBody>
          <a:bodyPr wrap="square" rtlCol="0">
            <a:spAutoFit/>
          </a:bodyPr>
          <a:lstStyle/>
          <a:p>
            <a:pPr marL="285750" indent="-285750">
              <a:buFont typeface="Arial"/>
              <a:buChar char="•"/>
            </a:pPr>
            <a:r>
              <a:rPr lang="en-US" sz="2600" dirty="0"/>
              <a:t>Read the label!</a:t>
            </a:r>
          </a:p>
          <a:p>
            <a:pPr marL="285750" indent="-285750">
              <a:buFont typeface="Arial"/>
              <a:buChar char="•"/>
            </a:pPr>
            <a:r>
              <a:rPr lang="en-US" sz="2600" dirty="0"/>
              <a:t>Learn its impacts</a:t>
            </a:r>
          </a:p>
          <a:p>
            <a:pPr marL="285750" indent="-285750">
              <a:buFont typeface="Arial"/>
              <a:buChar char="•"/>
            </a:pPr>
            <a:r>
              <a:rPr lang="en-US" sz="2600" dirty="0"/>
              <a:t>Choose the least toxic</a:t>
            </a:r>
          </a:p>
          <a:p>
            <a:pPr marL="285750" indent="-285750">
              <a:buFont typeface="Arial"/>
              <a:buChar char="•"/>
            </a:pPr>
            <a:r>
              <a:rPr lang="en-US" sz="2600" dirty="0"/>
              <a:t>Wear protective clothing</a:t>
            </a:r>
          </a:p>
          <a:p>
            <a:pPr marL="285750" indent="-285750">
              <a:buFont typeface="Arial"/>
              <a:buChar char="•"/>
            </a:pPr>
            <a:r>
              <a:rPr lang="en-US" sz="2600" dirty="0"/>
              <a:t>Use as directed</a:t>
            </a:r>
          </a:p>
          <a:p>
            <a:pPr marL="285750" indent="-285750">
              <a:buFont typeface="Arial"/>
              <a:buChar char="•"/>
            </a:pPr>
            <a:r>
              <a:rPr lang="en-US" sz="2600" dirty="0"/>
              <a:t>Dispose of properly</a:t>
            </a:r>
          </a:p>
        </p:txBody>
      </p:sp>
    </p:spTree>
    <p:extLst>
      <p:ext uri="{BB962C8B-B14F-4D97-AF65-F5344CB8AC3E}">
        <p14:creationId xmlns:p14="http://schemas.microsoft.com/office/powerpoint/2010/main" val="1429062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t>References</a:t>
            </a:r>
          </a:p>
        </p:txBody>
      </p:sp>
      <p:sp>
        <p:nvSpPr>
          <p:cNvPr id="3" name="Content Placeholder 2"/>
          <p:cNvSpPr>
            <a:spLocks noGrp="1"/>
          </p:cNvSpPr>
          <p:nvPr>
            <p:ph idx="1"/>
          </p:nvPr>
        </p:nvSpPr>
        <p:spPr>
          <a:xfrm>
            <a:off x="457200" y="1050131"/>
            <a:ext cx="8229600" cy="4757738"/>
          </a:xfrm>
        </p:spPr>
        <p:txBody>
          <a:bodyPr/>
          <a:lstStyle/>
          <a:p>
            <a:pPr marL="0" indent="0">
              <a:buNone/>
            </a:pPr>
            <a:r>
              <a:rPr lang="en-US" sz="1800" dirty="0"/>
              <a:t>Container Gardening. H.C. Harrison</a:t>
            </a:r>
          </a:p>
          <a:p>
            <a:pPr marL="0" indent="0">
              <a:buNone/>
            </a:pPr>
            <a:r>
              <a:rPr lang="en-US" sz="1800" dirty="0">
                <a:hlinkClick r:id="rId2"/>
              </a:rPr>
              <a:t>http://learningstore.uwex.edu/assets/pdfs/A3382.pdf</a:t>
            </a:r>
            <a:endParaRPr lang="en-US" sz="1800" dirty="0"/>
          </a:p>
          <a:p>
            <a:pPr marL="0" indent="0">
              <a:buNone/>
            </a:pPr>
            <a:endParaRPr lang="en-US" sz="1100" dirty="0"/>
          </a:p>
          <a:p>
            <a:pPr marL="0" indent="0">
              <a:buNone/>
            </a:pPr>
            <a:r>
              <a:rPr lang="en-US" sz="1800" dirty="0"/>
              <a:t>Container Gardening. Cornell Cooperative Extension</a:t>
            </a:r>
          </a:p>
          <a:p>
            <a:pPr marL="0" indent="0">
              <a:buNone/>
            </a:pPr>
            <a:r>
              <a:rPr lang="en-US" sz="1800" dirty="0">
                <a:hlinkClick r:id="rId3"/>
              </a:rPr>
              <a:t>http://chemung.cce.cornell.edu/resources/container-gardening</a:t>
            </a:r>
            <a:r>
              <a:rPr lang="en-US" sz="1800" dirty="0"/>
              <a:t> </a:t>
            </a:r>
          </a:p>
          <a:p>
            <a:pPr marL="0" indent="0">
              <a:buNone/>
            </a:pPr>
            <a:endParaRPr lang="en-US" sz="1100" dirty="0"/>
          </a:p>
          <a:p>
            <a:pPr marL="0" indent="0">
              <a:buNone/>
            </a:pPr>
            <a:r>
              <a:rPr lang="en-US" sz="1800" dirty="0"/>
              <a:t>How to Create Sensational Pots and Planters. Kathy </a:t>
            </a:r>
            <a:r>
              <a:rPr lang="en-US" sz="1800" dirty="0" err="1"/>
              <a:t>LaLiberte</a:t>
            </a:r>
            <a:endParaRPr lang="en-US" sz="1800" dirty="0"/>
          </a:p>
          <a:p>
            <a:pPr marL="0" indent="0">
              <a:buNone/>
            </a:pPr>
            <a:r>
              <a:rPr lang="en-US" sz="1800" dirty="0">
                <a:hlinkClick r:id="rId4"/>
              </a:rPr>
              <a:t>https://www.gardeners.com/how-to/create-planters-that-stand-out/5325.html</a:t>
            </a:r>
            <a:endParaRPr lang="en-US" sz="1800" dirty="0"/>
          </a:p>
          <a:p>
            <a:pPr marL="0" indent="0">
              <a:buNone/>
            </a:pPr>
            <a:endParaRPr lang="en-US" sz="1100" dirty="0"/>
          </a:p>
          <a:p>
            <a:pPr marL="0" indent="0">
              <a:buNone/>
            </a:pPr>
            <a:r>
              <a:rPr lang="en-US" sz="1800" dirty="0"/>
              <a:t>University of California Agriculture and Natural Resources.2015. </a:t>
            </a:r>
            <a:r>
              <a:rPr lang="en-US" sz="1800" i="1" dirty="0"/>
              <a:t>California Master Gardener Handbook, Second Edition</a:t>
            </a:r>
            <a:r>
              <a:rPr lang="en-US" sz="1800" dirty="0"/>
              <a:t>. Publication 3382 </a:t>
            </a:r>
          </a:p>
          <a:p>
            <a:pPr marL="0" indent="0">
              <a:buNone/>
            </a:pPr>
            <a:endParaRPr lang="en-US" sz="1100" dirty="0"/>
          </a:p>
          <a:p>
            <a:pPr marL="0" indent="0">
              <a:buNone/>
            </a:pPr>
            <a:r>
              <a:rPr lang="en-US" sz="1800" dirty="0"/>
              <a:t>Soil Mechanics and Drainage. Andy Rooney</a:t>
            </a:r>
            <a:br>
              <a:rPr lang="en-US" sz="1800" dirty="0"/>
            </a:br>
            <a:r>
              <a:rPr lang="en-US" sz="1800" u="sng" dirty="0">
                <a:hlinkClick r:id="rId5"/>
              </a:rPr>
              <a:t>https://bonsaiwonders-art.blogspot.com/2010/01/purpose-behind-drainage-layers.html</a:t>
            </a:r>
            <a:r>
              <a:rPr lang="en-US" sz="1800" u="sng" dirty="0"/>
              <a:t> </a:t>
            </a:r>
            <a:endParaRPr lang="en-US" sz="1800" dirty="0"/>
          </a:p>
          <a:p>
            <a:pPr marL="0" indent="0">
              <a:buNone/>
            </a:pPr>
            <a:endParaRPr lang="en-US" dirty="0"/>
          </a:p>
          <a:p>
            <a:pPr lvl="1"/>
            <a:endParaRPr lang="en-US" dirty="0"/>
          </a:p>
        </p:txBody>
      </p:sp>
    </p:spTree>
    <p:extLst>
      <p:ext uri="{BB962C8B-B14F-4D97-AF65-F5344CB8AC3E}">
        <p14:creationId xmlns:p14="http://schemas.microsoft.com/office/powerpoint/2010/main" val="396040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A46E-F4FD-C741-B90C-B8F746095A37}"/>
              </a:ext>
            </a:extLst>
          </p:cNvPr>
          <p:cNvSpPr>
            <a:spLocks noGrp="1"/>
          </p:cNvSpPr>
          <p:nvPr>
            <p:ph type="title"/>
          </p:nvPr>
        </p:nvSpPr>
        <p:spPr/>
        <p:txBody>
          <a:bodyPr/>
          <a:lstStyle/>
          <a:p>
            <a:r>
              <a:rPr lang="en-US" dirty="0"/>
              <a:t>Container Accents in Larger Spaces</a:t>
            </a:r>
          </a:p>
        </p:txBody>
      </p:sp>
      <p:sp>
        <p:nvSpPr>
          <p:cNvPr id="3" name="Content Placeholder 2">
            <a:extLst>
              <a:ext uri="{FF2B5EF4-FFF2-40B4-BE49-F238E27FC236}">
                <a16:creationId xmlns:a16="http://schemas.microsoft.com/office/drawing/2014/main" id="{CE5481B3-BD9C-6147-B5EF-D945B6657E35}"/>
              </a:ext>
            </a:extLst>
          </p:cNvPr>
          <p:cNvSpPr>
            <a:spLocks noGrp="1"/>
          </p:cNvSpPr>
          <p:nvPr>
            <p:ph idx="1"/>
          </p:nvPr>
        </p:nvSpPr>
        <p:spPr/>
        <p:txBody>
          <a:bodyPr/>
          <a:lstStyle/>
          <a:p>
            <a:r>
              <a:rPr lang="en-US" dirty="0"/>
              <a:t>Accentuate the positive</a:t>
            </a:r>
          </a:p>
          <a:p>
            <a:r>
              <a:rPr lang="en-US" dirty="0"/>
              <a:t>Distract from the not so positive</a:t>
            </a:r>
          </a:p>
          <a:p>
            <a:r>
              <a:rPr lang="en-US" dirty="0"/>
              <a:t>Define pathways</a:t>
            </a:r>
          </a:p>
          <a:p>
            <a:r>
              <a:rPr lang="en-US" dirty="0"/>
              <a:t>Anchor other design </a:t>
            </a:r>
          </a:p>
          <a:p>
            <a:pPr marL="0" indent="0">
              <a:buNone/>
            </a:pPr>
            <a:r>
              <a:rPr lang="en-US" dirty="0"/>
              <a:t>    elements</a:t>
            </a:r>
          </a:p>
          <a:p>
            <a:r>
              <a:rPr lang="en-US" dirty="0"/>
              <a:t>Border water feature</a:t>
            </a:r>
          </a:p>
        </p:txBody>
      </p:sp>
      <p:pic>
        <p:nvPicPr>
          <p:cNvPr id="5" name="Picture 4">
            <a:extLst>
              <a:ext uri="{FF2B5EF4-FFF2-40B4-BE49-F238E27FC236}">
                <a16:creationId xmlns:a16="http://schemas.microsoft.com/office/drawing/2014/main" id="{40F043CC-6184-7448-B7E1-F09B04D6FDE6}"/>
              </a:ext>
            </a:extLst>
          </p:cNvPr>
          <p:cNvPicPr>
            <a:picLocks noChangeAspect="1"/>
          </p:cNvPicPr>
          <p:nvPr/>
        </p:nvPicPr>
        <p:blipFill>
          <a:blip r:embed="rId3"/>
          <a:stretch>
            <a:fillRect/>
          </a:stretch>
        </p:blipFill>
        <p:spPr>
          <a:xfrm>
            <a:off x="5162550" y="2891114"/>
            <a:ext cx="3524250" cy="2707032"/>
          </a:xfrm>
          <a:prstGeom prst="rect">
            <a:avLst/>
          </a:prstGeom>
        </p:spPr>
      </p:pic>
    </p:spTree>
    <p:extLst>
      <p:ext uri="{BB962C8B-B14F-4D97-AF65-F5344CB8AC3E}">
        <p14:creationId xmlns:p14="http://schemas.microsoft.com/office/powerpoint/2010/main" val="3950012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6AEE-3FA8-9F45-BDB0-62579CE1E0D3}"/>
              </a:ext>
            </a:extLst>
          </p:cNvPr>
          <p:cNvSpPr>
            <a:spLocks noGrp="1"/>
          </p:cNvSpPr>
          <p:nvPr>
            <p:ph type="title"/>
          </p:nvPr>
        </p:nvSpPr>
        <p:spPr>
          <a:xfrm>
            <a:off x="457200" y="0"/>
            <a:ext cx="8229600" cy="1417638"/>
          </a:xfrm>
        </p:spPr>
        <p:txBody>
          <a:bodyPr/>
          <a:lstStyle/>
          <a:p>
            <a:pPr algn="just"/>
            <a:r>
              <a:rPr lang="en-US" dirty="0"/>
              <a:t>References</a:t>
            </a:r>
          </a:p>
        </p:txBody>
      </p:sp>
      <p:sp>
        <p:nvSpPr>
          <p:cNvPr id="3" name="Content Placeholder 2">
            <a:extLst>
              <a:ext uri="{FF2B5EF4-FFF2-40B4-BE49-F238E27FC236}">
                <a16:creationId xmlns:a16="http://schemas.microsoft.com/office/drawing/2014/main" id="{7D2D7735-4661-0449-A863-1238241E477E}"/>
              </a:ext>
            </a:extLst>
          </p:cNvPr>
          <p:cNvSpPr>
            <a:spLocks noGrp="1"/>
          </p:cNvSpPr>
          <p:nvPr>
            <p:ph idx="1"/>
          </p:nvPr>
        </p:nvSpPr>
        <p:spPr>
          <a:xfrm>
            <a:off x="457200" y="1158875"/>
            <a:ext cx="8229600" cy="4598988"/>
          </a:xfrm>
        </p:spPr>
        <p:txBody>
          <a:bodyPr/>
          <a:lstStyle/>
          <a:p>
            <a:pPr marL="0" indent="0">
              <a:buNone/>
            </a:pPr>
            <a:r>
              <a:rPr lang="en-US" sz="1800" dirty="0"/>
              <a:t>Concepts of Water Potential:</a:t>
            </a:r>
          </a:p>
          <a:p>
            <a:pPr marL="0" indent="0">
              <a:buNone/>
            </a:pPr>
            <a:r>
              <a:rPr lang="en-US" sz="1800" dirty="0"/>
              <a:t>Water Management in the Home Garden and Landscape, 2016, </a:t>
            </a:r>
            <a:r>
              <a:rPr lang="en-US" sz="1800" dirty="0" err="1"/>
              <a:t>Lorence</a:t>
            </a:r>
            <a:r>
              <a:rPr lang="en-US" sz="1800" dirty="0"/>
              <a:t> (Loren) R. Oki, Ph.D., CE Specialist, Environmental Horticulture, Co-Director, UC Nursery &amp; Floriculture Alliance, Univ. of CA, Davis</a:t>
            </a:r>
          </a:p>
          <a:p>
            <a:pPr marL="0" indent="0">
              <a:buNone/>
            </a:pPr>
            <a:endParaRPr lang="en-US" sz="1100" dirty="0"/>
          </a:p>
          <a:p>
            <a:pPr marL="0" indent="0">
              <a:buNone/>
            </a:pPr>
            <a:r>
              <a:rPr lang="en-US" sz="1800" dirty="0"/>
              <a:t>Soluble Salts:</a:t>
            </a:r>
          </a:p>
          <a:p>
            <a:pPr marL="0" indent="0">
              <a:buNone/>
            </a:pPr>
            <a:r>
              <a:rPr lang="en-US" sz="1800" u="sng" dirty="0">
                <a:hlinkClick r:id="rId2"/>
              </a:rPr>
              <a:t>http://cagardenweb.ucanr.edu/Houseplants/Soluble_Salts/</a:t>
            </a:r>
            <a:endParaRPr lang="en-US" sz="1800" dirty="0"/>
          </a:p>
          <a:p>
            <a:pPr marL="0" indent="0">
              <a:buNone/>
            </a:pPr>
            <a:r>
              <a:rPr lang="en-US" sz="1800" dirty="0"/>
              <a:t>The Garden Web, Univ. of CA, Div. of Agriculture and Natural Resources </a:t>
            </a:r>
          </a:p>
          <a:p>
            <a:pPr marL="0" indent="0">
              <a:buNone/>
            </a:pPr>
            <a:endParaRPr lang="en-US" sz="1100" dirty="0"/>
          </a:p>
          <a:p>
            <a:pPr marL="0" indent="0">
              <a:buNone/>
            </a:pPr>
            <a:r>
              <a:rPr lang="en-US" sz="1800" dirty="0"/>
              <a:t>Potting Soil Mixes:</a:t>
            </a:r>
          </a:p>
          <a:p>
            <a:pPr marL="0" indent="0">
              <a:buNone/>
            </a:pPr>
            <a:r>
              <a:rPr lang="en-US" sz="1800" u="sng" dirty="0">
                <a:hlinkClick r:id="rId3"/>
              </a:rPr>
              <a:t>https://sfyl.ifas.ufl.edu/lawn-and-garden/homemade-potting-mix/</a:t>
            </a:r>
            <a:endParaRPr lang="en-US" sz="1800" u="sng" dirty="0"/>
          </a:p>
          <a:p>
            <a:pPr marL="0" indent="0">
              <a:buNone/>
            </a:pPr>
            <a:r>
              <a:rPr lang="en-US" sz="1800" dirty="0"/>
              <a:t>Homemade Potting Mix, University of FL/IFAS Extension</a:t>
            </a:r>
          </a:p>
          <a:p>
            <a:pPr marL="0" indent="0">
              <a:buNone/>
            </a:pPr>
            <a:endParaRPr lang="en-US" sz="1100" dirty="0"/>
          </a:p>
          <a:p>
            <a:pPr marL="0" indent="0">
              <a:buNone/>
            </a:pPr>
            <a:r>
              <a:rPr lang="en-US" sz="1800" u="sng" dirty="0">
                <a:hlinkClick r:id="rId4"/>
              </a:rPr>
              <a:t>https://www.bhg.com/gardening/container/basics/make-your-own-potting-mixes/</a:t>
            </a:r>
            <a:endParaRPr lang="en-US" sz="1800" dirty="0"/>
          </a:p>
          <a:p>
            <a:pPr marL="0" indent="0">
              <a:buNone/>
            </a:pPr>
            <a:r>
              <a:rPr lang="en-US" sz="1800" dirty="0"/>
              <a:t>How to Make Your Own Potting Mix, Better Homes and Gardens</a:t>
            </a:r>
          </a:p>
        </p:txBody>
      </p:sp>
    </p:spTree>
    <p:extLst>
      <p:ext uri="{BB962C8B-B14F-4D97-AF65-F5344CB8AC3E}">
        <p14:creationId xmlns:p14="http://schemas.microsoft.com/office/powerpoint/2010/main" val="4222222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EA2A-3EB4-6245-B109-F3235AA6463C}"/>
              </a:ext>
            </a:extLst>
          </p:cNvPr>
          <p:cNvSpPr>
            <a:spLocks noGrp="1"/>
          </p:cNvSpPr>
          <p:nvPr>
            <p:ph type="title"/>
          </p:nvPr>
        </p:nvSpPr>
        <p:spPr/>
        <p:txBody>
          <a:bodyPr/>
          <a:lstStyle/>
          <a:p>
            <a:pPr algn="l"/>
            <a:r>
              <a:rPr lang="en-US" dirty="0"/>
              <a:t>References</a:t>
            </a:r>
          </a:p>
        </p:txBody>
      </p:sp>
      <p:sp>
        <p:nvSpPr>
          <p:cNvPr id="3" name="Content Placeholder 2">
            <a:extLst>
              <a:ext uri="{FF2B5EF4-FFF2-40B4-BE49-F238E27FC236}">
                <a16:creationId xmlns:a16="http://schemas.microsoft.com/office/drawing/2014/main" id="{3D167402-C621-6044-A9D9-BD72E91C6521}"/>
              </a:ext>
            </a:extLst>
          </p:cNvPr>
          <p:cNvSpPr>
            <a:spLocks noGrp="1"/>
          </p:cNvSpPr>
          <p:nvPr>
            <p:ph idx="1"/>
          </p:nvPr>
        </p:nvSpPr>
        <p:spPr/>
        <p:txBody>
          <a:bodyPr/>
          <a:lstStyle/>
          <a:p>
            <a:pPr marL="0" indent="0">
              <a:buNone/>
            </a:pPr>
            <a:r>
              <a:rPr lang="en-US" sz="1800" u="sng" dirty="0">
                <a:hlinkClick r:id="rId2"/>
              </a:rPr>
              <a:t>https://articles.extension.org/pages/20982/organic-potting-mix-basics</a:t>
            </a:r>
            <a:endParaRPr lang="en-US" sz="1800" dirty="0"/>
          </a:p>
          <a:p>
            <a:pPr marL="0" indent="0">
              <a:buNone/>
            </a:pPr>
            <a:r>
              <a:rPr lang="en-US" sz="1800" dirty="0"/>
              <a:t>Organic Potting Mix Basics, Michelle Wander, University of Illinois</a:t>
            </a:r>
          </a:p>
          <a:p>
            <a:pPr marL="0" indent="0">
              <a:buNone/>
            </a:pPr>
            <a:endParaRPr lang="en-US" sz="1100" dirty="0"/>
          </a:p>
          <a:p>
            <a:pPr marL="0" indent="0">
              <a:buNone/>
            </a:pPr>
            <a:r>
              <a:rPr lang="en-US" sz="1800" dirty="0"/>
              <a:t>Tomato Potting Mix:</a:t>
            </a:r>
          </a:p>
          <a:p>
            <a:pPr marL="0" indent="0">
              <a:buNone/>
            </a:pPr>
            <a:r>
              <a:rPr lang="en-US" sz="1800" dirty="0">
                <a:hlinkClick r:id="rId3"/>
              </a:rPr>
              <a:t>https://www.growbetterveggies.com/growbetterveggies/2010/04/growing-tomatoes-in-pots.html</a:t>
            </a:r>
            <a:endParaRPr lang="en-US" sz="1800" dirty="0"/>
          </a:p>
          <a:p>
            <a:pPr marL="0" indent="0">
              <a:buNone/>
            </a:pPr>
            <a:r>
              <a:rPr lang="en-US" sz="1800" dirty="0"/>
              <a:t>Growing Tomatoes in Pots, Cynthia Sandberg, Love Apple Farm</a:t>
            </a:r>
          </a:p>
        </p:txBody>
      </p:sp>
    </p:spTree>
    <p:extLst>
      <p:ext uri="{BB962C8B-B14F-4D97-AF65-F5344CB8AC3E}">
        <p14:creationId xmlns:p14="http://schemas.microsoft.com/office/powerpoint/2010/main" val="4178184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0" i="0" u="none" strike="noStrike" cap="none" dirty="0">
                <a:solidFill>
                  <a:schemeClr val="dk1"/>
                </a:solidFill>
                <a:latin typeface="Calibri"/>
                <a:ea typeface="Calibri"/>
                <a:cs typeface="Calibri"/>
                <a:sym typeface="Calibri"/>
              </a:rPr>
              <a:t>Stumped? Ask a Master Gardener</a:t>
            </a:r>
            <a:endParaRPr sz="4400" b="0" i="0" u="none" strike="noStrike" cap="none" dirty="0">
              <a:solidFill>
                <a:schemeClr val="dk1"/>
              </a:solidFill>
              <a:latin typeface="Calibri"/>
              <a:ea typeface="Calibri"/>
              <a:cs typeface="Calibri"/>
              <a:sym typeface="Calibri"/>
            </a:endParaRPr>
          </a:p>
        </p:txBody>
      </p:sp>
      <p:sp>
        <p:nvSpPr>
          <p:cNvPr id="401" name="Shape 401"/>
          <p:cNvSpPr txBox="1">
            <a:spLocks noGrp="1"/>
          </p:cNvSpPr>
          <p:nvPr>
            <p:ph type="body" idx="1"/>
          </p:nvPr>
        </p:nvSpPr>
        <p:spPr>
          <a:xfrm>
            <a:off x="457200" y="1313157"/>
            <a:ext cx="6717323" cy="44545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US" sz="3200" b="0" i="0" u="none" strike="noStrike" cap="none" dirty="0">
                <a:solidFill>
                  <a:schemeClr val="dk1"/>
                </a:solidFill>
                <a:latin typeface="Calibri"/>
                <a:ea typeface="Calibri"/>
                <a:cs typeface="Calibri"/>
                <a:sym typeface="Calibri"/>
              </a:rPr>
              <a:t>Ask the UC Master Gardener Hotline</a:t>
            </a:r>
            <a:endParaRPr dirty="0"/>
          </a:p>
          <a:p>
            <a:pPr marL="0" marR="0" lvl="0" indent="0" algn="l" rtl="0">
              <a:spcBef>
                <a:spcPts val="640"/>
              </a:spcBef>
              <a:spcAft>
                <a:spcPts val="0"/>
              </a:spcAft>
              <a:buClr>
                <a:schemeClr val="dk1"/>
              </a:buClr>
              <a:buSzPts val="3200"/>
              <a:buFont typeface="Arial"/>
              <a:buNone/>
            </a:pPr>
            <a:r>
              <a:rPr lang="en-US" sz="3200" b="0" i="0" u="sng" strike="noStrike" cap="none" dirty="0">
                <a:solidFill>
                  <a:schemeClr val="hlink"/>
                </a:solidFill>
                <a:latin typeface="Calibri"/>
                <a:ea typeface="Calibri"/>
                <a:cs typeface="Calibri"/>
                <a:sym typeface="Calibri"/>
                <a:hlinkClick r:id="rId3"/>
              </a:rPr>
              <a:t>http://mbmg.ucanr.edu/hotline/</a:t>
            </a:r>
            <a:endParaRPr sz="3200" b="0" i="0" u="none" strike="noStrike" cap="none" dirty="0">
              <a:solidFill>
                <a:schemeClr val="dk1"/>
              </a:solidFill>
              <a:latin typeface="Calibri"/>
              <a:ea typeface="Calibri"/>
              <a:cs typeface="Calibri"/>
              <a:sym typeface="Calibri"/>
            </a:endParaRPr>
          </a:p>
        </p:txBody>
      </p:sp>
      <p:pic>
        <p:nvPicPr>
          <p:cNvPr id="402" name="Shape 402" descr="Hotline Banner"/>
          <p:cNvPicPr preferRelativeResize="0"/>
          <p:nvPr/>
        </p:nvPicPr>
        <p:blipFill rotWithShape="1">
          <a:blip r:embed="rId4">
            <a:alphaModFix/>
          </a:blip>
          <a:srcRect/>
          <a:stretch/>
        </p:blipFill>
        <p:spPr>
          <a:xfrm>
            <a:off x="1481092" y="2828340"/>
            <a:ext cx="5693431" cy="2867264"/>
          </a:xfrm>
          <a:prstGeom prst="rect">
            <a:avLst/>
          </a:prstGeom>
          <a:noFill/>
          <a:ln>
            <a:noFill/>
          </a:ln>
        </p:spPr>
      </p:pic>
    </p:spTree>
    <p:extLst>
      <p:ext uri="{BB962C8B-B14F-4D97-AF65-F5344CB8AC3E}">
        <p14:creationId xmlns:p14="http://schemas.microsoft.com/office/powerpoint/2010/main" val="2070222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6098"/>
            <a:ext cx="9144000" cy="6858001"/>
          </a:xfrm>
          <a:prstGeom prst="rect">
            <a:avLst/>
          </a:prstGeom>
        </p:spPr>
      </p:pic>
    </p:spTree>
    <p:custDataLst>
      <p:tags r:id="rId1"/>
    </p:custDataLst>
    <p:extLst>
      <p:ext uri="{BB962C8B-B14F-4D97-AF65-F5344CB8AC3E}">
        <p14:creationId xmlns:p14="http://schemas.microsoft.com/office/powerpoint/2010/main" val="22425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5CC6-0CD5-DA40-8511-28DA9DB12CCB}"/>
              </a:ext>
            </a:extLst>
          </p:cNvPr>
          <p:cNvSpPr>
            <a:spLocks noGrp="1"/>
          </p:cNvSpPr>
          <p:nvPr>
            <p:ph type="title"/>
          </p:nvPr>
        </p:nvSpPr>
        <p:spPr/>
        <p:txBody>
          <a:bodyPr/>
          <a:lstStyle/>
          <a:p>
            <a:pPr algn="l"/>
            <a:r>
              <a:rPr lang="en-US" dirty="0"/>
              <a:t>Placement Matters &amp; If Its Not Quite Right – Move it!</a:t>
            </a:r>
          </a:p>
        </p:txBody>
      </p:sp>
      <p:sp>
        <p:nvSpPr>
          <p:cNvPr id="3" name="Content Placeholder 2">
            <a:extLst>
              <a:ext uri="{FF2B5EF4-FFF2-40B4-BE49-F238E27FC236}">
                <a16:creationId xmlns:a16="http://schemas.microsoft.com/office/drawing/2014/main" id="{E7A670EF-4FBD-0343-8224-4B282581D841}"/>
              </a:ext>
            </a:extLst>
          </p:cNvPr>
          <p:cNvSpPr>
            <a:spLocks noGrp="1"/>
          </p:cNvSpPr>
          <p:nvPr>
            <p:ph idx="1"/>
          </p:nvPr>
        </p:nvSpPr>
        <p:spPr/>
        <p:txBody>
          <a:bodyPr/>
          <a:lstStyle/>
          <a:p>
            <a:r>
              <a:rPr lang="en-US" dirty="0"/>
              <a:t>If its in a container, the ‘Goldilocks rule’ applies</a:t>
            </a:r>
          </a:p>
          <a:p>
            <a:r>
              <a:rPr lang="en-US" dirty="0"/>
              <a:t>Observation will dictate location change</a:t>
            </a:r>
          </a:p>
          <a:p>
            <a:r>
              <a:rPr lang="en-US" dirty="0"/>
              <a:t>Sunlight, water, nutrients or soil?</a:t>
            </a:r>
          </a:p>
          <a:p>
            <a:r>
              <a:rPr lang="en-US" dirty="0"/>
              <a:t>Frost</a:t>
            </a:r>
          </a:p>
          <a:p>
            <a:endParaRPr lang="en-US" dirty="0"/>
          </a:p>
        </p:txBody>
      </p:sp>
      <p:pic>
        <p:nvPicPr>
          <p:cNvPr id="4" name="Picture 3">
            <a:extLst>
              <a:ext uri="{FF2B5EF4-FFF2-40B4-BE49-F238E27FC236}">
                <a16:creationId xmlns:a16="http://schemas.microsoft.com/office/drawing/2014/main" id="{AB170C57-ED05-174E-B747-2600649AD8EE}"/>
              </a:ext>
            </a:extLst>
          </p:cNvPr>
          <p:cNvPicPr>
            <a:picLocks noChangeAspect="1"/>
          </p:cNvPicPr>
          <p:nvPr/>
        </p:nvPicPr>
        <p:blipFill>
          <a:blip r:embed="rId3"/>
          <a:stretch>
            <a:fillRect/>
          </a:stretch>
        </p:blipFill>
        <p:spPr>
          <a:xfrm>
            <a:off x="6486698" y="3429000"/>
            <a:ext cx="2453224" cy="2423160"/>
          </a:xfrm>
          <a:prstGeom prst="rect">
            <a:avLst/>
          </a:prstGeom>
        </p:spPr>
      </p:pic>
    </p:spTree>
    <p:extLst>
      <p:ext uri="{BB962C8B-B14F-4D97-AF65-F5344CB8AC3E}">
        <p14:creationId xmlns:p14="http://schemas.microsoft.com/office/powerpoint/2010/main" val="248724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Choose a container</a:t>
            </a:r>
          </a:p>
        </p:txBody>
      </p:sp>
      <p:sp>
        <p:nvSpPr>
          <p:cNvPr id="3" name="Content Placeholder 2"/>
          <p:cNvSpPr>
            <a:spLocks noGrp="1"/>
          </p:cNvSpPr>
          <p:nvPr>
            <p:ph idx="1"/>
          </p:nvPr>
        </p:nvSpPr>
        <p:spPr>
          <a:xfrm>
            <a:off x="449618" y="1300766"/>
            <a:ext cx="4795482" cy="4115784"/>
          </a:xfrm>
        </p:spPr>
        <p:txBody>
          <a:bodyPr/>
          <a:lstStyle/>
          <a:p>
            <a:r>
              <a:rPr lang="en-US" dirty="0"/>
              <a:t>One that you like</a:t>
            </a:r>
          </a:p>
          <a:p>
            <a:r>
              <a:rPr lang="en-US" dirty="0"/>
              <a:t>The right size</a:t>
            </a:r>
          </a:p>
          <a:p>
            <a:r>
              <a:rPr lang="en-US" dirty="0"/>
              <a:t>Porosity to match plant needs</a:t>
            </a:r>
          </a:p>
          <a:p>
            <a:r>
              <a:rPr lang="en-US" dirty="0"/>
              <a:t>Effects on soil temperature</a:t>
            </a:r>
          </a:p>
          <a:p>
            <a:r>
              <a:rPr lang="en-US" dirty="0"/>
              <a:t>Weight and portability</a:t>
            </a:r>
          </a:p>
          <a:p>
            <a:r>
              <a:rPr lang="en-US" dirty="0"/>
              <a:t>Cost</a:t>
            </a:r>
          </a:p>
          <a:p>
            <a:pPr marL="457200" lvl="1" indent="0">
              <a:buNone/>
            </a:pPr>
            <a:endParaRPr lang="en-US" dirty="0"/>
          </a:p>
          <a:p>
            <a:pPr lvl="2"/>
            <a:endParaRPr lang="en-US" dirty="0"/>
          </a:p>
        </p:txBody>
      </p:sp>
      <p:pic>
        <p:nvPicPr>
          <p:cNvPr id="5" name="Picture 4">
            <a:extLst>
              <a:ext uri="{FF2B5EF4-FFF2-40B4-BE49-F238E27FC236}">
                <a16:creationId xmlns:a16="http://schemas.microsoft.com/office/drawing/2014/main" id="{125B4506-6AE3-7B41-B96D-8B0E3CFC4C69}"/>
              </a:ext>
            </a:extLst>
          </p:cNvPr>
          <p:cNvPicPr>
            <a:picLocks noChangeAspect="1"/>
          </p:cNvPicPr>
          <p:nvPr/>
        </p:nvPicPr>
        <p:blipFill rotWithShape="1">
          <a:blip r:embed="rId3"/>
          <a:srcRect l="8455" r="7646"/>
          <a:stretch/>
        </p:blipFill>
        <p:spPr>
          <a:xfrm>
            <a:off x="4865203" y="1300766"/>
            <a:ext cx="3829179" cy="4382047"/>
          </a:xfrm>
          <a:prstGeom prst="rect">
            <a:avLst/>
          </a:prstGeom>
        </p:spPr>
      </p:pic>
    </p:spTree>
    <p:extLst>
      <p:ext uri="{BB962C8B-B14F-4D97-AF65-F5344CB8AC3E}">
        <p14:creationId xmlns:p14="http://schemas.microsoft.com/office/powerpoint/2010/main" val="41425515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6386Branding_-_UCMGMB_Letterhead_&amp;_Templates73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34541</TotalTime>
  <Words>5472</Words>
  <Application>Microsoft Macintosh PowerPoint</Application>
  <PresentationFormat>On-screen Show (4:3)</PresentationFormat>
  <Paragraphs>738</Paragraphs>
  <Slides>73</Slides>
  <Notes>56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73</vt:i4>
      </vt:variant>
    </vt:vector>
  </HeadingPairs>
  <TitlesOfParts>
    <vt:vector size="79" baseType="lpstr">
      <vt:lpstr>Arial</vt:lpstr>
      <vt:lpstr>Calibri</vt:lpstr>
      <vt:lpstr>Verdana</vt:lpstr>
      <vt:lpstr>Wingdings</vt:lpstr>
      <vt:lpstr>6386Branding_-_UCMGMB_Letterhead_&amp;_Templates73018</vt:lpstr>
      <vt:lpstr>Custom Design</vt:lpstr>
      <vt:lpstr>Container Gardening Basics and Beyond</vt:lpstr>
      <vt:lpstr>Containers for Any Environment &amp; All Gardening Skill Levels</vt:lpstr>
      <vt:lpstr>Why Container Gardening? Why Not!!</vt:lpstr>
      <vt:lpstr>Adaptability</vt:lpstr>
      <vt:lpstr>Voilà</vt:lpstr>
      <vt:lpstr>Small Spaces</vt:lpstr>
      <vt:lpstr>Container Accents in Larger Spaces</vt:lpstr>
      <vt:lpstr>Placement Matters &amp; If Its Not Quite Right – Move it!</vt:lpstr>
      <vt:lpstr>Choose a container</vt:lpstr>
      <vt:lpstr>Terra Cotta</vt:lpstr>
      <vt:lpstr>Glazed Clay and Ceramic</vt:lpstr>
      <vt:lpstr>Wood</vt:lpstr>
      <vt:lpstr>Plastic</vt:lpstr>
      <vt:lpstr>Fiberglass</vt:lpstr>
      <vt:lpstr>Fabric</vt:lpstr>
      <vt:lpstr>Metal</vt:lpstr>
      <vt:lpstr>Concrete</vt:lpstr>
      <vt:lpstr>Hanging Containers</vt:lpstr>
      <vt:lpstr>Repurposed</vt:lpstr>
      <vt:lpstr>The right sized container</vt:lpstr>
      <vt:lpstr>Container size—small</vt:lpstr>
      <vt:lpstr>Container size—small </vt:lpstr>
      <vt:lpstr>Container size—medium</vt:lpstr>
      <vt:lpstr>Container size—medium</vt:lpstr>
      <vt:lpstr>Container size—large</vt:lpstr>
      <vt:lpstr>Container size—large </vt:lpstr>
      <vt:lpstr>Container size—XL </vt:lpstr>
      <vt:lpstr>UC Master Gardener &amp; Bee Keeper Randy Fox shows container gardening done well!</vt:lpstr>
      <vt:lpstr>Tricks for tall heavy pots</vt:lpstr>
      <vt:lpstr>Pot accessories</vt:lpstr>
      <vt:lpstr>Drain hole tips </vt:lpstr>
      <vt:lpstr>Should you add gravel?  NO!</vt:lpstr>
      <vt:lpstr>Drilling a hole in your pot</vt:lpstr>
      <vt:lpstr>Sanitizing used pots</vt:lpstr>
      <vt:lpstr>Soil Composition</vt:lpstr>
      <vt:lpstr>Potting Soil Tips</vt:lpstr>
      <vt:lpstr>Amendments</vt:lpstr>
      <vt:lpstr>Sphagnum Peat</vt:lpstr>
      <vt:lpstr>Coco coir </vt:lpstr>
      <vt:lpstr>Pumice</vt:lpstr>
      <vt:lpstr>Sharp Sand</vt:lpstr>
      <vt:lpstr>Perlite</vt:lpstr>
      <vt:lpstr>Vermiculite</vt:lpstr>
      <vt:lpstr>Additional Amendments</vt:lpstr>
      <vt:lpstr>Potting Soil Recipes</vt:lpstr>
      <vt:lpstr>Love Apple Farm Tomato Mix</vt:lpstr>
      <vt:lpstr>Watering Plants in a Container</vt:lpstr>
      <vt:lpstr>Understanding Water Potential  in a Container</vt:lpstr>
      <vt:lpstr>Shallow vs Tall</vt:lpstr>
      <vt:lpstr>Choosing nursery stock</vt:lpstr>
      <vt:lpstr>Choosing nursery stock</vt:lpstr>
      <vt:lpstr>Choosing nursery stock</vt:lpstr>
      <vt:lpstr>Managing root bound plants</vt:lpstr>
      <vt:lpstr>Preparing the root ball for planting</vt:lpstr>
      <vt:lpstr>Planting guidelines</vt:lpstr>
      <vt:lpstr>Single specimen in a pot</vt:lpstr>
      <vt:lpstr>Planting a container arrangement</vt:lpstr>
      <vt:lpstr>Container design 101</vt:lpstr>
      <vt:lpstr>Plant in this order</vt:lpstr>
      <vt:lpstr>Design success—grand scale</vt:lpstr>
      <vt:lpstr>Design Success—small scale</vt:lpstr>
      <vt:lpstr>Time to repot?</vt:lpstr>
      <vt:lpstr>One container—all seasons</vt:lpstr>
      <vt:lpstr>Planting seeds in containers</vt:lpstr>
      <vt:lpstr>Maintaining potted plants</vt:lpstr>
      <vt:lpstr>Integrated pest management: </vt:lpstr>
      <vt:lpstr>Minimally disruptive pest controls</vt:lpstr>
      <vt:lpstr>Chemical Controls </vt:lpstr>
      <vt:lpstr>References</vt:lpstr>
      <vt:lpstr>References</vt:lpstr>
      <vt:lpstr>References</vt:lpstr>
      <vt:lpstr>Stumped? Ask a Master Gardener</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Delise</dc:creator>
  <cp:lastModifiedBy>Kevin Foster</cp:lastModifiedBy>
  <cp:revision>278</cp:revision>
  <cp:lastPrinted>2019-03-27T22:58:56Z</cp:lastPrinted>
  <dcterms:created xsi:type="dcterms:W3CDTF">2018-01-20T17:00:35Z</dcterms:created>
  <dcterms:modified xsi:type="dcterms:W3CDTF">2019-04-06T03:07:12Z</dcterms:modified>
</cp:coreProperties>
</file>