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31"/>
  </p:notesMasterIdLst>
  <p:handoutMasterIdLst>
    <p:handoutMasterId r:id="rId32"/>
  </p:handoutMasterIdLst>
  <p:sldIdLst>
    <p:sldId id="320" r:id="rId6"/>
    <p:sldId id="324" r:id="rId7"/>
    <p:sldId id="328" r:id="rId8"/>
    <p:sldId id="264" r:id="rId9"/>
    <p:sldId id="323" r:id="rId10"/>
    <p:sldId id="332" r:id="rId11"/>
    <p:sldId id="312" r:id="rId12"/>
    <p:sldId id="309" r:id="rId13"/>
    <p:sldId id="327" r:id="rId14"/>
    <p:sldId id="329" r:id="rId15"/>
    <p:sldId id="267" r:id="rId16"/>
    <p:sldId id="321" r:id="rId17"/>
    <p:sldId id="279" r:id="rId18"/>
    <p:sldId id="283" r:id="rId19"/>
    <p:sldId id="322" r:id="rId20"/>
    <p:sldId id="334" r:id="rId21"/>
    <p:sldId id="335" r:id="rId22"/>
    <p:sldId id="272" r:id="rId23"/>
    <p:sldId id="296" r:id="rId24"/>
    <p:sldId id="273" r:id="rId25"/>
    <p:sldId id="330" r:id="rId26"/>
    <p:sldId id="271" r:id="rId27"/>
    <p:sldId id="274" r:id="rId28"/>
    <p:sldId id="325" r:id="rId29"/>
    <p:sldId id="32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l" initials="G" lastIdx="7" clrIdx="0"/>
  <p:cmAuthor id="1" name="Whetstone, Lauren (CDPH-PS-CDIC-CPNS)" initials="LMW" lastIdx="13" clrIdx="1"/>
  <p:cmAuthor id="2" name="Cifeng T. Yang" initials="CTY" lastIdx="26" clrIdx="2"/>
  <p:cmAuthor id="3" name="EEI" initials="" lastIdx="1" clrIdx="3"/>
  <p:cmAuthor id="4" name="Janice Kao" initials="JK" lastIdx="7" clrIdx="4"/>
  <p:cmAuthor id="5" name="Christina M Becker" initials="CMB" lastIdx="1" clrIdx="5">
    <p:extLst>
      <p:ext uri="{19B8F6BF-5375-455C-9EA6-DF929625EA0E}">
        <p15:presenceInfo xmlns:p15="http://schemas.microsoft.com/office/powerpoint/2012/main" userId="4f9f4e5f-758a-4cec-89e3-6ff9b8c14c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7966B-B189-1940-AFA4-AFC702C0EF6F}" v="1" dt="2018-11-09T20:30:56.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06" d="100"/>
          <a:sy n="106" d="100"/>
        </p:scale>
        <p:origin x="18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Kao" userId="S::jankao@ucdavis.edu::0c1c0f66-4494-448a-83a5-f6c1d4d9be8a" providerId="AD" clId="Web-{7E5AC6C0-C55B-C412-5F45-E35FDE0EAB09}"/>
  </pc:docChgLst>
  <pc:docChgLst>
    <pc:chgData name="Christina M Becker" userId="S::cmbecker@ucdavis.edu::4f9f4e5f-758a-4cec-89e3-6ff9b8c14c8d" providerId="AD" clId="Web-{1B669029-54E4-4D74-0FEF-17360956011A}"/>
  </pc:docChgLst>
  <pc:docChgLst>
    <pc:chgData name="Christina M Becker" userId="S::cmbecker@ucdavis.edu::4f9f4e5f-758a-4cec-89e3-6ff9b8c14c8d" providerId="AD" clId="Web-{94BC75FD-F639-4360-AE36-09E2B26034EB}"/>
  </pc:docChgLst>
  <pc:docChgLst>
    <pc:chgData name="Janice Kao" userId="S::jankao@ucdavis.edu::0c1c0f66-4494-448a-83a5-f6c1d4d9be8a" providerId="AD" clId="Web-{7FD2CE4E-BB0D-4715-894A-E10F636F83D4}"/>
  </pc:docChgLst>
  <pc:docChgLst>
    <pc:chgData name="Christina M Becker" userId="4f9f4e5f-758a-4cec-89e3-6ff9b8c14c8d" providerId="ADAL" clId="{2567966B-B189-1940-AFA4-AFC702C0EF6F}"/>
    <pc:docChg chg="modSld">
      <pc:chgData name="Christina M Becker" userId="4f9f4e5f-758a-4cec-89e3-6ff9b8c14c8d" providerId="ADAL" clId="{2567966B-B189-1940-AFA4-AFC702C0EF6F}" dt="2018-11-09T20:31:00.057" v="2"/>
      <pc:docMkLst>
        <pc:docMk/>
      </pc:docMkLst>
      <pc:sldChg chg="addSp delSp modSp">
        <pc:chgData name="Christina M Becker" userId="4f9f4e5f-758a-4cec-89e3-6ff9b8c14c8d" providerId="ADAL" clId="{2567966B-B189-1940-AFA4-AFC702C0EF6F}" dt="2018-11-09T20:31:00.057" v="2"/>
        <pc:sldMkLst>
          <pc:docMk/>
          <pc:sldMk cId="2166164554" sldId="324"/>
        </pc:sldMkLst>
        <pc:spChg chg="add del mod">
          <ac:chgData name="Christina M Becker" userId="4f9f4e5f-758a-4cec-89e3-6ff9b8c14c8d" providerId="ADAL" clId="{2567966B-B189-1940-AFA4-AFC702C0EF6F}" dt="2018-11-09T20:31:00.057" v="2"/>
          <ac:spMkLst>
            <pc:docMk/>
            <pc:sldMk cId="2166164554" sldId="324"/>
            <ac:spMk id="2" creationId="{B63CDEFA-32DF-4A4A-A896-A627BE480663}"/>
          </ac:spMkLst>
        </pc:spChg>
      </pc:sldChg>
    </pc:docChg>
  </pc:docChgLst>
  <pc:docChgLst>
    <pc:chgData name="Christina M Becker" userId="S::cmbecker@ucdavis.edu::4f9f4e5f-758a-4cec-89e3-6ff9b8c14c8d" providerId="AD" clId="Web-{21BFB7B8-B23B-C212-B859-7B9B90FF26BA}"/>
  </pc:docChgLst>
  <pc:docChgLst>
    <pc:chgData name="Janice Kao" userId="S::jankao@ucdavis.edu::0c1c0f66-4494-448a-83a5-f6c1d4d9be8a" providerId="AD" clId="Web-{97DED09A-56F3-4AE0-B5BD-4093A5C1035A}"/>
  </pc:docChgLst>
  <pc:docChgLst>
    <pc:chgData name="Christina M Becker" userId="S::cmbecker@ucdavis.edu::4f9f4e5f-758a-4cec-89e3-6ff9b8c14c8d" providerId="AD" clId="Web-{7A43721F-5DAE-3D1F-C70A-95295DB70DE0}"/>
  </pc:docChgLst>
  <pc:docChgLst>
    <pc:chgData name="Christina M Becker" userId="S::cmbecker@ucdavis.edu::4f9f4e5f-758a-4cec-89e3-6ff9b8c14c8d" providerId="AD" clId="Web-{F5410F57-8DBD-4659-80B2-1DCF3E4E4721}"/>
    <pc:docChg chg="modSld">
      <pc:chgData name="Christina M Becker" userId="S::cmbecker@ucdavis.edu::4f9f4e5f-758a-4cec-89e3-6ff9b8c14c8d" providerId="AD" clId="Web-{F5410F57-8DBD-4659-80B2-1DCF3E4E4721}" dt="2018-10-29T18:29:21.227" v="13" actId="20577"/>
      <pc:docMkLst>
        <pc:docMk/>
      </pc:docMkLst>
      <pc:sldChg chg="modSp">
        <pc:chgData name="Christina M Becker" userId="S::cmbecker@ucdavis.edu::4f9f4e5f-758a-4cec-89e3-6ff9b8c14c8d" providerId="AD" clId="Web-{F5410F57-8DBD-4659-80B2-1DCF3E4E4721}" dt="2018-10-29T18:29:21.227" v="13" actId="20577"/>
        <pc:sldMkLst>
          <pc:docMk/>
          <pc:sldMk cId="1098956575" sldId="264"/>
        </pc:sldMkLst>
        <pc:spChg chg="mod">
          <ac:chgData name="Christina M Becker" userId="S::cmbecker@ucdavis.edu::4f9f4e5f-758a-4cec-89e3-6ff9b8c14c8d" providerId="AD" clId="Web-{F5410F57-8DBD-4659-80B2-1DCF3E4E4721}" dt="2018-10-29T18:29:21.227" v="13" actId="20577"/>
          <ac:spMkLst>
            <pc:docMk/>
            <pc:sldMk cId="1098956575" sldId="264"/>
            <ac:spMk id="6" creationId="{00000000-0000-0000-0000-000000000000}"/>
          </ac:spMkLst>
        </pc:spChg>
      </pc:sldChg>
    </pc:docChg>
  </pc:docChgLst>
  <pc:docChgLst>
    <pc:chgData name="Christina M Becker" userId="S::cmbecker@ucdavis.edu::4f9f4e5f-758a-4cec-89e3-6ff9b8c14c8d" providerId="AD" clId="Web-{56D60C05-D8AB-B2D3-1D89-24084A61DF45}"/>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8892984967788103E-2"/>
          <c:y val="0.167372658926109"/>
          <c:w val="0.79959556191839598"/>
          <c:h val="0.76765558966146197"/>
        </c:manualLayout>
      </c:layout>
      <c:pie3DChart>
        <c:varyColors val="1"/>
        <c:ser>
          <c:idx val="0"/>
          <c:order val="0"/>
          <c:tx>
            <c:strRef>
              <c:f>Sheet1!$B$1</c:f>
              <c:strCache>
                <c:ptCount val="1"/>
                <c:pt idx="0">
                  <c:v>% of sites</c:v>
                </c:pt>
              </c:strCache>
            </c:strRef>
          </c:tx>
          <c:explosion val="25"/>
          <c:dPt>
            <c:idx val="0"/>
            <c:bubble3D val="0"/>
            <c:explosion val="21"/>
            <c:extLst>
              <c:ext xmlns:c16="http://schemas.microsoft.com/office/drawing/2014/chart" uri="{C3380CC4-5D6E-409C-BE32-E72D297353CC}">
                <c16:uniqueId val="{00000000-B026-44ED-89DA-76EB8B14D729}"/>
              </c:ext>
            </c:extLst>
          </c:dPt>
          <c:dLbls>
            <c:dLbl>
              <c:idx val="0"/>
              <c:layout>
                <c:manualLayout>
                  <c:x val="-1.6666666666666701E-2"/>
                  <c:y val="-1.9774011299434999E-2"/>
                </c:manualLayout>
              </c:layout>
              <c:tx>
                <c:rich>
                  <a:bodyPr/>
                  <a:lstStyle/>
                  <a:p>
                    <a:r>
                      <a:rPr lang="en-US" sz="1800">
                        <a:solidFill>
                          <a:srgbClr val="000000"/>
                        </a:solidFill>
                      </a:rPr>
                      <a:t>Maintaining or conducting follow-up
7%</a:t>
                    </a:r>
                  </a:p>
                  <a:p>
                    <a:endParaRPr lang="en-US"/>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026-44ED-89DA-76EB8B14D729}"/>
                </c:ext>
              </c:extLst>
            </c:dLbl>
            <c:dLbl>
              <c:idx val="1"/>
              <c:layout>
                <c:manualLayout>
                  <c:x val="3.6363636363636362E-2"/>
                  <c:y val="3.1073446327683617E-2"/>
                </c:manualLayout>
              </c:layout>
              <c:tx>
                <c:rich>
                  <a:bodyPr/>
                  <a:lstStyle/>
                  <a:p>
                    <a:r>
                      <a:rPr lang="en-US" sz="1800">
                        <a:solidFill>
                          <a:srgbClr val="000000"/>
                        </a:solidFill>
                      </a:rPr>
                      <a:t>Actively</a:t>
                    </a:r>
                    <a:r>
                      <a:rPr lang="en-US" sz="1800" baseline="0">
                        <a:solidFill>
                          <a:srgbClr val="000000"/>
                        </a:solidFill>
                      </a:rPr>
                      <a:t> making changes</a:t>
                    </a:r>
                    <a:r>
                      <a:rPr lang="en-US" sz="1800">
                        <a:solidFill>
                          <a:srgbClr val="000000"/>
                        </a:solidFill>
                      </a:rPr>
                      <a:t>
62%</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26-44ED-89DA-76EB8B14D729}"/>
                </c:ext>
              </c:extLst>
            </c:dLbl>
            <c:dLbl>
              <c:idx val="2"/>
              <c:layout>
                <c:manualLayout>
                  <c:x val="-2.5625149129086099E-2"/>
                  <c:y val="-2.9407446950487099E-3"/>
                </c:manualLayout>
              </c:layout>
              <c:tx>
                <c:rich>
                  <a:bodyPr/>
                  <a:lstStyle/>
                  <a:p>
                    <a:r>
                      <a:rPr lang="en-US" sz="1800">
                        <a:solidFill>
                          <a:srgbClr val="000000"/>
                        </a:solidFill>
                      </a:rPr>
                      <a:t>Initiation</a:t>
                    </a:r>
                    <a:r>
                      <a:rPr lang="en-US" sz="1800" baseline="0">
                        <a:solidFill>
                          <a:srgbClr val="000000"/>
                        </a:solidFill>
                      </a:rPr>
                      <a:t> or planning</a:t>
                    </a:r>
                    <a:r>
                      <a:rPr lang="en-US" sz="1800">
                        <a:solidFill>
                          <a:srgbClr val="000000"/>
                        </a:solidFill>
                      </a:rPr>
                      <a:t>
30%</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026-44ED-89DA-76EB8B14D729}"/>
                </c:ext>
              </c:extLst>
            </c:dLbl>
            <c:dLbl>
              <c:idx val="3"/>
              <c:layout>
                <c:manualLayout>
                  <c:x val="-2.7272727272727299E-2"/>
                  <c:y val="0"/>
                </c:manualLayout>
              </c:layout>
              <c:tx>
                <c:rich>
                  <a:bodyPr/>
                  <a:lstStyle/>
                  <a:p>
                    <a:r>
                      <a:rPr lang="en-US" sz="1800">
                        <a:solidFill>
                          <a:srgbClr val="000000"/>
                        </a:solidFill>
                      </a:rPr>
                      <a:t>initiation or planning only
30%</a:t>
                    </a:r>
                  </a:p>
                  <a:p>
                    <a:r>
                      <a:rPr lang="en-US" sz="1800">
                        <a:solidFill>
                          <a:srgbClr val="FF0000"/>
                        </a:solidFill>
                      </a:rPr>
                      <a:t>2.05 </a:t>
                    </a:r>
                    <a:r>
                      <a:rPr lang="en-US" sz="1800" err="1">
                        <a:solidFill>
                          <a:srgbClr val="FF0000"/>
                        </a:solidFill>
                      </a:rPr>
                      <a:t>yrs</a:t>
                    </a:r>
                    <a:endParaRPr lang="en-US" sz="1800">
                      <a:solidFill>
                        <a:srgbClr val="FF0000"/>
                      </a:solidFill>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026-44ED-89DA-76EB8B14D729}"/>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maintaining or conducting follow-up</c:v>
                </c:pt>
                <c:pt idx="1">
                  <c:v>actively making changes</c:v>
                </c:pt>
                <c:pt idx="2">
                  <c:v>initiation or planning</c:v>
                </c:pt>
              </c:strCache>
            </c:strRef>
          </c:cat>
          <c:val>
            <c:numRef>
              <c:f>Sheet1!$B$2:$B$4</c:f>
              <c:numCache>
                <c:formatCode>0%</c:formatCode>
                <c:ptCount val="3"/>
                <c:pt idx="0">
                  <c:v>7.0000000000000007E-2</c:v>
                </c:pt>
                <c:pt idx="1">
                  <c:v>0.62</c:v>
                </c:pt>
                <c:pt idx="2">
                  <c:v>0.3</c:v>
                </c:pt>
              </c:numCache>
            </c:numRef>
          </c:val>
          <c:extLst>
            <c:ext xmlns:c16="http://schemas.microsoft.com/office/drawing/2014/chart" uri="{C3380CC4-5D6E-409C-BE32-E72D297353CC}">
              <c16:uniqueId val="{00000004-B026-44ED-89DA-76EB8B14D729}"/>
            </c:ext>
          </c:extLst>
        </c:ser>
        <c:dLbls>
          <c:dLblPos val="outEnd"/>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Sheet1!$B$1</c:f>
              <c:strCache>
                <c:ptCount val="1"/>
                <c:pt idx="0">
                  <c:v>Percent of sites by type of change made</c:v>
                </c:pt>
              </c:strCache>
            </c:strRef>
          </c:tx>
          <c:invertIfNegative val="0"/>
          <c:cat>
            <c:strRef>
              <c:f>Sheet1!$A$2:$A$14</c:f>
              <c:strCache>
                <c:ptCount val="13"/>
                <c:pt idx="0">
                  <c:v>PA as punishment</c:v>
                </c:pt>
                <c:pt idx="1">
                  <c:v>PE</c:v>
                </c:pt>
                <c:pt idx="2">
                  <c:v>Meal program access/participation</c:v>
                </c:pt>
                <c:pt idx="3">
                  <c:v>Active transport</c:v>
                </c:pt>
                <c:pt idx="4">
                  <c:v>Facilities - physical</c:v>
                </c:pt>
                <c:pt idx="5">
                  <c:v>Facilities - food</c:v>
                </c:pt>
                <c:pt idx="6">
                  <c:v>Water</c:v>
                </c:pt>
                <c:pt idx="7">
                  <c:v>Food procurement/distribution</c:v>
                </c:pt>
                <c:pt idx="8">
                  <c:v>PA pportunity (non-PE)</c:v>
                </c:pt>
                <c:pt idx="9">
                  <c:v>Marketing and display/layout</c:v>
                </c:pt>
                <c:pt idx="10">
                  <c:v>Quantity / quality of foods offered</c:v>
                </c:pt>
                <c:pt idx="11">
                  <c:v>Wellness policies</c:v>
                </c:pt>
                <c:pt idx="12">
                  <c:v>Gardens</c:v>
                </c:pt>
              </c:strCache>
            </c:strRef>
          </c:cat>
          <c:val>
            <c:numRef>
              <c:f>Sheet1!$B$2:$B$14</c:f>
              <c:numCache>
                <c:formatCode>0%</c:formatCode>
                <c:ptCount val="13"/>
                <c:pt idx="0">
                  <c:v>1.3745704467353952E-2</c:v>
                </c:pt>
                <c:pt idx="1">
                  <c:v>5.4982817869415807E-2</c:v>
                </c:pt>
                <c:pt idx="2">
                  <c:v>6.5292096219931275E-2</c:v>
                </c:pt>
                <c:pt idx="3">
                  <c:v>8.9347079037800689E-2</c:v>
                </c:pt>
                <c:pt idx="4">
                  <c:v>9.9656357388316158E-2</c:v>
                </c:pt>
                <c:pt idx="5">
                  <c:v>0.10309278350515463</c:v>
                </c:pt>
                <c:pt idx="6">
                  <c:v>0.10652920962199312</c:v>
                </c:pt>
                <c:pt idx="7">
                  <c:v>0.21649484536082475</c:v>
                </c:pt>
                <c:pt idx="8">
                  <c:v>0.1718213058419244</c:v>
                </c:pt>
                <c:pt idx="9">
                  <c:v>0.25085910652920962</c:v>
                </c:pt>
                <c:pt idx="10">
                  <c:v>0.35051546391752575</c:v>
                </c:pt>
                <c:pt idx="11">
                  <c:v>0.36082474226804123</c:v>
                </c:pt>
                <c:pt idx="12">
                  <c:v>0.45017182130584193</c:v>
                </c:pt>
              </c:numCache>
            </c:numRef>
          </c:val>
          <c:extLst>
            <c:ext xmlns:c16="http://schemas.microsoft.com/office/drawing/2014/chart" uri="{C3380CC4-5D6E-409C-BE32-E72D297353CC}">
              <c16:uniqueId val="{00000000-70A6-4692-ABBF-293CBFEA1DDC}"/>
            </c:ext>
          </c:extLst>
        </c:ser>
        <c:dLbls>
          <c:showLegendKey val="0"/>
          <c:showVal val="0"/>
          <c:showCatName val="0"/>
          <c:showSerName val="0"/>
          <c:showPercent val="0"/>
          <c:showBubbleSize val="0"/>
        </c:dLbls>
        <c:gapWidth val="150"/>
        <c:axId val="155174472"/>
        <c:axId val="95845112"/>
      </c:barChart>
      <c:catAx>
        <c:axId val="155174472"/>
        <c:scaling>
          <c:orientation val="minMax"/>
        </c:scaling>
        <c:delete val="0"/>
        <c:axPos val="l"/>
        <c:numFmt formatCode="General" sourceLinked="0"/>
        <c:majorTickMark val="out"/>
        <c:minorTickMark val="none"/>
        <c:tickLblPos val="nextTo"/>
        <c:txPr>
          <a:bodyPr/>
          <a:lstStyle/>
          <a:p>
            <a:pPr>
              <a:defRPr sz="1600"/>
            </a:pPr>
            <a:endParaRPr lang="en-US"/>
          </a:p>
        </c:txPr>
        <c:crossAx val="95845112"/>
        <c:crosses val="autoZero"/>
        <c:auto val="1"/>
        <c:lblAlgn val="ctr"/>
        <c:lblOffset val="100"/>
        <c:noMultiLvlLbl val="0"/>
      </c:catAx>
      <c:valAx>
        <c:axId val="95845112"/>
        <c:scaling>
          <c:orientation val="minMax"/>
        </c:scaling>
        <c:delete val="0"/>
        <c:axPos val="b"/>
        <c:majorGridlines/>
        <c:numFmt formatCode="0%" sourceLinked="1"/>
        <c:majorTickMark val="out"/>
        <c:minorTickMark val="none"/>
        <c:tickLblPos val="nextTo"/>
        <c:crossAx val="155174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overlay val="0"/>
    </c:title>
    <c:autoTitleDeleted val="0"/>
    <c:plotArea>
      <c:layout/>
      <c:barChart>
        <c:barDir val="bar"/>
        <c:grouping val="clustered"/>
        <c:varyColors val="0"/>
        <c:ser>
          <c:idx val="0"/>
          <c:order val="0"/>
          <c:tx>
            <c:strRef>
              <c:f>Sheet1!$B$1</c:f>
              <c:strCache>
                <c:ptCount val="1"/>
                <c:pt idx="0">
                  <c:v>Percent of sites by type of change made</c:v>
                </c:pt>
              </c:strCache>
            </c:strRef>
          </c:tx>
          <c:invertIfNegative val="0"/>
          <c:cat>
            <c:strRef>
              <c:f>Sheet1!$A$2:$A$15</c:f>
              <c:strCache>
                <c:ptCount val="14"/>
                <c:pt idx="0">
                  <c:v>Facilities - food</c:v>
                </c:pt>
                <c:pt idx="1">
                  <c:v>New venues/access</c:v>
                </c:pt>
                <c:pt idx="2">
                  <c:v>PA prompts</c:v>
                </c:pt>
                <c:pt idx="3">
                  <c:v>PA quality</c:v>
                </c:pt>
                <c:pt idx="4">
                  <c:v>PA opportunity </c:v>
                </c:pt>
                <c:pt idx="5">
                  <c:v>Water</c:v>
                </c:pt>
                <c:pt idx="6">
                  <c:v>Facilities - physical</c:v>
                </c:pt>
                <c:pt idx="7">
                  <c:v>Student/community involvement</c:v>
                </c:pt>
                <c:pt idx="8">
                  <c:v>Marketing and display/layout</c:v>
                </c:pt>
                <c:pt idx="9">
                  <c:v>Food procurement/distribution</c:v>
                </c:pt>
                <c:pt idx="10">
                  <c:v>Active transport</c:v>
                </c:pt>
                <c:pt idx="11">
                  <c:v>Gardens</c:v>
                </c:pt>
                <c:pt idx="12">
                  <c:v>Wellness policies</c:v>
                </c:pt>
                <c:pt idx="13">
                  <c:v>Quantity / quality of foods offered</c:v>
                </c:pt>
              </c:strCache>
            </c:strRef>
          </c:cat>
          <c:val>
            <c:numRef>
              <c:f>Sheet1!$B$2:$B$15</c:f>
              <c:numCache>
                <c:formatCode>0%</c:formatCode>
                <c:ptCount val="14"/>
                <c:pt idx="0">
                  <c:v>0.01</c:v>
                </c:pt>
                <c:pt idx="1">
                  <c:v>0.01</c:v>
                </c:pt>
                <c:pt idx="2">
                  <c:v>1.3745704467353952E-2</c:v>
                </c:pt>
                <c:pt idx="3">
                  <c:v>0.02</c:v>
                </c:pt>
                <c:pt idx="4">
                  <c:v>0.03</c:v>
                </c:pt>
                <c:pt idx="5">
                  <c:v>0.04</c:v>
                </c:pt>
                <c:pt idx="6">
                  <c:v>0.05</c:v>
                </c:pt>
                <c:pt idx="7">
                  <c:v>0.05</c:v>
                </c:pt>
                <c:pt idx="8">
                  <c:v>7.0000000000000007E-2</c:v>
                </c:pt>
                <c:pt idx="9">
                  <c:v>0.15</c:v>
                </c:pt>
                <c:pt idx="10">
                  <c:v>0.18</c:v>
                </c:pt>
                <c:pt idx="11">
                  <c:v>0.34</c:v>
                </c:pt>
                <c:pt idx="12">
                  <c:v>0.39</c:v>
                </c:pt>
                <c:pt idx="13">
                  <c:v>0.43</c:v>
                </c:pt>
              </c:numCache>
            </c:numRef>
          </c:val>
          <c:extLst>
            <c:ext xmlns:c16="http://schemas.microsoft.com/office/drawing/2014/chart" uri="{C3380CC4-5D6E-409C-BE32-E72D297353CC}">
              <c16:uniqueId val="{00000000-70A6-4692-ABBF-293CBFEA1DDC}"/>
            </c:ext>
          </c:extLst>
        </c:ser>
        <c:dLbls>
          <c:showLegendKey val="0"/>
          <c:showVal val="0"/>
          <c:showCatName val="0"/>
          <c:showSerName val="0"/>
          <c:showPercent val="0"/>
          <c:showBubbleSize val="0"/>
        </c:dLbls>
        <c:gapWidth val="150"/>
        <c:axId val="151888632"/>
        <c:axId val="209690488"/>
      </c:barChart>
      <c:catAx>
        <c:axId val="151888632"/>
        <c:scaling>
          <c:orientation val="minMax"/>
        </c:scaling>
        <c:delete val="0"/>
        <c:axPos val="l"/>
        <c:numFmt formatCode="General" sourceLinked="0"/>
        <c:majorTickMark val="out"/>
        <c:minorTickMark val="none"/>
        <c:tickLblPos val="nextTo"/>
        <c:txPr>
          <a:bodyPr/>
          <a:lstStyle/>
          <a:p>
            <a:pPr>
              <a:defRPr sz="1600"/>
            </a:pPr>
            <a:endParaRPr lang="en-US"/>
          </a:p>
        </c:txPr>
        <c:crossAx val="209690488"/>
        <c:crosses val="autoZero"/>
        <c:auto val="1"/>
        <c:lblAlgn val="ctr"/>
        <c:lblOffset val="100"/>
        <c:noMultiLvlLbl val="0"/>
      </c:catAx>
      <c:valAx>
        <c:axId val="209690488"/>
        <c:scaling>
          <c:orientation val="minMax"/>
        </c:scaling>
        <c:delete val="0"/>
        <c:axPos val="b"/>
        <c:majorGridlines/>
        <c:numFmt formatCode="0%" sourceLinked="1"/>
        <c:majorTickMark val="out"/>
        <c:minorTickMark val="none"/>
        <c:tickLblPos val="low"/>
        <c:crossAx val="1518886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Sheet1!$B$1</c:f>
              <c:strCache>
                <c:ptCount val="1"/>
                <c:pt idx="0">
                  <c:v>% of sites by type of change made</c:v>
                </c:pt>
              </c:strCache>
            </c:strRef>
          </c:tx>
          <c:invertIfNegative val="0"/>
          <c:cat>
            <c:strRef>
              <c:f>Sheet1!$A$2:$A$12</c:f>
              <c:strCache>
                <c:ptCount val="11"/>
                <c:pt idx="0">
                  <c:v>Marketing and display/layout</c:v>
                </c:pt>
                <c:pt idx="1">
                  <c:v>Food procurement/distribution</c:v>
                </c:pt>
                <c:pt idx="2">
                  <c:v>PA as punishment</c:v>
                </c:pt>
                <c:pt idx="3">
                  <c:v>Water</c:v>
                </c:pt>
                <c:pt idx="4">
                  <c:v>PA quality</c:v>
                </c:pt>
                <c:pt idx="5">
                  <c:v>Facilities - physical</c:v>
                </c:pt>
                <c:pt idx="6">
                  <c:v>Gardens</c:v>
                </c:pt>
                <c:pt idx="7">
                  <c:v>Quantity / quality of foods offered</c:v>
                </c:pt>
                <c:pt idx="8">
                  <c:v>Feeding practices</c:v>
                </c:pt>
                <c:pt idx="9">
                  <c:v>PA opportunity</c:v>
                </c:pt>
                <c:pt idx="10">
                  <c:v>Wellness policies</c:v>
                </c:pt>
              </c:strCache>
            </c:strRef>
          </c:cat>
          <c:val>
            <c:numRef>
              <c:f>Sheet1!$B$2:$B$12</c:f>
              <c:numCache>
                <c:formatCode>0%</c:formatCode>
                <c:ptCount val="11"/>
                <c:pt idx="0">
                  <c:v>0.04</c:v>
                </c:pt>
                <c:pt idx="1">
                  <c:v>0.14000000000000001</c:v>
                </c:pt>
                <c:pt idx="2">
                  <c:v>0.15</c:v>
                </c:pt>
                <c:pt idx="3">
                  <c:v>0.21</c:v>
                </c:pt>
                <c:pt idx="4">
                  <c:v>0.28999999999999998</c:v>
                </c:pt>
                <c:pt idx="5">
                  <c:v>0.33</c:v>
                </c:pt>
                <c:pt idx="6">
                  <c:v>0.33</c:v>
                </c:pt>
                <c:pt idx="7">
                  <c:v>0.5</c:v>
                </c:pt>
                <c:pt idx="8">
                  <c:v>0.53</c:v>
                </c:pt>
                <c:pt idx="9">
                  <c:v>0.53</c:v>
                </c:pt>
                <c:pt idx="10">
                  <c:v>0.61</c:v>
                </c:pt>
              </c:numCache>
            </c:numRef>
          </c:val>
          <c:extLst>
            <c:ext xmlns:c16="http://schemas.microsoft.com/office/drawing/2014/chart" uri="{C3380CC4-5D6E-409C-BE32-E72D297353CC}">
              <c16:uniqueId val="{00000000-18B6-4546-85A4-2BEAA03EE519}"/>
            </c:ext>
          </c:extLst>
        </c:ser>
        <c:dLbls>
          <c:showLegendKey val="0"/>
          <c:showVal val="0"/>
          <c:showCatName val="0"/>
          <c:showSerName val="0"/>
          <c:showPercent val="0"/>
          <c:showBubbleSize val="0"/>
        </c:dLbls>
        <c:gapWidth val="150"/>
        <c:axId val="209691272"/>
        <c:axId val="209692056"/>
      </c:barChart>
      <c:catAx>
        <c:axId val="209691272"/>
        <c:scaling>
          <c:orientation val="minMax"/>
        </c:scaling>
        <c:delete val="0"/>
        <c:axPos val="l"/>
        <c:numFmt formatCode="General" sourceLinked="0"/>
        <c:majorTickMark val="out"/>
        <c:minorTickMark val="none"/>
        <c:tickLblPos val="nextTo"/>
        <c:crossAx val="209692056"/>
        <c:crosses val="autoZero"/>
        <c:auto val="1"/>
        <c:lblAlgn val="ctr"/>
        <c:lblOffset val="100"/>
        <c:noMultiLvlLbl val="0"/>
      </c:catAx>
      <c:valAx>
        <c:axId val="209692056"/>
        <c:scaling>
          <c:orientation val="minMax"/>
        </c:scaling>
        <c:delete val="0"/>
        <c:axPos val="b"/>
        <c:majorGridlines/>
        <c:numFmt formatCode="0%" sourceLinked="1"/>
        <c:majorTickMark val="out"/>
        <c:minorTickMark val="none"/>
        <c:tickLblPos val="nextTo"/>
        <c:crossAx val="209691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Sites by Type of PSE Change</a:t>
            </a:r>
          </a:p>
        </c:rich>
      </c:tx>
      <c:overlay val="0"/>
    </c:title>
    <c:autoTitleDeleted val="0"/>
    <c:plotArea>
      <c:layout/>
      <c:barChart>
        <c:barDir val="bar"/>
        <c:grouping val="clustered"/>
        <c:varyColors val="0"/>
        <c:ser>
          <c:idx val="0"/>
          <c:order val="0"/>
          <c:tx>
            <c:strRef>
              <c:f>Sheet1!$B$1</c:f>
              <c:strCache>
                <c:ptCount val="1"/>
                <c:pt idx="0">
                  <c:v>% of Sites by Type of Pse Change</c:v>
                </c:pt>
              </c:strCache>
            </c:strRef>
          </c:tx>
          <c:invertIfNegative val="0"/>
          <c:cat>
            <c:strRef>
              <c:f>Sheet1!$A$2:$A$9</c:f>
              <c:strCache>
                <c:ptCount val="7"/>
                <c:pt idx="0">
                  <c:v>Active transport</c:v>
                </c:pt>
                <c:pt idx="1">
                  <c:v>Increased awareness of PSE</c:v>
                </c:pt>
                <c:pt idx="2">
                  <c:v>Food procurement</c:v>
                </c:pt>
                <c:pt idx="3">
                  <c:v>New venues/access</c:v>
                </c:pt>
                <c:pt idx="4">
                  <c:v>Quantity/quality of foods offered</c:v>
                </c:pt>
                <c:pt idx="5">
                  <c:v>Facilities</c:v>
                </c:pt>
                <c:pt idx="6">
                  <c:v>Marketing and display/layout</c:v>
                </c:pt>
              </c:strCache>
            </c:strRef>
          </c:cat>
          <c:val>
            <c:numRef>
              <c:f>Sheet1!$B$2:$B$9</c:f>
              <c:numCache>
                <c:formatCode>0%</c:formatCode>
                <c:ptCount val="8"/>
                <c:pt idx="0">
                  <c:v>0.01</c:v>
                </c:pt>
                <c:pt idx="1">
                  <c:v>0.04</c:v>
                </c:pt>
                <c:pt idx="2">
                  <c:v>0.05</c:v>
                </c:pt>
                <c:pt idx="3">
                  <c:v>0.1</c:v>
                </c:pt>
                <c:pt idx="4">
                  <c:v>0.19</c:v>
                </c:pt>
                <c:pt idx="5">
                  <c:v>0.42</c:v>
                </c:pt>
                <c:pt idx="6">
                  <c:v>0.86</c:v>
                </c:pt>
              </c:numCache>
            </c:numRef>
          </c:val>
          <c:extLst>
            <c:ext xmlns:c16="http://schemas.microsoft.com/office/drawing/2014/chart" uri="{C3380CC4-5D6E-409C-BE32-E72D297353CC}">
              <c16:uniqueId val="{00000000-5921-4F14-86A3-57AD4E527F2C}"/>
            </c:ext>
          </c:extLst>
        </c:ser>
        <c:dLbls>
          <c:showLegendKey val="0"/>
          <c:showVal val="0"/>
          <c:showCatName val="0"/>
          <c:showSerName val="0"/>
          <c:showPercent val="0"/>
          <c:showBubbleSize val="0"/>
        </c:dLbls>
        <c:gapWidth val="150"/>
        <c:axId val="209692840"/>
        <c:axId val="209693232"/>
      </c:barChart>
      <c:catAx>
        <c:axId val="209692840"/>
        <c:scaling>
          <c:orientation val="minMax"/>
        </c:scaling>
        <c:delete val="0"/>
        <c:axPos val="l"/>
        <c:numFmt formatCode="General" sourceLinked="0"/>
        <c:majorTickMark val="out"/>
        <c:minorTickMark val="none"/>
        <c:tickLblPos val="nextTo"/>
        <c:crossAx val="209693232"/>
        <c:crosses val="autoZero"/>
        <c:auto val="1"/>
        <c:lblAlgn val="ctr"/>
        <c:lblOffset val="100"/>
        <c:noMultiLvlLbl val="0"/>
      </c:catAx>
      <c:valAx>
        <c:axId val="209693232"/>
        <c:scaling>
          <c:orientation val="minMax"/>
        </c:scaling>
        <c:delete val="0"/>
        <c:axPos val="b"/>
        <c:majorGridlines/>
        <c:numFmt formatCode="0%" sourceLinked="1"/>
        <c:majorTickMark val="out"/>
        <c:minorTickMark val="none"/>
        <c:tickLblPos val="nextTo"/>
        <c:crossAx val="209692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a:lstStyle/>
          <a:p>
            <a:pPr>
              <a:defRPr/>
            </a:pPr>
            <a:r>
              <a:rPr lang="en-US"/>
              <a:t>% of Sites by Type of PSE Change</a:t>
            </a:r>
          </a:p>
        </c:rich>
      </c:tx>
      <c:overlay val="0"/>
    </c:title>
    <c:autoTitleDeleted val="0"/>
    <c:plotArea>
      <c:layout/>
      <c:barChart>
        <c:barDir val="bar"/>
        <c:grouping val="clustered"/>
        <c:varyColors val="0"/>
        <c:ser>
          <c:idx val="0"/>
          <c:order val="0"/>
          <c:tx>
            <c:strRef>
              <c:f>Sheet1!$B$1</c:f>
              <c:strCache>
                <c:ptCount val="1"/>
                <c:pt idx="0">
                  <c:v>% of Sites by Type of Pse Change</c:v>
                </c:pt>
              </c:strCache>
            </c:strRef>
          </c:tx>
          <c:invertIfNegative val="0"/>
          <c:cat>
            <c:strRef>
              <c:f>Sheet1!$A$2:$A$9</c:f>
              <c:strCache>
                <c:ptCount val="8"/>
                <c:pt idx="0">
                  <c:v>Increased awareness of PSE</c:v>
                </c:pt>
                <c:pt idx="1">
                  <c:v>PA opportunity</c:v>
                </c:pt>
                <c:pt idx="2">
                  <c:v>New venues/access</c:v>
                </c:pt>
                <c:pt idx="3">
                  <c:v>Quantity/quality of foods offered</c:v>
                </c:pt>
                <c:pt idx="4">
                  <c:v>Water</c:v>
                </c:pt>
                <c:pt idx="5">
                  <c:v>Facilities (PA/food/access)</c:v>
                </c:pt>
                <c:pt idx="6">
                  <c:v>Marketing and display/layout</c:v>
                </c:pt>
                <c:pt idx="7">
                  <c:v>Food procurement/distribution</c:v>
                </c:pt>
              </c:strCache>
            </c:strRef>
          </c:cat>
          <c:val>
            <c:numRef>
              <c:f>Sheet1!$B$2:$B$9</c:f>
              <c:numCache>
                <c:formatCode>0%</c:formatCode>
                <c:ptCount val="8"/>
                <c:pt idx="0">
                  <c:v>0.06</c:v>
                </c:pt>
                <c:pt idx="1">
                  <c:v>0.06</c:v>
                </c:pt>
                <c:pt idx="2">
                  <c:v>0.11</c:v>
                </c:pt>
                <c:pt idx="3">
                  <c:v>0.11</c:v>
                </c:pt>
                <c:pt idx="4">
                  <c:v>0.11</c:v>
                </c:pt>
                <c:pt idx="5">
                  <c:v>0.17</c:v>
                </c:pt>
                <c:pt idx="6">
                  <c:v>0.39</c:v>
                </c:pt>
                <c:pt idx="7">
                  <c:v>0.56000000000000005</c:v>
                </c:pt>
              </c:numCache>
            </c:numRef>
          </c:val>
          <c:extLst>
            <c:ext xmlns:c16="http://schemas.microsoft.com/office/drawing/2014/chart" uri="{C3380CC4-5D6E-409C-BE32-E72D297353CC}">
              <c16:uniqueId val="{00000000-5921-4F14-86A3-57AD4E527F2C}"/>
            </c:ext>
          </c:extLst>
        </c:ser>
        <c:dLbls>
          <c:showLegendKey val="0"/>
          <c:showVal val="0"/>
          <c:showCatName val="0"/>
          <c:showSerName val="0"/>
          <c:showPercent val="0"/>
          <c:showBubbleSize val="0"/>
        </c:dLbls>
        <c:gapWidth val="150"/>
        <c:axId val="209694016"/>
        <c:axId val="208940072"/>
      </c:barChart>
      <c:catAx>
        <c:axId val="209694016"/>
        <c:scaling>
          <c:orientation val="minMax"/>
        </c:scaling>
        <c:delete val="0"/>
        <c:axPos val="l"/>
        <c:numFmt formatCode="General" sourceLinked="0"/>
        <c:majorTickMark val="out"/>
        <c:minorTickMark val="none"/>
        <c:tickLblPos val="nextTo"/>
        <c:crossAx val="208940072"/>
        <c:crosses val="autoZero"/>
        <c:auto val="1"/>
        <c:lblAlgn val="ctr"/>
        <c:lblOffset val="100"/>
        <c:noMultiLvlLbl val="0"/>
      </c:catAx>
      <c:valAx>
        <c:axId val="208940072"/>
        <c:scaling>
          <c:orientation val="minMax"/>
        </c:scaling>
        <c:delete val="0"/>
        <c:axPos val="b"/>
        <c:majorGridlines/>
        <c:numFmt formatCode="0%" sourceLinked="1"/>
        <c:majorTickMark val="out"/>
        <c:minorTickMark val="none"/>
        <c:tickLblPos val="nextTo"/>
        <c:crossAx val="2096940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Lead</c:v>
                </c:pt>
              </c:strCache>
            </c:strRef>
          </c:tx>
          <c:invertIfNegative val="0"/>
          <c:cat>
            <c:strRef>
              <c:f>Sheet1!$A$2:$A$7</c:f>
              <c:strCache>
                <c:ptCount val="6"/>
                <c:pt idx="0">
                  <c:v>Engagement</c:v>
                </c:pt>
                <c:pt idx="1">
                  <c:v>Implementation</c:v>
                </c:pt>
                <c:pt idx="2">
                  <c:v>Evaluation</c:v>
                </c:pt>
                <c:pt idx="3">
                  <c:v>Training</c:v>
                </c:pt>
                <c:pt idx="4">
                  <c:v>Guidance</c:v>
                </c:pt>
                <c:pt idx="5">
                  <c:v>Initiation</c:v>
                </c:pt>
              </c:strCache>
            </c:strRef>
          </c:cat>
          <c:val>
            <c:numRef>
              <c:f>Sheet1!$B$2:$B$7</c:f>
              <c:numCache>
                <c:formatCode>0%</c:formatCode>
                <c:ptCount val="6"/>
                <c:pt idx="0">
                  <c:v>0.31</c:v>
                </c:pt>
                <c:pt idx="1">
                  <c:v>0.41</c:v>
                </c:pt>
                <c:pt idx="2">
                  <c:v>0.49</c:v>
                </c:pt>
                <c:pt idx="3">
                  <c:v>0.61</c:v>
                </c:pt>
                <c:pt idx="4">
                  <c:v>0.62</c:v>
                </c:pt>
                <c:pt idx="5">
                  <c:v>0.72</c:v>
                </c:pt>
              </c:numCache>
            </c:numRef>
          </c:val>
          <c:extLst>
            <c:ext xmlns:c16="http://schemas.microsoft.com/office/drawing/2014/chart" uri="{C3380CC4-5D6E-409C-BE32-E72D297353CC}">
              <c16:uniqueId val="{00000000-417D-4F21-AD61-20EC141DD80B}"/>
            </c:ext>
          </c:extLst>
        </c:ser>
        <c:ser>
          <c:idx val="1"/>
          <c:order val="1"/>
          <c:tx>
            <c:strRef>
              <c:f>Sheet1!$C$1</c:f>
              <c:strCache>
                <c:ptCount val="1"/>
                <c:pt idx="0">
                  <c:v>Supportive</c:v>
                </c:pt>
              </c:strCache>
            </c:strRef>
          </c:tx>
          <c:invertIfNegative val="0"/>
          <c:cat>
            <c:strRef>
              <c:f>Sheet1!$A$2:$A$7</c:f>
              <c:strCache>
                <c:ptCount val="6"/>
                <c:pt idx="0">
                  <c:v>Engagement</c:v>
                </c:pt>
                <c:pt idx="1">
                  <c:v>Implementation</c:v>
                </c:pt>
                <c:pt idx="2">
                  <c:v>Evaluation</c:v>
                </c:pt>
                <c:pt idx="3">
                  <c:v>Training</c:v>
                </c:pt>
                <c:pt idx="4">
                  <c:v>Guidance</c:v>
                </c:pt>
                <c:pt idx="5">
                  <c:v>Initiation</c:v>
                </c:pt>
              </c:strCache>
            </c:strRef>
          </c:cat>
          <c:val>
            <c:numRef>
              <c:f>Sheet1!$C$2:$C$7</c:f>
              <c:numCache>
                <c:formatCode>0%</c:formatCode>
                <c:ptCount val="6"/>
                <c:pt idx="0">
                  <c:v>0.44</c:v>
                </c:pt>
                <c:pt idx="1">
                  <c:v>0.38</c:v>
                </c:pt>
                <c:pt idx="2">
                  <c:v>0.22</c:v>
                </c:pt>
                <c:pt idx="3">
                  <c:v>0.2</c:v>
                </c:pt>
                <c:pt idx="4">
                  <c:v>0.28000000000000003</c:v>
                </c:pt>
                <c:pt idx="5">
                  <c:v>0.18</c:v>
                </c:pt>
              </c:numCache>
            </c:numRef>
          </c:val>
          <c:extLst>
            <c:ext xmlns:c16="http://schemas.microsoft.com/office/drawing/2014/chart" uri="{C3380CC4-5D6E-409C-BE32-E72D297353CC}">
              <c16:uniqueId val="{00000001-417D-4F21-AD61-20EC141DD80B}"/>
            </c:ext>
          </c:extLst>
        </c:ser>
        <c:dLbls>
          <c:showLegendKey val="0"/>
          <c:showVal val="0"/>
          <c:showCatName val="0"/>
          <c:showSerName val="0"/>
          <c:showPercent val="0"/>
          <c:showBubbleSize val="0"/>
        </c:dLbls>
        <c:gapWidth val="150"/>
        <c:overlap val="100"/>
        <c:axId val="208941640"/>
        <c:axId val="208942032"/>
      </c:barChart>
      <c:catAx>
        <c:axId val="208941640"/>
        <c:scaling>
          <c:orientation val="minMax"/>
        </c:scaling>
        <c:delete val="0"/>
        <c:axPos val="l"/>
        <c:numFmt formatCode="General" sourceLinked="0"/>
        <c:majorTickMark val="out"/>
        <c:minorTickMark val="none"/>
        <c:tickLblPos val="nextTo"/>
        <c:crossAx val="208942032"/>
        <c:crosses val="autoZero"/>
        <c:auto val="1"/>
        <c:lblAlgn val="ctr"/>
        <c:lblOffset val="100"/>
        <c:noMultiLvlLbl val="0"/>
      </c:catAx>
      <c:valAx>
        <c:axId val="208942032"/>
        <c:scaling>
          <c:orientation val="minMax"/>
        </c:scaling>
        <c:delete val="0"/>
        <c:axPos val="b"/>
        <c:majorGridlines/>
        <c:numFmt formatCode="0%" sourceLinked="1"/>
        <c:majorTickMark val="out"/>
        <c:minorTickMark val="none"/>
        <c:tickLblPos val="nextTo"/>
        <c:crossAx val="2089416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8-04-19T11:28:05.495" idx="7">
    <p:pos x="5440" y="218"/>
    <p:text>I recommend removing this slide. but open to discussion if others think it should be included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30239" cy="33384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95" y="4"/>
            <a:ext cx="430239" cy="3338469"/>
          </a:xfrm>
          <a:prstGeom prst="rect">
            <a:avLst/>
          </a:prstGeom>
        </p:spPr>
        <p:txBody>
          <a:bodyPr vert="horz" lIns="91440" tIns="45720" rIns="91440" bIns="45720" rtlCol="0"/>
          <a:lstStyle>
            <a:lvl1pPr algn="r">
              <a:defRPr sz="1200"/>
            </a:lvl1pPr>
          </a:lstStyle>
          <a:p>
            <a:fld id="{CC2E4E8C-1F2A-4F50-9465-12C68A13BC9B}" type="datetimeFigureOut">
              <a:rPr lang="en-US" smtClean="0"/>
              <a:t>11/9/18</a:t>
            </a:fld>
            <a:endParaRPr lang="en-US"/>
          </a:p>
        </p:txBody>
      </p:sp>
      <p:sp>
        <p:nvSpPr>
          <p:cNvPr id="4" name="Footer Placeholder 3"/>
          <p:cNvSpPr>
            <a:spLocks noGrp="1"/>
          </p:cNvSpPr>
          <p:nvPr>
            <p:ph type="ftr" sz="quarter" idx="2"/>
          </p:nvPr>
        </p:nvSpPr>
        <p:spPr>
          <a:xfrm>
            <a:off x="0" y="63396895"/>
            <a:ext cx="430239" cy="33384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95" y="63396895"/>
            <a:ext cx="430239" cy="3338469"/>
          </a:xfrm>
          <a:prstGeom prst="rect">
            <a:avLst/>
          </a:prstGeom>
        </p:spPr>
        <p:txBody>
          <a:bodyPr vert="horz" lIns="91440" tIns="45720" rIns="91440" bIns="45720" rtlCol="0" anchor="b"/>
          <a:lstStyle>
            <a:lvl1pPr algn="r">
              <a:defRPr sz="1200"/>
            </a:lvl1pPr>
          </a:lstStyle>
          <a:p>
            <a:fld id="{8B668EB3-F13D-4A51-BDBB-892D7C4FF27E}" type="slidenum">
              <a:rPr lang="en-US" smtClean="0"/>
              <a:t>‹#›</a:t>
            </a:fld>
            <a:endParaRPr lang="en-US"/>
          </a:p>
        </p:txBody>
      </p:sp>
    </p:spTree>
    <p:extLst>
      <p:ext uri="{BB962C8B-B14F-4D97-AF65-F5344CB8AC3E}">
        <p14:creationId xmlns:p14="http://schemas.microsoft.com/office/powerpoint/2010/main" val="79899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94" cy="333733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62333" y="0"/>
            <a:ext cx="430194" cy="3337335"/>
          </a:xfrm>
          <a:prstGeom prst="rect">
            <a:avLst/>
          </a:prstGeom>
        </p:spPr>
        <p:txBody>
          <a:bodyPr vert="horz" lIns="93936" tIns="46968" rIns="93936" bIns="46968" rtlCol="0"/>
          <a:lstStyle>
            <a:lvl1pPr algn="r">
              <a:defRPr sz="1200"/>
            </a:lvl1pPr>
          </a:lstStyle>
          <a:p>
            <a:fld id="{F816FA67-72E1-4A82-82C1-1D75BD3DB99A}" type="datetimeFigureOut">
              <a:rPr lang="en-US" smtClean="0"/>
              <a:t>11/9/18</a:t>
            </a:fld>
            <a:endParaRPr lang="en-US"/>
          </a:p>
        </p:txBody>
      </p:sp>
      <p:sp>
        <p:nvSpPr>
          <p:cNvPr id="4" name="Slide Image Placeholder 3"/>
          <p:cNvSpPr>
            <a:spLocks noGrp="1" noRot="1" noChangeAspect="1"/>
          </p:cNvSpPr>
          <p:nvPr>
            <p:ph type="sldImg" idx="2"/>
          </p:nvPr>
        </p:nvSpPr>
        <p:spPr>
          <a:xfrm>
            <a:off x="-16190913" y="5002213"/>
            <a:ext cx="33375601" cy="25033287"/>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9276" y="31704672"/>
            <a:ext cx="794205" cy="3003600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397754"/>
            <a:ext cx="430194" cy="333733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62333" y="63397754"/>
            <a:ext cx="430194" cy="3337335"/>
          </a:xfrm>
          <a:prstGeom prst="rect">
            <a:avLst/>
          </a:prstGeom>
        </p:spPr>
        <p:txBody>
          <a:bodyPr vert="horz" lIns="93936" tIns="46968" rIns="93936" bIns="46968" rtlCol="0" anchor="b"/>
          <a:lstStyle>
            <a:lvl1pPr algn="r">
              <a:defRPr sz="1200"/>
            </a:lvl1pPr>
          </a:lstStyle>
          <a:p>
            <a:fld id="{75FC67B4-61E6-426D-9FA0-3F299B10DB1A}" type="slidenum">
              <a:rPr lang="en-US" smtClean="0"/>
              <a:t>‹#›</a:t>
            </a:fld>
            <a:endParaRPr lang="en-US"/>
          </a:p>
        </p:txBody>
      </p:sp>
    </p:spTree>
    <p:extLst>
      <p:ext uri="{BB962C8B-B14F-4D97-AF65-F5344CB8AC3E}">
        <p14:creationId xmlns:p14="http://schemas.microsoft.com/office/powerpoint/2010/main" val="1923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C5ABB4-550E-40A7-9C06-F861A45BA89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4752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t>
            </a:r>
            <a:r>
              <a:rPr lang="en-US" b="1" baseline="0"/>
              <a:t> </a:t>
            </a:r>
            <a:r>
              <a:rPr lang="en-US"/>
              <a:t>*Percent of sites that have at least one change</a:t>
            </a:r>
            <a:r>
              <a:rPr lang="en-US">
                <a:cs typeface="Calibri"/>
              </a:rPr>
              <a:t> (numbers in top row)</a:t>
            </a:r>
            <a:endParaRPr lang="en-US"/>
          </a:p>
          <a:p>
            <a:pPr marL="171450" indent="-171450">
              <a:buFontTx/>
              <a:buChar char="-"/>
            </a:pPr>
            <a:r>
              <a:rPr lang="en-US"/>
              <a:t>Learn settings implemented a combination of nutrition and PA strategies more often than Eat/Shop settings</a:t>
            </a:r>
          </a:p>
          <a:p>
            <a:pPr marL="628650" lvl="1" indent="-171450">
              <a:buFontTx/>
              <a:buChar char="-"/>
            </a:pPr>
            <a:r>
              <a:rPr lang="en-US"/>
              <a:t>There are many more PA strategies that apply to the Learn settings, so this is not surprising</a:t>
            </a:r>
          </a:p>
          <a:p>
            <a:pPr marL="171450" indent="-171450">
              <a:buFontTx/>
              <a:buChar char="-"/>
            </a:pPr>
            <a:r>
              <a:rPr lang="en-US"/>
              <a:t>ECE sites, in particular, use multi-component PSE strategies more often, such as:</a:t>
            </a:r>
          </a:p>
          <a:p>
            <a:pPr marL="628650" lvl="1" indent="-171450">
              <a:buFontTx/>
              <a:buChar char="-"/>
            </a:pPr>
            <a:r>
              <a:rPr lang="en-US"/>
              <a:t>implementing both nutrition &amp; PA strategies</a:t>
            </a:r>
          </a:p>
          <a:p>
            <a:pPr marL="628650" lvl="1" indent="-171450">
              <a:buFontTx/>
              <a:buChar char="-"/>
            </a:pPr>
            <a:r>
              <a:rPr lang="en-US"/>
              <a:t>Implementing strategies that change the foods available and also promote the healthy foods available</a:t>
            </a:r>
          </a:p>
          <a:p>
            <a:pPr marL="171450" lvl="0" indent="-171450">
              <a:buFontTx/>
              <a:buChar char="-"/>
            </a:pPr>
            <a:r>
              <a:rPr lang="en-US" i="1"/>
              <a:t>If not already doing so, consider implementing multi-component PSE strategies – this is shown to be a more effective approach to change behaviors</a:t>
            </a:r>
          </a:p>
          <a:p>
            <a:pPr marL="171450" lvl="0" indent="-171450">
              <a:buFontTx/>
              <a:buChar char="-"/>
            </a:pPr>
            <a:endParaRPr lang="en-US" b="0" i="1"/>
          </a:p>
          <a:p>
            <a:pPr marL="171450" indent="-171450">
              <a:buFontTx/>
              <a:buChar char="-"/>
            </a:pPr>
            <a:r>
              <a:rPr lang="en-US" b="1">
                <a:cs typeface="Calibri"/>
              </a:rPr>
              <a:t>What are "food + promo" strategies?</a:t>
            </a:r>
            <a:endParaRPr lang="en-US" b="1"/>
          </a:p>
          <a:p>
            <a:pPr lvl="1" indent="-171450">
              <a:buFontTx/>
              <a:buChar char="-"/>
            </a:pPr>
            <a:r>
              <a:rPr lang="en-US" b="1">
                <a:cs typeface="Calibri"/>
              </a:rPr>
              <a:t>PSE food strategies</a:t>
            </a:r>
            <a:r>
              <a:rPr lang="en-US">
                <a:cs typeface="Calibri"/>
              </a:rPr>
              <a:t> </a:t>
            </a:r>
            <a:r>
              <a:rPr lang="en-US"/>
              <a:t>focus on changing what types of food are available, including changing the quantity and/or quality of foods that are available and changing procurement, sourcing and distribution mechanisms.</a:t>
            </a:r>
            <a:endParaRPr lang="en-US" b="1">
              <a:cs typeface="Calibri"/>
            </a:endParaRPr>
          </a:p>
          <a:p>
            <a:pPr lvl="1" indent="-171450">
              <a:buFontTx/>
              <a:buChar char="-"/>
            </a:pPr>
            <a:r>
              <a:rPr lang="en-US" b="1" i="0"/>
              <a:t>PSE promotion strategies include: </a:t>
            </a:r>
            <a:r>
              <a:rPr lang="en-US" b="0" i="0"/>
              <a:t>changing layout and display (including shelf space and healthy checkout), feeding practices, point-of-decision prompts (verbal or visual), pricing strategies, and menu-labeling</a:t>
            </a:r>
            <a:endParaRPr lang="en-US" b="1" i="0">
              <a:cs typeface="Calibri"/>
            </a:endParaRPr>
          </a:p>
          <a:p>
            <a:pPr marL="171450" lvl="0" indent="-171450">
              <a:buFontTx/>
              <a:buChar char="-"/>
            </a:pPr>
            <a:endParaRPr lang="en-US" i="1"/>
          </a:p>
        </p:txBody>
      </p:sp>
      <p:sp>
        <p:nvSpPr>
          <p:cNvPr id="4" name="Slide Number Placeholder 3"/>
          <p:cNvSpPr>
            <a:spLocks noGrp="1"/>
          </p:cNvSpPr>
          <p:nvPr>
            <p:ph type="sldNum" sz="quarter" idx="10"/>
          </p:nvPr>
        </p:nvSpPr>
        <p:spPr/>
        <p:txBody>
          <a:bodyPr/>
          <a:lstStyle/>
          <a:p>
            <a:fld id="{75FC67B4-61E6-426D-9FA0-3F299B10DB1A}" type="slidenum">
              <a:rPr lang="en-US" smtClean="0"/>
              <a:t>10</a:t>
            </a:fld>
            <a:endParaRPr lang="en-US"/>
          </a:p>
        </p:txBody>
      </p:sp>
    </p:spTree>
    <p:extLst>
      <p:ext uri="{BB962C8B-B14F-4D97-AF65-F5344CB8AC3E}">
        <p14:creationId xmlns:p14="http://schemas.microsoft.com/office/powerpoint/2010/main" val="155883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11</a:t>
            </a:fld>
            <a:endParaRPr lang="en-US"/>
          </a:p>
        </p:txBody>
      </p:sp>
    </p:spTree>
    <p:extLst>
      <p:ext uri="{BB962C8B-B14F-4D97-AF65-F5344CB8AC3E}">
        <p14:creationId xmlns:p14="http://schemas.microsoft.com/office/powerpoint/2010/main" val="300914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12</a:t>
            </a:fld>
            <a:endParaRPr lang="en-US"/>
          </a:p>
        </p:txBody>
      </p:sp>
    </p:spTree>
    <p:extLst>
      <p:ext uri="{BB962C8B-B14F-4D97-AF65-F5344CB8AC3E}">
        <p14:creationId xmlns:p14="http://schemas.microsoft.com/office/powerpoint/2010/main" val="300914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13</a:t>
            </a:fld>
            <a:endParaRPr lang="en-US"/>
          </a:p>
        </p:txBody>
      </p:sp>
    </p:spTree>
    <p:extLst>
      <p:ext uri="{BB962C8B-B14F-4D97-AF65-F5344CB8AC3E}">
        <p14:creationId xmlns:p14="http://schemas.microsoft.com/office/powerpoint/2010/main" val="20343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14</a:t>
            </a:fld>
            <a:endParaRPr lang="en-US"/>
          </a:p>
        </p:txBody>
      </p:sp>
    </p:spTree>
    <p:extLst>
      <p:ext uri="{BB962C8B-B14F-4D97-AF65-F5344CB8AC3E}">
        <p14:creationId xmlns:p14="http://schemas.microsoft.com/office/powerpoint/2010/main" val="424615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15</a:t>
            </a:fld>
            <a:endParaRPr lang="en-US"/>
          </a:p>
        </p:txBody>
      </p:sp>
    </p:spTree>
    <p:extLst>
      <p:ext uri="{BB962C8B-B14F-4D97-AF65-F5344CB8AC3E}">
        <p14:creationId xmlns:p14="http://schemas.microsoft.com/office/powerpoint/2010/main" val="285849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Percent of sites that report working on specific intervention topics. Top 3 topics are highlighted in red.</a:t>
            </a:r>
          </a:p>
        </p:txBody>
      </p:sp>
      <p:sp>
        <p:nvSpPr>
          <p:cNvPr id="4" name="Slide Number Placeholder 3"/>
          <p:cNvSpPr>
            <a:spLocks noGrp="1"/>
          </p:cNvSpPr>
          <p:nvPr>
            <p:ph type="sldNum" sz="quarter" idx="10"/>
          </p:nvPr>
        </p:nvSpPr>
        <p:spPr/>
        <p:txBody>
          <a:bodyPr/>
          <a:lstStyle/>
          <a:p>
            <a:fld id="{75FC67B4-61E6-426D-9FA0-3F299B10DB1A}" type="slidenum">
              <a:rPr lang="en-US" smtClean="0"/>
              <a:t>16</a:t>
            </a:fld>
            <a:endParaRPr lang="en-US"/>
          </a:p>
        </p:txBody>
      </p:sp>
    </p:spTree>
    <p:extLst>
      <p:ext uri="{BB962C8B-B14F-4D97-AF65-F5344CB8AC3E}">
        <p14:creationId xmlns:p14="http://schemas.microsoft.com/office/powerpoint/2010/main" val="340711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 of a list of 40 programs, packages and initiatives to choose from, these three were the most commonly chosen programs, packages, and initiatives. All others were used at fewer than 10% of sites. </a:t>
            </a:r>
          </a:p>
        </p:txBody>
      </p:sp>
      <p:sp>
        <p:nvSpPr>
          <p:cNvPr id="4" name="Slide Number Placeholder 3"/>
          <p:cNvSpPr>
            <a:spLocks noGrp="1"/>
          </p:cNvSpPr>
          <p:nvPr>
            <p:ph type="sldNum" sz="quarter" idx="10"/>
          </p:nvPr>
        </p:nvSpPr>
        <p:spPr/>
        <p:txBody>
          <a:bodyPr/>
          <a:lstStyle/>
          <a:p>
            <a:fld id="{75FC67B4-61E6-426D-9FA0-3F299B10DB1A}" type="slidenum">
              <a:rPr lang="en-US" smtClean="0"/>
              <a:t>17</a:t>
            </a:fld>
            <a:endParaRPr lang="en-US"/>
          </a:p>
        </p:txBody>
      </p:sp>
    </p:spTree>
    <p:extLst>
      <p:ext uri="{BB962C8B-B14F-4D97-AF65-F5344CB8AC3E}">
        <p14:creationId xmlns:p14="http://schemas.microsoft.com/office/powerpoint/2010/main" val="3201220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 This can include marketing/promotion activities that are reported as indirect activities or as PSE</a:t>
            </a:r>
            <a:r>
              <a:rPr lang="en-US">
                <a:cs typeface="Calibri"/>
              </a:rPr>
              <a:t> changes</a:t>
            </a:r>
            <a:endParaRPr lang="en-US"/>
          </a:p>
          <a:p>
            <a:pPr>
              <a:defRPr/>
            </a:pPr>
            <a:endParaRPr lang="en-US"/>
          </a:p>
          <a:p>
            <a:pPr>
              <a:defRPr/>
            </a:pPr>
            <a:r>
              <a:rPr lang="en-US">
                <a:cs typeface="Calibri"/>
              </a:rPr>
              <a:t>Take-away:</a:t>
            </a:r>
            <a:endParaRPr lang="en-US"/>
          </a:p>
          <a:p>
            <a:pPr marL="171450" indent="-171450">
              <a:buFontTx/>
              <a:buChar char="-"/>
              <a:defRPr/>
            </a:pPr>
            <a:r>
              <a:rPr lang="en-US"/>
              <a:t>Having a good mix</a:t>
            </a:r>
            <a:r>
              <a:rPr lang="en-US" baseline="0"/>
              <a:t> of PSE </a:t>
            </a:r>
            <a:r>
              <a:rPr lang="en-US"/>
              <a:t>changes (e.g. </a:t>
            </a:r>
            <a:r>
              <a:rPr lang="en-US" err="1"/>
              <a:t>nutr</a:t>
            </a:r>
            <a:r>
              <a:rPr lang="en-US"/>
              <a:t> + PA, food + promo) is</a:t>
            </a:r>
            <a:r>
              <a:rPr lang="en-US" baseline="0"/>
              <a:t> not the only </a:t>
            </a:r>
            <a:r>
              <a:rPr lang="en-US"/>
              <a:t>type of multi-component strategy combination </a:t>
            </a:r>
            <a:r>
              <a:rPr lang="en-US">
                <a:cs typeface="Calibri"/>
              </a:rPr>
              <a:t>that can be implemented.</a:t>
            </a:r>
            <a:endParaRPr lang="en-US" baseline="0">
              <a:cs typeface="Calibri"/>
            </a:endParaRPr>
          </a:p>
          <a:p>
            <a:pPr marL="171450" indent="-171450">
              <a:buFontTx/>
              <a:buChar char="-"/>
            </a:pPr>
            <a:r>
              <a:rPr lang="en-US" baseline="0"/>
              <a:t>PSEs don’t (and shouldn’t) happen in isolation—</a:t>
            </a:r>
            <a:r>
              <a:rPr lang="en-US"/>
              <a:t>implementing</a:t>
            </a:r>
            <a:r>
              <a:rPr lang="en-US" baseline="0"/>
              <a:t> </a:t>
            </a:r>
            <a:r>
              <a:rPr lang="en-US"/>
              <a:t>activities that complement</a:t>
            </a:r>
            <a:r>
              <a:rPr lang="en-US" baseline="0"/>
              <a:t> </a:t>
            </a:r>
            <a:r>
              <a:rPr lang="en-US"/>
              <a:t>and support PSE changes may</a:t>
            </a:r>
            <a:r>
              <a:rPr lang="en-US" baseline="0"/>
              <a:t> contribute to </a:t>
            </a:r>
            <a:r>
              <a:rPr lang="en-US"/>
              <a:t>greater SNAP-Ed</a:t>
            </a:r>
            <a:r>
              <a:rPr lang="en-US" baseline="0"/>
              <a:t> impact.</a:t>
            </a:r>
            <a:r>
              <a:rPr lang="en-US"/>
              <a:t>  </a:t>
            </a:r>
            <a:endParaRPr lang="en-US" baseline="0">
              <a:cs typeface="Calibri"/>
            </a:endParaRPr>
          </a:p>
          <a:p>
            <a:pPr marL="171450" indent="-171450">
              <a:buFontTx/>
              <a:buChar char="-"/>
            </a:pPr>
            <a:r>
              <a:rPr lang="en-US"/>
              <a:t>The strategies listed in this slide are of</a:t>
            </a:r>
            <a:r>
              <a:rPr lang="en-US" baseline="0"/>
              <a:t> particular interest to USDA</a:t>
            </a:r>
            <a:r>
              <a:rPr lang="en-US">
                <a:cs typeface="Calibri"/>
              </a:rPr>
              <a:t> and are recommended in the SNAP-Ed guidance.</a:t>
            </a:r>
          </a:p>
        </p:txBody>
      </p:sp>
      <p:sp>
        <p:nvSpPr>
          <p:cNvPr id="4" name="Slide Number Placeholder 3"/>
          <p:cNvSpPr>
            <a:spLocks noGrp="1"/>
          </p:cNvSpPr>
          <p:nvPr>
            <p:ph type="sldNum" sz="quarter" idx="10"/>
          </p:nvPr>
        </p:nvSpPr>
        <p:spPr/>
        <p:txBody>
          <a:bodyPr/>
          <a:lstStyle/>
          <a:p>
            <a:fld id="{75FC67B4-61E6-426D-9FA0-3F299B10DB1A}" type="slidenum">
              <a:rPr lang="en-US" smtClean="0"/>
              <a:t>18</a:t>
            </a:fld>
            <a:endParaRPr lang="en-US"/>
          </a:p>
        </p:txBody>
      </p:sp>
    </p:spTree>
    <p:extLst>
      <p:ext uri="{BB962C8B-B14F-4D97-AF65-F5344CB8AC3E}">
        <p14:creationId xmlns:p14="http://schemas.microsoft.com/office/powerpoint/2010/main" val="1136078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that most of your</a:t>
            </a:r>
            <a:r>
              <a:rPr lang="en-US" baseline="0"/>
              <a:t> work is made possible by partners some of which are funded by SNAP Ed and some of which aren’t.  </a:t>
            </a:r>
          </a:p>
          <a:p>
            <a:r>
              <a:rPr lang="en-US" baseline="0"/>
              <a:t>We wanted to know what aspects of the work are most likely to benefit from SNAP-Ed funding</a:t>
            </a:r>
          </a:p>
          <a:p>
            <a:r>
              <a:rPr lang="en-US" baseline="0"/>
              <a:t>The top 3 are:</a:t>
            </a:r>
          </a:p>
          <a:p>
            <a:pPr marL="228600" indent="-228600">
              <a:buAutoNum type="arabicParenR"/>
            </a:pPr>
            <a:r>
              <a:rPr lang="en-US" baseline="0"/>
              <a:t>Initiating the PSE effort, bringing stakeholders together</a:t>
            </a:r>
          </a:p>
          <a:p>
            <a:pPr marL="228600" indent="-228600">
              <a:buAutoNum type="arabicParenR"/>
            </a:pPr>
            <a:r>
              <a:rPr lang="en-US" baseline="0"/>
              <a:t>Planning, advising, providing guidance</a:t>
            </a:r>
          </a:p>
          <a:p>
            <a:pPr marL="228600" indent="-228600">
              <a:buAutoNum type="arabicParenR"/>
            </a:pPr>
            <a:r>
              <a:rPr lang="en-US" baseline="0"/>
              <a:t>Funding or providing training related to the PSE effort</a:t>
            </a:r>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19</a:t>
            </a:fld>
            <a:endParaRPr lang="en-US"/>
          </a:p>
        </p:txBody>
      </p:sp>
    </p:spTree>
    <p:extLst>
      <p:ext uri="{BB962C8B-B14F-4D97-AF65-F5344CB8AC3E}">
        <p14:creationId xmlns:p14="http://schemas.microsoft.com/office/powerpoint/2010/main" val="246924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C5ABB4-550E-40A7-9C06-F861A45BA89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1742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a:p>
            <a:pPr marL="171450" indent="-171450">
              <a:buFontTx/>
              <a:buChar char="-"/>
            </a:pPr>
            <a:r>
              <a:rPr lang="en-US"/>
              <a:t>It’s important to think about how your PSE efforts will be sustained</a:t>
            </a:r>
          </a:p>
          <a:p>
            <a:pPr marL="171450" indent="-171450">
              <a:buFontTx/>
              <a:buChar char="-"/>
            </a:pPr>
            <a:r>
              <a:rPr lang="en-US"/>
              <a:t>Most sites are using at least 1 of these sustainability mechanisms, with the most common being stakeholder support </a:t>
            </a:r>
          </a:p>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20</a:t>
            </a:fld>
            <a:endParaRPr lang="en-US"/>
          </a:p>
        </p:txBody>
      </p:sp>
    </p:spTree>
    <p:extLst>
      <p:ext uri="{BB962C8B-B14F-4D97-AF65-F5344CB8AC3E}">
        <p14:creationId xmlns:p14="http://schemas.microsoft.com/office/powerpoint/2010/main" val="315588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Percent of sites that have conducted any needs/readiness assessments or evaluated individual-level effectiveness.</a:t>
            </a:r>
          </a:p>
        </p:txBody>
      </p:sp>
      <p:sp>
        <p:nvSpPr>
          <p:cNvPr id="4" name="Slide Number Placeholder 3"/>
          <p:cNvSpPr>
            <a:spLocks noGrp="1"/>
          </p:cNvSpPr>
          <p:nvPr>
            <p:ph type="sldNum" sz="quarter" idx="10"/>
          </p:nvPr>
        </p:nvSpPr>
        <p:spPr/>
        <p:txBody>
          <a:bodyPr/>
          <a:lstStyle/>
          <a:p>
            <a:fld id="{75FC67B4-61E6-426D-9FA0-3F299B10DB1A}" type="slidenum">
              <a:rPr lang="en-US" smtClean="0"/>
              <a:t>21</a:t>
            </a:fld>
            <a:endParaRPr lang="en-US"/>
          </a:p>
        </p:txBody>
      </p:sp>
    </p:spTree>
    <p:extLst>
      <p:ext uri="{BB962C8B-B14F-4D97-AF65-F5344CB8AC3E}">
        <p14:creationId xmlns:p14="http://schemas.microsoft.com/office/powerpoint/2010/main" val="4100923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few sites reported receiving awards/recognition or media coverage about their PSE efforts</a:t>
            </a:r>
          </a:p>
        </p:txBody>
      </p:sp>
      <p:sp>
        <p:nvSpPr>
          <p:cNvPr id="4" name="Slide Number Placeholder 3"/>
          <p:cNvSpPr>
            <a:spLocks noGrp="1"/>
          </p:cNvSpPr>
          <p:nvPr>
            <p:ph type="sldNum" sz="quarter" idx="10"/>
          </p:nvPr>
        </p:nvSpPr>
        <p:spPr/>
        <p:txBody>
          <a:bodyPr/>
          <a:lstStyle/>
          <a:p>
            <a:fld id="{75FC67B4-61E6-426D-9FA0-3F299B10DB1A}" type="slidenum">
              <a:rPr lang="en-US" smtClean="0"/>
              <a:t>22</a:t>
            </a:fld>
            <a:endParaRPr lang="en-US"/>
          </a:p>
        </p:txBody>
      </p:sp>
    </p:spTree>
    <p:extLst>
      <p:ext uri="{BB962C8B-B14F-4D97-AF65-F5344CB8AC3E}">
        <p14:creationId xmlns:p14="http://schemas.microsoft.com/office/powerpoint/2010/main" val="799932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was a list of 23 items to select from – each one could be considered a barrier or an asset.</a:t>
            </a:r>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23</a:t>
            </a:fld>
            <a:endParaRPr lang="en-US"/>
          </a:p>
        </p:txBody>
      </p:sp>
    </p:spTree>
    <p:extLst>
      <p:ext uri="{BB962C8B-B14F-4D97-AF65-F5344CB8AC3E}">
        <p14:creationId xmlns:p14="http://schemas.microsoft.com/office/powerpoint/2010/main" val="1373157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a:t>How is this data used and how does it relate to the CA SNAP-Ed Theory of Change?</a:t>
            </a:r>
          </a:p>
          <a:p>
            <a:pPr rtl="0" eaLnBrk="1" latinLnBrk="0" hangingPunct="1"/>
            <a:r>
              <a:rPr lang="en-US">
                <a:solidFill>
                  <a:srgbClr val="C00000"/>
                </a:solidFill>
              </a:rPr>
              <a:t>- our model of change shows how what we do in SNAP-Ed relates to the outcomes we expect.</a:t>
            </a:r>
          </a:p>
          <a:p>
            <a:pPr marL="171450" indent="-171450" rtl="0" eaLnBrk="1" latinLnBrk="0" hangingPunct="1">
              <a:buFontTx/>
              <a:buChar char="-"/>
            </a:pPr>
            <a:r>
              <a:rPr lang="en-US">
                <a:solidFill>
                  <a:srgbClr val="C00000"/>
                </a:solidFill>
              </a:rPr>
              <a:t>yellow indicates the items measured by the PEARS PSE reporting system and the white indicates the items addressed by other part</a:t>
            </a:r>
            <a:r>
              <a:rPr lang="en-US" baseline="0">
                <a:solidFill>
                  <a:srgbClr val="C00000"/>
                </a:solidFill>
              </a:rPr>
              <a:t>s of PEARS or other</a:t>
            </a:r>
            <a:r>
              <a:rPr lang="en-US">
                <a:solidFill>
                  <a:srgbClr val="C00000"/>
                </a:solidFill>
              </a:rPr>
              <a:t> methods</a:t>
            </a:r>
          </a:p>
          <a:p>
            <a:pPr marL="171450" indent="-171450" rtl="0" eaLnBrk="1" latinLnBrk="0" hangingPunct="1">
              <a:buFontTx/>
              <a:buChar char="-"/>
            </a:pPr>
            <a:endParaRPr lang="en-US">
              <a:solidFill>
                <a:srgbClr val="C00000"/>
              </a:solidFill>
            </a:endParaRPr>
          </a:p>
          <a:p>
            <a:pPr rtl="0" eaLnBrk="1" latinLnBrk="0" hangingPunct="1"/>
            <a:r>
              <a:rPr lang="en-US">
                <a:solidFill>
                  <a:srgbClr val="C00000"/>
                </a:solidFill>
              </a:rPr>
              <a:t>We can combine these different results to make the case to Congress and other stakeholders about how SNAP-Ed is making the right combination of sustainable quality changes over time that will lead to improvements in population level health.</a:t>
            </a:r>
          </a:p>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24</a:t>
            </a:fld>
            <a:endParaRPr lang="en-US"/>
          </a:p>
        </p:txBody>
      </p:sp>
    </p:spTree>
    <p:extLst>
      <p:ext uri="{BB962C8B-B14F-4D97-AF65-F5344CB8AC3E}">
        <p14:creationId xmlns:p14="http://schemas.microsoft.com/office/powerpoint/2010/main" val="3723706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25</a:t>
            </a:fld>
            <a:endParaRPr lang="en-US"/>
          </a:p>
        </p:txBody>
      </p:sp>
    </p:spTree>
    <p:extLst>
      <p:ext uri="{BB962C8B-B14F-4D97-AF65-F5344CB8AC3E}">
        <p14:creationId xmlns:p14="http://schemas.microsoft.com/office/powerpoint/2010/main" val="398043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3</a:t>
            </a:fld>
            <a:endParaRPr lang="en-US"/>
          </a:p>
        </p:txBody>
      </p:sp>
    </p:spTree>
    <p:extLst>
      <p:ext uri="{BB962C8B-B14F-4D97-AF65-F5344CB8AC3E}">
        <p14:creationId xmlns:p14="http://schemas.microsoft.com/office/powerpoint/2010/main" val="158647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4</a:t>
            </a:fld>
            <a:endParaRPr lang="en-US"/>
          </a:p>
        </p:txBody>
      </p:sp>
    </p:spTree>
    <p:extLst>
      <p:ext uri="{BB962C8B-B14F-4D97-AF65-F5344CB8AC3E}">
        <p14:creationId xmlns:p14="http://schemas.microsoft.com/office/powerpoint/2010/main" val="282274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Items in red = top</a:t>
            </a:r>
            <a:r>
              <a:rPr lang="en-US"/>
              <a:t> 5 settings where PSE work is being done </a:t>
            </a:r>
          </a:p>
          <a:p>
            <a:endParaRPr lang="en-US"/>
          </a:p>
          <a:p>
            <a:r>
              <a:rPr lang="en-US"/>
              <a:t>By far, most PSE work is being done in the “learn” settings, specifically K-12, ECE, and before/</a:t>
            </a:r>
            <a:r>
              <a:rPr lang="en-US" err="1"/>
              <a:t>afterschools</a:t>
            </a:r>
            <a:endParaRPr lang="en-US"/>
          </a:p>
          <a:p>
            <a:pPr marL="171450" indent="-171450">
              <a:buFontTx/>
              <a:buChar char="-"/>
            </a:pPr>
            <a:r>
              <a:rPr lang="en-US"/>
              <a:t>This is a good strategy – to focus on youth settings where there’s a captive audience (a way to reach the target pop)</a:t>
            </a:r>
            <a:endParaRPr lang="en-US">
              <a:cs typeface="Calibri"/>
            </a:endParaRPr>
          </a:p>
          <a:p>
            <a:pPr marL="171450" indent="-171450">
              <a:buFontTx/>
              <a:buChar char="-"/>
            </a:pPr>
            <a:r>
              <a:rPr lang="en-US"/>
              <a:t>Also a natural place to deliver education, a big part of SNAP-Ed</a:t>
            </a:r>
            <a:endParaRPr lang="en-US">
              <a:cs typeface="Calibri"/>
            </a:endParaRPr>
          </a:p>
          <a:p>
            <a:pPr marL="171450" indent="-171450">
              <a:buChar char="-"/>
            </a:pPr>
            <a:endParaRPr lang="en-US"/>
          </a:p>
          <a:p>
            <a:r>
              <a:rPr lang="en-US"/>
              <a:t>Good-sized percentage in shop (mostly at small stores) and in live (half of which are faith-based)</a:t>
            </a:r>
            <a:endParaRPr lang="en-US">
              <a:cs typeface="Calibri"/>
            </a:endParaRPr>
          </a:p>
          <a:p>
            <a:endParaRPr lang="en-US">
              <a:cs typeface="Calibri"/>
            </a:endParaRPr>
          </a:p>
          <a:p>
            <a:r>
              <a:rPr lang="en-US">
                <a:cs typeface="Calibri"/>
              </a:rPr>
              <a:t>Remaining slides combine small and large food stores together – these settings use the same list of PSE changes </a:t>
            </a:r>
          </a:p>
          <a:p>
            <a:endParaRPr lang="en-US">
              <a:cs typeface="Calibri"/>
            </a:endParaRPr>
          </a:p>
        </p:txBody>
      </p:sp>
      <p:sp>
        <p:nvSpPr>
          <p:cNvPr id="4" name="Slide Number Placeholder 3"/>
          <p:cNvSpPr>
            <a:spLocks noGrp="1"/>
          </p:cNvSpPr>
          <p:nvPr>
            <p:ph type="sldNum" sz="quarter" idx="10"/>
          </p:nvPr>
        </p:nvSpPr>
        <p:spPr/>
        <p:txBody>
          <a:bodyPr/>
          <a:lstStyle/>
          <a:p>
            <a:fld id="{38C5ABB4-550E-40A7-9C06-F861A45BA89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6608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Percentage of sites that are USDA priority sites (USDA summer meal sites, Indian reservations, military bases). No LHDs have reported doing PSE work on Indian reservations or military bases.</a:t>
            </a:r>
          </a:p>
        </p:txBody>
      </p:sp>
      <p:sp>
        <p:nvSpPr>
          <p:cNvPr id="4" name="Slide Number Placeholder 3"/>
          <p:cNvSpPr>
            <a:spLocks noGrp="1"/>
          </p:cNvSpPr>
          <p:nvPr>
            <p:ph type="sldNum" sz="quarter" idx="10"/>
          </p:nvPr>
        </p:nvSpPr>
        <p:spPr/>
        <p:txBody>
          <a:bodyPr/>
          <a:lstStyle/>
          <a:p>
            <a:fld id="{75FC67B4-61E6-426D-9FA0-3F299B10DB1A}" type="slidenum">
              <a:rPr lang="en-US" smtClean="0"/>
              <a:t>6</a:t>
            </a:fld>
            <a:endParaRPr lang="en-US"/>
          </a:p>
        </p:txBody>
      </p:sp>
    </p:spTree>
    <p:extLst>
      <p:ext uri="{BB962C8B-B14F-4D97-AF65-F5344CB8AC3E}">
        <p14:creationId xmlns:p14="http://schemas.microsoft.com/office/powerpoint/2010/main" val="420924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 are currently only in initiation or planning, then you won't have a PSE reach yet and likely won't have any changes adopted. This is perfectly fine – PSE changes can take a lot of up-front planning and preparation time.</a:t>
            </a:r>
          </a:p>
          <a:p>
            <a:endParaRPr lang="en-US">
              <a:cs typeface="Calibri"/>
            </a:endParaRPr>
          </a:p>
        </p:txBody>
      </p:sp>
      <p:sp>
        <p:nvSpPr>
          <p:cNvPr id="4" name="Slide Number Placeholder 3"/>
          <p:cNvSpPr>
            <a:spLocks noGrp="1"/>
          </p:cNvSpPr>
          <p:nvPr>
            <p:ph type="sldNum" sz="quarter" idx="10"/>
          </p:nvPr>
        </p:nvSpPr>
        <p:spPr/>
        <p:txBody>
          <a:bodyPr/>
          <a:lstStyle/>
          <a:p>
            <a:fld id="{75FC67B4-61E6-426D-9FA0-3F299B10DB1A}" type="slidenum">
              <a:rPr lang="en-US" smtClean="0"/>
              <a:t>7</a:t>
            </a:fld>
            <a:endParaRPr lang="en-US"/>
          </a:p>
        </p:txBody>
      </p:sp>
    </p:spTree>
    <p:extLst>
      <p:ext uri="{BB962C8B-B14F-4D97-AF65-F5344CB8AC3E}">
        <p14:creationId xmlns:p14="http://schemas.microsoft.com/office/powerpoint/2010/main" val="83525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high reach </a:t>
            </a:r>
            <a:r>
              <a:rPr lang="en-US"/>
              <a:t>in "large/small food stores" comes</a:t>
            </a:r>
            <a:r>
              <a:rPr lang="en-US" baseline="0"/>
              <a:t> from the large stores, though the # of small stores is much higher</a:t>
            </a:r>
            <a:r>
              <a:rPr lang="en-US"/>
              <a:t> than # of large stores</a:t>
            </a:r>
            <a:r>
              <a:rPr lang="en-US" baseline="0"/>
              <a:t> (10% vs 3% of all sites)</a:t>
            </a:r>
          </a:p>
          <a:p>
            <a:endParaRPr lang="en-US" baseline="0"/>
          </a:p>
          <a:p>
            <a:r>
              <a:rPr lang="en-US"/>
              <a:t>The 2nd column presents</a:t>
            </a:r>
            <a:r>
              <a:rPr lang="en-US" baseline="0"/>
              <a:t> the number of sites reporting reach, which is lower than the total # of sites for each setting </a:t>
            </a:r>
            <a:r>
              <a:rPr lang="en-US"/>
              <a:t>(e.g., some</a:t>
            </a:r>
            <a:r>
              <a:rPr lang="en-US" baseline="0"/>
              <a:t> sites are in planning stage and may not have reach numbers to report yet)</a:t>
            </a:r>
            <a:endParaRPr lang="en-US" baseline="0">
              <a:cs typeface="Calibri"/>
            </a:endParaRPr>
          </a:p>
        </p:txBody>
      </p:sp>
      <p:sp>
        <p:nvSpPr>
          <p:cNvPr id="4" name="Slide Number Placeholder 3"/>
          <p:cNvSpPr>
            <a:spLocks noGrp="1"/>
          </p:cNvSpPr>
          <p:nvPr>
            <p:ph type="sldNum" sz="quarter" idx="10"/>
          </p:nvPr>
        </p:nvSpPr>
        <p:spPr/>
        <p:txBody>
          <a:bodyPr/>
          <a:lstStyle/>
          <a:p>
            <a:fld id="{75FC67B4-61E6-426D-9FA0-3F299B10DB1A}" type="slidenum">
              <a:rPr lang="en-US" smtClean="0"/>
              <a:t>8</a:t>
            </a:fld>
            <a:endParaRPr lang="en-US"/>
          </a:p>
        </p:txBody>
      </p:sp>
    </p:spTree>
    <p:extLst>
      <p:ext uri="{BB962C8B-B14F-4D97-AF65-F5344CB8AC3E}">
        <p14:creationId xmlns:p14="http://schemas.microsoft.com/office/powerpoint/2010/main" val="262176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sites that have at least one change</a:t>
            </a:r>
            <a:r>
              <a:rPr lang="en-US">
                <a:cs typeface="Calibri"/>
              </a:rPr>
              <a:t> (denominator = numbers in the second row of table)</a:t>
            </a:r>
            <a:endParaRPr lang="en-US"/>
          </a:p>
          <a:p>
            <a:endParaRPr lang="en-US"/>
          </a:p>
          <a:p>
            <a:pPr marL="171450" indent="-171450">
              <a:buFontTx/>
              <a:buChar char="-"/>
            </a:pPr>
            <a:r>
              <a:rPr lang="en-US"/>
              <a:t>For sites that are in the implementation phase of their PSE work, most sites, in most settings, adopted more than 1 change</a:t>
            </a:r>
          </a:p>
          <a:p>
            <a:pPr marL="171450" indent="-171450">
              <a:buFontTx/>
              <a:buChar char="-"/>
            </a:pPr>
            <a:r>
              <a:rPr lang="en-US">
                <a:cs typeface="Calibri"/>
              </a:rPr>
              <a:t>”Major settings” were chosen based on reach (see previous slide)</a:t>
            </a:r>
          </a:p>
        </p:txBody>
      </p:sp>
      <p:sp>
        <p:nvSpPr>
          <p:cNvPr id="4" name="Slide Number Placeholder 3"/>
          <p:cNvSpPr>
            <a:spLocks noGrp="1"/>
          </p:cNvSpPr>
          <p:nvPr>
            <p:ph type="sldNum" sz="quarter" idx="10"/>
          </p:nvPr>
        </p:nvSpPr>
        <p:spPr/>
        <p:txBody>
          <a:bodyPr/>
          <a:lstStyle/>
          <a:p>
            <a:fld id="{75FC67B4-61E6-426D-9FA0-3F299B10DB1A}" type="slidenum">
              <a:rPr lang="en-US" smtClean="0"/>
              <a:t>9</a:t>
            </a:fld>
            <a:endParaRPr lang="en-US"/>
          </a:p>
        </p:txBody>
      </p:sp>
    </p:spTree>
    <p:extLst>
      <p:ext uri="{BB962C8B-B14F-4D97-AF65-F5344CB8AC3E}">
        <p14:creationId xmlns:p14="http://schemas.microsoft.com/office/powerpoint/2010/main" val="410478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07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782"/>
            <a:ext cx="8229600" cy="4525963"/>
          </a:xfrm>
          <a:prstGeom prst="rect">
            <a:avLst/>
          </a:prstGeom>
        </p:spPr>
        <p:txBody>
          <a:bodyPr/>
          <a:lstStyle>
            <a:lvl1pPr>
              <a:defRPr sz="2400">
                <a:latin typeface="Arial Bold" pitchFamily="34" charset="0"/>
                <a:cs typeface="Arial Bold" pitchFamily="34" charset="0"/>
              </a:defRPr>
            </a:lvl1pPr>
            <a:lvl2pPr>
              <a:defRPr sz="2400">
                <a:solidFill>
                  <a:srgbClr val="5EA930"/>
                </a:solidFill>
                <a:latin typeface="Arial Bold" pitchFamily="34" charset="0"/>
                <a:cs typeface="Arial Bold"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34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782"/>
            <a:ext cx="8229600" cy="4525963"/>
          </a:xfrm>
          <a:prstGeom prst="rect">
            <a:avLst/>
          </a:prstGeom>
        </p:spPr>
        <p:txBody>
          <a:bodyPr/>
          <a:lstStyle>
            <a:lvl1pPr>
              <a:defRPr sz="2400">
                <a:latin typeface="Arial Bold" pitchFamily="34" charset="0"/>
                <a:cs typeface="Arial Bold" pitchFamily="34" charset="0"/>
              </a:defRPr>
            </a:lvl1pPr>
            <a:lvl2pPr>
              <a:defRPr sz="2400">
                <a:solidFill>
                  <a:srgbClr val="5EA930"/>
                </a:solidFill>
                <a:latin typeface="Arial Bold" pitchFamily="34" charset="0"/>
                <a:cs typeface="Arial Bold"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8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59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9" name="Shape 29"/>
          <p:cNvSpPr txBox="1">
            <a:spLocks noGrp="1"/>
          </p:cNvSpPr>
          <p:nvPr>
            <p:ph type="body" idx="1"/>
          </p:nvPr>
        </p:nvSpPr>
        <p:spPr>
          <a:xfrm>
            <a:off x="457200" y="1600200"/>
            <a:ext cx="4038599" cy="415439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2"/>
          </p:nvPr>
        </p:nvSpPr>
        <p:spPr>
          <a:xfrm>
            <a:off x="4648200" y="1600200"/>
            <a:ext cx="4038599" cy="415439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1740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1" name="Shape 21"/>
          <p:cNvSpPr txBox="1">
            <a:spLocks noGrp="1"/>
          </p:cNvSpPr>
          <p:nvPr>
            <p:ph type="body" idx="1"/>
          </p:nvPr>
        </p:nvSpPr>
        <p:spPr>
          <a:xfrm>
            <a:off x="457200" y="1600200"/>
            <a:ext cx="8229600" cy="381634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extLst>
      <p:ext uri="{BB962C8B-B14F-4D97-AF65-F5344CB8AC3E}">
        <p14:creationId xmlns:p14="http://schemas.microsoft.com/office/powerpoint/2010/main" val="1264502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IAF_PPT_SlideTemplate_Content_v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6" y="0"/>
            <a:ext cx="9144000" cy="6858000"/>
          </a:xfrm>
          <a:prstGeom prst="rect">
            <a:avLst/>
          </a:prstGeom>
        </p:spPr>
      </p:pic>
      <p:sp>
        <p:nvSpPr>
          <p:cNvPr id="8" name="Title 1"/>
          <p:cNvSpPr txBox="1">
            <a:spLocks/>
          </p:cNvSpPr>
          <p:nvPr/>
        </p:nvSpPr>
        <p:spPr>
          <a:xfrm>
            <a:off x="685800" y="141694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solidFill>
                <a:prstClr val="black"/>
              </a:solidFill>
              <a:latin typeface="Arial Bold"/>
              <a:cs typeface="Arial Bold"/>
            </a:endParaRPr>
          </a:p>
        </p:txBody>
      </p:sp>
      <p:sp>
        <p:nvSpPr>
          <p:cNvPr id="9" name="Subtitle 2"/>
          <p:cNvSpPr txBox="1">
            <a:spLocks/>
          </p:cNvSpPr>
          <p:nvPr/>
        </p:nvSpPr>
        <p:spPr>
          <a:xfrm>
            <a:off x="1371600" y="2886972"/>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a:solidFill>
                <a:srgbClr val="5EA930"/>
              </a:solidFill>
              <a:latin typeface="Arial Bold"/>
              <a:cs typeface="Arial Bold"/>
            </a:endParaRPr>
          </a:p>
        </p:txBody>
      </p:sp>
      <p:sp>
        <p:nvSpPr>
          <p:cNvPr id="10" name="Subtitle 2"/>
          <p:cNvSpPr txBox="1">
            <a:spLocks/>
          </p:cNvSpPr>
          <p:nvPr/>
        </p:nvSpPr>
        <p:spPr>
          <a:xfrm>
            <a:off x="1371600" y="106057"/>
            <a:ext cx="6400800" cy="6631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a:solidFill>
                <a:prstClr val="white"/>
              </a:solidFill>
              <a:latin typeface="Arial Bold"/>
              <a:cs typeface="Arial Bold"/>
            </a:endParaRPr>
          </a:p>
        </p:txBody>
      </p:sp>
    </p:spTree>
    <p:extLst>
      <p:ext uri="{BB962C8B-B14F-4D97-AF65-F5344CB8AC3E}">
        <p14:creationId xmlns:p14="http://schemas.microsoft.com/office/powerpoint/2010/main" val="254358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381634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pic>
        <p:nvPicPr>
          <p:cNvPr id="11" name="Shape 11"/>
          <p:cNvPicPr preferRelativeResize="0"/>
          <p:nvPr/>
        </p:nvPicPr>
        <p:blipFill rotWithShape="1">
          <a:blip r:embed="rId4">
            <a:alphaModFix/>
          </a:blip>
          <a:srcRect/>
          <a:stretch/>
        </p:blipFill>
        <p:spPr>
          <a:xfrm>
            <a:off x="381000" y="5622850"/>
            <a:ext cx="8763000" cy="1235150"/>
          </a:xfrm>
          <a:prstGeom prst="rect">
            <a:avLst/>
          </a:prstGeom>
          <a:noFill/>
          <a:ln>
            <a:noFill/>
          </a:ln>
        </p:spPr>
      </p:pic>
    </p:spTree>
    <p:extLst>
      <p:ext uri="{BB962C8B-B14F-4D97-AF65-F5344CB8AC3E}">
        <p14:creationId xmlns:p14="http://schemas.microsoft.com/office/powerpoint/2010/main" val="1255192717"/>
      </p:ext>
    </p:extLst>
  </p:cSld>
  <p:clrMap bg1="lt1" tx1="dk1" bg2="dk2" tx2="lt2" accent1="accent1" accent2="accent2" accent3="accent3" accent4="accent4" accent5="accent5" accent6="accent6" hlink="hlink" folHlink="folHlink"/>
  <p:sldLayoutIdLst>
    <p:sldLayoutId id="2147483669" r:id="rId1"/>
    <p:sldLayoutId id="2147483672"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xyav55p_SAhWmjFQKHdbxAk8QjRwIBw&amp;url=http://membershipexpert.com/growing-your-community/&amp;psig=AFQjCNHhQcDwnx8sYEY-4tjRmpWvnxzH9w&amp;ust=1487718895054797"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fsb6h6Z_SAhXoqVQKHUQ4AbwQjRwIBw&amp;url=https://clipartfox.com/categories/view/50dcb628e054a2532ef7c27e6cba75494514904c/support-clipart.html&amp;psig=AFQjCNFVpiUqps1QKkyh3RzGh8JvIB9nUw&amp;ust=1487719513465035"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qmO2-6Z_SAhWKi1QKHWUDDsoQjRwIBw&amp;url=http://combiboilersleeds.com/keywords/prize-1.html&amp;psig=AFQjCNFoP0Kk1LBxTbnyCbfe6_O9_g-h-g&amp;ust=1487719587684906"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k_5uL6p_SAhUrl1QKHeMZDnwQjRwIBQ&amp;url=https://www.myallcall.com/barriers-to-crm-success/&amp;psig=AFQjCNFltmAXwoTyCLj89o79k1CGw-SRWw&amp;ust=1487719750389348"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hyperlink" Target="mailto:EvaluateSNAPEd@ucanr.edu%20&#8203;"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ksu.zoom.us/j/543214262" TargetMode="External"/><Relationship Id="rId5" Type="http://schemas.openxmlformats.org/officeDocument/2006/relationships/hyperlink" Target="http://ucanr.edu/sites/CDPH_PEARS/" TargetMode="External"/><Relationship Id="rId4" Type="http://schemas.openxmlformats.org/officeDocument/2006/relationships/hyperlink" Target="https://support.pears.oei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3999" cy="981559"/>
          </a:xfrm>
          <a:prstGeom prst="rect">
            <a:avLst/>
          </a:prstGeom>
          <a:solidFill>
            <a:schemeClr val="accent1">
              <a:lumMod val="50000"/>
            </a:schemeClr>
          </a:solidFill>
          <a:ln>
            <a:noFill/>
          </a:ln>
        </p:spPr>
        <p:txBody>
          <a:bodyPr lIns="91425" tIns="91425" rIns="91425" bIns="91425" anchor="ctr" anchorCtr="0">
            <a:norm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lang="en-US" sz="3200" kern="0">
              <a:solidFill>
                <a:srgbClr val="FFFF00"/>
              </a:solidFill>
            </a:endParaRPr>
          </a:p>
        </p:txBody>
      </p:sp>
      <p:sp>
        <p:nvSpPr>
          <p:cNvPr id="7" name="Text Placeholder 6"/>
          <p:cNvSpPr>
            <a:spLocks noGrp="1"/>
          </p:cNvSpPr>
          <p:nvPr>
            <p:ph type="body" idx="1"/>
          </p:nvPr>
        </p:nvSpPr>
        <p:spPr>
          <a:xfrm>
            <a:off x="467638" y="1752600"/>
            <a:ext cx="8236527" cy="1447800"/>
          </a:xfrm>
        </p:spPr>
        <p:txBody>
          <a:bodyPr/>
          <a:lstStyle/>
          <a:p>
            <a:pPr algn="ctr">
              <a:buNone/>
            </a:pPr>
            <a:r>
              <a:rPr lang="en-US" sz="3200" b="1"/>
              <a:t>California Department</a:t>
            </a:r>
            <a:r>
              <a:rPr lang="en-US" sz="3200" b="1">
                <a:solidFill>
                  <a:schemeClr val="tx1"/>
                </a:solidFill>
              </a:rPr>
              <a:t> of Public</a:t>
            </a:r>
            <a:r>
              <a:rPr lang="en-US" sz="3600" b="1">
                <a:solidFill>
                  <a:schemeClr val="tx1"/>
                </a:solidFill>
              </a:rPr>
              <a:t> Health</a:t>
            </a:r>
          </a:p>
          <a:p>
            <a:pPr algn="ctr">
              <a:buNone/>
            </a:pPr>
            <a:r>
              <a:rPr lang="en-US" sz="3600" b="1">
                <a:solidFill>
                  <a:schemeClr val="tx1"/>
                </a:solidFill>
              </a:rPr>
              <a:t>SNAP-Ed Evaluation:</a:t>
            </a:r>
          </a:p>
          <a:p>
            <a:pPr algn="ctr">
              <a:buNone/>
            </a:pPr>
            <a:r>
              <a:rPr lang="en-US" sz="3600" b="1">
                <a:solidFill>
                  <a:schemeClr val="tx1"/>
                </a:solidFill>
              </a:rPr>
              <a:t>PSE FFY17 Reporting Results</a:t>
            </a:r>
          </a:p>
        </p:txBody>
      </p:sp>
      <p:sp>
        <p:nvSpPr>
          <p:cNvPr id="5" name="Rectangle 4">
            <a:extLst>
              <a:ext uri="{FF2B5EF4-FFF2-40B4-BE49-F238E27FC236}">
                <a16:creationId xmlns:a16="http://schemas.microsoft.com/office/drawing/2014/main" id="{69F20FC1-9627-274D-A82F-A329DEC710D6}"/>
              </a:ext>
            </a:extLst>
          </p:cNvPr>
          <p:cNvSpPr/>
          <p:nvPr/>
        </p:nvSpPr>
        <p:spPr>
          <a:xfrm>
            <a:off x="2644924" y="3954651"/>
            <a:ext cx="3803350" cy="523220"/>
          </a:xfrm>
          <a:prstGeom prst="rect">
            <a:avLst/>
          </a:prstGeom>
        </p:spPr>
        <p:txBody>
          <a:bodyPr wrap="none">
            <a:spAutoFit/>
          </a:bodyPr>
          <a:lstStyle/>
          <a:p>
            <a:pPr algn="ctr"/>
            <a:r>
              <a:rPr lang="en-US" sz="2800">
                <a:solidFill>
                  <a:srgbClr val="000000"/>
                </a:solidFill>
                <a:latin typeface="Gill Sans MT" panose="020B0502020104020203" pitchFamily="34" charset="77"/>
              </a:rPr>
              <a:t>Nutrition Policy Institute</a:t>
            </a:r>
          </a:p>
        </p:txBody>
      </p:sp>
    </p:spTree>
    <p:extLst>
      <p:ext uri="{BB962C8B-B14F-4D97-AF65-F5344CB8AC3E}">
        <p14:creationId xmlns:p14="http://schemas.microsoft.com/office/powerpoint/2010/main" val="27927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E42EEB-38BF-0F42-A26B-8765ACFFE404}"/>
              </a:ext>
            </a:extLst>
          </p:cNvPr>
          <p:cNvGraphicFramePr>
            <a:graphicFrameLocks noGrp="1"/>
          </p:cNvGraphicFramePr>
          <p:nvPr>
            <p:ph idx="4294967295"/>
            <p:extLst>
              <p:ext uri="{D42A27DB-BD31-4B8C-83A1-F6EECF244321}">
                <p14:modId xmlns:p14="http://schemas.microsoft.com/office/powerpoint/2010/main" val="221652267"/>
              </p:ext>
            </p:extLst>
          </p:nvPr>
        </p:nvGraphicFramePr>
        <p:xfrm>
          <a:off x="261668" y="1905000"/>
          <a:ext cx="8592279" cy="3587097"/>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921410276"/>
                    </a:ext>
                  </a:extLst>
                </a:gridCol>
                <a:gridCol w="1055406">
                  <a:extLst>
                    <a:ext uri="{9D8B030D-6E8A-4147-A177-3AD203B41FA5}">
                      <a16:colId xmlns:a16="http://schemas.microsoft.com/office/drawing/2014/main" val="2273591482"/>
                    </a:ext>
                  </a:extLst>
                </a:gridCol>
                <a:gridCol w="1371600">
                  <a:extLst>
                    <a:ext uri="{9D8B030D-6E8A-4147-A177-3AD203B41FA5}">
                      <a16:colId xmlns:a16="http://schemas.microsoft.com/office/drawing/2014/main" val="3506433593"/>
                    </a:ext>
                  </a:extLst>
                </a:gridCol>
                <a:gridCol w="914400">
                  <a:extLst>
                    <a:ext uri="{9D8B030D-6E8A-4147-A177-3AD203B41FA5}">
                      <a16:colId xmlns:a16="http://schemas.microsoft.com/office/drawing/2014/main" val="2359906439"/>
                    </a:ext>
                  </a:extLst>
                </a:gridCol>
                <a:gridCol w="1151659">
                  <a:extLst>
                    <a:ext uri="{9D8B030D-6E8A-4147-A177-3AD203B41FA5}">
                      <a16:colId xmlns:a16="http://schemas.microsoft.com/office/drawing/2014/main" val="3696748453"/>
                    </a:ext>
                  </a:extLst>
                </a:gridCol>
                <a:gridCol w="1316182">
                  <a:extLst>
                    <a:ext uri="{9D8B030D-6E8A-4147-A177-3AD203B41FA5}">
                      <a16:colId xmlns:a16="http://schemas.microsoft.com/office/drawing/2014/main" val="3207734164"/>
                    </a:ext>
                  </a:extLst>
                </a:gridCol>
                <a:gridCol w="954232">
                  <a:extLst>
                    <a:ext uri="{9D8B030D-6E8A-4147-A177-3AD203B41FA5}">
                      <a16:colId xmlns:a16="http://schemas.microsoft.com/office/drawing/2014/main" val="2836883126"/>
                    </a:ext>
                  </a:extLst>
                </a:gridCol>
              </a:tblGrid>
              <a:tr h="338328">
                <a:tc>
                  <a:txBody>
                    <a:bodyPr/>
                    <a:lstStyle/>
                    <a:p>
                      <a:pPr algn="r"/>
                      <a:r>
                        <a:rPr lang="en-US" sz="1600"/>
                        <a:t>DOMAIN:</a:t>
                      </a:r>
                    </a:p>
                  </a:txBody>
                  <a:tcPr/>
                </a:tc>
                <a:tc gridSpan="3">
                  <a:txBody>
                    <a:bodyPr/>
                    <a:lstStyle/>
                    <a:p>
                      <a:pPr algn="ctr"/>
                      <a:r>
                        <a:rPr lang="en-US" sz="1600"/>
                        <a:t>LEARN</a:t>
                      </a:r>
                    </a:p>
                  </a:txBody>
                  <a:tcPr/>
                </a:tc>
                <a:tc hMerge="1">
                  <a:txBody>
                    <a:bodyPr/>
                    <a:lstStyle/>
                    <a:p>
                      <a:endParaRPr lang="en-US" sz="1600"/>
                    </a:p>
                  </a:txBody>
                  <a:tcPr/>
                </a:tc>
                <a:tc hMerge="1">
                  <a:txBody>
                    <a:bodyPr/>
                    <a:lstStyle/>
                    <a:p>
                      <a:endParaRPr lang="en-US" sz="1600"/>
                    </a:p>
                  </a:txBody>
                  <a:tcPr/>
                </a:tc>
                <a:tc gridSpan="3">
                  <a:txBody>
                    <a:bodyPr/>
                    <a:lstStyle/>
                    <a:p>
                      <a:pPr algn="ctr"/>
                      <a:r>
                        <a:rPr lang="en-US" sz="1600"/>
                        <a:t>EAT/SHOP</a:t>
                      </a:r>
                    </a:p>
                  </a:txBody>
                  <a:tcPr/>
                </a:tc>
                <a:tc hMerge="1">
                  <a:txBody>
                    <a:bodyPr/>
                    <a:lstStyle/>
                    <a:p>
                      <a:endParaRPr lang="en-US" sz="1600"/>
                    </a:p>
                  </a:txBody>
                  <a:tcPr/>
                </a:tc>
                <a:tc hMerge="1">
                  <a:txBody>
                    <a:bodyPr/>
                    <a:lstStyle/>
                    <a:p>
                      <a:endParaRPr lang="en-US" sz="1600"/>
                    </a:p>
                  </a:txBody>
                  <a:tcPr/>
                </a:tc>
                <a:extLst>
                  <a:ext uri="{0D108BD9-81ED-4DB2-BD59-A6C34878D82A}">
                    <a16:rowId xmlns:a16="http://schemas.microsoft.com/office/drawing/2014/main" val="1329460744"/>
                  </a:ext>
                </a:extLst>
              </a:tr>
              <a:tr h="627489">
                <a:tc>
                  <a:txBody>
                    <a:bodyPr/>
                    <a:lstStyle/>
                    <a:p>
                      <a:pPr algn="r"/>
                      <a:r>
                        <a:rPr lang="en-US" sz="1600"/>
                        <a:t>Setting:</a:t>
                      </a:r>
                    </a:p>
                  </a:txBody>
                  <a:tcPr/>
                </a:tc>
                <a:tc>
                  <a:txBody>
                    <a:bodyPr/>
                    <a:lstStyle/>
                    <a:p>
                      <a:pPr algn="ctr"/>
                      <a:r>
                        <a:rPr lang="en-US" sz="1600"/>
                        <a:t>Schools</a:t>
                      </a:r>
                    </a:p>
                  </a:txBody>
                  <a:tcPr/>
                </a:tc>
                <a:tc>
                  <a:txBody>
                    <a:bodyPr/>
                    <a:lstStyle/>
                    <a:p>
                      <a:pPr algn="ctr"/>
                      <a:r>
                        <a:rPr lang="en-US" sz="1600"/>
                        <a:t>Before/After-school</a:t>
                      </a:r>
                    </a:p>
                  </a:txBody>
                  <a:tcPr/>
                </a:tc>
                <a:tc>
                  <a:txBody>
                    <a:bodyPr/>
                    <a:lstStyle/>
                    <a:p>
                      <a:pPr algn="ctr"/>
                      <a:r>
                        <a:rPr lang="en-US" sz="1600"/>
                        <a:t>ECE</a:t>
                      </a:r>
                    </a:p>
                  </a:txBody>
                  <a:tcPr/>
                </a:tc>
                <a:tc>
                  <a:txBody>
                    <a:bodyPr/>
                    <a:lstStyle/>
                    <a:p>
                      <a:pPr algn="ctr"/>
                      <a:r>
                        <a:rPr lang="en-US" sz="1600"/>
                        <a:t>Stores</a:t>
                      </a:r>
                    </a:p>
                  </a:txBody>
                  <a:tcPr/>
                </a:tc>
                <a:tc>
                  <a:txBody>
                    <a:bodyPr/>
                    <a:lstStyle/>
                    <a:p>
                      <a:pPr algn="ctr"/>
                      <a:r>
                        <a:rPr lang="en-US" sz="1600"/>
                        <a:t>Farmers’ markets</a:t>
                      </a:r>
                    </a:p>
                  </a:txBody>
                  <a:tcPr/>
                </a:tc>
                <a:tc>
                  <a:txBody>
                    <a:bodyPr/>
                    <a:lstStyle/>
                    <a:p>
                      <a:pPr algn="ctr"/>
                      <a:r>
                        <a:rPr lang="en-US" sz="1600"/>
                        <a:t>Food banks</a:t>
                      </a:r>
                    </a:p>
                  </a:txBody>
                  <a:tcPr/>
                </a:tc>
                <a:extLst>
                  <a:ext uri="{0D108BD9-81ED-4DB2-BD59-A6C34878D82A}">
                    <a16:rowId xmlns:a16="http://schemas.microsoft.com/office/drawing/2014/main" val="927049453"/>
                  </a:ext>
                </a:extLst>
              </a:tr>
              <a:tr h="365760">
                <a:tc>
                  <a:txBody>
                    <a:bodyPr/>
                    <a:lstStyle/>
                    <a:p>
                      <a:pPr lvl="0" algn="l">
                        <a:buNone/>
                      </a:pPr>
                      <a:r>
                        <a:rPr lang="en-US" sz="1600" b="0" i="0" u="none" strike="noStrike" noProof="0">
                          <a:solidFill>
                            <a:srgbClr val="000000"/>
                          </a:solidFill>
                          <a:latin typeface="Arial"/>
                        </a:rPr>
                        <a:t>Number of sites that adopted at least 1 change</a:t>
                      </a:r>
                      <a:endParaRPr lang="en-US"/>
                    </a:p>
                  </a:txBody>
                  <a:tcPr/>
                </a:tc>
                <a:tc>
                  <a:txBody>
                    <a:bodyPr/>
                    <a:lstStyle/>
                    <a:p>
                      <a:pPr algn="ctr"/>
                      <a:r>
                        <a:rPr lang="en-US" sz="1800"/>
                        <a:t>291</a:t>
                      </a:r>
                    </a:p>
                  </a:txBody>
                  <a:tcPr anchor="ctr"/>
                </a:tc>
                <a:tc>
                  <a:txBody>
                    <a:bodyPr/>
                    <a:lstStyle/>
                    <a:p>
                      <a:pPr algn="ctr"/>
                      <a:r>
                        <a:rPr lang="en-US" sz="1800"/>
                        <a:t>121</a:t>
                      </a:r>
                    </a:p>
                  </a:txBody>
                  <a:tcPr anchor="ctr"/>
                </a:tc>
                <a:tc>
                  <a:txBody>
                    <a:bodyPr/>
                    <a:lstStyle/>
                    <a:p>
                      <a:pPr algn="ctr"/>
                      <a:r>
                        <a:rPr lang="en-US" sz="1800"/>
                        <a:t>106</a:t>
                      </a:r>
                    </a:p>
                  </a:txBody>
                  <a:tcPr anchor="ctr"/>
                </a:tc>
                <a:tc>
                  <a:txBody>
                    <a:bodyPr/>
                    <a:lstStyle/>
                    <a:p>
                      <a:pPr algn="ctr"/>
                      <a:r>
                        <a:rPr lang="en-US" sz="1800"/>
                        <a:t>84</a:t>
                      </a:r>
                    </a:p>
                  </a:txBody>
                  <a:tcPr anchor="ctr"/>
                </a:tc>
                <a:tc>
                  <a:txBody>
                    <a:bodyPr/>
                    <a:lstStyle/>
                    <a:p>
                      <a:pPr algn="ctr"/>
                      <a:r>
                        <a:rPr lang="en-US" sz="1800"/>
                        <a:t>8</a:t>
                      </a:r>
                    </a:p>
                  </a:txBody>
                  <a:tcPr anchor="ctr"/>
                </a:tc>
                <a:tc>
                  <a:txBody>
                    <a:bodyPr/>
                    <a:lstStyle/>
                    <a:p>
                      <a:pPr algn="ctr"/>
                      <a:r>
                        <a:rPr lang="en-US" sz="1800"/>
                        <a:t>10</a:t>
                      </a:r>
                    </a:p>
                  </a:txBody>
                  <a:tcPr anchor="ctr"/>
                </a:tc>
                <a:extLst>
                  <a:ext uri="{0D108BD9-81ED-4DB2-BD59-A6C34878D82A}">
                    <a16:rowId xmlns:a16="http://schemas.microsoft.com/office/drawing/2014/main" val="1192237955"/>
                  </a:ext>
                </a:extLst>
              </a:tr>
              <a:tr h="173733">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Percent of sites* with… changes:</a:t>
                      </a:r>
                    </a:p>
                  </a:txBody>
                  <a:tcPr/>
                </a:tc>
                <a:tc hMerge="1">
                  <a:txBody>
                    <a:bodyPr/>
                    <a:lstStyle/>
                    <a:p>
                      <a:pPr algn="ctr"/>
                      <a:endParaRPr lang="en-US" sz="1800"/>
                    </a:p>
                  </a:txBody>
                  <a:tcPr anchor="b"/>
                </a:tc>
                <a:tc hMerge="1">
                  <a:txBody>
                    <a:bodyPr/>
                    <a:lstStyle/>
                    <a:p>
                      <a:pPr algn="ctr"/>
                      <a:endParaRPr lang="en-US" sz="1800"/>
                    </a:p>
                  </a:txBody>
                  <a:tcPr anchor="b"/>
                </a:tc>
                <a:tc hMerge="1">
                  <a:txBody>
                    <a:bodyPr/>
                    <a:lstStyle/>
                    <a:p>
                      <a:pPr algn="ctr"/>
                      <a:endParaRPr lang="en-US" sz="1800"/>
                    </a:p>
                  </a:txBody>
                  <a:tcPr anchor="b"/>
                </a:tc>
                <a:tc hMerge="1">
                  <a:txBody>
                    <a:bodyPr/>
                    <a:lstStyle/>
                    <a:p>
                      <a:pPr algn="ctr"/>
                      <a:endParaRPr lang="en-US" sz="1800"/>
                    </a:p>
                  </a:txBody>
                  <a:tcPr anchor="b"/>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a:p>
                  </a:txBody>
                  <a:tcPr anchor="b"/>
                </a:tc>
                <a:tc hMerge="1">
                  <a:txBody>
                    <a:bodyPr/>
                    <a:lstStyle/>
                    <a:p>
                      <a:pPr algn="ctr"/>
                      <a:endParaRPr lang="en-US" sz="1800"/>
                    </a:p>
                  </a:txBody>
                  <a:tcPr anchor="b"/>
                </a:tc>
                <a:extLst>
                  <a:ext uri="{0D108BD9-81ED-4DB2-BD59-A6C34878D82A}">
                    <a16:rowId xmlns:a16="http://schemas.microsoft.com/office/drawing/2014/main" val="1362276158"/>
                  </a:ext>
                </a:extLst>
              </a:tr>
              <a:tr h="231645">
                <a:tc>
                  <a:txBody>
                    <a:bodyPr/>
                    <a:lstStyle/>
                    <a:p>
                      <a:pPr>
                        <a:buNone/>
                      </a:pPr>
                      <a:r>
                        <a:rPr lang="en-US" sz="1600"/>
                        <a:t>    nutrition only</a:t>
                      </a:r>
                    </a:p>
                  </a:txBody>
                  <a:tcPr/>
                </a:tc>
                <a:tc>
                  <a:txBody>
                    <a:bodyPr/>
                    <a:lstStyle/>
                    <a:p>
                      <a:pPr algn="ctr"/>
                      <a:r>
                        <a:rPr lang="en-US" sz="1800"/>
                        <a:t>47%</a:t>
                      </a:r>
                    </a:p>
                  </a:txBody>
                  <a:tcPr anchor="b"/>
                </a:tc>
                <a:tc>
                  <a:txBody>
                    <a:bodyPr/>
                    <a:lstStyle/>
                    <a:p>
                      <a:pPr algn="ctr"/>
                      <a:r>
                        <a:rPr lang="en-US" sz="1800"/>
                        <a:t>33%</a:t>
                      </a:r>
                    </a:p>
                  </a:txBody>
                  <a:tcPr anchor="b"/>
                </a:tc>
                <a:tc>
                  <a:txBody>
                    <a:bodyPr/>
                    <a:lstStyle/>
                    <a:p>
                      <a:pPr algn="ctr"/>
                      <a:r>
                        <a:rPr lang="en-US" sz="1800"/>
                        <a:t>16%</a:t>
                      </a:r>
                    </a:p>
                  </a:txBody>
                  <a:tcPr anchor="b"/>
                </a:tc>
                <a:tc>
                  <a:txBody>
                    <a:bodyPr/>
                    <a:lstStyle/>
                    <a:p>
                      <a:pPr algn="ctr"/>
                      <a:r>
                        <a:rPr lang="en-US" sz="1800"/>
                        <a:t>95%</a:t>
                      </a:r>
                    </a:p>
                  </a:txBody>
                  <a:tcPr anchor="b"/>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t>62%</a:t>
                      </a:r>
                    </a:p>
                  </a:txBody>
                  <a:tcPr anchor="b"/>
                </a:tc>
                <a:tc>
                  <a:txBody>
                    <a:bodyPr/>
                    <a:lstStyle/>
                    <a:p>
                      <a:pPr algn="ctr"/>
                      <a:r>
                        <a:rPr lang="en-US" sz="1800"/>
                        <a:t>90%</a:t>
                      </a:r>
                    </a:p>
                  </a:txBody>
                  <a:tcPr anchor="b"/>
                </a:tc>
                <a:extLst>
                  <a:ext uri="{0D108BD9-81ED-4DB2-BD59-A6C34878D82A}">
                    <a16:rowId xmlns:a16="http://schemas.microsoft.com/office/drawing/2014/main" val="88395773"/>
                  </a:ext>
                </a:extLst>
              </a:tr>
              <a:tr h="274320">
                <a:tc>
                  <a:txBody>
                    <a:bodyPr/>
                    <a:lstStyle/>
                    <a:p>
                      <a:pPr>
                        <a:buNone/>
                      </a:pPr>
                      <a:r>
                        <a:rPr lang="en-US" sz="1600"/>
                        <a:t>    PA only</a:t>
                      </a:r>
                    </a:p>
                  </a:txBody>
                  <a:tcPr/>
                </a:tc>
                <a:tc>
                  <a:txBody>
                    <a:bodyPr/>
                    <a:lstStyle/>
                    <a:p>
                      <a:pPr algn="ctr"/>
                      <a:r>
                        <a:rPr lang="en-US" sz="1800"/>
                        <a:t>9%</a:t>
                      </a:r>
                    </a:p>
                  </a:txBody>
                  <a:tcPr anchor="ctr"/>
                </a:tc>
                <a:tc>
                  <a:txBody>
                    <a:bodyPr/>
                    <a:lstStyle/>
                    <a:p>
                      <a:pPr algn="ctr"/>
                      <a:r>
                        <a:rPr lang="en-US" sz="1800"/>
                        <a:t>17%</a:t>
                      </a:r>
                    </a:p>
                  </a:txBody>
                  <a:tcPr anchor="ctr"/>
                </a:tc>
                <a:tc>
                  <a:txBody>
                    <a:bodyPr/>
                    <a:lstStyle/>
                    <a:p>
                      <a:pPr algn="ctr"/>
                      <a:r>
                        <a:rPr lang="en-US" sz="1800"/>
                        <a:t>9%</a:t>
                      </a:r>
                    </a:p>
                  </a:txBody>
                  <a:tcPr anchor="ctr"/>
                </a:tc>
                <a:tc>
                  <a:txBody>
                    <a:bodyPr/>
                    <a:lstStyle/>
                    <a:p>
                      <a:pPr algn="ctr"/>
                      <a:r>
                        <a:rPr lang="en-US" sz="1800"/>
                        <a:t>0%</a:t>
                      </a:r>
                    </a:p>
                  </a:txBody>
                  <a:tcPr anchor="ctr"/>
                </a:tc>
                <a:tc>
                  <a:txBody>
                    <a:bodyPr/>
                    <a:lstStyle/>
                    <a:p>
                      <a:pPr algn="ctr"/>
                      <a:r>
                        <a:rPr lang="en-US" sz="1800"/>
                        <a:t>0%</a:t>
                      </a:r>
                    </a:p>
                  </a:txBody>
                  <a:tcPr anchor="ctr"/>
                </a:tc>
                <a:tc>
                  <a:txBody>
                    <a:bodyPr/>
                    <a:lstStyle/>
                    <a:p>
                      <a:pPr algn="ctr"/>
                      <a:r>
                        <a:rPr lang="en-US" sz="1800"/>
                        <a:t>0%</a:t>
                      </a:r>
                    </a:p>
                  </a:txBody>
                  <a:tcPr anchor="ctr"/>
                </a:tc>
                <a:extLst>
                  <a:ext uri="{0D108BD9-81ED-4DB2-BD59-A6C34878D82A}">
                    <a16:rowId xmlns:a16="http://schemas.microsoft.com/office/drawing/2014/main" val="2467938868"/>
                  </a:ext>
                </a:extLst>
              </a:tr>
              <a:tr h="182880">
                <a:tc>
                  <a:txBody>
                    <a:bodyPr/>
                    <a:lstStyle/>
                    <a:p>
                      <a:pPr>
                        <a:buNone/>
                      </a:pPr>
                      <a:r>
                        <a:rPr lang="en-US" sz="1600"/>
                        <a:t>    nutrition + PA</a:t>
                      </a:r>
                    </a:p>
                  </a:txBody>
                  <a:tcPr/>
                </a:tc>
                <a:tc>
                  <a:txBody>
                    <a:bodyPr/>
                    <a:lstStyle/>
                    <a:p>
                      <a:pPr algn="ctr"/>
                      <a:r>
                        <a:rPr lang="en-US" sz="1800"/>
                        <a:t>44%</a:t>
                      </a:r>
                    </a:p>
                  </a:txBody>
                  <a:tcPr anchor="ctr"/>
                </a:tc>
                <a:tc>
                  <a:txBody>
                    <a:bodyPr/>
                    <a:lstStyle/>
                    <a:p>
                      <a:pPr algn="ctr"/>
                      <a:r>
                        <a:rPr lang="en-US" sz="1800"/>
                        <a:t>50%</a:t>
                      </a:r>
                    </a:p>
                  </a:txBody>
                  <a:tcPr anchor="ctr"/>
                </a:tc>
                <a:tc>
                  <a:txBody>
                    <a:bodyPr/>
                    <a:lstStyle/>
                    <a:p>
                      <a:pPr algn="ctr"/>
                      <a:r>
                        <a:rPr lang="en-US" sz="1800"/>
                        <a:t>74%</a:t>
                      </a:r>
                    </a:p>
                  </a:txBody>
                  <a:tcPr anchor="ctr"/>
                </a:tc>
                <a:tc>
                  <a:txBody>
                    <a:bodyPr/>
                    <a:lstStyle/>
                    <a:p>
                      <a:pPr algn="ctr"/>
                      <a:r>
                        <a:rPr lang="en-US" sz="1800"/>
                        <a:t>5%</a:t>
                      </a:r>
                    </a:p>
                  </a:txBody>
                  <a:tcPr anchor="ctr"/>
                </a:tc>
                <a:tc>
                  <a:txBody>
                    <a:bodyPr/>
                    <a:lstStyle/>
                    <a:p>
                      <a:pPr algn="ctr"/>
                      <a:r>
                        <a:rPr lang="en-US" sz="1800"/>
                        <a:t>38%</a:t>
                      </a:r>
                    </a:p>
                  </a:txBody>
                  <a:tcPr anchor="ctr"/>
                </a:tc>
                <a:tc>
                  <a:txBody>
                    <a:bodyPr/>
                    <a:lstStyle/>
                    <a:p>
                      <a:pPr algn="ctr"/>
                      <a:r>
                        <a:rPr lang="en-US" sz="1800"/>
                        <a:t>10%</a:t>
                      </a:r>
                    </a:p>
                  </a:txBody>
                  <a:tcPr anchor="ctr"/>
                </a:tc>
                <a:extLst>
                  <a:ext uri="{0D108BD9-81ED-4DB2-BD59-A6C34878D82A}">
                    <a16:rowId xmlns:a16="http://schemas.microsoft.com/office/drawing/2014/main" val="1396129304"/>
                  </a:ext>
                </a:extLst>
              </a:tr>
              <a:tr h="274320">
                <a:tc>
                  <a:txBody>
                    <a:bodyPr/>
                    <a:lstStyle/>
                    <a:p>
                      <a:pPr>
                        <a:buNone/>
                      </a:pPr>
                      <a:r>
                        <a:rPr lang="en-US" sz="1600"/>
                        <a:t>    food + promo</a:t>
                      </a:r>
                    </a:p>
                  </a:txBody>
                  <a:tcPr/>
                </a:tc>
                <a:tc>
                  <a:txBody>
                    <a:bodyPr/>
                    <a:lstStyle/>
                    <a:p>
                      <a:pPr algn="ctr"/>
                      <a:r>
                        <a:rPr lang="en-US" sz="1800"/>
                        <a:t>16%</a:t>
                      </a:r>
                    </a:p>
                  </a:txBody>
                  <a:tcPr anchor="ctr"/>
                </a:tc>
                <a:tc>
                  <a:txBody>
                    <a:bodyPr/>
                    <a:lstStyle/>
                    <a:p>
                      <a:pPr algn="ctr"/>
                      <a:r>
                        <a:rPr lang="en-US" sz="1800"/>
                        <a:t>3%</a:t>
                      </a:r>
                    </a:p>
                  </a:txBody>
                  <a:tcPr anchor="ctr"/>
                </a:tc>
                <a:tc>
                  <a:txBody>
                    <a:bodyPr/>
                    <a:lstStyle/>
                    <a:p>
                      <a:pPr algn="ctr"/>
                      <a:r>
                        <a:rPr lang="en-US" sz="1800"/>
                        <a:t>35%</a:t>
                      </a:r>
                    </a:p>
                  </a:txBody>
                  <a:tcPr anchor="ctr"/>
                </a:tc>
                <a:tc>
                  <a:txBody>
                    <a:bodyPr/>
                    <a:lstStyle/>
                    <a:p>
                      <a:pPr algn="ctr"/>
                      <a:r>
                        <a:rPr lang="en-US" sz="1800"/>
                        <a:t>24%</a:t>
                      </a:r>
                    </a:p>
                  </a:txBody>
                  <a:tcPr anchor="ctr"/>
                </a:tc>
                <a:tc>
                  <a:txBody>
                    <a:bodyPr/>
                    <a:lstStyle/>
                    <a:p>
                      <a:pPr algn="ctr"/>
                      <a:r>
                        <a:rPr lang="en-US" sz="1800"/>
                        <a:t>25%</a:t>
                      </a:r>
                    </a:p>
                  </a:txBody>
                  <a:tcPr anchor="ctr"/>
                </a:tc>
                <a:tc>
                  <a:txBody>
                    <a:bodyPr/>
                    <a:lstStyle/>
                    <a:p>
                      <a:pPr algn="ctr"/>
                      <a:r>
                        <a:rPr lang="en-US" sz="1800"/>
                        <a:t>0%</a:t>
                      </a:r>
                    </a:p>
                  </a:txBody>
                  <a:tcPr anchor="ctr"/>
                </a:tc>
                <a:extLst>
                  <a:ext uri="{0D108BD9-81ED-4DB2-BD59-A6C34878D82A}">
                    <a16:rowId xmlns:a16="http://schemas.microsoft.com/office/drawing/2014/main" val="1256120266"/>
                  </a:ext>
                </a:extLst>
              </a:tr>
            </a:tbl>
          </a:graphicData>
        </a:graphic>
      </p:graphicFrame>
      <p:sp>
        <p:nvSpPr>
          <p:cNvPr id="10" name="TextBox 9">
            <a:extLst>
              <a:ext uri="{FF2B5EF4-FFF2-40B4-BE49-F238E27FC236}">
                <a16:creationId xmlns:a16="http://schemas.microsoft.com/office/drawing/2014/main" id="{0D4D46A6-BBCC-6B4D-B901-8A77C754C28D}"/>
              </a:ext>
            </a:extLst>
          </p:cNvPr>
          <p:cNvSpPr txBox="1"/>
          <p:nvPr/>
        </p:nvSpPr>
        <p:spPr>
          <a:xfrm>
            <a:off x="1066800" y="228600"/>
            <a:ext cx="6397329" cy="584775"/>
          </a:xfrm>
          <a:prstGeom prst="rect">
            <a:avLst/>
          </a:prstGeom>
          <a:noFill/>
        </p:spPr>
        <p:txBody>
          <a:bodyPr wrap="none" rtlCol="0">
            <a:spAutoFit/>
          </a:bodyPr>
          <a:lstStyle/>
          <a:p>
            <a:r>
              <a:rPr lang="en-US" sz="3200" b="1">
                <a:solidFill>
                  <a:schemeClr val="bg1"/>
                </a:solidFill>
              </a:rPr>
              <a:t>PSE changes implemented by setting</a:t>
            </a:r>
          </a:p>
        </p:txBody>
      </p:sp>
      <p:sp>
        <p:nvSpPr>
          <p:cNvPr id="6" name="Title 1">
            <a:extLst>
              <a:ext uri="{FF2B5EF4-FFF2-40B4-BE49-F238E27FC236}">
                <a16:creationId xmlns:a16="http://schemas.microsoft.com/office/drawing/2014/main" id="{C3F27086-91B8-4748-9077-DE2EB9D0A720}"/>
              </a:ext>
            </a:extLst>
          </p:cNvPr>
          <p:cNvSpPr>
            <a:spLocks noGrp="1"/>
          </p:cNvSpPr>
          <p:nvPr>
            <p:ph type="title"/>
          </p:nvPr>
        </p:nvSpPr>
        <p:spPr>
          <a:xfrm>
            <a:off x="457199" y="359770"/>
            <a:ext cx="8229600" cy="1263434"/>
          </a:xfrm>
          <a:solidFill>
            <a:schemeClr val="bg2">
              <a:lumMod val="75000"/>
            </a:schemeClr>
          </a:solidFill>
        </p:spPr>
        <p:txBody>
          <a:bodyPr/>
          <a:lstStyle/>
          <a:p>
            <a:r>
              <a:rPr lang="en-US" sz="3600">
                <a:solidFill>
                  <a:srgbClr val="FFFF00"/>
                </a:solidFill>
              </a:rPr>
              <a:t>Combinations of PSE changes implemented by major setting </a:t>
            </a:r>
          </a:p>
        </p:txBody>
      </p:sp>
    </p:spTree>
    <p:extLst>
      <p:ext uri="{BB962C8B-B14F-4D97-AF65-F5344CB8AC3E}">
        <p14:creationId xmlns:p14="http://schemas.microsoft.com/office/powerpoint/2010/main" val="139628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20763"/>
          </a:xfrm>
          <a:solidFill>
            <a:schemeClr val="bg2">
              <a:lumMod val="75000"/>
            </a:schemeClr>
          </a:solidFill>
        </p:spPr>
        <p:txBody>
          <a:bodyPr/>
          <a:lstStyle/>
          <a:p>
            <a:r>
              <a:rPr lang="en-US" sz="3200">
                <a:solidFill>
                  <a:srgbClr val="FFFF00"/>
                </a:solidFill>
              </a:rPr>
              <a:t>PSE changes in schools (n=291)</a:t>
            </a:r>
          </a:p>
        </p:txBody>
      </p:sp>
      <p:graphicFrame>
        <p:nvGraphicFramePr>
          <p:cNvPr id="4" name="Chart 3"/>
          <p:cNvGraphicFramePr/>
          <p:nvPr>
            <p:extLst>
              <p:ext uri="{D42A27DB-BD31-4B8C-83A1-F6EECF244321}">
                <p14:modId xmlns:p14="http://schemas.microsoft.com/office/powerpoint/2010/main" val="3237382970"/>
              </p:ext>
            </p:extLst>
          </p:nvPr>
        </p:nvGraphicFramePr>
        <p:xfrm>
          <a:off x="381000" y="1295400"/>
          <a:ext cx="8305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39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20763"/>
          </a:xfrm>
          <a:solidFill>
            <a:schemeClr val="bg2">
              <a:lumMod val="75000"/>
            </a:schemeClr>
          </a:solidFill>
        </p:spPr>
        <p:txBody>
          <a:bodyPr/>
          <a:lstStyle/>
          <a:p>
            <a:r>
              <a:rPr lang="en-US" sz="3200">
                <a:solidFill>
                  <a:srgbClr val="FFFF00"/>
                </a:solidFill>
              </a:rPr>
              <a:t>PSE changes in before/afterschool (n=121)</a:t>
            </a:r>
          </a:p>
        </p:txBody>
      </p:sp>
      <p:graphicFrame>
        <p:nvGraphicFramePr>
          <p:cNvPr id="4" name="Chart 3"/>
          <p:cNvGraphicFramePr/>
          <p:nvPr>
            <p:extLst>
              <p:ext uri="{D42A27DB-BD31-4B8C-83A1-F6EECF244321}">
                <p14:modId xmlns:p14="http://schemas.microsoft.com/office/powerpoint/2010/main" val="2422883658"/>
              </p:ext>
            </p:extLst>
          </p:nvPr>
        </p:nvGraphicFramePr>
        <p:xfrm>
          <a:off x="381000" y="1295400"/>
          <a:ext cx="83058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625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sz="3200">
                <a:solidFill>
                  <a:srgbClr val="FFFF00"/>
                </a:solidFill>
              </a:rPr>
              <a:t>PSE changes in ECE (n=106)</a:t>
            </a:r>
          </a:p>
        </p:txBody>
      </p:sp>
      <p:graphicFrame>
        <p:nvGraphicFramePr>
          <p:cNvPr id="4" name="Chart 3"/>
          <p:cNvGraphicFramePr/>
          <p:nvPr>
            <p:extLst>
              <p:ext uri="{D42A27DB-BD31-4B8C-83A1-F6EECF244321}">
                <p14:modId xmlns:p14="http://schemas.microsoft.com/office/powerpoint/2010/main" val="2195683172"/>
              </p:ext>
            </p:extLst>
          </p:nvPr>
        </p:nvGraphicFramePr>
        <p:xfrm>
          <a:off x="457200" y="1396999"/>
          <a:ext cx="8229600" cy="4241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579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sz="3200">
                <a:solidFill>
                  <a:srgbClr val="FFFF00"/>
                </a:solidFill>
              </a:rPr>
              <a:t>PSE changes in stores (n=84)</a:t>
            </a:r>
          </a:p>
        </p:txBody>
      </p:sp>
      <p:graphicFrame>
        <p:nvGraphicFramePr>
          <p:cNvPr id="4" name="Chart 3"/>
          <p:cNvGraphicFramePr/>
          <p:nvPr>
            <p:extLst>
              <p:ext uri="{D42A27DB-BD31-4B8C-83A1-F6EECF244321}">
                <p14:modId xmlns:p14="http://schemas.microsoft.com/office/powerpoint/2010/main" val="2024723743"/>
              </p:ext>
            </p:extLst>
          </p:nvPr>
        </p:nvGraphicFramePr>
        <p:xfrm>
          <a:off x="457200" y="1397000"/>
          <a:ext cx="8229600" cy="424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493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sz="3200">
                <a:solidFill>
                  <a:srgbClr val="FFFF00"/>
                </a:solidFill>
              </a:rPr>
              <a:t>PSE changes in farmers’ markets and food banks (n=18)</a:t>
            </a:r>
          </a:p>
        </p:txBody>
      </p:sp>
      <p:graphicFrame>
        <p:nvGraphicFramePr>
          <p:cNvPr id="4" name="Chart 3"/>
          <p:cNvGraphicFramePr/>
          <p:nvPr>
            <p:extLst>
              <p:ext uri="{D42A27DB-BD31-4B8C-83A1-F6EECF244321}">
                <p14:modId xmlns:p14="http://schemas.microsoft.com/office/powerpoint/2010/main" val="1515355617"/>
              </p:ext>
            </p:extLst>
          </p:nvPr>
        </p:nvGraphicFramePr>
        <p:xfrm>
          <a:off x="457200" y="1397000"/>
          <a:ext cx="8229600" cy="424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63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Intervention Topics</a:t>
            </a:r>
            <a:br>
              <a:rPr lang="en-US" sz="3600">
                <a:solidFill>
                  <a:srgbClr val="FFFF00"/>
                </a:solidFill>
              </a:rPr>
            </a:br>
            <a:r>
              <a:rPr lang="en-US" sz="3600">
                <a:solidFill>
                  <a:srgbClr val="FFFF00"/>
                </a:solidFill>
              </a:rPr>
              <a:t>(n=1180)</a:t>
            </a:r>
          </a:p>
        </p:txBody>
      </p:sp>
      <p:sp>
        <p:nvSpPr>
          <p:cNvPr id="5" name="Text Placeholder 4"/>
          <p:cNvSpPr>
            <a:spLocks noGrp="1"/>
          </p:cNvSpPr>
          <p:nvPr>
            <p:ph type="body" idx="1"/>
          </p:nvPr>
        </p:nvSpPr>
        <p:spPr>
          <a:xfrm>
            <a:off x="152400" y="1600200"/>
            <a:ext cx="8991600" cy="3810000"/>
          </a:xfrm>
        </p:spPr>
        <p:txBody>
          <a:bodyPr numCol="2"/>
          <a:lstStyle/>
          <a:p>
            <a:pPr>
              <a:spcAft>
                <a:spcPts val="1200"/>
              </a:spcAft>
            </a:pPr>
            <a:r>
              <a:rPr lang="en-US" sz="1600"/>
              <a:t>Chronic disease prevention: 17%</a:t>
            </a:r>
          </a:p>
          <a:p>
            <a:pPr>
              <a:spcAft>
                <a:spcPts val="1200"/>
              </a:spcAft>
            </a:pPr>
            <a:r>
              <a:rPr lang="en-US" sz="1600">
                <a:solidFill>
                  <a:srgbClr val="FF0000"/>
                </a:solidFill>
              </a:rPr>
              <a:t>Water consumption: 27%</a:t>
            </a:r>
          </a:p>
          <a:p>
            <a:pPr>
              <a:spcAft>
                <a:spcPts val="1200"/>
              </a:spcAft>
            </a:pPr>
            <a:r>
              <a:rPr lang="en-US" sz="1600"/>
              <a:t>Limiting fat consumption: 6%</a:t>
            </a:r>
          </a:p>
          <a:p>
            <a:pPr>
              <a:spcAft>
                <a:spcPts val="1200"/>
              </a:spcAft>
            </a:pPr>
            <a:r>
              <a:rPr lang="en-US" sz="1600"/>
              <a:t>Active transit: 9%</a:t>
            </a:r>
          </a:p>
          <a:p>
            <a:pPr>
              <a:spcAft>
                <a:spcPts val="1200"/>
              </a:spcAft>
            </a:pPr>
            <a:r>
              <a:rPr lang="en-US" sz="1600"/>
              <a:t>Reducing sedentary activities: 15%</a:t>
            </a:r>
          </a:p>
          <a:p>
            <a:pPr>
              <a:spcAft>
                <a:spcPts val="1200"/>
              </a:spcAft>
            </a:pPr>
            <a:r>
              <a:rPr lang="en-US" sz="1600"/>
              <a:t>Dairy consumption: 10%</a:t>
            </a:r>
          </a:p>
          <a:p>
            <a:pPr>
              <a:spcAft>
                <a:spcPts val="1200"/>
              </a:spcAft>
            </a:pPr>
            <a:r>
              <a:rPr lang="en-US" sz="1600"/>
              <a:t>Healthy Fats and Oils: 5%</a:t>
            </a:r>
          </a:p>
          <a:p>
            <a:pPr>
              <a:spcAft>
                <a:spcPts val="1200"/>
              </a:spcAft>
            </a:pPr>
            <a:r>
              <a:rPr lang="en-US" sz="1600"/>
              <a:t>Fiber-rich foods: 8%</a:t>
            </a:r>
          </a:p>
          <a:p>
            <a:pPr>
              <a:spcAft>
                <a:spcPts val="1200"/>
              </a:spcAft>
            </a:pPr>
            <a:r>
              <a:rPr lang="en-US" sz="1600"/>
              <a:t>Food preparation, cooking, safety: 11%</a:t>
            </a:r>
          </a:p>
          <a:p>
            <a:pPr>
              <a:spcAft>
                <a:spcPts val="1200"/>
              </a:spcAft>
            </a:pPr>
            <a:r>
              <a:rPr lang="en-US" sz="1600"/>
              <a:t>Shopping, resource management: 13%</a:t>
            </a:r>
          </a:p>
          <a:p>
            <a:pPr>
              <a:spcAft>
                <a:spcPts val="1200"/>
              </a:spcAft>
            </a:pPr>
            <a:r>
              <a:rPr lang="en-US" sz="1600">
                <a:solidFill>
                  <a:srgbClr val="FF0000"/>
                </a:solidFill>
              </a:rPr>
              <a:t>Fruit and vegetable consumption: 66%</a:t>
            </a:r>
          </a:p>
          <a:p>
            <a:pPr>
              <a:spcAft>
                <a:spcPts val="1200"/>
              </a:spcAft>
            </a:pPr>
            <a:r>
              <a:rPr lang="en-US" sz="1600"/>
              <a:t>Protein foods:6%</a:t>
            </a:r>
          </a:p>
          <a:p>
            <a:pPr>
              <a:spcAft>
                <a:spcPts val="1200"/>
              </a:spcAft>
            </a:pPr>
            <a:r>
              <a:rPr lang="en-US" sz="1600"/>
              <a:t>Limiting added sugars: 18%</a:t>
            </a:r>
          </a:p>
          <a:p>
            <a:pPr>
              <a:spcAft>
                <a:spcPts val="1200"/>
              </a:spcAft>
            </a:pPr>
            <a:r>
              <a:rPr lang="en-US" sz="1600" err="1">
                <a:solidFill>
                  <a:srgbClr val="FF0000"/>
                </a:solidFill>
              </a:rPr>
              <a:t>MyPlate</a:t>
            </a:r>
            <a:r>
              <a:rPr lang="en-US" sz="1600">
                <a:solidFill>
                  <a:srgbClr val="FF0000"/>
                </a:solidFill>
              </a:rPr>
              <a:t> food groups, portions: 39%</a:t>
            </a:r>
          </a:p>
          <a:p>
            <a:pPr>
              <a:spcAft>
                <a:spcPts val="1200"/>
              </a:spcAft>
            </a:pPr>
            <a:r>
              <a:rPr lang="en-US" sz="1600"/>
              <a:t>Sports and recreational activities: 8%</a:t>
            </a:r>
          </a:p>
          <a:p>
            <a:pPr>
              <a:spcAft>
                <a:spcPts val="1200"/>
              </a:spcAft>
            </a:pPr>
            <a:r>
              <a:rPr lang="en-US" sz="1600"/>
              <a:t>Promoting/maintaining healthy weight: 10%</a:t>
            </a:r>
          </a:p>
          <a:p>
            <a:pPr>
              <a:spcAft>
                <a:spcPts val="1200"/>
              </a:spcAft>
            </a:pPr>
            <a:r>
              <a:rPr lang="en-US" sz="1600"/>
              <a:t>Limiting sodium: 7%</a:t>
            </a:r>
          </a:p>
          <a:p>
            <a:pPr>
              <a:spcAft>
                <a:spcPts val="1200"/>
              </a:spcAft>
            </a:pPr>
            <a:r>
              <a:rPr lang="en-US" sz="1600"/>
              <a:t>Whole grains: 10%</a:t>
            </a:r>
          </a:p>
        </p:txBody>
      </p:sp>
    </p:spTree>
    <p:extLst>
      <p:ext uri="{BB962C8B-B14F-4D97-AF65-F5344CB8AC3E}">
        <p14:creationId xmlns:p14="http://schemas.microsoft.com/office/powerpoint/2010/main" val="68817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Top 3 Programs, Packages, Initiatives</a:t>
            </a:r>
            <a:br>
              <a:rPr lang="en-US" sz="3600">
                <a:solidFill>
                  <a:srgbClr val="FFFF00"/>
                </a:solidFill>
              </a:rPr>
            </a:br>
            <a:r>
              <a:rPr lang="en-US" sz="3600">
                <a:solidFill>
                  <a:srgbClr val="FFFF00"/>
                </a:solidFill>
              </a:rPr>
              <a:t>(n=1180)</a:t>
            </a:r>
          </a:p>
        </p:txBody>
      </p:sp>
      <p:sp>
        <p:nvSpPr>
          <p:cNvPr id="5" name="Text Placeholder 4"/>
          <p:cNvSpPr>
            <a:spLocks noGrp="1"/>
          </p:cNvSpPr>
          <p:nvPr>
            <p:ph type="body" idx="1"/>
          </p:nvPr>
        </p:nvSpPr>
        <p:spPr>
          <a:xfrm>
            <a:off x="152400" y="1600200"/>
            <a:ext cx="8991600" cy="3810000"/>
          </a:xfrm>
        </p:spPr>
        <p:txBody>
          <a:bodyPr numCol="1"/>
          <a:lstStyle/>
          <a:p>
            <a:pPr marL="946150" indent="-742950">
              <a:spcAft>
                <a:spcPts val="1200"/>
              </a:spcAft>
              <a:buFont typeface="+mj-lt"/>
              <a:buAutoNum type="arabicPeriod"/>
            </a:pPr>
            <a:r>
              <a:rPr lang="en-US" sz="3600"/>
              <a:t>Harvest of the Month: 35%</a:t>
            </a:r>
          </a:p>
          <a:p>
            <a:pPr marL="946150" indent="-742950">
              <a:spcAft>
                <a:spcPts val="1200"/>
              </a:spcAft>
              <a:buFont typeface="+mj-lt"/>
              <a:buAutoNum type="arabicPeriod"/>
            </a:pPr>
            <a:r>
              <a:rPr lang="en-US" sz="3600"/>
              <a:t>Rethink Your Drink: 22%</a:t>
            </a:r>
          </a:p>
          <a:p>
            <a:pPr marL="946150" indent="-742950">
              <a:spcAft>
                <a:spcPts val="1200"/>
              </a:spcAft>
              <a:buFont typeface="+mj-lt"/>
              <a:buAutoNum type="arabicPeriod"/>
            </a:pPr>
            <a:r>
              <a:rPr lang="en-US" sz="3600"/>
              <a:t>School Wellness Policy: 18%</a:t>
            </a:r>
          </a:p>
        </p:txBody>
      </p:sp>
    </p:spTree>
    <p:extLst>
      <p:ext uri="{BB962C8B-B14F-4D97-AF65-F5344CB8AC3E}">
        <p14:creationId xmlns:p14="http://schemas.microsoft.com/office/powerpoint/2010/main" val="268271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sz="3600">
                <a:solidFill>
                  <a:srgbClr val="FFFF00"/>
                </a:solidFill>
              </a:rPr>
              <a:t>Complementary activities</a:t>
            </a:r>
            <a:br>
              <a:rPr lang="en-US" sz="3600">
                <a:solidFill>
                  <a:srgbClr val="FFFF00"/>
                </a:solidFill>
              </a:rPr>
            </a:br>
            <a:r>
              <a:rPr lang="en-US" sz="3600">
                <a:solidFill>
                  <a:srgbClr val="FFFF00"/>
                </a:solidFill>
              </a:rPr>
              <a:t>(n=1180 sites)</a:t>
            </a:r>
          </a:p>
        </p:txBody>
      </p:sp>
      <p:sp>
        <p:nvSpPr>
          <p:cNvPr id="3" name="Text Placeholder 2"/>
          <p:cNvSpPr>
            <a:spLocks noGrp="1"/>
          </p:cNvSpPr>
          <p:nvPr>
            <p:ph type="body" idx="1"/>
          </p:nvPr>
        </p:nvSpPr>
        <p:spPr/>
        <p:txBody>
          <a:bodyPr/>
          <a:lstStyle/>
          <a:p>
            <a:pPr marL="518795" indent="-315595"/>
            <a:r>
              <a:rPr lang="en-US" sz="2800"/>
              <a:t>Evidence-based education: 53%</a:t>
            </a:r>
            <a:endParaRPr lang="en-US"/>
          </a:p>
          <a:p>
            <a:pPr marL="518795" indent="-315595"/>
            <a:r>
              <a:rPr lang="en-US" sz="2800"/>
              <a:t>Staff training: 51%</a:t>
            </a:r>
          </a:p>
          <a:p>
            <a:pPr marL="518795" indent="-315595"/>
            <a:r>
              <a:rPr lang="en-US" sz="2800"/>
              <a:t>Marketing/</a:t>
            </a:r>
            <a:r>
              <a:rPr lang="en-US" sz="2800">
                <a:solidFill>
                  <a:schemeClr val="tx1"/>
                </a:solidFill>
              </a:rPr>
              <a:t>Promotion</a:t>
            </a:r>
            <a:r>
              <a:rPr lang="en-US" sz="2800"/>
              <a:t>*: 51%</a:t>
            </a:r>
          </a:p>
          <a:p>
            <a:pPr marL="518795" indent="-315595"/>
            <a:r>
              <a:rPr lang="en-US" sz="2800"/>
              <a:t>Community involvement: 43%</a:t>
            </a:r>
          </a:p>
          <a:p>
            <a:pPr marL="203200" indent="0">
              <a:buNone/>
            </a:pPr>
            <a:r>
              <a:rPr lang="en-US" sz="2800" i="1"/>
              <a:t>At least 1 of the above activities: 88%</a:t>
            </a:r>
          </a:p>
          <a:p>
            <a:pPr marL="518795" indent="-315595"/>
            <a:endParaRPr lang="en-US" sz="2800"/>
          </a:p>
          <a:p>
            <a:pPr marL="203200" indent="0">
              <a:buNone/>
            </a:pPr>
            <a:r>
              <a:rPr lang="en-US" sz="2800"/>
              <a:t>Youth involvement: 20%</a:t>
            </a:r>
          </a:p>
        </p:txBody>
      </p:sp>
      <p:pic>
        <p:nvPicPr>
          <p:cNvPr id="4098" name="Picture 2" descr="Image result for images commun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402" y="4267199"/>
            <a:ext cx="2606598"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2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chemeClr val="accent1">
              <a:lumMod val="50000"/>
            </a:schemeClr>
          </a:solidFill>
        </p:spPr>
        <p:txBody>
          <a:bodyPr/>
          <a:lstStyle/>
          <a:p>
            <a:r>
              <a:rPr lang="en-US" sz="3200">
                <a:solidFill>
                  <a:srgbClr val="FFFF00"/>
                </a:solidFill>
              </a:rPr>
              <a:t>SNAP-Ed Role: </a:t>
            </a:r>
            <a:r>
              <a:rPr lang="en-US" sz="2800">
                <a:solidFill>
                  <a:srgbClr val="FFFF00"/>
                </a:solidFill>
              </a:rPr>
              <a:t>% of sites by role</a:t>
            </a:r>
            <a:br>
              <a:rPr lang="en-US" sz="2800">
                <a:solidFill>
                  <a:srgbClr val="FFFF00"/>
                </a:solidFill>
              </a:rPr>
            </a:br>
            <a:r>
              <a:rPr lang="en-US" sz="2800">
                <a:solidFill>
                  <a:srgbClr val="FFFF00"/>
                </a:solidFill>
              </a:rPr>
              <a:t>(n=1180 sites)</a:t>
            </a:r>
          </a:p>
        </p:txBody>
      </p:sp>
      <p:graphicFrame>
        <p:nvGraphicFramePr>
          <p:cNvPr id="4" name="Chart 3"/>
          <p:cNvGraphicFramePr/>
          <p:nvPr>
            <p:extLst>
              <p:ext uri="{D42A27DB-BD31-4B8C-83A1-F6EECF244321}">
                <p14:modId xmlns:p14="http://schemas.microsoft.com/office/powerpoint/2010/main" val="3285599451"/>
              </p:ext>
            </p:extLst>
          </p:nvPr>
        </p:nvGraphicFramePr>
        <p:xfrm>
          <a:off x="457200" y="1397000"/>
          <a:ext cx="8153400" cy="424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987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638" y="76200"/>
            <a:ext cx="8229600" cy="685800"/>
          </a:xfrm>
          <a:prstGeom prst="rect">
            <a:avLst/>
          </a:prstGeom>
          <a:solidFill>
            <a:schemeClr val="accent1">
              <a:lumMod val="50000"/>
            </a:schemeClr>
          </a:solidFill>
          <a:ln>
            <a:noFill/>
          </a:ln>
        </p:spPr>
        <p:txBody>
          <a:bodyPr lIns="91425" tIns="91425" rIns="91425" bIns="91425" anchor="ctr" anchorCtr="0">
            <a:norm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r>
              <a:rPr lang="en-US" sz="3200" kern="0">
                <a:solidFill>
                  <a:srgbClr val="FFFF00"/>
                </a:solidFill>
              </a:rPr>
              <a:t>Acronyms and definitions</a:t>
            </a:r>
          </a:p>
        </p:txBody>
      </p:sp>
      <p:sp>
        <p:nvSpPr>
          <p:cNvPr id="7" name="Text Placeholder 6"/>
          <p:cNvSpPr>
            <a:spLocks noGrp="1"/>
          </p:cNvSpPr>
          <p:nvPr>
            <p:ph type="body" idx="1"/>
          </p:nvPr>
        </p:nvSpPr>
        <p:spPr>
          <a:xfrm>
            <a:off x="460711" y="904336"/>
            <a:ext cx="8236527" cy="4702169"/>
          </a:xfrm>
        </p:spPr>
        <p:txBody>
          <a:bodyPr/>
          <a:lstStyle/>
          <a:p>
            <a:pPr marL="0" indent="0">
              <a:spcAft>
                <a:spcPts val="600"/>
              </a:spcAft>
              <a:buNone/>
            </a:pPr>
            <a:r>
              <a:rPr lang="en-US" sz="2400" b="1">
                <a:latin typeface="Arial" panose="020B0604020202020204" pitchFamily="34" charset="0"/>
                <a:cs typeface="Arial" panose="020B0604020202020204" pitchFamily="34" charset="0"/>
              </a:rPr>
              <a:t>ECE</a:t>
            </a:r>
            <a:r>
              <a:rPr lang="en-US" sz="2400">
                <a:latin typeface="Arial" panose="020B0604020202020204" pitchFamily="34" charset="0"/>
                <a:cs typeface="Arial" panose="020B0604020202020204" pitchFamily="34" charset="0"/>
              </a:rPr>
              <a:t>      Early Childcare and Education</a:t>
            </a:r>
          </a:p>
          <a:p>
            <a:pPr marL="0" indent="0">
              <a:spcAft>
                <a:spcPts val="600"/>
              </a:spcAft>
              <a:buNone/>
            </a:pPr>
            <a:r>
              <a:rPr lang="en-US" sz="2400" b="1">
                <a:latin typeface="Arial" panose="020B0604020202020204" pitchFamily="34" charset="0"/>
                <a:cs typeface="Arial" panose="020B0604020202020204" pitchFamily="34" charset="0"/>
              </a:rPr>
              <a:t>FFY</a:t>
            </a:r>
            <a:r>
              <a:rPr lang="en-US" sz="2400">
                <a:latin typeface="Arial" panose="020B0604020202020204" pitchFamily="34" charset="0"/>
                <a:cs typeface="Arial" panose="020B0604020202020204" pitchFamily="34" charset="0"/>
              </a:rPr>
              <a:t>       Federal Fiscal Year, from Oct 1– Sept 30</a:t>
            </a:r>
          </a:p>
          <a:p>
            <a:pPr marL="0" indent="0">
              <a:spcAft>
                <a:spcPts val="600"/>
              </a:spcAft>
              <a:buNone/>
            </a:pPr>
            <a:r>
              <a:rPr lang="en-US" sz="2400" b="1">
                <a:latin typeface="Arial" panose="020B0604020202020204" pitchFamily="34" charset="0"/>
                <a:cs typeface="Arial" panose="020B0604020202020204" pitchFamily="34" charset="0"/>
              </a:rPr>
              <a:t>LHD       </a:t>
            </a:r>
            <a:r>
              <a:rPr lang="en-US" sz="2400">
                <a:latin typeface="Arial" panose="020B0604020202020204" pitchFamily="34" charset="0"/>
                <a:cs typeface="Arial" panose="020B0604020202020204" pitchFamily="34" charset="0"/>
              </a:rPr>
              <a:t>Local Health Department</a:t>
            </a:r>
            <a:endParaRPr lang="en-US" sz="2400" b="1">
              <a:latin typeface="Arial" panose="020B0604020202020204" pitchFamily="34" charset="0"/>
              <a:cs typeface="Arial" panose="020B0604020202020204" pitchFamily="34" charset="0"/>
            </a:endParaRPr>
          </a:p>
          <a:p>
            <a:pPr marL="0" indent="0">
              <a:spcAft>
                <a:spcPts val="600"/>
              </a:spcAft>
              <a:buNone/>
            </a:pPr>
            <a:r>
              <a:rPr lang="en-US" sz="2400" b="1">
                <a:latin typeface="Arial" panose="020B0604020202020204" pitchFamily="34" charset="0"/>
                <a:cs typeface="Arial" panose="020B0604020202020204" pitchFamily="34" charset="0"/>
              </a:rPr>
              <a:t>NPI        </a:t>
            </a:r>
            <a:r>
              <a:rPr lang="en-US" sz="2400">
                <a:latin typeface="Arial" panose="020B0604020202020204" pitchFamily="34" charset="0"/>
                <a:cs typeface="Arial" panose="020B0604020202020204" pitchFamily="34" charset="0"/>
              </a:rPr>
              <a:t>Nutrition Policy Institute </a:t>
            </a:r>
            <a:r>
              <a:rPr lang="en-US" sz="2000" i="1">
                <a:latin typeface="Arial" panose="020B0604020202020204" pitchFamily="34" charset="0"/>
                <a:cs typeface="Arial" panose="020B0604020202020204" pitchFamily="34" charset="0"/>
              </a:rPr>
              <a:t>(the contracted agency for</a:t>
            </a:r>
            <a:endParaRPr lang="en-US" sz="2400" b="1">
              <a:latin typeface="Arial" panose="020B0604020202020204" pitchFamily="34" charset="0"/>
              <a:cs typeface="Arial" panose="020B0604020202020204" pitchFamily="34" charset="0"/>
            </a:endParaRPr>
          </a:p>
          <a:p>
            <a:pPr marL="0" indent="0">
              <a:spcAft>
                <a:spcPts val="600"/>
              </a:spcAft>
              <a:buNone/>
            </a:pPr>
            <a:r>
              <a:rPr lang="en-US" sz="2000" i="1">
                <a:latin typeface="Arial" panose="020B0604020202020204" pitchFamily="34" charset="0"/>
                <a:cs typeface="Arial" panose="020B0604020202020204" pitchFamily="34" charset="0"/>
              </a:rPr>
              <a:t>                 CDPH SNAP-Ed evaluation)</a:t>
            </a:r>
            <a:endParaRPr lang="en-US" sz="2400" b="1">
              <a:latin typeface="Arial" panose="020B0604020202020204" pitchFamily="34" charset="0"/>
              <a:cs typeface="Arial" panose="020B0604020202020204" pitchFamily="34" charset="0"/>
            </a:endParaRPr>
          </a:p>
          <a:p>
            <a:pPr marL="0" indent="0">
              <a:spcAft>
                <a:spcPts val="600"/>
              </a:spcAft>
              <a:buNone/>
            </a:pPr>
            <a:r>
              <a:rPr lang="en-US" sz="2400" b="1">
                <a:latin typeface="Arial" panose="020B0604020202020204" pitchFamily="34" charset="0"/>
                <a:cs typeface="Arial" panose="020B0604020202020204" pitchFamily="34" charset="0"/>
              </a:rPr>
              <a:t>PA</a:t>
            </a:r>
            <a:r>
              <a:rPr lang="en-US" sz="2400">
                <a:latin typeface="Arial" panose="020B0604020202020204" pitchFamily="34" charset="0"/>
                <a:cs typeface="Arial" panose="020B0604020202020204" pitchFamily="34" charset="0"/>
              </a:rPr>
              <a:t>         Physical Activity</a:t>
            </a:r>
          </a:p>
          <a:p>
            <a:pPr marL="0" indent="0">
              <a:spcAft>
                <a:spcPts val="600"/>
              </a:spcAft>
              <a:buNone/>
            </a:pPr>
            <a:r>
              <a:rPr lang="en-US" sz="2400" b="1">
                <a:latin typeface="Arial" panose="020B0604020202020204" pitchFamily="34" charset="0"/>
                <a:cs typeface="Arial" panose="020B0604020202020204" pitchFamily="34" charset="0"/>
              </a:rPr>
              <a:t>PSE</a:t>
            </a:r>
            <a:r>
              <a:rPr lang="en-US" sz="2400">
                <a:latin typeface="Arial" panose="020B0604020202020204" pitchFamily="34" charset="0"/>
                <a:cs typeface="Arial" panose="020B0604020202020204" pitchFamily="34" charset="0"/>
              </a:rPr>
              <a:t>       Policy, Systems and Environmental Change </a:t>
            </a:r>
            <a:r>
              <a:rPr lang="en-US" sz="2400" b="1">
                <a:latin typeface="Arial" panose="020B0604020202020204" pitchFamily="34" charset="0"/>
                <a:cs typeface="Arial" panose="020B0604020202020204" pitchFamily="34" charset="0"/>
              </a:rPr>
              <a:t> </a:t>
            </a:r>
          </a:p>
          <a:p>
            <a:pPr marL="0" indent="0">
              <a:spcAft>
                <a:spcPts val="600"/>
              </a:spcAft>
              <a:buNone/>
            </a:pPr>
            <a:r>
              <a:rPr lang="en-US" sz="2400" b="1">
                <a:latin typeface="Arial" panose="020B0604020202020204" pitchFamily="34" charset="0"/>
                <a:cs typeface="Arial" panose="020B0604020202020204" pitchFamily="34" charset="0"/>
              </a:rPr>
              <a:t>PEARS  </a:t>
            </a:r>
            <a:r>
              <a:rPr lang="en-US" sz="2400">
                <a:latin typeface="Arial" panose="020B0604020202020204" pitchFamily="34" charset="0"/>
                <a:cs typeface="Arial" panose="020B0604020202020204" pitchFamily="34" charset="0"/>
              </a:rPr>
              <a:t>Program Evaluation and Reporting System 		      </a:t>
            </a:r>
            <a:r>
              <a:rPr lang="en-US" sz="2000" i="1">
                <a:latin typeface="Arial" panose="020B0604020202020204" pitchFamily="34" charset="0"/>
                <a:cs typeface="Arial" panose="020B0604020202020204" pitchFamily="34" charset="0"/>
              </a:rPr>
              <a:t>(online SNAP-Ed reporting system developed by</a:t>
            </a:r>
          </a:p>
          <a:p>
            <a:pPr marL="0" indent="0">
              <a:spcAft>
                <a:spcPts val="600"/>
              </a:spcAft>
              <a:buNone/>
            </a:pPr>
            <a:r>
              <a:rPr lang="en-US" sz="2000" i="1">
                <a:latin typeface="Arial" panose="020B0604020202020204" pitchFamily="34" charset="0"/>
                <a:cs typeface="Arial" panose="020B0604020202020204" pitchFamily="34" charset="0"/>
              </a:rPr>
              <a:t>	         Kansas State University)</a:t>
            </a:r>
            <a:endParaRPr lang="en-US" sz="2000">
              <a:latin typeface="Arial" panose="020B0604020202020204" pitchFamily="34" charset="0"/>
              <a:cs typeface="Arial" panose="020B0604020202020204" pitchFamily="34" charset="0"/>
            </a:endParaRPr>
          </a:p>
          <a:p>
            <a:pPr marL="0" indent="0">
              <a:spcAft>
                <a:spcPts val="600"/>
              </a:spcAft>
              <a:buNone/>
            </a:pPr>
            <a:endParaRPr lang="en-US" sz="20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16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7"/>
          </a:xfrm>
          <a:solidFill>
            <a:schemeClr val="bg2">
              <a:lumMod val="75000"/>
            </a:schemeClr>
          </a:solidFill>
        </p:spPr>
        <p:txBody>
          <a:bodyPr/>
          <a:lstStyle/>
          <a:p>
            <a:r>
              <a:rPr lang="en-US" sz="3200">
                <a:solidFill>
                  <a:srgbClr val="FFFF00"/>
                </a:solidFill>
              </a:rPr>
              <a:t>Sustainability mechanisms: </a:t>
            </a:r>
            <a:br>
              <a:rPr lang="en-US" sz="3200">
                <a:solidFill>
                  <a:srgbClr val="FFFF00"/>
                </a:solidFill>
              </a:rPr>
            </a:br>
            <a:r>
              <a:rPr lang="en-US" sz="3200">
                <a:solidFill>
                  <a:srgbClr val="FFFF00"/>
                </a:solidFill>
              </a:rPr>
              <a:t>Complete or in process</a:t>
            </a:r>
            <a:br>
              <a:rPr lang="en-US" sz="3200">
                <a:solidFill>
                  <a:srgbClr val="FFFF00"/>
                </a:solidFill>
              </a:rPr>
            </a:br>
            <a:r>
              <a:rPr lang="en-US" sz="3200">
                <a:solidFill>
                  <a:srgbClr val="FFFF00"/>
                </a:solidFill>
              </a:rPr>
              <a:t>(n=1180 sites)</a:t>
            </a:r>
          </a:p>
        </p:txBody>
      </p:sp>
      <p:sp>
        <p:nvSpPr>
          <p:cNvPr id="3" name="Text Placeholder 2"/>
          <p:cNvSpPr>
            <a:spLocks noGrp="1"/>
          </p:cNvSpPr>
          <p:nvPr>
            <p:ph type="body" idx="1"/>
          </p:nvPr>
        </p:nvSpPr>
        <p:spPr>
          <a:xfrm>
            <a:off x="304800" y="1600200"/>
            <a:ext cx="8229600" cy="3816349"/>
          </a:xfrm>
        </p:spPr>
        <p:txBody>
          <a:bodyPr/>
          <a:lstStyle/>
          <a:p>
            <a:pPr marL="574675" indent="-371475"/>
            <a:r>
              <a:rPr lang="en-US" sz="2800"/>
              <a:t>Stakeholder support		56%</a:t>
            </a:r>
          </a:p>
          <a:p>
            <a:pPr marL="574675" indent="-371475"/>
            <a:r>
              <a:rPr lang="en-US" sz="2800"/>
              <a:t>Assumed by another org		44%</a:t>
            </a:r>
          </a:p>
          <a:p>
            <a:pPr marL="574675" indent="-371475"/>
            <a:r>
              <a:rPr lang="en-US" sz="2800"/>
              <a:t>Policies					42%</a:t>
            </a:r>
          </a:p>
          <a:p>
            <a:pPr marL="574675" indent="-371475"/>
            <a:r>
              <a:rPr lang="en-US" sz="2800"/>
              <a:t>Other funding				41%</a:t>
            </a:r>
          </a:p>
          <a:p>
            <a:pPr marL="574675" indent="-371475"/>
            <a:r>
              <a:rPr lang="en-US" sz="2800"/>
              <a:t>Monitoring/reporting		35%</a:t>
            </a:r>
          </a:p>
          <a:p>
            <a:pPr marL="574675" indent="-371475"/>
            <a:endParaRPr lang="en-US" sz="2800"/>
          </a:p>
          <a:p>
            <a:pPr marL="574675" indent="-371475"/>
            <a:r>
              <a:rPr lang="en-US" sz="2800"/>
              <a:t>At least 1 mechanism		67%</a:t>
            </a:r>
          </a:p>
        </p:txBody>
      </p:sp>
      <p:pic>
        <p:nvPicPr>
          <p:cNvPr id="6146" name="Picture 2" descr="Image result for images for suppor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427" y="4114800"/>
            <a:ext cx="23622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9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Assessments </a:t>
            </a:r>
            <a:br>
              <a:rPr lang="en-US" sz="3600">
                <a:solidFill>
                  <a:srgbClr val="FFFF00"/>
                </a:solidFill>
              </a:rPr>
            </a:br>
            <a:r>
              <a:rPr lang="en-US" sz="3600">
                <a:solidFill>
                  <a:srgbClr val="FFFF00"/>
                </a:solidFill>
              </a:rPr>
              <a:t>(n=1180 sites)</a:t>
            </a:r>
          </a:p>
        </p:txBody>
      </p:sp>
      <p:sp>
        <p:nvSpPr>
          <p:cNvPr id="5" name="Text Placeholder 4"/>
          <p:cNvSpPr>
            <a:spLocks noGrp="1"/>
          </p:cNvSpPr>
          <p:nvPr>
            <p:ph type="body" idx="1"/>
          </p:nvPr>
        </p:nvSpPr>
        <p:spPr>
          <a:xfrm>
            <a:off x="609600" y="1600200"/>
            <a:ext cx="7696200" cy="4154392"/>
          </a:xfrm>
        </p:spPr>
        <p:txBody>
          <a:bodyPr/>
          <a:lstStyle/>
          <a:p>
            <a:pPr marL="203200" indent="0">
              <a:spcAft>
                <a:spcPts val="1200"/>
              </a:spcAft>
              <a:buNone/>
            </a:pPr>
            <a:r>
              <a:rPr lang="en-US" sz="3200"/>
              <a:t>Needs or readiness assessments: 54%</a:t>
            </a:r>
          </a:p>
          <a:p>
            <a:pPr>
              <a:spcAft>
                <a:spcPts val="1200"/>
              </a:spcAft>
            </a:pPr>
            <a:r>
              <a:rPr lang="en-US" sz="2400" i="1"/>
              <a:t>Including environmental scans and staff  and organizational readiness</a:t>
            </a:r>
          </a:p>
          <a:p>
            <a:pPr>
              <a:spcAft>
                <a:spcPts val="1200"/>
              </a:spcAft>
            </a:pPr>
            <a:endParaRPr lang="en-US" sz="3200" i="1"/>
          </a:p>
          <a:p>
            <a:pPr marL="203200" indent="0">
              <a:spcAft>
                <a:spcPts val="1200"/>
              </a:spcAft>
              <a:buNone/>
            </a:pPr>
            <a:r>
              <a:rPr lang="en-US" sz="3200"/>
              <a:t>Individual-level effectiveness: 10%</a:t>
            </a:r>
          </a:p>
          <a:p>
            <a:pPr>
              <a:spcAft>
                <a:spcPts val="1200"/>
              </a:spcAft>
            </a:pPr>
            <a:endParaRPr lang="en-US" sz="2800" u="sng"/>
          </a:p>
          <a:p>
            <a:pPr marL="203200" indent="0">
              <a:spcAft>
                <a:spcPts val="600"/>
              </a:spcAft>
              <a:buNone/>
            </a:pPr>
            <a:r>
              <a:rPr lang="en-US" sz="2400"/>
              <a:t> </a:t>
            </a:r>
            <a:r>
              <a:rPr lang="en-US" sz="2800"/>
              <a:t> </a:t>
            </a:r>
          </a:p>
        </p:txBody>
      </p:sp>
    </p:spTree>
    <p:extLst>
      <p:ext uri="{BB962C8B-B14F-4D97-AF65-F5344CB8AC3E}">
        <p14:creationId xmlns:p14="http://schemas.microsoft.com/office/powerpoint/2010/main" val="135912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sz="3600">
                <a:solidFill>
                  <a:srgbClr val="FFFF00"/>
                </a:solidFill>
              </a:rPr>
              <a:t>Recognition and Media Coverage</a:t>
            </a:r>
            <a:br>
              <a:rPr lang="en-US" sz="3600">
                <a:solidFill>
                  <a:srgbClr val="FFFF00"/>
                </a:solidFill>
              </a:rPr>
            </a:br>
            <a:r>
              <a:rPr lang="en-US" sz="3600">
                <a:solidFill>
                  <a:srgbClr val="FFFF00"/>
                </a:solidFill>
              </a:rPr>
              <a:t>(n=1180 sites)</a:t>
            </a:r>
          </a:p>
        </p:txBody>
      </p:sp>
      <p:sp>
        <p:nvSpPr>
          <p:cNvPr id="3" name="Text Placeholder 2"/>
          <p:cNvSpPr>
            <a:spLocks noGrp="1"/>
          </p:cNvSpPr>
          <p:nvPr>
            <p:ph type="body" idx="1"/>
          </p:nvPr>
        </p:nvSpPr>
        <p:spPr/>
        <p:txBody>
          <a:bodyPr/>
          <a:lstStyle/>
          <a:p>
            <a:pPr marL="461645" indent="-258445"/>
            <a:r>
              <a:rPr lang="en-US" sz="2800"/>
              <a:t>Awards/recognition (3% of sites)</a:t>
            </a:r>
            <a:endParaRPr lang="en-US"/>
          </a:p>
          <a:p>
            <a:pPr marL="635000" lvl="1" indent="0">
              <a:buNone/>
            </a:pPr>
            <a:endParaRPr lang="en-US" sz="2800"/>
          </a:p>
          <a:p>
            <a:pPr marL="518795" indent="-315595"/>
            <a:r>
              <a:rPr lang="en-US" sz="2800"/>
              <a:t>Media Coverage (9% of sites)</a:t>
            </a:r>
          </a:p>
          <a:p>
            <a:pPr marL="918845" lvl="1" indent="-315595"/>
            <a:r>
              <a:rPr lang="en-US" sz="2400"/>
              <a:t>Local news (4%)</a:t>
            </a:r>
          </a:p>
          <a:p>
            <a:pPr marL="918845" lvl="1" indent="-315595"/>
            <a:r>
              <a:rPr lang="en-US" sz="2400"/>
              <a:t>Social media (3%)</a:t>
            </a:r>
          </a:p>
          <a:p>
            <a:pPr marL="918845" lvl="1" indent="-315595"/>
            <a:r>
              <a:rPr lang="en-US" sz="2400"/>
              <a:t>Partner website (2%)</a:t>
            </a:r>
          </a:p>
          <a:p>
            <a:pPr marL="603250" lvl="1" indent="0">
              <a:buNone/>
            </a:pPr>
            <a:endParaRPr lang="en-US" sz="2400"/>
          </a:p>
        </p:txBody>
      </p:sp>
      <p:pic>
        <p:nvPicPr>
          <p:cNvPr id="5" name="Picture 4" descr="Image result for images for priz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14600"/>
            <a:ext cx="1905000" cy="2292350"/>
          </a:xfrm>
          <a:prstGeom prst="rect">
            <a:avLst/>
          </a:prstGeom>
          <a:noFill/>
          <a:ln>
            <a:noFill/>
          </a:ln>
        </p:spPr>
      </p:pic>
    </p:spTree>
    <p:extLst>
      <p:ext uri="{BB962C8B-B14F-4D97-AF65-F5344CB8AC3E}">
        <p14:creationId xmlns:p14="http://schemas.microsoft.com/office/powerpoint/2010/main" val="215324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Top 3 Barriers &amp; Assets</a:t>
            </a:r>
            <a:br>
              <a:rPr lang="en-US" sz="3600">
                <a:solidFill>
                  <a:srgbClr val="FFFF00"/>
                </a:solidFill>
              </a:rPr>
            </a:br>
            <a:r>
              <a:rPr lang="en-US" sz="3600">
                <a:solidFill>
                  <a:srgbClr val="FFFF00"/>
                </a:solidFill>
              </a:rPr>
              <a:t>(n=1180 sites)</a:t>
            </a:r>
          </a:p>
        </p:txBody>
      </p:sp>
      <p:sp>
        <p:nvSpPr>
          <p:cNvPr id="5" name="Text Placeholder 4"/>
          <p:cNvSpPr>
            <a:spLocks noGrp="1"/>
          </p:cNvSpPr>
          <p:nvPr>
            <p:ph type="body" idx="1"/>
          </p:nvPr>
        </p:nvSpPr>
        <p:spPr>
          <a:xfrm>
            <a:off x="152400" y="1600200"/>
            <a:ext cx="4343399" cy="4154392"/>
          </a:xfrm>
        </p:spPr>
        <p:txBody>
          <a:bodyPr/>
          <a:lstStyle/>
          <a:p>
            <a:pPr marL="203200" indent="0">
              <a:spcAft>
                <a:spcPts val="1200"/>
              </a:spcAft>
              <a:buNone/>
            </a:pPr>
            <a:r>
              <a:rPr lang="en-US" sz="2800" u="sng"/>
              <a:t>Barriers</a:t>
            </a:r>
          </a:p>
          <a:p>
            <a:pPr marL="203200" indent="0">
              <a:spcAft>
                <a:spcPts val="600"/>
              </a:spcAft>
              <a:buNone/>
            </a:pPr>
            <a:r>
              <a:rPr lang="en-US" sz="2400"/>
              <a:t>Time: 39%</a:t>
            </a:r>
          </a:p>
          <a:p>
            <a:pPr marL="203200" indent="0">
              <a:spcAft>
                <a:spcPts val="600"/>
              </a:spcAft>
              <a:buNone/>
            </a:pPr>
            <a:r>
              <a:rPr lang="en-US" sz="2400"/>
              <a:t>Competition: 27%</a:t>
            </a:r>
          </a:p>
          <a:p>
            <a:pPr marL="203200" indent="0">
              <a:spcAft>
                <a:spcPts val="600"/>
              </a:spcAft>
              <a:buNone/>
            </a:pPr>
            <a:r>
              <a:rPr lang="en-US" sz="2400"/>
              <a:t> </a:t>
            </a:r>
            <a:r>
              <a:rPr lang="en-US" sz="2000" i="1"/>
              <a:t>(from unhealthy options)</a:t>
            </a:r>
          </a:p>
          <a:p>
            <a:pPr marL="203200" indent="0">
              <a:spcAft>
                <a:spcPts val="600"/>
              </a:spcAft>
              <a:buNone/>
            </a:pPr>
            <a:r>
              <a:rPr lang="en-US" sz="2400"/>
              <a:t>Stakeholder buy-in: 21%</a:t>
            </a:r>
          </a:p>
          <a:p>
            <a:pPr marL="203200" indent="0">
              <a:spcAft>
                <a:spcPts val="600"/>
              </a:spcAft>
              <a:buNone/>
            </a:pPr>
            <a:r>
              <a:rPr lang="en-US" sz="2400"/>
              <a:t> </a:t>
            </a:r>
            <a:r>
              <a:rPr lang="en-US" sz="2800"/>
              <a:t> </a:t>
            </a:r>
          </a:p>
        </p:txBody>
      </p:sp>
      <p:sp>
        <p:nvSpPr>
          <p:cNvPr id="6" name="Text Placeholder 5"/>
          <p:cNvSpPr>
            <a:spLocks noGrp="1"/>
          </p:cNvSpPr>
          <p:nvPr>
            <p:ph type="body" idx="2"/>
          </p:nvPr>
        </p:nvSpPr>
        <p:spPr>
          <a:xfrm>
            <a:off x="4191000" y="1600200"/>
            <a:ext cx="4800600" cy="4154393"/>
          </a:xfrm>
        </p:spPr>
        <p:txBody>
          <a:bodyPr/>
          <a:lstStyle/>
          <a:p>
            <a:pPr marL="203200" indent="0">
              <a:spcAft>
                <a:spcPts val="1200"/>
              </a:spcAft>
              <a:buNone/>
            </a:pPr>
            <a:r>
              <a:rPr lang="en-US" sz="2800" u="sng"/>
              <a:t>Assets</a:t>
            </a:r>
          </a:p>
          <a:p>
            <a:pPr marL="203200" indent="0">
              <a:spcAft>
                <a:spcPts val="600"/>
              </a:spcAft>
              <a:buNone/>
            </a:pPr>
            <a:r>
              <a:rPr lang="en-US" sz="2400"/>
              <a:t>Stakeholder buy-in: 64%</a:t>
            </a:r>
          </a:p>
          <a:p>
            <a:pPr marL="203200" indent="0">
              <a:spcAft>
                <a:spcPts val="600"/>
              </a:spcAft>
              <a:buNone/>
            </a:pPr>
            <a:r>
              <a:rPr lang="en-US" sz="2400"/>
              <a:t>Leaders/champions: 41%</a:t>
            </a:r>
          </a:p>
          <a:p>
            <a:pPr marL="203200" indent="0">
              <a:spcAft>
                <a:spcPts val="600"/>
              </a:spcAft>
              <a:buNone/>
            </a:pPr>
            <a:r>
              <a:rPr lang="en-US" sz="2400"/>
              <a:t>Community/parent buy-in: 32%</a:t>
            </a:r>
            <a:endParaRPr lang="en-US" sz="2000"/>
          </a:p>
        </p:txBody>
      </p:sp>
      <p:pic>
        <p:nvPicPr>
          <p:cNvPr id="9" name="Picture 8" descr="https://encrypted-tbn1.gstatic.com/images?q=tbn:ANd9GcSx0U-C9Y8Dwx1ofZ7vRsTfdbMjVYOaBx9UKEgoplbcV4qTJGmh6yPbbvp8">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67112" y="4106174"/>
            <a:ext cx="2009775" cy="1392555"/>
          </a:xfrm>
          <a:prstGeom prst="rect">
            <a:avLst/>
          </a:prstGeom>
          <a:noFill/>
          <a:ln>
            <a:noFill/>
          </a:ln>
        </p:spPr>
      </p:pic>
    </p:spTree>
    <p:extLst>
      <p:ext uri="{BB962C8B-B14F-4D97-AF65-F5344CB8AC3E}">
        <p14:creationId xmlns:p14="http://schemas.microsoft.com/office/powerpoint/2010/main" val="281811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332"/>
            <a:ext cx="9144000" cy="1143000"/>
          </a:xfrm>
          <a:solidFill>
            <a:schemeClr val="bg2">
              <a:lumMod val="75000"/>
            </a:schemeClr>
          </a:solidFill>
        </p:spPr>
        <p:txBody>
          <a:bodyPr/>
          <a:lstStyle/>
          <a:p>
            <a:r>
              <a:rPr lang="en-US" sz="3200">
                <a:solidFill>
                  <a:srgbClr val="FFFF00"/>
                </a:solidFill>
              </a:rPr>
              <a:t>California SNAP-Ed Theory of Change Model</a:t>
            </a:r>
          </a:p>
        </p:txBody>
      </p:sp>
      <p:pic>
        <p:nvPicPr>
          <p:cNvPr id="37" name="Picture 36">
            <a:extLst>
              <a:ext uri="{FF2B5EF4-FFF2-40B4-BE49-F238E27FC236}">
                <a16:creationId xmlns:a16="http://schemas.microsoft.com/office/drawing/2014/main" id="{911B7486-6DC5-7241-A358-76F23EECDD06}"/>
              </a:ext>
            </a:extLst>
          </p:cNvPr>
          <p:cNvPicPr>
            <a:picLocks noChangeAspect="1"/>
          </p:cNvPicPr>
          <p:nvPr/>
        </p:nvPicPr>
        <p:blipFill>
          <a:blip r:embed="rId3"/>
          <a:stretch>
            <a:fillRect/>
          </a:stretch>
        </p:blipFill>
        <p:spPr>
          <a:xfrm>
            <a:off x="885874" y="1295400"/>
            <a:ext cx="7372251" cy="4191000"/>
          </a:xfrm>
          <a:prstGeom prst="rect">
            <a:avLst/>
          </a:prstGeom>
        </p:spPr>
      </p:pic>
    </p:spTree>
    <p:extLst>
      <p:ext uri="{BB962C8B-B14F-4D97-AF65-F5344CB8AC3E}">
        <p14:creationId xmlns:p14="http://schemas.microsoft.com/office/powerpoint/2010/main" val="173258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Questions?</a:t>
            </a:r>
          </a:p>
        </p:txBody>
      </p:sp>
      <p:sp>
        <p:nvSpPr>
          <p:cNvPr id="5" name="Text Placeholder 4"/>
          <p:cNvSpPr>
            <a:spLocks noGrp="1"/>
          </p:cNvSpPr>
          <p:nvPr>
            <p:ph type="body" idx="1"/>
          </p:nvPr>
        </p:nvSpPr>
        <p:spPr>
          <a:xfrm>
            <a:off x="457200" y="1437010"/>
            <a:ext cx="8229600" cy="4154392"/>
          </a:xfrm>
        </p:spPr>
        <p:txBody>
          <a:bodyPr/>
          <a:lstStyle/>
          <a:p>
            <a:pPr>
              <a:spcBef>
                <a:spcPts val="600"/>
              </a:spcBef>
              <a:spcAft>
                <a:spcPts val="1200"/>
              </a:spcAft>
              <a:buFont typeface="Arial" panose="020B0604020202020204" pitchFamily="34" charset="0"/>
              <a:buChar char="•"/>
            </a:pPr>
            <a:r>
              <a:rPr lang="en-US" sz="1600"/>
              <a:t>For NPI programmatic support, email: </a:t>
            </a:r>
            <a:r>
              <a:rPr lang="en-US" sz="1600">
                <a:hlinkClick r:id="rId3"/>
              </a:rPr>
              <a:t>EvaluateSNAPEd@ucanr.edu</a:t>
            </a:r>
            <a:r>
              <a:rPr lang="en-US" sz="1600"/>
              <a:t> </a:t>
            </a:r>
            <a:endParaRPr lang="en-US"/>
          </a:p>
          <a:p>
            <a:pPr>
              <a:spcBef>
                <a:spcPts val="600"/>
              </a:spcBef>
              <a:spcAft>
                <a:spcPts val="1200"/>
              </a:spcAft>
              <a:buFont typeface="Arial" panose="020B0604020202020204" pitchFamily="34" charset="0"/>
              <a:buChar char="•"/>
            </a:pPr>
            <a:r>
              <a:rPr lang="en-US" sz="1600"/>
              <a:t>KSU PEARS Support Website: </a:t>
            </a:r>
            <a:r>
              <a:rPr lang="en-US" sz="1600">
                <a:hlinkClick r:id="rId4"/>
              </a:rPr>
              <a:t>https://support.pears.oeie.org/</a:t>
            </a:r>
            <a:endParaRPr lang="en-US" sz="1600"/>
          </a:p>
          <a:p>
            <a:pPr>
              <a:spcBef>
                <a:spcPts val="600"/>
              </a:spcBef>
              <a:spcAft>
                <a:spcPts val="1200"/>
              </a:spcAft>
              <a:buFont typeface="Arial" panose="020B0604020202020204" pitchFamily="34" charset="0"/>
              <a:buChar char="•"/>
            </a:pPr>
            <a:r>
              <a:rPr lang="en-US" sz="1600"/>
              <a:t>CDPH/NPI PEARS Website (links to training webinars, printable materials, and CDPH-specific resources): </a:t>
            </a:r>
            <a:r>
              <a:rPr lang="en-US" sz="1600">
                <a:hlinkClick r:id="rId5"/>
              </a:rPr>
              <a:t>http://ucanr.edu/sites/CDPH_PEARS/</a:t>
            </a:r>
            <a:r>
              <a:rPr lang="en-US" sz="1600"/>
              <a:t> </a:t>
            </a:r>
          </a:p>
          <a:p>
            <a:pPr>
              <a:buFont typeface="Arial" panose="020B0604020202020204" pitchFamily="34" charset="0"/>
              <a:buChar char="•"/>
            </a:pPr>
            <a:r>
              <a:rPr lang="en-US" sz="1600"/>
              <a:t>KSU Office Hours (technical support): every other Wednesday, 1:00 PM PST</a:t>
            </a:r>
            <a:endParaRPr lang="en-US"/>
          </a:p>
          <a:p>
            <a:pPr lvl="1">
              <a:buFont typeface="Arial" panose="020B0604020202020204" pitchFamily="34" charset="0"/>
              <a:buChar char="•"/>
            </a:pPr>
            <a:r>
              <a:rPr lang="en-US" u="sng">
                <a:hlinkClick r:id="rId6"/>
              </a:rPr>
              <a:t>https://ksu.zoom.us/j/543214262</a:t>
            </a:r>
            <a:endParaRPr lang="en-US" u="sng"/>
          </a:p>
          <a:p>
            <a:pPr lvl="1">
              <a:buFont typeface="Arial" panose="020B0604020202020204" pitchFamily="34" charset="0"/>
              <a:buChar char="•"/>
            </a:pPr>
            <a:r>
              <a:rPr lang="en-US" sz="1600"/>
              <a:t>1(646)558-8656; meeting ID: 543 214 262</a:t>
            </a:r>
          </a:p>
          <a:p>
            <a:pPr lvl="1">
              <a:buFont typeface="Arial" panose="020B0604020202020204" pitchFamily="34" charset="0"/>
              <a:buChar char="•"/>
            </a:pPr>
            <a:endParaRPr lang="en-US" sz="1600"/>
          </a:p>
          <a:p>
            <a:pPr>
              <a:spcBef>
                <a:spcPts val="600"/>
              </a:spcBef>
              <a:buFont typeface="Arial" panose="020B0604020202020204" pitchFamily="34" charset="0"/>
              <a:buChar char="•"/>
            </a:pPr>
            <a:r>
              <a:rPr lang="en-US" sz="1600"/>
              <a:t>CDPH/NPI SNAP-Ed Office Hours (programmatic support): </a:t>
            </a:r>
          </a:p>
          <a:p>
            <a:pPr lvl="1">
              <a:spcBef>
                <a:spcPts val="600"/>
              </a:spcBef>
              <a:buChar char="•"/>
            </a:pPr>
            <a:r>
              <a:rPr lang="en-US" sz="1600"/>
              <a:t>4</a:t>
            </a:r>
            <a:r>
              <a:rPr lang="en-US" sz="1600" baseline="30000"/>
              <a:t>th</a:t>
            </a:r>
            <a:r>
              <a:rPr lang="en-US" sz="1600"/>
              <a:t> Thursday of the month, 1:30 PM PST</a:t>
            </a:r>
            <a:endParaRPr lang="en-US"/>
          </a:p>
          <a:p>
            <a:pPr lvl="1">
              <a:spcBef>
                <a:spcPts val="600"/>
              </a:spcBef>
              <a:buFont typeface="Arial" panose="020B0604020202020204" pitchFamily="34" charset="0"/>
              <a:buChar char="•"/>
            </a:pPr>
            <a:r>
              <a:rPr lang="en-US" sz="1600"/>
              <a:t>1(669)900-6833; meeting ID: 260 319 270</a:t>
            </a:r>
          </a:p>
          <a:p>
            <a:pPr lvl="1">
              <a:buFont typeface="Arial" panose="020B0604020202020204" pitchFamily="34" charset="0"/>
              <a:buChar char="•"/>
            </a:pPr>
            <a:endParaRPr lang="en-US" sz="1600"/>
          </a:p>
          <a:p>
            <a:pPr marL="203200" indent="0">
              <a:spcAft>
                <a:spcPts val="600"/>
              </a:spcAft>
              <a:buNone/>
            </a:pPr>
            <a:endParaRPr lang="en-US" sz="2400"/>
          </a:p>
        </p:txBody>
      </p:sp>
    </p:spTree>
    <p:extLst>
      <p:ext uri="{BB962C8B-B14F-4D97-AF65-F5344CB8AC3E}">
        <p14:creationId xmlns:p14="http://schemas.microsoft.com/office/powerpoint/2010/main" val="153300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5F1E0F-5B4E-2046-9EB3-77B2B2FED559}"/>
              </a:ext>
            </a:extLst>
          </p:cNvPr>
          <p:cNvSpPr>
            <a:spLocks noGrp="1"/>
          </p:cNvSpPr>
          <p:nvPr>
            <p:ph type="title"/>
          </p:nvPr>
        </p:nvSpPr>
        <p:spPr>
          <a:xfrm>
            <a:off x="457200" y="76200"/>
            <a:ext cx="8229600" cy="1143000"/>
          </a:xfrm>
        </p:spPr>
        <p:txBody>
          <a:bodyPr/>
          <a:lstStyle/>
          <a:p>
            <a:r>
              <a:rPr lang="en-US" sz="4000" b="1"/>
              <a:t>Introduction</a:t>
            </a:r>
          </a:p>
        </p:txBody>
      </p:sp>
      <p:sp>
        <p:nvSpPr>
          <p:cNvPr id="6" name="Text Placeholder 5">
            <a:extLst>
              <a:ext uri="{FF2B5EF4-FFF2-40B4-BE49-F238E27FC236}">
                <a16:creationId xmlns:a16="http://schemas.microsoft.com/office/drawing/2014/main" id="{B2B7DCDF-DA20-3341-A103-44B343F784AA}"/>
              </a:ext>
            </a:extLst>
          </p:cNvPr>
          <p:cNvSpPr>
            <a:spLocks noGrp="1"/>
          </p:cNvSpPr>
          <p:nvPr>
            <p:ph type="body" idx="1"/>
          </p:nvPr>
        </p:nvSpPr>
        <p:spPr>
          <a:xfrm>
            <a:off x="685800" y="914400"/>
            <a:ext cx="7924800" cy="4953000"/>
          </a:xfrm>
        </p:spPr>
        <p:txBody>
          <a:bodyPr/>
          <a:lstStyle/>
          <a:p>
            <a:pPr marL="203200" indent="0">
              <a:buNone/>
            </a:pPr>
            <a:r>
              <a:rPr lang="en-US" sz="1800" i="1"/>
              <a:t>	Thank you for your hard work and tireless efforts in planning and implementing SNAP-Ed PSEs! </a:t>
            </a:r>
          </a:p>
          <a:p>
            <a:pPr marL="203200" indent="0">
              <a:buNone/>
            </a:pPr>
            <a:r>
              <a:rPr lang="en-US" sz="1800" i="1"/>
              <a:t>	We also thank you for the time you have spent reporting your PSE work into PEARS. The following slides show aggregated data for all LHDs, based on what was reported for FFY 2017. These data show where PSEs are collectively focused, the types of strategies that are most frequently adopted, the most common barriers and assets to PSE work, and other key aspects asked about in PEARS.  Check the “slide notes” section throughout this slide deck for important points and take-aways.”</a:t>
            </a:r>
          </a:p>
          <a:p>
            <a:pPr marL="203200" indent="0">
              <a:buNone/>
            </a:pPr>
            <a:r>
              <a:rPr lang="en-US" sz="1800" i="1"/>
              <a:t>	You will also receive a similar set of slides that summarize the FFY 2017 PSE work from your own LHD.  We hope that providing these 2 slide decks will help inform your on-going and future PSE efforts by shining a light on facets of PSE work that you may not have considered before and by allowing you to compare your local efforts with what’s happening across the state. </a:t>
            </a:r>
          </a:p>
          <a:p>
            <a:pPr marL="203200" indent="0">
              <a:buNone/>
            </a:pPr>
            <a:r>
              <a:rPr lang="en-US" sz="1800" i="1"/>
              <a:t>	We welcome your feedback and questions! </a:t>
            </a:r>
          </a:p>
        </p:txBody>
      </p:sp>
    </p:spTree>
    <p:extLst>
      <p:ext uri="{BB962C8B-B14F-4D97-AF65-F5344CB8AC3E}">
        <p14:creationId xmlns:p14="http://schemas.microsoft.com/office/powerpoint/2010/main" val="259664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944563"/>
          </a:xfrm>
          <a:solidFill>
            <a:schemeClr val="bg2">
              <a:lumMod val="75000"/>
            </a:schemeClr>
          </a:solidFill>
        </p:spPr>
        <p:txBody>
          <a:bodyPr/>
          <a:lstStyle/>
          <a:p>
            <a:r>
              <a:rPr lang="en-US" sz="3600">
                <a:solidFill>
                  <a:srgbClr val="FFFF00"/>
                </a:solidFill>
              </a:rPr>
              <a:t>PSE reach</a:t>
            </a:r>
          </a:p>
        </p:txBody>
      </p:sp>
      <p:sp>
        <p:nvSpPr>
          <p:cNvPr id="6" name="Text Placeholder 5"/>
          <p:cNvSpPr>
            <a:spLocks noGrp="1"/>
          </p:cNvSpPr>
          <p:nvPr>
            <p:ph type="body" idx="1"/>
          </p:nvPr>
        </p:nvSpPr>
        <p:spPr>
          <a:xfrm>
            <a:off x="685800" y="1600200"/>
            <a:ext cx="8001000" cy="5257800"/>
          </a:xfrm>
        </p:spPr>
        <p:txBody>
          <a:bodyPr/>
          <a:lstStyle/>
          <a:p>
            <a:pPr marL="3289300" lvl="6" indent="-457200">
              <a:spcAft>
                <a:spcPts val="1200"/>
              </a:spcAft>
              <a:buFont typeface="Arial" panose="020B0604020202020204" pitchFamily="34" charset="0"/>
              <a:buChar char="•"/>
              <a:tabLst>
                <a:tab pos="461963" algn="l"/>
              </a:tabLst>
            </a:pPr>
            <a:r>
              <a:rPr lang="en-US" sz="2400" dirty="0"/>
              <a:t>56 LHDs</a:t>
            </a:r>
            <a:endParaRPr lang="en-US" dirty="0"/>
          </a:p>
          <a:p>
            <a:pPr marL="3147695" lvl="6" indent="-315595">
              <a:spcAft>
                <a:spcPts val="1200"/>
              </a:spcAft>
              <a:tabLst>
                <a:tab pos="461963" algn="l"/>
              </a:tabLst>
            </a:pPr>
            <a:r>
              <a:rPr lang="en-US" sz="2400" dirty="0"/>
              <a:t>1180 sites</a:t>
            </a:r>
          </a:p>
          <a:p>
            <a:pPr marL="3147695" lvl="6" indent="-315595">
              <a:spcAft>
                <a:spcPts val="1200"/>
              </a:spcAft>
              <a:tabLst>
                <a:tab pos="461963" algn="l"/>
              </a:tabLst>
            </a:pPr>
            <a:r>
              <a:rPr lang="en-US" sz="2400" dirty="0"/>
              <a:t>over 2 million people</a:t>
            </a:r>
          </a:p>
          <a:p>
            <a:pPr marL="3147695" lvl="6" indent="-315595">
              <a:spcAft>
                <a:spcPts val="1200"/>
              </a:spcAft>
              <a:tabLst>
                <a:tab pos="461963" algn="l"/>
              </a:tabLst>
            </a:pPr>
            <a:r>
              <a:rPr lang="en-US" sz="2400" dirty="0"/>
              <a:t>average 21 sites/LHD</a:t>
            </a:r>
          </a:p>
          <a:p>
            <a:pPr marL="3147695" lvl="6" indent="-315595">
              <a:spcAft>
                <a:spcPts val="1200"/>
              </a:spcAft>
              <a:tabLst>
                <a:tab pos="461963" algn="l"/>
              </a:tabLst>
            </a:pPr>
            <a:r>
              <a:rPr lang="en-US" sz="2400" dirty="0">
                <a:solidFill>
                  <a:schemeClr val="tx1"/>
                </a:solidFill>
              </a:rPr>
              <a:t>4.6 </a:t>
            </a:r>
            <a:r>
              <a:rPr lang="en-US" sz="2400" dirty="0"/>
              <a:t>settings/LHD </a:t>
            </a:r>
            <a:r>
              <a:rPr lang="en-US" sz="1600" dirty="0"/>
              <a:t>(range: 1-21 settings)</a:t>
            </a:r>
          </a:p>
          <a:p>
            <a:pPr marL="3147695" lvl="6" indent="-315595">
              <a:spcAft>
                <a:spcPts val="1200"/>
              </a:spcAft>
              <a:tabLst>
                <a:tab pos="461963" algn="l"/>
              </a:tabLst>
            </a:pPr>
            <a:r>
              <a:rPr lang="en-US" sz="2400" dirty="0"/>
              <a:t>On average, worked with sites for 2 years</a:t>
            </a:r>
            <a:r>
              <a:rPr lang="en-US" sz="1600" dirty="0"/>
              <a:t> (range: 1-11 years)</a:t>
            </a:r>
          </a:p>
        </p:txBody>
      </p:sp>
      <p:pic>
        <p:nvPicPr>
          <p:cNvPr id="7" name="Picture 5" descr="http://www.city-data.com/forum/attachments/california/58760-moving-ny-california-help-california_counties_map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352800" cy="387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5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638" y="76200"/>
            <a:ext cx="8229600" cy="685800"/>
          </a:xfrm>
          <a:prstGeom prst="rect">
            <a:avLst/>
          </a:prstGeom>
          <a:solidFill>
            <a:schemeClr val="accent1">
              <a:lumMod val="50000"/>
            </a:schemeClr>
          </a:solidFill>
          <a:ln>
            <a:noFill/>
          </a:ln>
        </p:spPr>
        <p:txBody>
          <a:bodyPr lIns="91425" tIns="91425" rIns="91425" bIns="91425" anchor="ctr" anchorCtr="0">
            <a:normAutofit fontScale="77500" lnSpcReduction="20000"/>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r>
              <a:rPr lang="en-US" sz="3200" kern="0">
                <a:solidFill>
                  <a:srgbClr val="FFFF00"/>
                </a:solidFill>
              </a:rPr>
              <a:t>Where are PSE changes being made? (1180 sites total)</a:t>
            </a:r>
          </a:p>
        </p:txBody>
      </p:sp>
      <p:sp>
        <p:nvSpPr>
          <p:cNvPr id="7" name="Text Placeholder 6"/>
          <p:cNvSpPr>
            <a:spLocks noGrp="1"/>
          </p:cNvSpPr>
          <p:nvPr>
            <p:ph type="body" idx="1"/>
          </p:nvPr>
        </p:nvSpPr>
        <p:spPr>
          <a:xfrm>
            <a:off x="460711" y="762000"/>
            <a:ext cx="4409162" cy="5029200"/>
          </a:xfrm>
        </p:spPr>
        <p:txBody>
          <a:bodyPr/>
          <a:lstStyle/>
          <a:p>
            <a:pPr marL="0"/>
            <a:r>
              <a:rPr lang="en-US" sz="1600">
                <a:solidFill>
                  <a:schemeClr val="tx1"/>
                </a:solidFill>
                <a:latin typeface="+mn-lt"/>
                <a:ea typeface="Times New Roman"/>
              </a:rPr>
              <a:t>Eat</a:t>
            </a:r>
            <a:r>
              <a:rPr lang="en-US" sz="1600">
                <a:solidFill>
                  <a:schemeClr val="tx1"/>
                </a:solidFill>
                <a:ea typeface="Times New Roman"/>
              </a:rPr>
              <a:t>: 2%</a:t>
            </a:r>
            <a:endParaRPr lang="en-US" sz="1600">
              <a:solidFill>
                <a:schemeClr val="tx1">
                  <a:lumMod val="50000"/>
                  <a:lumOff val="50000"/>
                </a:schemeClr>
              </a:solidFill>
              <a:latin typeface="+mn-lt"/>
              <a:ea typeface="Times New Roman"/>
            </a:endParaRPr>
          </a:p>
          <a:p>
            <a:pPr indent="-230188">
              <a:buFont typeface="Times New Roman"/>
              <a:buChar char="-"/>
            </a:pPr>
            <a:r>
              <a:rPr lang="en-US" sz="1600">
                <a:solidFill>
                  <a:schemeClr val="tx1"/>
                </a:solidFill>
                <a:latin typeface="+mn-lt"/>
                <a:ea typeface="Times New Roman"/>
              </a:rPr>
              <a:t>Congregate meal site/senior nutrition center:&lt;1%</a:t>
            </a:r>
          </a:p>
          <a:p>
            <a:pPr lvl="0" indent="-230188">
              <a:buFont typeface="Times New Roman"/>
              <a:buChar char="-"/>
            </a:pPr>
            <a:r>
              <a:rPr lang="en-US" sz="1600">
                <a:solidFill>
                  <a:schemeClr val="tx1"/>
                </a:solidFill>
                <a:latin typeface="+mn-lt"/>
                <a:ea typeface="Times New Roman"/>
              </a:rPr>
              <a:t>Fast food chains: 1%</a:t>
            </a:r>
          </a:p>
          <a:p>
            <a:pPr lvl="0" indent="-230188">
              <a:buFont typeface="Times New Roman"/>
              <a:buChar char="-"/>
            </a:pPr>
            <a:r>
              <a:rPr lang="en-US" sz="1600">
                <a:solidFill>
                  <a:schemeClr val="tx1"/>
                </a:solidFill>
                <a:latin typeface="+mn-lt"/>
                <a:ea typeface="Times New Roman"/>
              </a:rPr>
              <a:t>Restaurants: &lt;1%</a:t>
            </a:r>
          </a:p>
          <a:p>
            <a:pPr marL="0"/>
            <a:r>
              <a:rPr lang="en-US" sz="1600">
                <a:solidFill>
                  <a:schemeClr val="tx1"/>
                </a:solidFill>
                <a:latin typeface="+mn-lt"/>
                <a:ea typeface="Times New Roman"/>
              </a:rPr>
              <a:t>Learn</a:t>
            </a:r>
            <a:r>
              <a:rPr lang="en-US" sz="1600">
                <a:solidFill>
                  <a:schemeClr val="tx1"/>
                </a:solidFill>
                <a:ea typeface="Times New Roman"/>
              </a:rPr>
              <a:t>: 63%</a:t>
            </a:r>
            <a:endParaRPr lang="en-US" sz="1600">
              <a:solidFill>
                <a:schemeClr val="tx1"/>
              </a:solidFill>
              <a:latin typeface="+mn-lt"/>
              <a:ea typeface="Times New Roman"/>
            </a:endParaRPr>
          </a:p>
          <a:p>
            <a:pPr indent="-230188">
              <a:buFont typeface="Times New Roman"/>
              <a:buChar char="-"/>
            </a:pPr>
            <a:r>
              <a:rPr lang="en-US" sz="1600">
                <a:solidFill>
                  <a:srgbClr val="FF0000"/>
                </a:solidFill>
                <a:latin typeface="+mn-lt"/>
                <a:ea typeface="Times New Roman"/>
              </a:rPr>
              <a:t>Before/Afterschool programs: 11%</a:t>
            </a:r>
          </a:p>
          <a:p>
            <a:pPr indent="-230188">
              <a:buFont typeface="Times New Roman"/>
              <a:buChar char="-"/>
            </a:pPr>
            <a:r>
              <a:rPr lang="en-US" sz="1600">
                <a:solidFill>
                  <a:schemeClr val="tx1"/>
                </a:solidFill>
                <a:latin typeface="+mn-lt"/>
                <a:ea typeface="Times New Roman"/>
              </a:rPr>
              <a:t>Colleges &amp; Universities: &lt;1%</a:t>
            </a:r>
          </a:p>
          <a:p>
            <a:pPr lvl="0" indent="-230188">
              <a:buFont typeface="Times New Roman"/>
              <a:buChar char="-"/>
            </a:pPr>
            <a:r>
              <a:rPr lang="en-US" sz="1600">
                <a:solidFill>
                  <a:srgbClr val="FF0000"/>
                </a:solidFill>
                <a:latin typeface="+mn-lt"/>
                <a:ea typeface="Times New Roman"/>
              </a:rPr>
              <a:t>Early care and education: 14%</a:t>
            </a:r>
          </a:p>
          <a:p>
            <a:pPr indent="-230188">
              <a:buFont typeface="Times New Roman"/>
              <a:buChar char="-"/>
            </a:pPr>
            <a:r>
              <a:rPr lang="en-US" sz="1600">
                <a:solidFill>
                  <a:schemeClr val="tx1"/>
                </a:solidFill>
                <a:latin typeface="+mn-lt"/>
                <a:ea typeface="Times New Roman"/>
              </a:rPr>
              <a:t>Libraries: &lt;1%</a:t>
            </a:r>
          </a:p>
          <a:p>
            <a:pPr lvl="0" indent="-230188">
              <a:buFont typeface="Times New Roman"/>
              <a:buChar char="-"/>
            </a:pPr>
            <a:r>
              <a:rPr lang="en-US" sz="1600">
                <a:solidFill>
                  <a:srgbClr val="FF0000"/>
                </a:solidFill>
                <a:latin typeface="+mn-lt"/>
                <a:ea typeface="Times New Roman"/>
              </a:rPr>
              <a:t>Schools (K-12): 36%</a:t>
            </a:r>
          </a:p>
          <a:p>
            <a:pPr marL="0"/>
            <a:r>
              <a:rPr lang="en-US" sz="1600">
                <a:solidFill>
                  <a:schemeClr val="tx1"/>
                </a:solidFill>
                <a:latin typeface="+mn-lt"/>
                <a:ea typeface="Times New Roman"/>
              </a:rPr>
              <a:t>Live</a:t>
            </a:r>
            <a:r>
              <a:rPr lang="en-US" sz="1600">
                <a:solidFill>
                  <a:schemeClr val="tx1"/>
                </a:solidFill>
                <a:ea typeface="Times New Roman"/>
              </a:rPr>
              <a:t>: 11%</a:t>
            </a:r>
            <a:endParaRPr lang="en-US" sz="1600">
              <a:solidFill>
                <a:schemeClr val="tx1"/>
              </a:solidFill>
              <a:latin typeface="+mn-lt"/>
              <a:ea typeface="Times New Roman"/>
            </a:endParaRPr>
          </a:p>
          <a:p>
            <a:pPr indent="-230188">
              <a:buFont typeface="Times New Roman"/>
              <a:buChar char="-"/>
            </a:pPr>
            <a:r>
              <a:rPr lang="en-US" sz="1600">
                <a:solidFill>
                  <a:schemeClr val="tx1"/>
                </a:solidFill>
                <a:latin typeface="+mn-lt"/>
                <a:ea typeface="Times New Roman"/>
              </a:rPr>
              <a:t>Community organizations: 2%</a:t>
            </a:r>
          </a:p>
          <a:p>
            <a:pPr lvl="0" indent="-230188">
              <a:buFont typeface="Times New Roman"/>
              <a:buChar char="-"/>
            </a:pPr>
            <a:r>
              <a:rPr lang="en-US" sz="1600">
                <a:solidFill>
                  <a:srgbClr val="FF0000"/>
                </a:solidFill>
                <a:latin typeface="+mn-lt"/>
                <a:ea typeface="Times New Roman"/>
              </a:rPr>
              <a:t>Faith / places of worship: 5%</a:t>
            </a:r>
          </a:p>
          <a:p>
            <a:pPr indent="-230188">
              <a:buFont typeface="Times New Roman"/>
              <a:buChar char="-"/>
            </a:pPr>
            <a:r>
              <a:rPr lang="en-US" sz="1600">
                <a:solidFill>
                  <a:schemeClr val="tx1"/>
                </a:solidFill>
                <a:latin typeface="+mn-lt"/>
                <a:ea typeface="Times New Roman"/>
              </a:rPr>
              <a:t>Family resource centers: &lt;1%</a:t>
            </a:r>
          </a:p>
          <a:p>
            <a:pPr indent="-230188">
              <a:buFont typeface="Times New Roman"/>
              <a:buChar char="-"/>
            </a:pPr>
            <a:r>
              <a:rPr lang="en-US" sz="1600">
                <a:solidFill>
                  <a:schemeClr val="tx1"/>
                </a:solidFill>
                <a:latin typeface="+mn-lt"/>
                <a:ea typeface="Times New Roman"/>
              </a:rPr>
              <a:t>Group living arrangements: &lt;1%</a:t>
            </a:r>
          </a:p>
          <a:p>
            <a:pPr indent="-230188">
              <a:buFont typeface="Times New Roman"/>
              <a:buChar char="-"/>
            </a:pPr>
            <a:r>
              <a:rPr lang="en-US" sz="1600">
                <a:solidFill>
                  <a:schemeClr val="tx1"/>
                </a:solidFill>
                <a:latin typeface="+mn-lt"/>
                <a:ea typeface="Times New Roman"/>
              </a:rPr>
              <a:t>Low-income health clinics: &lt;1%</a:t>
            </a:r>
          </a:p>
          <a:p>
            <a:pPr indent="-230188">
              <a:buFont typeface="Times New Roman"/>
              <a:buChar char="-"/>
            </a:pPr>
            <a:r>
              <a:rPr lang="en-US" sz="1600">
                <a:solidFill>
                  <a:schemeClr val="tx1"/>
                </a:solidFill>
                <a:latin typeface="+mn-lt"/>
                <a:ea typeface="Times New Roman"/>
              </a:rPr>
              <a:t>Public housing: 2%</a:t>
            </a:r>
          </a:p>
          <a:p>
            <a:pPr indent="-230188">
              <a:buFont typeface="Times New Roman"/>
              <a:buChar char="-"/>
            </a:pPr>
            <a:r>
              <a:rPr lang="en-US" sz="1600">
                <a:solidFill>
                  <a:schemeClr val="tx1"/>
                </a:solidFill>
                <a:latin typeface="+mn-lt"/>
                <a:ea typeface="Times New Roman"/>
              </a:rPr>
              <a:t>Residential treatment centers: &lt;1%</a:t>
            </a:r>
          </a:p>
          <a:p>
            <a:pPr lvl="0" indent="-230188">
              <a:buFont typeface="Times New Roman"/>
              <a:buChar char="-"/>
            </a:pPr>
            <a:r>
              <a:rPr lang="en-US" sz="1600">
                <a:solidFill>
                  <a:schemeClr val="tx1"/>
                </a:solidFill>
                <a:latin typeface="+mn-lt"/>
                <a:ea typeface="Times New Roman"/>
              </a:rPr>
              <a:t>Shelters: &lt;1%</a:t>
            </a:r>
          </a:p>
          <a:p>
            <a:endParaRPr lang="en-US" sz="1600"/>
          </a:p>
        </p:txBody>
      </p:sp>
      <p:sp>
        <p:nvSpPr>
          <p:cNvPr id="8" name="Text Placeholder 7"/>
          <p:cNvSpPr>
            <a:spLocks noGrp="1"/>
          </p:cNvSpPr>
          <p:nvPr>
            <p:ph type="body" idx="2"/>
          </p:nvPr>
        </p:nvSpPr>
        <p:spPr>
          <a:xfrm>
            <a:off x="4658639" y="847595"/>
            <a:ext cx="4332961" cy="4687793"/>
          </a:xfrm>
        </p:spPr>
        <p:txBody>
          <a:bodyPr/>
          <a:lstStyle/>
          <a:p>
            <a:pPr marL="0"/>
            <a:r>
              <a:rPr lang="en-US" sz="1600">
                <a:solidFill>
                  <a:schemeClr val="tx1"/>
                </a:solidFill>
                <a:latin typeface="+mn-lt"/>
                <a:ea typeface="Times New Roman"/>
              </a:rPr>
              <a:t>Play</a:t>
            </a:r>
            <a:r>
              <a:rPr lang="en-US" sz="1600">
                <a:solidFill>
                  <a:schemeClr val="tx1"/>
                </a:solidFill>
                <a:ea typeface="Times New Roman"/>
              </a:rPr>
              <a:t>: 4%</a:t>
            </a:r>
            <a:endParaRPr lang="en-US" sz="1600">
              <a:solidFill>
                <a:schemeClr val="tx1"/>
              </a:solidFill>
              <a:latin typeface="+mn-lt"/>
              <a:ea typeface="Times New Roman"/>
            </a:endParaRPr>
          </a:p>
          <a:p>
            <a:pPr indent="-230188">
              <a:buFont typeface="Times New Roman"/>
              <a:buChar char="-"/>
            </a:pPr>
            <a:r>
              <a:rPr lang="en-US" sz="1600">
                <a:solidFill>
                  <a:schemeClr val="tx1"/>
                </a:solidFill>
                <a:latin typeface="+mn-lt"/>
                <a:ea typeface="Times New Roman"/>
              </a:rPr>
              <a:t>Bicycle and walking paths: &lt;1%</a:t>
            </a:r>
          </a:p>
          <a:p>
            <a:pPr indent="-230188">
              <a:buFont typeface="Times New Roman"/>
              <a:buChar char="-"/>
            </a:pPr>
            <a:r>
              <a:rPr lang="en-US" sz="1600">
                <a:solidFill>
                  <a:schemeClr val="tx1"/>
                </a:solidFill>
                <a:latin typeface="+mn-lt"/>
                <a:ea typeface="Times New Roman"/>
              </a:rPr>
              <a:t>Community centers: 2%</a:t>
            </a:r>
          </a:p>
          <a:p>
            <a:pPr indent="-230188">
              <a:buFont typeface="Times New Roman"/>
              <a:buChar char="-"/>
            </a:pPr>
            <a:r>
              <a:rPr lang="en-US" sz="1600">
                <a:solidFill>
                  <a:schemeClr val="tx1"/>
                </a:solidFill>
                <a:latin typeface="+mn-lt"/>
                <a:ea typeface="Times New Roman"/>
              </a:rPr>
              <a:t>Gardens (community or school)*: &lt;1%</a:t>
            </a:r>
          </a:p>
          <a:p>
            <a:pPr lvl="0" indent="-230188">
              <a:buFont typeface="Times New Roman"/>
              <a:buChar char="-"/>
            </a:pPr>
            <a:r>
              <a:rPr lang="en-US" sz="1600">
                <a:solidFill>
                  <a:schemeClr val="tx1"/>
                </a:solidFill>
                <a:latin typeface="+mn-lt"/>
                <a:ea typeface="Times New Roman"/>
              </a:rPr>
              <a:t>Parks and open spaces: 1%</a:t>
            </a:r>
          </a:p>
          <a:p>
            <a:pPr lvl="0" indent="-230188">
              <a:buFont typeface="Times New Roman"/>
              <a:buChar char="-"/>
            </a:pPr>
            <a:r>
              <a:rPr lang="en-US" sz="1600">
                <a:solidFill>
                  <a:schemeClr val="tx1"/>
                </a:solidFill>
                <a:latin typeface="+mn-lt"/>
                <a:ea typeface="Times New Roman"/>
              </a:rPr>
              <a:t>Youth Organizations (e.g. Boys or Girls Clubs, YMCA): &lt;1%</a:t>
            </a:r>
          </a:p>
          <a:p>
            <a:pPr marL="0"/>
            <a:r>
              <a:rPr lang="en-US" sz="1600">
                <a:solidFill>
                  <a:schemeClr val="tx1"/>
                </a:solidFill>
                <a:latin typeface="+mn-lt"/>
                <a:ea typeface="Times New Roman"/>
              </a:rPr>
              <a:t>Shop</a:t>
            </a:r>
            <a:r>
              <a:rPr lang="en-US" sz="1600">
                <a:solidFill>
                  <a:schemeClr val="tx1"/>
                </a:solidFill>
                <a:ea typeface="Times New Roman"/>
              </a:rPr>
              <a:t>: 16%</a:t>
            </a:r>
            <a:endParaRPr lang="en-US" sz="1600">
              <a:solidFill>
                <a:schemeClr val="tx1"/>
              </a:solidFill>
              <a:latin typeface="+mn-lt"/>
              <a:ea typeface="Times New Roman"/>
            </a:endParaRPr>
          </a:p>
          <a:p>
            <a:pPr indent="-230188">
              <a:buFont typeface="Times New Roman"/>
              <a:buChar char="-"/>
            </a:pPr>
            <a:r>
              <a:rPr lang="en-US" sz="1600">
                <a:solidFill>
                  <a:schemeClr val="tx1"/>
                </a:solidFill>
                <a:latin typeface="+mn-lt"/>
                <a:ea typeface="Times New Roman"/>
              </a:rPr>
              <a:t>Farmers markets: 1%</a:t>
            </a:r>
          </a:p>
          <a:p>
            <a:pPr indent="-230188">
              <a:buFont typeface="Times New Roman"/>
              <a:buChar char="-"/>
            </a:pPr>
            <a:r>
              <a:rPr lang="en-US" sz="1600">
                <a:solidFill>
                  <a:schemeClr val="tx1"/>
                </a:solidFill>
                <a:latin typeface="+mn-lt"/>
                <a:ea typeface="Times New Roman"/>
              </a:rPr>
              <a:t>Food banks and pantries: 2%</a:t>
            </a:r>
          </a:p>
          <a:p>
            <a:pPr lvl="0" indent="-230188">
              <a:buFont typeface="Times New Roman"/>
              <a:buChar char="-"/>
            </a:pPr>
            <a:r>
              <a:rPr lang="en-US" sz="1600">
                <a:solidFill>
                  <a:schemeClr val="tx1"/>
                </a:solidFill>
                <a:latin typeface="+mn-lt"/>
                <a:ea typeface="Times New Roman"/>
              </a:rPr>
              <a:t>Large food stores (4+ registers): 3%</a:t>
            </a:r>
          </a:p>
          <a:p>
            <a:pPr lvl="0" indent="-230188">
              <a:buFont typeface="Times New Roman"/>
              <a:buChar char="-"/>
            </a:pPr>
            <a:r>
              <a:rPr lang="en-US" sz="1600">
                <a:solidFill>
                  <a:srgbClr val="FF0000"/>
                </a:solidFill>
                <a:latin typeface="+mn-lt"/>
                <a:ea typeface="Times New Roman"/>
              </a:rPr>
              <a:t>Small food stores (&lt;= 3 registers): 10%</a:t>
            </a:r>
          </a:p>
          <a:p>
            <a:pPr marL="0"/>
            <a:r>
              <a:rPr lang="en-US" sz="1600">
                <a:solidFill>
                  <a:schemeClr val="tx1"/>
                </a:solidFill>
                <a:latin typeface="+mn-lt"/>
                <a:ea typeface="Times New Roman"/>
              </a:rPr>
              <a:t>Work: 4%</a:t>
            </a:r>
          </a:p>
          <a:p>
            <a:pPr indent="-230188">
              <a:buFont typeface="Times New Roman"/>
              <a:buChar char="-"/>
            </a:pPr>
            <a:r>
              <a:rPr lang="en-US" sz="1600">
                <a:solidFill>
                  <a:schemeClr val="tx1"/>
                </a:solidFill>
                <a:latin typeface="+mn-lt"/>
                <a:ea typeface="Times New Roman"/>
              </a:rPr>
              <a:t>SNAP offices: &lt;1%</a:t>
            </a:r>
          </a:p>
          <a:p>
            <a:pPr lvl="0" indent="-230188">
              <a:buFont typeface="Times New Roman"/>
              <a:buChar char="-"/>
            </a:pPr>
            <a:r>
              <a:rPr lang="en-US" sz="1600">
                <a:solidFill>
                  <a:schemeClr val="tx1"/>
                </a:solidFill>
                <a:latin typeface="+mn-lt"/>
                <a:ea typeface="Times New Roman"/>
              </a:rPr>
              <a:t>Worksites with low-wage workers: 4%</a:t>
            </a:r>
          </a:p>
          <a:p>
            <a:endParaRPr lang="en-US"/>
          </a:p>
        </p:txBody>
      </p:sp>
    </p:spTree>
    <p:extLst>
      <p:ext uri="{BB962C8B-B14F-4D97-AF65-F5344CB8AC3E}">
        <p14:creationId xmlns:p14="http://schemas.microsoft.com/office/powerpoint/2010/main" val="105938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USDA Priority Sites</a:t>
            </a:r>
            <a:br>
              <a:rPr lang="en-US" sz="3600">
                <a:solidFill>
                  <a:srgbClr val="FFFF00"/>
                </a:solidFill>
              </a:rPr>
            </a:br>
            <a:r>
              <a:rPr lang="en-US" sz="3600">
                <a:solidFill>
                  <a:srgbClr val="FFFF00"/>
                </a:solidFill>
              </a:rPr>
              <a:t>(n=1180 sites)</a:t>
            </a:r>
          </a:p>
        </p:txBody>
      </p:sp>
      <p:sp>
        <p:nvSpPr>
          <p:cNvPr id="5" name="Text Placeholder 4"/>
          <p:cNvSpPr>
            <a:spLocks noGrp="1"/>
          </p:cNvSpPr>
          <p:nvPr>
            <p:ph type="body" idx="1"/>
          </p:nvPr>
        </p:nvSpPr>
        <p:spPr>
          <a:xfrm>
            <a:off x="609600" y="1600200"/>
            <a:ext cx="7848600" cy="4154392"/>
          </a:xfrm>
        </p:spPr>
        <p:txBody>
          <a:bodyPr/>
          <a:lstStyle/>
          <a:p>
            <a:pPr>
              <a:spcAft>
                <a:spcPts val="1200"/>
              </a:spcAft>
            </a:pPr>
            <a:r>
              <a:rPr lang="en-US" sz="2800"/>
              <a:t>USDA summer meal site: 23%</a:t>
            </a:r>
          </a:p>
          <a:p>
            <a:pPr>
              <a:spcAft>
                <a:spcPts val="1200"/>
              </a:spcAft>
            </a:pPr>
            <a:r>
              <a:rPr lang="en-US" sz="2800"/>
              <a:t>Indian reservation: 0%</a:t>
            </a:r>
          </a:p>
          <a:p>
            <a:pPr>
              <a:spcAft>
                <a:spcPts val="1200"/>
              </a:spcAft>
            </a:pPr>
            <a:r>
              <a:rPr lang="en-US" sz="2800"/>
              <a:t>Military base: 0%</a:t>
            </a:r>
          </a:p>
          <a:p>
            <a:pPr marL="203200" indent="0">
              <a:spcAft>
                <a:spcPts val="600"/>
              </a:spcAft>
              <a:buNone/>
            </a:pPr>
            <a:r>
              <a:rPr lang="en-US" sz="2400"/>
              <a:t> </a:t>
            </a:r>
            <a:r>
              <a:rPr lang="en-US" sz="2800"/>
              <a:t> </a:t>
            </a:r>
          </a:p>
        </p:txBody>
      </p:sp>
    </p:spTree>
    <p:extLst>
      <p:ext uri="{BB962C8B-B14F-4D97-AF65-F5344CB8AC3E}">
        <p14:creationId xmlns:p14="http://schemas.microsoft.com/office/powerpoint/2010/main" val="429292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9144000" cy="1143000"/>
          </a:xfrm>
          <a:solidFill>
            <a:schemeClr val="bg2">
              <a:lumMod val="75000"/>
            </a:schemeClr>
          </a:solidFill>
        </p:spPr>
        <p:txBody>
          <a:bodyPr/>
          <a:lstStyle/>
          <a:p>
            <a:r>
              <a:rPr lang="en-US" sz="3600">
                <a:solidFill>
                  <a:srgbClr val="FFFF00"/>
                </a:solidFill>
              </a:rPr>
              <a:t>Stage of implementation</a:t>
            </a:r>
            <a:br>
              <a:rPr lang="en-US" sz="3600">
                <a:solidFill>
                  <a:srgbClr val="FFFF00"/>
                </a:solidFill>
              </a:rPr>
            </a:br>
            <a:r>
              <a:rPr lang="en-US" sz="3600">
                <a:solidFill>
                  <a:srgbClr val="FFFF00"/>
                </a:solidFill>
              </a:rPr>
              <a:t>(n=1180 sites)</a:t>
            </a:r>
          </a:p>
        </p:txBody>
      </p:sp>
      <p:graphicFrame>
        <p:nvGraphicFramePr>
          <p:cNvPr id="4" name="Chart 3"/>
          <p:cNvGraphicFramePr/>
          <p:nvPr>
            <p:extLst>
              <p:ext uri="{D42A27DB-BD31-4B8C-83A1-F6EECF244321}">
                <p14:modId xmlns:p14="http://schemas.microsoft.com/office/powerpoint/2010/main" val="2254551152"/>
              </p:ext>
            </p:extLst>
          </p:nvPr>
        </p:nvGraphicFramePr>
        <p:xfrm>
          <a:off x="609600" y="1295400"/>
          <a:ext cx="8382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14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
            <a:ext cx="8458200" cy="914400"/>
          </a:xfrm>
          <a:solidFill>
            <a:schemeClr val="bg2">
              <a:lumMod val="75000"/>
            </a:schemeClr>
          </a:solidFill>
        </p:spPr>
        <p:txBody>
          <a:bodyPr/>
          <a:lstStyle/>
          <a:p>
            <a:r>
              <a:rPr lang="en-US" sz="3600">
                <a:solidFill>
                  <a:srgbClr val="FFFF00"/>
                </a:solidFill>
              </a:rPr>
              <a:t>Which settings had the highest reach?  </a:t>
            </a:r>
          </a:p>
        </p:txBody>
      </p:sp>
      <p:graphicFrame>
        <p:nvGraphicFramePr>
          <p:cNvPr id="6" name="Table 5"/>
          <p:cNvGraphicFramePr>
            <a:graphicFrameLocks noGrp="1"/>
          </p:cNvGraphicFramePr>
          <p:nvPr>
            <p:extLst>
              <p:ext uri="{D42A27DB-BD31-4B8C-83A1-F6EECF244321}">
                <p14:modId xmlns:p14="http://schemas.microsoft.com/office/powerpoint/2010/main" val="2863559592"/>
              </p:ext>
            </p:extLst>
          </p:nvPr>
        </p:nvGraphicFramePr>
        <p:xfrm>
          <a:off x="304800" y="1066800"/>
          <a:ext cx="8448993" cy="420624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43393">
                  <a:extLst>
                    <a:ext uri="{9D8B030D-6E8A-4147-A177-3AD203B41FA5}">
                      <a16:colId xmlns:a16="http://schemas.microsoft.com/office/drawing/2014/main" val="20003"/>
                    </a:ext>
                  </a:extLst>
                </a:gridCol>
              </a:tblGrid>
              <a:tr h="416560">
                <a:tc>
                  <a:txBody>
                    <a:bodyPr/>
                    <a:lstStyle/>
                    <a:p>
                      <a:r>
                        <a:rPr lang="en-US" sz="2400"/>
                        <a:t>Setting</a:t>
                      </a:r>
                    </a:p>
                  </a:txBody>
                  <a:tcPr/>
                </a:tc>
                <a:tc>
                  <a:txBody>
                    <a:bodyPr/>
                    <a:lstStyle/>
                    <a:p>
                      <a:r>
                        <a:rPr lang="en-US" sz="2400"/>
                        <a:t>Total</a:t>
                      </a:r>
                      <a:r>
                        <a:rPr lang="en-US" sz="2400" baseline="0"/>
                        <a:t> Reach</a:t>
                      </a:r>
                      <a:endParaRPr lang="en-US" sz="2400"/>
                    </a:p>
                  </a:txBody>
                  <a:tcPr/>
                </a:tc>
                <a:tc>
                  <a:txBody>
                    <a:bodyPr/>
                    <a:lstStyle/>
                    <a:p>
                      <a:r>
                        <a:rPr lang="en-US" sz="2400"/>
                        <a:t>#</a:t>
                      </a:r>
                      <a:r>
                        <a:rPr lang="en-US" sz="2400" baseline="0"/>
                        <a:t> of Sites</a:t>
                      </a:r>
                      <a:endParaRPr lang="en-US" sz="2400"/>
                    </a:p>
                  </a:txBody>
                  <a:tcPr/>
                </a:tc>
                <a:tc>
                  <a:txBody>
                    <a:bodyPr/>
                    <a:lstStyle/>
                    <a:p>
                      <a:r>
                        <a:rPr lang="en-US" sz="2400"/>
                        <a:t>Reach/site</a:t>
                      </a:r>
                    </a:p>
                  </a:txBody>
                  <a:tcPr/>
                </a:tc>
                <a:extLst>
                  <a:ext uri="{0D108BD9-81ED-4DB2-BD59-A6C34878D82A}">
                    <a16:rowId xmlns:a16="http://schemas.microsoft.com/office/drawing/2014/main" val="10000"/>
                  </a:ext>
                </a:extLst>
              </a:tr>
              <a:tr h="416560">
                <a:tc>
                  <a:txBody>
                    <a:bodyPr/>
                    <a:lstStyle/>
                    <a:p>
                      <a:r>
                        <a:rPr lang="en-US" sz="2000">
                          <a:effectLst/>
                        </a:rPr>
                        <a:t>Large/small food stores</a:t>
                      </a:r>
                    </a:p>
                  </a:txBody>
                  <a:tcPr marL="68580" marR="68580" marT="0" marB="0" anchor="b"/>
                </a:tc>
                <a:tc>
                  <a:txBody>
                    <a:bodyPr/>
                    <a:lstStyle/>
                    <a:p>
                      <a:pPr algn="r"/>
                      <a:r>
                        <a:rPr lang="en-US" sz="2000">
                          <a:effectLst/>
                        </a:rPr>
                        <a:t>1,143,641</a:t>
                      </a:r>
                    </a:p>
                  </a:txBody>
                  <a:tcPr marL="68580" marR="68580" marT="0" marB="0" anchor="b"/>
                </a:tc>
                <a:tc>
                  <a:txBody>
                    <a:bodyPr/>
                    <a:lstStyle/>
                    <a:p>
                      <a:pPr algn="r"/>
                      <a:r>
                        <a:rPr lang="en-US" sz="2000">
                          <a:effectLst/>
                        </a:rPr>
                        <a:t>74</a:t>
                      </a:r>
                    </a:p>
                  </a:txBody>
                  <a:tcPr marL="68580" marR="68580" marT="0" marB="0" anchor="b"/>
                </a:tc>
                <a:tc>
                  <a:txBody>
                    <a:bodyPr/>
                    <a:lstStyle/>
                    <a:p>
                      <a:pPr algn="r"/>
                      <a:r>
                        <a:rPr lang="en-US" sz="2000">
                          <a:effectLst/>
                        </a:rPr>
                        <a:t>15,455</a:t>
                      </a:r>
                    </a:p>
                  </a:txBody>
                  <a:tcPr marL="68580" marR="68580" marT="0" marB="0" anchor="b"/>
                </a:tc>
                <a:extLst>
                  <a:ext uri="{0D108BD9-81ED-4DB2-BD59-A6C34878D82A}">
                    <a16:rowId xmlns:a16="http://schemas.microsoft.com/office/drawing/2014/main" val="10001"/>
                  </a:ext>
                </a:extLst>
              </a:tr>
              <a:tr h="416560">
                <a:tc>
                  <a:txBody>
                    <a:bodyPr/>
                    <a:lstStyle/>
                    <a:p>
                      <a:r>
                        <a:rPr lang="en-US" sz="2000">
                          <a:effectLst/>
                        </a:rPr>
                        <a:t>Schools (K-12)</a:t>
                      </a:r>
                    </a:p>
                  </a:txBody>
                  <a:tcPr marL="68580" marR="68580" marT="0" marB="0" anchor="b"/>
                </a:tc>
                <a:tc>
                  <a:txBody>
                    <a:bodyPr/>
                    <a:lstStyle/>
                    <a:p>
                      <a:pPr algn="r"/>
                      <a:r>
                        <a:rPr lang="en-US" sz="2000">
                          <a:effectLst/>
                        </a:rPr>
                        <a:t>706,815</a:t>
                      </a:r>
                    </a:p>
                  </a:txBody>
                  <a:tcPr marL="68580" marR="68580" marT="0" marB="0" anchor="b"/>
                </a:tc>
                <a:tc>
                  <a:txBody>
                    <a:bodyPr/>
                    <a:lstStyle/>
                    <a:p>
                      <a:pPr algn="r"/>
                      <a:r>
                        <a:rPr lang="en-US" sz="2000">
                          <a:effectLst/>
                        </a:rPr>
                        <a:t>279</a:t>
                      </a:r>
                    </a:p>
                  </a:txBody>
                  <a:tcPr marL="68580" marR="68580" marT="0" marB="0" anchor="b"/>
                </a:tc>
                <a:tc>
                  <a:txBody>
                    <a:bodyPr/>
                    <a:lstStyle/>
                    <a:p>
                      <a:pPr algn="r"/>
                      <a:r>
                        <a:rPr lang="en-US" sz="2000">
                          <a:effectLst/>
                        </a:rPr>
                        <a:t>2533</a:t>
                      </a:r>
                    </a:p>
                  </a:txBody>
                  <a:tcPr marL="68580" marR="68580" marT="0" marB="0" anchor="b"/>
                </a:tc>
                <a:extLst>
                  <a:ext uri="{0D108BD9-81ED-4DB2-BD59-A6C34878D82A}">
                    <a16:rowId xmlns:a16="http://schemas.microsoft.com/office/drawing/2014/main" val="10002"/>
                  </a:ext>
                </a:extLst>
              </a:tr>
              <a:tr h="416560">
                <a:tc>
                  <a:txBody>
                    <a:bodyPr/>
                    <a:lstStyle/>
                    <a:p>
                      <a:r>
                        <a:rPr lang="en-US" sz="2000">
                          <a:effectLst/>
                        </a:rPr>
                        <a:t>Before/after school</a:t>
                      </a:r>
                    </a:p>
                  </a:txBody>
                  <a:tcPr marL="68580" marR="68580" marT="0" marB="0" anchor="b"/>
                </a:tc>
                <a:tc>
                  <a:txBody>
                    <a:bodyPr/>
                    <a:lstStyle/>
                    <a:p>
                      <a:pPr algn="r"/>
                      <a:r>
                        <a:rPr lang="en-US" sz="2000">
                          <a:effectLst/>
                        </a:rPr>
                        <a:t>31,495</a:t>
                      </a:r>
                    </a:p>
                  </a:txBody>
                  <a:tcPr marL="68580" marR="68580" marT="0" marB="0" anchor="b"/>
                </a:tc>
                <a:tc>
                  <a:txBody>
                    <a:bodyPr/>
                    <a:lstStyle/>
                    <a:p>
                      <a:pPr algn="r"/>
                      <a:r>
                        <a:rPr lang="en-US" sz="2000">
                          <a:effectLst/>
                        </a:rPr>
                        <a:t>116</a:t>
                      </a:r>
                    </a:p>
                  </a:txBody>
                  <a:tcPr marL="68580" marR="68580" marT="0" marB="0" anchor="b"/>
                </a:tc>
                <a:tc>
                  <a:txBody>
                    <a:bodyPr/>
                    <a:lstStyle/>
                    <a:p>
                      <a:pPr algn="r"/>
                      <a:r>
                        <a:rPr lang="en-US" sz="2000">
                          <a:effectLst/>
                        </a:rPr>
                        <a:t>272</a:t>
                      </a:r>
                    </a:p>
                  </a:txBody>
                  <a:tcPr marL="68580" marR="68580" marT="0" marB="0" anchor="b"/>
                </a:tc>
                <a:extLst>
                  <a:ext uri="{0D108BD9-81ED-4DB2-BD59-A6C34878D82A}">
                    <a16:rowId xmlns:a16="http://schemas.microsoft.com/office/drawing/2014/main" val="10003"/>
                  </a:ext>
                </a:extLst>
              </a:tr>
              <a:tr h="416560">
                <a:tc>
                  <a:txBody>
                    <a:bodyPr/>
                    <a:lstStyle/>
                    <a:p>
                      <a:r>
                        <a:rPr lang="en-US" sz="2000">
                          <a:effectLst/>
                        </a:rPr>
                        <a:t>Food banks and pantries</a:t>
                      </a:r>
                    </a:p>
                  </a:txBody>
                  <a:tcPr marL="68580" marR="68580" marT="0" marB="0" anchor="b"/>
                </a:tc>
                <a:tc>
                  <a:txBody>
                    <a:bodyPr/>
                    <a:lstStyle/>
                    <a:p>
                      <a:pPr algn="r"/>
                      <a:r>
                        <a:rPr lang="en-US" sz="2000">
                          <a:effectLst/>
                        </a:rPr>
                        <a:t>22,490</a:t>
                      </a:r>
                    </a:p>
                  </a:txBody>
                  <a:tcPr marL="68580" marR="68580" marT="0" marB="0" anchor="b"/>
                </a:tc>
                <a:tc>
                  <a:txBody>
                    <a:bodyPr/>
                    <a:lstStyle/>
                    <a:p>
                      <a:pPr algn="r"/>
                      <a:r>
                        <a:rPr lang="en-US" sz="2000">
                          <a:effectLst/>
                        </a:rPr>
                        <a:t>10</a:t>
                      </a:r>
                    </a:p>
                  </a:txBody>
                  <a:tcPr marL="68580" marR="68580" marT="0" marB="0" anchor="b"/>
                </a:tc>
                <a:tc>
                  <a:txBody>
                    <a:bodyPr/>
                    <a:lstStyle/>
                    <a:p>
                      <a:pPr algn="r"/>
                      <a:r>
                        <a:rPr lang="en-US" sz="2000">
                          <a:effectLst/>
                        </a:rPr>
                        <a:t>2249</a:t>
                      </a:r>
                    </a:p>
                  </a:txBody>
                  <a:tcPr marL="68580" marR="68580" marT="0" marB="0" anchor="b"/>
                </a:tc>
                <a:extLst>
                  <a:ext uri="{0D108BD9-81ED-4DB2-BD59-A6C34878D82A}">
                    <a16:rowId xmlns:a16="http://schemas.microsoft.com/office/drawing/2014/main" val="10004"/>
                  </a:ext>
                </a:extLst>
              </a:tr>
              <a:tr h="416560">
                <a:tc>
                  <a:txBody>
                    <a:bodyPr/>
                    <a:lstStyle/>
                    <a:p>
                      <a:r>
                        <a:rPr lang="en-US" sz="2000">
                          <a:effectLst/>
                        </a:rPr>
                        <a:t>Early childhood</a:t>
                      </a:r>
                    </a:p>
                  </a:txBody>
                  <a:tcPr marL="68580" marR="68580" marT="0" marB="0" anchor="b"/>
                </a:tc>
                <a:tc>
                  <a:txBody>
                    <a:bodyPr/>
                    <a:lstStyle/>
                    <a:p>
                      <a:pPr algn="r"/>
                      <a:r>
                        <a:rPr lang="en-US" sz="2000">
                          <a:effectLst/>
                        </a:rPr>
                        <a:t>18,275</a:t>
                      </a:r>
                    </a:p>
                  </a:txBody>
                  <a:tcPr marL="68580" marR="68580" marT="0" marB="0" anchor="b"/>
                </a:tc>
                <a:tc>
                  <a:txBody>
                    <a:bodyPr/>
                    <a:lstStyle/>
                    <a:p>
                      <a:pPr algn="r"/>
                      <a:r>
                        <a:rPr lang="en-US" sz="2000">
                          <a:effectLst/>
                        </a:rPr>
                        <a:t>102</a:t>
                      </a:r>
                    </a:p>
                  </a:txBody>
                  <a:tcPr marL="68580" marR="68580" marT="0" marB="0" anchor="b"/>
                </a:tc>
                <a:tc>
                  <a:txBody>
                    <a:bodyPr/>
                    <a:lstStyle/>
                    <a:p>
                      <a:pPr algn="r"/>
                      <a:r>
                        <a:rPr lang="en-US" sz="2000">
                          <a:effectLst/>
                        </a:rPr>
                        <a:t>179</a:t>
                      </a:r>
                    </a:p>
                  </a:txBody>
                  <a:tcPr marL="68580" marR="68580" marT="0" marB="0" anchor="b"/>
                </a:tc>
                <a:extLst>
                  <a:ext uri="{0D108BD9-81ED-4DB2-BD59-A6C34878D82A}">
                    <a16:rowId xmlns:a16="http://schemas.microsoft.com/office/drawing/2014/main" val="10005"/>
                  </a:ext>
                </a:extLst>
              </a:tr>
              <a:tr h="416560">
                <a:tc>
                  <a:txBody>
                    <a:bodyPr/>
                    <a:lstStyle/>
                    <a:p>
                      <a:r>
                        <a:rPr lang="en-US" sz="2000">
                          <a:effectLst/>
                        </a:rPr>
                        <a:t>Farmers markets</a:t>
                      </a:r>
                    </a:p>
                  </a:txBody>
                  <a:tcPr marL="68580" marR="68580" marT="0" marB="0" anchor="b"/>
                </a:tc>
                <a:tc>
                  <a:txBody>
                    <a:bodyPr/>
                    <a:lstStyle/>
                    <a:p>
                      <a:pPr algn="r"/>
                      <a:r>
                        <a:rPr lang="en-US" sz="2000">
                          <a:effectLst/>
                        </a:rPr>
                        <a:t>15,750</a:t>
                      </a:r>
                    </a:p>
                  </a:txBody>
                  <a:tcPr marL="68580" marR="68580" marT="0" marB="0" anchor="b"/>
                </a:tc>
                <a:tc>
                  <a:txBody>
                    <a:bodyPr/>
                    <a:lstStyle/>
                    <a:p>
                      <a:pPr algn="r"/>
                      <a:r>
                        <a:rPr lang="en-US" sz="2000">
                          <a:effectLst/>
                        </a:rPr>
                        <a:t>4</a:t>
                      </a:r>
                    </a:p>
                  </a:txBody>
                  <a:tcPr marL="68580" marR="68580" marT="0" marB="0" anchor="b"/>
                </a:tc>
                <a:tc>
                  <a:txBody>
                    <a:bodyPr/>
                    <a:lstStyle/>
                    <a:p>
                      <a:pPr algn="r"/>
                      <a:r>
                        <a:rPr lang="en-US" sz="2000">
                          <a:effectLst/>
                        </a:rPr>
                        <a:t>3938</a:t>
                      </a:r>
                    </a:p>
                  </a:txBody>
                  <a:tcPr marL="68580" marR="68580" marT="0" marB="0" anchor="b"/>
                </a:tc>
                <a:extLst>
                  <a:ext uri="{0D108BD9-81ED-4DB2-BD59-A6C34878D82A}">
                    <a16:rowId xmlns:a16="http://schemas.microsoft.com/office/drawing/2014/main" val="10006"/>
                  </a:ext>
                </a:extLst>
              </a:tr>
              <a:tr h="416560">
                <a:tc>
                  <a:txBody>
                    <a:bodyPr/>
                    <a:lstStyle/>
                    <a:p>
                      <a:r>
                        <a:rPr lang="en-US" sz="2000">
                          <a:effectLst/>
                        </a:rPr>
                        <a:t>Community centers</a:t>
                      </a:r>
                    </a:p>
                  </a:txBody>
                  <a:tcPr marL="68580" marR="68580" marT="0" marB="0" anchor="b"/>
                </a:tc>
                <a:tc>
                  <a:txBody>
                    <a:bodyPr/>
                    <a:lstStyle/>
                    <a:p>
                      <a:pPr algn="r"/>
                      <a:r>
                        <a:rPr lang="en-US" sz="2000">
                          <a:effectLst/>
                        </a:rPr>
                        <a:t>14,036</a:t>
                      </a:r>
                    </a:p>
                  </a:txBody>
                  <a:tcPr marL="68580" marR="68580" marT="0" marB="0" anchor="b"/>
                </a:tc>
                <a:tc>
                  <a:txBody>
                    <a:bodyPr/>
                    <a:lstStyle/>
                    <a:p>
                      <a:pPr algn="r"/>
                      <a:r>
                        <a:rPr lang="en-US" sz="2000">
                          <a:effectLst/>
                        </a:rPr>
                        <a:t>19</a:t>
                      </a:r>
                    </a:p>
                  </a:txBody>
                  <a:tcPr marL="68580" marR="68580" marT="0" marB="0" anchor="b"/>
                </a:tc>
                <a:tc>
                  <a:txBody>
                    <a:bodyPr/>
                    <a:lstStyle/>
                    <a:p>
                      <a:pPr algn="r"/>
                      <a:r>
                        <a:rPr lang="en-US" sz="2000">
                          <a:effectLst/>
                        </a:rPr>
                        <a:t>739</a:t>
                      </a:r>
                    </a:p>
                  </a:txBody>
                  <a:tcPr marL="68580" marR="68580" marT="0" marB="0" anchor="b"/>
                </a:tc>
                <a:extLst>
                  <a:ext uri="{0D108BD9-81ED-4DB2-BD59-A6C34878D82A}">
                    <a16:rowId xmlns:a16="http://schemas.microsoft.com/office/drawing/2014/main" val="10007"/>
                  </a:ext>
                </a:extLst>
              </a:tr>
              <a:tr h="416560">
                <a:tc>
                  <a:txBody>
                    <a:bodyPr/>
                    <a:lstStyle/>
                    <a:p>
                      <a:r>
                        <a:rPr lang="en-US" sz="2000">
                          <a:effectLst/>
                        </a:rPr>
                        <a:t>Community organizations</a:t>
                      </a:r>
                    </a:p>
                  </a:txBody>
                  <a:tcPr marL="68580" marR="68580" marT="0" marB="0" anchor="b"/>
                </a:tc>
                <a:tc>
                  <a:txBody>
                    <a:bodyPr/>
                    <a:lstStyle/>
                    <a:p>
                      <a:pPr algn="r"/>
                      <a:r>
                        <a:rPr lang="en-US" sz="2000">
                          <a:effectLst/>
                        </a:rPr>
                        <a:t>13,764</a:t>
                      </a:r>
                    </a:p>
                  </a:txBody>
                  <a:tcPr marL="68580" marR="68580" marT="0" marB="0" anchor="b"/>
                </a:tc>
                <a:tc>
                  <a:txBody>
                    <a:bodyPr/>
                    <a:lstStyle/>
                    <a:p>
                      <a:pPr algn="r"/>
                      <a:r>
                        <a:rPr lang="en-US" sz="2000">
                          <a:effectLst/>
                        </a:rPr>
                        <a:t>10</a:t>
                      </a:r>
                    </a:p>
                  </a:txBody>
                  <a:tcPr marL="68580" marR="68580" marT="0" marB="0" anchor="b"/>
                </a:tc>
                <a:tc>
                  <a:txBody>
                    <a:bodyPr/>
                    <a:lstStyle/>
                    <a:p>
                      <a:pPr algn="r"/>
                      <a:r>
                        <a:rPr lang="en-US" sz="2000">
                          <a:effectLst/>
                        </a:rPr>
                        <a:t>1376</a:t>
                      </a:r>
                    </a:p>
                  </a:txBody>
                  <a:tcPr marL="68580" marR="68580" marT="0" marB="0" anchor="b"/>
                </a:tc>
                <a:extLst>
                  <a:ext uri="{0D108BD9-81ED-4DB2-BD59-A6C34878D82A}">
                    <a16:rowId xmlns:a16="http://schemas.microsoft.com/office/drawing/2014/main" val="10008"/>
                  </a:ext>
                </a:extLst>
              </a:tr>
              <a:tr h="416560">
                <a:tc>
                  <a:txBody>
                    <a:bodyPr/>
                    <a:lstStyle/>
                    <a:p>
                      <a:r>
                        <a:rPr lang="en-US" sz="2000">
                          <a:effectLst/>
                        </a:rPr>
                        <a:t>Faith-based</a:t>
                      </a:r>
                    </a:p>
                  </a:txBody>
                  <a:tcPr marL="68580" marR="68580" marT="0" marB="0" anchor="b"/>
                </a:tc>
                <a:tc>
                  <a:txBody>
                    <a:bodyPr/>
                    <a:lstStyle/>
                    <a:p>
                      <a:pPr algn="r"/>
                      <a:r>
                        <a:rPr lang="en-US" sz="2000">
                          <a:effectLst/>
                        </a:rPr>
                        <a:t>11,722</a:t>
                      </a:r>
                    </a:p>
                  </a:txBody>
                  <a:tcPr marL="68580" marR="68580" marT="0" marB="0" anchor="b"/>
                </a:tc>
                <a:tc>
                  <a:txBody>
                    <a:bodyPr/>
                    <a:lstStyle/>
                    <a:p>
                      <a:pPr algn="r"/>
                      <a:r>
                        <a:rPr lang="en-US" sz="2000">
                          <a:effectLst/>
                        </a:rPr>
                        <a:t>29</a:t>
                      </a:r>
                    </a:p>
                  </a:txBody>
                  <a:tcPr marL="68580" marR="68580" marT="0" marB="0" anchor="b"/>
                </a:tc>
                <a:tc>
                  <a:txBody>
                    <a:bodyPr/>
                    <a:lstStyle/>
                    <a:p>
                      <a:pPr algn="r"/>
                      <a:r>
                        <a:rPr lang="en-US" sz="2000">
                          <a:effectLst/>
                        </a:rPr>
                        <a:t>404</a:t>
                      </a:r>
                    </a:p>
                  </a:txBody>
                  <a:tcPr marL="68580" marR="6858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9146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E42EEB-38BF-0F42-A26B-8765ACFFE404}"/>
              </a:ext>
            </a:extLst>
          </p:cNvPr>
          <p:cNvGraphicFramePr>
            <a:graphicFrameLocks noGrp="1"/>
          </p:cNvGraphicFramePr>
          <p:nvPr>
            <p:ph idx="4294967295"/>
            <p:extLst>
              <p:ext uri="{D42A27DB-BD31-4B8C-83A1-F6EECF244321}">
                <p14:modId xmlns:p14="http://schemas.microsoft.com/office/powerpoint/2010/main" val="2948489634"/>
              </p:ext>
            </p:extLst>
          </p:nvPr>
        </p:nvGraphicFramePr>
        <p:xfrm>
          <a:off x="319177" y="1512499"/>
          <a:ext cx="8592279" cy="411425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921410276"/>
                    </a:ext>
                  </a:extLst>
                </a:gridCol>
                <a:gridCol w="1055406">
                  <a:extLst>
                    <a:ext uri="{9D8B030D-6E8A-4147-A177-3AD203B41FA5}">
                      <a16:colId xmlns:a16="http://schemas.microsoft.com/office/drawing/2014/main" val="2273591482"/>
                    </a:ext>
                  </a:extLst>
                </a:gridCol>
                <a:gridCol w="1371600">
                  <a:extLst>
                    <a:ext uri="{9D8B030D-6E8A-4147-A177-3AD203B41FA5}">
                      <a16:colId xmlns:a16="http://schemas.microsoft.com/office/drawing/2014/main" val="3506433593"/>
                    </a:ext>
                  </a:extLst>
                </a:gridCol>
                <a:gridCol w="914400">
                  <a:extLst>
                    <a:ext uri="{9D8B030D-6E8A-4147-A177-3AD203B41FA5}">
                      <a16:colId xmlns:a16="http://schemas.microsoft.com/office/drawing/2014/main" val="2359906439"/>
                    </a:ext>
                  </a:extLst>
                </a:gridCol>
                <a:gridCol w="1151659">
                  <a:extLst>
                    <a:ext uri="{9D8B030D-6E8A-4147-A177-3AD203B41FA5}">
                      <a16:colId xmlns:a16="http://schemas.microsoft.com/office/drawing/2014/main" val="3696748453"/>
                    </a:ext>
                  </a:extLst>
                </a:gridCol>
                <a:gridCol w="1316182">
                  <a:extLst>
                    <a:ext uri="{9D8B030D-6E8A-4147-A177-3AD203B41FA5}">
                      <a16:colId xmlns:a16="http://schemas.microsoft.com/office/drawing/2014/main" val="3207734164"/>
                    </a:ext>
                  </a:extLst>
                </a:gridCol>
                <a:gridCol w="954232">
                  <a:extLst>
                    <a:ext uri="{9D8B030D-6E8A-4147-A177-3AD203B41FA5}">
                      <a16:colId xmlns:a16="http://schemas.microsoft.com/office/drawing/2014/main" val="2836883126"/>
                    </a:ext>
                  </a:extLst>
                </a:gridCol>
              </a:tblGrid>
              <a:tr h="338328">
                <a:tc>
                  <a:txBody>
                    <a:bodyPr/>
                    <a:lstStyle/>
                    <a:p>
                      <a:pPr algn="r"/>
                      <a:r>
                        <a:rPr lang="en-US" sz="1600"/>
                        <a:t>DOMAIN:</a:t>
                      </a:r>
                    </a:p>
                  </a:txBody>
                  <a:tcPr/>
                </a:tc>
                <a:tc gridSpan="3">
                  <a:txBody>
                    <a:bodyPr/>
                    <a:lstStyle/>
                    <a:p>
                      <a:pPr algn="ctr"/>
                      <a:r>
                        <a:rPr lang="en-US" sz="1600"/>
                        <a:t>LEARN</a:t>
                      </a:r>
                    </a:p>
                  </a:txBody>
                  <a:tcPr/>
                </a:tc>
                <a:tc hMerge="1">
                  <a:txBody>
                    <a:bodyPr/>
                    <a:lstStyle/>
                    <a:p>
                      <a:endParaRPr lang="en-US" sz="1600"/>
                    </a:p>
                  </a:txBody>
                  <a:tcPr/>
                </a:tc>
                <a:tc hMerge="1">
                  <a:txBody>
                    <a:bodyPr/>
                    <a:lstStyle/>
                    <a:p>
                      <a:endParaRPr lang="en-US" sz="1600"/>
                    </a:p>
                  </a:txBody>
                  <a:tcPr/>
                </a:tc>
                <a:tc gridSpan="3">
                  <a:txBody>
                    <a:bodyPr/>
                    <a:lstStyle/>
                    <a:p>
                      <a:pPr algn="ctr"/>
                      <a:r>
                        <a:rPr lang="en-US" sz="1600"/>
                        <a:t>EAT/SHOP</a:t>
                      </a:r>
                    </a:p>
                  </a:txBody>
                  <a:tcPr/>
                </a:tc>
                <a:tc hMerge="1">
                  <a:txBody>
                    <a:bodyPr/>
                    <a:lstStyle/>
                    <a:p>
                      <a:endParaRPr lang="en-US" sz="1600"/>
                    </a:p>
                  </a:txBody>
                  <a:tcPr/>
                </a:tc>
                <a:tc hMerge="1">
                  <a:txBody>
                    <a:bodyPr/>
                    <a:lstStyle/>
                    <a:p>
                      <a:endParaRPr lang="en-US" sz="1600"/>
                    </a:p>
                  </a:txBody>
                  <a:tcPr/>
                </a:tc>
                <a:extLst>
                  <a:ext uri="{0D108BD9-81ED-4DB2-BD59-A6C34878D82A}">
                    <a16:rowId xmlns:a16="http://schemas.microsoft.com/office/drawing/2014/main" val="1329460744"/>
                  </a:ext>
                </a:extLst>
              </a:tr>
              <a:tr h="627489">
                <a:tc>
                  <a:txBody>
                    <a:bodyPr/>
                    <a:lstStyle/>
                    <a:p>
                      <a:pPr algn="r"/>
                      <a:r>
                        <a:rPr lang="en-US" sz="1600"/>
                        <a:t>Setting:</a:t>
                      </a:r>
                    </a:p>
                  </a:txBody>
                  <a:tcPr/>
                </a:tc>
                <a:tc>
                  <a:txBody>
                    <a:bodyPr/>
                    <a:lstStyle/>
                    <a:p>
                      <a:pPr algn="ctr"/>
                      <a:r>
                        <a:rPr lang="en-US" sz="1600"/>
                        <a:t>Schools</a:t>
                      </a:r>
                    </a:p>
                  </a:txBody>
                  <a:tcPr/>
                </a:tc>
                <a:tc>
                  <a:txBody>
                    <a:bodyPr/>
                    <a:lstStyle/>
                    <a:p>
                      <a:pPr algn="ctr"/>
                      <a:r>
                        <a:rPr lang="en-US" sz="1600"/>
                        <a:t>Before/After-school</a:t>
                      </a:r>
                    </a:p>
                  </a:txBody>
                  <a:tcPr/>
                </a:tc>
                <a:tc>
                  <a:txBody>
                    <a:bodyPr/>
                    <a:lstStyle/>
                    <a:p>
                      <a:pPr algn="ctr"/>
                      <a:r>
                        <a:rPr lang="en-US" sz="1600"/>
                        <a:t>ECE</a:t>
                      </a:r>
                    </a:p>
                  </a:txBody>
                  <a:tcPr/>
                </a:tc>
                <a:tc>
                  <a:txBody>
                    <a:bodyPr/>
                    <a:lstStyle/>
                    <a:p>
                      <a:pPr algn="ctr"/>
                      <a:r>
                        <a:rPr lang="en-US" sz="1600"/>
                        <a:t>Stores</a:t>
                      </a:r>
                    </a:p>
                  </a:txBody>
                  <a:tcPr/>
                </a:tc>
                <a:tc>
                  <a:txBody>
                    <a:bodyPr/>
                    <a:lstStyle/>
                    <a:p>
                      <a:pPr algn="ctr"/>
                      <a:r>
                        <a:rPr lang="en-US" sz="1600"/>
                        <a:t>Farmers’ markets</a:t>
                      </a:r>
                    </a:p>
                  </a:txBody>
                  <a:tcPr/>
                </a:tc>
                <a:tc>
                  <a:txBody>
                    <a:bodyPr/>
                    <a:lstStyle/>
                    <a:p>
                      <a:pPr algn="ctr"/>
                      <a:r>
                        <a:rPr lang="en-US" sz="1600"/>
                        <a:t>Food banks</a:t>
                      </a:r>
                    </a:p>
                  </a:txBody>
                  <a:tcPr/>
                </a:tc>
                <a:extLst>
                  <a:ext uri="{0D108BD9-81ED-4DB2-BD59-A6C34878D82A}">
                    <a16:rowId xmlns:a16="http://schemas.microsoft.com/office/drawing/2014/main" val="927049453"/>
                  </a:ext>
                </a:extLst>
              </a:tr>
              <a:tr h="374754">
                <a:tc>
                  <a:txBody>
                    <a:bodyPr/>
                    <a:lstStyle/>
                    <a:p>
                      <a:pPr lvl="0">
                        <a:buNone/>
                      </a:pPr>
                      <a:r>
                        <a:rPr lang="en-US" sz="1600" u="none"/>
                        <a:t>Total # of sites</a:t>
                      </a:r>
                      <a:endParaRPr lang="en-US" sz="1600" u="sng"/>
                    </a:p>
                  </a:txBody>
                  <a:tcPr/>
                </a:tc>
                <a:tc>
                  <a:txBody>
                    <a:bodyPr/>
                    <a:lstStyle/>
                    <a:p>
                      <a:pPr lvl="0" algn="ctr">
                        <a:buNone/>
                      </a:pPr>
                      <a:r>
                        <a:rPr lang="en-US" sz="1800"/>
                        <a:t>423</a:t>
                      </a:r>
                    </a:p>
                  </a:txBody>
                  <a:tcPr anchor="ctr"/>
                </a:tc>
                <a:tc>
                  <a:txBody>
                    <a:bodyPr/>
                    <a:lstStyle/>
                    <a:p>
                      <a:pPr lvl="0" algn="ctr">
                        <a:buNone/>
                      </a:pPr>
                      <a:r>
                        <a:rPr lang="en-US" sz="1800"/>
                        <a:t>135</a:t>
                      </a:r>
                    </a:p>
                  </a:txBody>
                  <a:tcPr anchor="ctr"/>
                </a:tc>
                <a:tc>
                  <a:txBody>
                    <a:bodyPr/>
                    <a:lstStyle/>
                    <a:p>
                      <a:pPr lvl="0" algn="ctr">
                        <a:buNone/>
                      </a:pPr>
                      <a:r>
                        <a:rPr lang="en-US" sz="1800"/>
                        <a:t>165</a:t>
                      </a:r>
                    </a:p>
                  </a:txBody>
                  <a:tcPr anchor="ctr"/>
                </a:tc>
                <a:tc>
                  <a:txBody>
                    <a:bodyPr/>
                    <a:lstStyle/>
                    <a:p>
                      <a:pPr lvl="0" algn="ctr">
                        <a:buNone/>
                      </a:pPr>
                      <a:r>
                        <a:rPr lang="en-US" sz="1800"/>
                        <a:t>117</a:t>
                      </a:r>
                    </a:p>
                  </a:txBody>
                  <a:tcPr anchor="ctr"/>
                </a:tc>
                <a:tc>
                  <a:txBody>
                    <a:bodyPr/>
                    <a:lstStyle/>
                    <a:p>
                      <a:pPr lvl="0" algn="ctr">
                        <a:buNone/>
                      </a:pPr>
                      <a:r>
                        <a:rPr lang="en-US" sz="1800"/>
                        <a:t>10</a:t>
                      </a:r>
                    </a:p>
                  </a:txBody>
                  <a:tcPr anchor="ctr"/>
                </a:tc>
                <a:tc>
                  <a:txBody>
                    <a:bodyPr/>
                    <a:lstStyle/>
                    <a:p>
                      <a:pPr lvl="0" algn="ctr">
                        <a:buNone/>
                      </a:pPr>
                      <a:r>
                        <a:rPr lang="en-US" sz="1800"/>
                        <a:t>22</a:t>
                      </a:r>
                    </a:p>
                  </a:txBody>
                  <a:tcPr anchor="ctr"/>
                </a:tc>
                <a:extLst>
                  <a:ext uri="{0D108BD9-81ED-4DB2-BD59-A6C34878D82A}">
                    <a16:rowId xmlns:a16="http://schemas.microsoft.com/office/drawing/2014/main" val="2116051310"/>
                  </a:ext>
                </a:extLst>
              </a:tr>
              <a:tr h="576072">
                <a:tc>
                  <a:txBody>
                    <a:bodyPr/>
                    <a:lstStyle/>
                    <a:p>
                      <a:pPr lvl="0" algn="l">
                        <a:buNone/>
                      </a:pPr>
                      <a:r>
                        <a:rPr lang="en-US" sz="1600" u="none"/>
                        <a:t>Number and percent of sites that adopted at least 1 change</a:t>
                      </a:r>
                      <a:endParaRPr lang="en-US" sz="1600" u="sng"/>
                    </a:p>
                  </a:txBody>
                  <a:tcPr/>
                </a:tc>
                <a:tc>
                  <a:txBody>
                    <a:bodyPr/>
                    <a:lstStyle/>
                    <a:p>
                      <a:pPr algn="ctr"/>
                      <a:r>
                        <a:rPr lang="en-US" sz="1800"/>
                        <a:t>291 (69%)</a:t>
                      </a:r>
                    </a:p>
                  </a:txBody>
                  <a:tcPr anchor="ctr"/>
                </a:tc>
                <a:tc>
                  <a:txBody>
                    <a:bodyPr/>
                    <a:lstStyle/>
                    <a:p>
                      <a:pPr algn="ctr"/>
                      <a:r>
                        <a:rPr lang="en-US" sz="1800"/>
                        <a:t>121</a:t>
                      </a:r>
                    </a:p>
                    <a:p>
                      <a:pPr algn="ctr"/>
                      <a:r>
                        <a:rPr lang="en-US" sz="1800"/>
                        <a:t>(90%)</a:t>
                      </a:r>
                    </a:p>
                  </a:txBody>
                  <a:tcPr anchor="ctr"/>
                </a:tc>
                <a:tc>
                  <a:txBody>
                    <a:bodyPr/>
                    <a:lstStyle/>
                    <a:p>
                      <a:pPr algn="ctr"/>
                      <a:r>
                        <a:rPr lang="en-US" sz="1800"/>
                        <a:t>106</a:t>
                      </a:r>
                    </a:p>
                    <a:p>
                      <a:pPr algn="ctr"/>
                      <a:r>
                        <a:rPr lang="en-US" sz="1800"/>
                        <a:t>(64%)</a:t>
                      </a:r>
                    </a:p>
                  </a:txBody>
                  <a:tcPr anchor="ctr"/>
                </a:tc>
                <a:tc>
                  <a:txBody>
                    <a:bodyPr/>
                    <a:lstStyle/>
                    <a:p>
                      <a:pPr algn="ctr"/>
                      <a:r>
                        <a:rPr lang="en-US" sz="1800"/>
                        <a:t>84 </a:t>
                      </a:r>
                    </a:p>
                    <a:p>
                      <a:pPr algn="ctr"/>
                      <a:r>
                        <a:rPr lang="en-US" sz="1800"/>
                        <a:t>(56%)</a:t>
                      </a:r>
                    </a:p>
                  </a:txBody>
                  <a:tcPr anchor="ctr"/>
                </a:tc>
                <a:tc>
                  <a:txBody>
                    <a:bodyPr/>
                    <a:lstStyle/>
                    <a:p>
                      <a:pPr algn="ctr"/>
                      <a:r>
                        <a:rPr lang="en-US" sz="1800"/>
                        <a:t>8 </a:t>
                      </a:r>
                    </a:p>
                    <a:p>
                      <a:pPr algn="ctr"/>
                      <a:r>
                        <a:rPr lang="en-US" sz="1800"/>
                        <a:t>(80%)</a:t>
                      </a:r>
                    </a:p>
                  </a:txBody>
                  <a:tcPr anchor="ctr"/>
                </a:tc>
                <a:tc>
                  <a:txBody>
                    <a:bodyPr/>
                    <a:lstStyle/>
                    <a:p>
                      <a:pPr algn="ctr"/>
                      <a:r>
                        <a:rPr lang="en-US" sz="1800"/>
                        <a:t>10</a:t>
                      </a:r>
                    </a:p>
                    <a:p>
                      <a:pPr algn="ctr"/>
                      <a:r>
                        <a:rPr lang="en-US" sz="1800"/>
                        <a:t>(45%)</a:t>
                      </a:r>
                    </a:p>
                  </a:txBody>
                  <a:tcPr anchor="ctr"/>
                </a:tc>
                <a:extLst>
                  <a:ext uri="{0D108BD9-81ED-4DB2-BD59-A6C34878D82A}">
                    <a16:rowId xmlns:a16="http://schemas.microsoft.com/office/drawing/2014/main" val="746472011"/>
                  </a:ext>
                </a:extLst>
              </a:tr>
              <a:tr h="365760">
                <a:tc>
                  <a:txBody>
                    <a:bodyPr/>
                    <a:lstStyle/>
                    <a:p>
                      <a:pPr lvl="0" algn="l">
                        <a:buNone/>
                      </a:pPr>
                      <a:r>
                        <a:rPr lang="en-US" sz="1600"/>
                        <a:t>Number and percent* of sites that made more than 1 change</a:t>
                      </a:r>
                      <a:endParaRPr lang="en-US"/>
                    </a:p>
                  </a:txBody>
                  <a:tcPr/>
                </a:tc>
                <a:tc>
                  <a:txBody>
                    <a:bodyPr/>
                    <a:lstStyle/>
                    <a:p>
                      <a:pPr algn="ctr"/>
                      <a:r>
                        <a:rPr lang="en-US" sz="1800"/>
                        <a:t>232</a:t>
                      </a:r>
                    </a:p>
                    <a:p>
                      <a:pPr algn="ctr"/>
                      <a:r>
                        <a:rPr lang="en-US" sz="1800"/>
                        <a:t>(80%)</a:t>
                      </a:r>
                    </a:p>
                  </a:txBody>
                  <a:tcPr anchor="ctr"/>
                </a:tc>
                <a:tc>
                  <a:txBody>
                    <a:bodyPr/>
                    <a:lstStyle/>
                    <a:p>
                      <a:pPr algn="ctr"/>
                      <a:r>
                        <a:rPr lang="en-US" sz="1800"/>
                        <a:t>80 </a:t>
                      </a:r>
                    </a:p>
                    <a:p>
                      <a:pPr algn="ctr"/>
                      <a:r>
                        <a:rPr lang="en-US" sz="1800"/>
                        <a:t>(66%)</a:t>
                      </a:r>
                    </a:p>
                  </a:txBody>
                  <a:tcPr anchor="ctr"/>
                </a:tc>
                <a:tc>
                  <a:txBody>
                    <a:bodyPr/>
                    <a:lstStyle/>
                    <a:p>
                      <a:pPr algn="ctr"/>
                      <a:r>
                        <a:rPr lang="en-US" sz="1800"/>
                        <a:t>88</a:t>
                      </a:r>
                    </a:p>
                    <a:p>
                      <a:pPr algn="ctr"/>
                      <a:r>
                        <a:rPr lang="en-US" sz="1800"/>
                        <a:t>(83%)</a:t>
                      </a:r>
                    </a:p>
                  </a:txBody>
                  <a:tcPr anchor="ctr"/>
                </a:tc>
                <a:tc>
                  <a:txBody>
                    <a:bodyPr/>
                    <a:lstStyle/>
                    <a:p>
                      <a:pPr algn="ctr"/>
                      <a:r>
                        <a:rPr lang="en-US" sz="1800"/>
                        <a:t>47</a:t>
                      </a:r>
                    </a:p>
                    <a:p>
                      <a:pPr algn="ctr"/>
                      <a:r>
                        <a:rPr lang="en-US" sz="1800"/>
                        <a:t>(56%)</a:t>
                      </a:r>
                    </a:p>
                  </a:txBody>
                  <a:tcPr anchor="ctr"/>
                </a:tc>
                <a:tc>
                  <a:txBody>
                    <a:bodyPr/>
                    <a:lstStyle/>
                    <a:p>
                      <a:pPr algn="ctr"/>
                      <a:r>
                        <a:rPr lang="en-US" sz="1800"/>
                        <a:t>6</a:t>
                      </a:r>
                    </a:p>
                    <a:p>
                      <a:pPr algn="ctr"/>
                      <a:r>
                        <a:rPr lang="en-US" sz="1800"/>
                        <a:t>(75%)</a:t>
                      </a:r>
                    </a:p>
                  </a:txBody>
                  <a:tcPr anchor="ctr"/>
                </a:tc>
                <a:tc>
                  <a:txBody>
                    <a:bodyPr/>
                    <a:lstStyle/>
                    <a:p>
                      <a:pPr algn="ctr"/>
                      <a:r>
                        <a:rPr lang="en-US" sz="1800"/>
                        <a:t>2</a:t>
                      </a:r>
                    </a:p>
                    <a:p>
                      <a:pPr algn="ctr"/>
                      <a:r>
                        <a:rPr lang="en-US" sz="1800"/>
                        <a:t>(20%)</a:t>
                      </a:r>
                    </a:p>
                  </a:txBody>
                  <a:tcPr anchor="ctr"/>
                </a:tc>
                <a:extLst>
                  <a:ext uri="{0D108BD9-81ED-4DB2-BD59-A6C34878D82A}">
                    <a16:rowId xmlns:a16="http://schemas.microsoft.com/office/drawing/2014/main" val="1192237955"/>
                  </a:ext>
                </a:extLst>
              </a:tr>
              <a:tr h="548640">
                <a:tc>
                  <a:txBody>
                    <a:bodyPr/>
                    <a:lstStyle/>
                    <a:p>
                      <a:r>
                        <a:rPr lang="en-US" sz="1600"/>
                        <a:t>Average*, range of changes/site</a:t>
                      </a:r>
                    </a:p>
                  </a:txBody>
                  <a:tcPr/>
                </a:tc>
                <a:tc>
                  <a:txBody>
                    <a:bodyPr/>
                    <a:lstStyle/>
                    <a:p>
                      <a:pPr algn="ctr"/>
                      <a:r>
                        <a:rPr lang="en-US" sz="1800"/>
                        <a:t>3.2,</a:t>
                      </a:r>
                    </a:p>
                    <a:p>
                      <a:pPr algn="ctr"/>
                      <a:r>
                        <a:rPr lang="en-US" sz="1800"/>
                        <a:t>1-15</a:t>
                      </a:r>
                    </a:p>
                  </a:txBody>
                  <a:tcPr anchor="ctr"/>
                </a:tc>
                <a:tc>
                  <a:txBody>
                    <a:bodyPr/>
                    <a:lstStyle/>
                    <a:p>
                      <a:pPr algn="ctr"/>
                      <a:r>
                        <a:rPr lang="en-US" sz="1800"/>
                        <a:t>2.1,</a:t>
                      </a:r>
                    </a:p>
                    <a:p>
                      <a:pPr algn="ctr"/>
                      <a:r>
                        <a:rPr lang="en-US" sz="1800"/>
                        <a:t>1-16</a:t>
                      </a:r>
                    </a:p>
                  </a:txBody>
                  <a:tcPr anchor="ctr"/>
                </a:tc>
                <a:tc>
                  <a:txBody>
                    <a:bodyPr/>
                    <a:lstStyle/>
                    <a:p>
                      <a:pPr algn="ctr"/>
                      <a:r>
                        <a:rPr lang="en-US" sz="1800"/>
                        <a:t>4.7,</a:t>
                      </a:r>
                    </a:p>
                    <a:p>
                      <a:pPr algn="ctr"/>
                      <a:r>
                        <a:rPr lang="en-US" sz="1800"/>
                        <a:t>1-14</a:t>
                      </a:r>
                    </a:p>
                  </a:txBody>
                  <a:tcPr anchor="ctr"/>
                </a:tc>
                <a:tc>
                  <a:txBody>
                    <a:bodyPr/>
                    <a:lstStyle/>
                    <a:p>
                      <a:pPr algn="ctr"/>
                      <a:r>
                        <a:rPr lang="en-US" sz="1800"/>
                        <a:t>2.4,</a:t>
                      </a:r>
                    </a:p>
                    <a:p>
                      <a:pPr algn="ctr"/>
                      <a:r>
                        <a:rPr lang="en-US" sz="1800"/>
                        <a:t>1-9</a:t>
                      </a:r>
                    </a:p>
                  </a:txBody>
                  <a:tcPr anchor="ctr"/>
                </a:tc>
                <a:tc>
                  <a:txBody>
                    <a:bodyPr/>
                    <a:lstStyle/>
                    <a:p>
                      <a:pPr algn="ctr"/>
                      <a:r>
                        <a:rPr lang="en-US" sz="1800"/>
                        <a:t>2.4,</a:t>
                      </a:r>
                    </a:p>
                    <a:p>
                      <a:pPr algn="ctr"/>
                      <a:r>
                        <a:rPr lang="en-US" sz="1800"/>
                        <a:t>1-4</a:t>
                      </a:r>
                    </a:p>
                  </a:txBody>
                  <a:tcPr anchor="ctr"/>
                </a:tc>
                <a:tc>
                  <a:txBody>
                    <a:bodyPr/>
                    <a:lstStyle/>
                    <a:p>
                      <a:pPr algn="ctr"/>
                      <a:r>
                        <a:rPr lang="en-US" sz="1800"/>
                        <a:t>1.3,</a:t>
                      </a:r>
                    </a:p>
                    <a:p>
                      <a:pPr algn="ctr"/>
                      <a:r>
                        <a:rPr lang="en-US" sz="1800"/>
                        <a:t>1-3</a:t>
                      </a:r>
                    </a:p>
                  </a:txBody>
                  <a:tcPr anchor="ctr"/>
                </a:tc>
                <a:extLst>
                  <a:ext uri="{0D108BD9-81ED-4DB2-BD59-A6C34878D82A}">
                    <a16:rowId xmlns:a16="http://schemas.microsoft.com/office/drawing/2014/main" val="1719603573"/>
                  </a:ext>
                </a:extLst>
              </a:tr>
            </a:tbl>
          </a:graphicData>
        </a:graphic>
      </p:graphicFrame>
      <p:sp>
        <p:nvSpPr>
          <p:cNvPr id="10" name="TextBox 9">
            <a:extLst>
              <a:ext uri="{FF2B5EF4-FFF2-40B4-BE49-F238E27FC236}">
                <a16:creationId xmlns:a16="http://schemas.microsoft.com/office/drawing/2014/main" id="{0D4D46A6-BBCC-6B4D-B901-8A77C754C28D}"/>
              </a:ext>
            </a:extLst>
          </p:cNvPr>
          <p:cNvSpPr txBox="1"/>
          <p:nvPr/>
        </p:nvSpPr>
        <p:spPr>
          <a:xfrm>
            <a:off x="1066800" y="228600"/>
            <a:ext cx="6397329" cy="584775"/>
          </a:xfrm>
          <a:prstGeom prst="rect">
            <a:avLst/>
          </a:prstGeom>
          <a:noFill/>
        </p:spPr>
        <p:txBody>
          <a:bodyPr wrap="none" rtlCol="0">
            <a:spAutoFit/>
          </a:bodyPr>
          <a:lstStyle/>
          <a:p>
            <a:r>
              <a:rPr lang="en-US" sz="3200" b="1">
                <a:solidFill>
                  <a:schemeClr val="bg1"/>
                </a:solidFill>
              </a:rPr>
              <a:t>PSE changes implemented by setting</a:t>
            </a:r>
          </a:p>
        </p:txBody>
      </p:sp>
      <p:sp>
        <p:nvSpPr>
          <p:cNvPr id="6" name="Title 1">
            <a:extLst>
              <a:ext uri="{FF2B5EF4-FFF2-40B4-BE49-F238E27FC236}">
                <a16:creationId xmlns:a16="http://schemas.microsoft.com/office/drawing/2014/main" id="{C3F27086-91B8-4748-9077-DE2EB9D0A720}"/>
              </a:ext>
            </a:extLst>
          </p:cNvPr>
          <p:cNvSpPr>
            <a:spLocks noGrp="1"/>
          </p:cNvSpPr>
          <p:nvPr>
            <p:ph type="title"/>
          </p:nvPr>
        </p:nvSpPr>
        <p:spPr>
          <a:xfrm>
            <a:off x="457199" y="230374"/>
            <a:ext cx="8373373" cy="1090904"/>
          </a:xfrm>
          <a:solidFill>
            <a:schemeClr val="bg2">
              <a:lumMod val="75000"/>
            </a:schemeClr>
          </a:solidFill>
        </p:spPr>
        <p:txBody>
          <a:bodyPr/>
          <a:lstStyle/>
          <a:p>
            <a:r>
              <a:rPr lang="en-US" sz="3600">
                <a:solidFill>
                  <a:srgbClr val="FFFF00"/>
                </a:solidFill>
              </a:rPr>
              <a:t>Number of sites implementing PSE changes by major setting </a:t>
            </a:r>
          </a:p>
        </p:txBody>
      </p:sp>
    </p:spTree>
    <p:extLst>
      <p:ext uri="{BB962C8B-B14F-4D97-AF65-F5344CB8AC3E}">
        <p14:creationId xmlns:p14="http://schemas.microsoft.com/office/powerpoint/2010/main" val="1746584566"/>
      </p:ext>
    </p:extLst>
  </p:cSld>
  <p:clrMapOvr>
    <a:masterClrMapping/>
  </p:clrMapOvr>
</p:sld>
</file>

<file path=ppt/theme/theme1.xml><?xml version="1.0" encoding="utf-8"?>
<a:theme xmlns:a="http://schemas.openxmlformats.org/drawingml/2006/main" name="LIAF_SlideTemplat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RBrand_NPI_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975071-6614-4384-8cdc-fab4a9d8b341">
      <UserInfo>
        <DisplayName>Janice Kao</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3EBBE4A1BFA249B1AB46D756DEC893" ma:contentTypeVersion="6" ma:contentTypeDescription="Create a new document." ma:contentTypeScope="" ma:versionID="fb43b94a743444488570d231f909b3a6">
  <xsd:schema xmlns:xsd="http://www.w3.org/2001/XMLSchema" xmlns:xs="http://www.w3.org/2001/XMLSchema" xmlns:p="http://schemas.microsoft.com/office/2006/metadata/properties" xmlns:ns2="20c34744-eea8-4a31-ae38-5aa7920dc8a7" xmlns:ns3="63975071-6614-4384-8cdc-fab4a9d8b341" targetNamespace="http://schemas.microsoft.com/office/2006/metadata/properties" ma:root="true" ma:fieldsID="40add8477edaf78e03f5d29a50592015" ns2:_="" ns3:_="">
    <xsd:import namespace="20c34744-eea8-4a31-ae38-5aa7920dc8a7"/>
    <xsd:import namespace="63975071-6614-4384-8cdc-fab4a9d8b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34744-eea8-4a31-ae38-5aa7920dc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975071-6614-4384-8cdc-fab4a9d8b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BBA95B-BE14-4CBD-8346-F03B33B9807E}">
  <ds:schemaRef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63975071-6614-4384-8cdc-fab4a9d8b341"/>
    <ds:schemaRef ds:uri="http://schemas.openxmlformats.org/package/2006/metadata/core-properties"/>
    <ds:schemaRef ds:uri="20c34744-eea8-4a31-ae38-5aa7920dc8a7"/>
    <ds:schemaRef ds:uri="http://purl.org/dc/elements/1.1/"/>
  </ds:schemaRefs>
</ds:datastoreItem>
</file>

<file path=customXml/itemProps2.xml><?xml version="1.0" encoding="utf-8"?>
<ds:datastoreItem xmlns:ds="http://schemas.openxmlformats.org/officeDocument/2006/customXml" ds:itemID="{AE55C576-1173-46EF-98CB-58E55F162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34744-eea8-4a31-ae38-5aa7920dc8a7"/>
    <ds:schemaRef ds:uri="63975071-6614-4384-8cdc-fab4a9d8b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5E3F4D-93F9-4B98-81D0-8015CB2F2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1687</Words>
  <Application>Microsoft Macintosh PowerPoint</Application>
  <PresentationFormat>On-screen Show (4:3)</PresentationFormat>
  <Paragraphs>383</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Bold</vt:lpstr>
      <vt:lpstr>Calibri</vt:lpstr>
      <vt:lpstr>Gill Sans MT</vt:lpstr>
      <vt:lpstr>Times New Roman</vt:lpstr>
      <vt:lpstr>LIAF_SlideTemplate_v2</vt:lpstr>
      <vt:lpstr>ANRBrand_NPI_3</vt:lpstr>
      <vt:lpstr>PowerPoint Presentation</vt:lpstr>
      <vt:lpstr>PowerPoint Presentation</vt:lpstr>
      <vt:lpstr>Introduction</vt:lpstr>
      <vt:lpstr>PSE reach</vt:lpstr>
      <vt:lpstr>PowerPoint Presentation</vt:lpstr>
      <vt:lpstr>USDA Priority Sites (n=1180 sites)</vt:lpstr>
      <vt:lpstr>Stage of implementation (n=1180 sites)</vt:lpstr>
      <vt:lpstr>Which settings had the highest reach?  </vt:lpstr>
      <vt:lpstr>Number of sites implementing PSE changes by major setting </vt:lpstr>
      <vt:lpstr>Combinations of PSE changes implemented by major setting </vt:lpstr>
      <vt:lpstr>PSE changes in schools (n=291)</vt:lpstr>
      <vt:lpstr>PSE changes in before/afterschool (n=121)</vt:lpstr>
      <vt:lpstr>PSE changes in ECE (n=106)</vt:lpstr>
      <vt:lpstr>PSE changes in stores (n=84)</vt:lpstr>
      <vt:lpstr>PSE changes in farmers’ markets and food banks (n=18)</vt:lpstr>
      <vt:lpstr>Intervention Topics (n=1180)</vt:lpstr>
      <vt:lpstr>Top 3 Programs, Packages, Initiatives (n=1180)</vt:lpstr>
      <vt:lpstr>Complementary activities (n=1180 sites)</vt:lpstr>
      <vt:lpstr>SNAP-Ed Role: % of sites by role (n=1180 sites)</vt:lpstr>
      <vt:lpstr>Sustainability mechanisms:  Complete or in process (n=1180 sites)</vt:lpstr>
      <vt:lpstr>Assessments  (n=1180 sites)</vt:lpstr>
      <vt:lpstr>Recognition and Media Coverage (n=1180 sites)</vt:lpstr>
      <vt:lpstr>Top 3 Barriers &amp; Assets (n=1180 sites)</vt:lpstr>
      <vt:lpstr>California SNAP-Ed Theory of Change Model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dc:title>
  <dc:creator>Gail</dc:creator>
  <cp:lastModifiedBy>Christina M Becker</cp:lastModifiedBy>
  <cp:revision>9</cp:revision>
  <dcterms:modified xsi:type="dcterms:W3CDTF">2018-11-09T20:31:07Z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0x010100243EBBE4A1BFA249B1AB46D756DEC893</vt:lpwstr>
  </property>
  <property fmtid="{D5CDD505-2E9C-101B-9397-08002B2CF9AE}" pid="3" name="Order">
    <vt:r8>103500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