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Rambla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F2B7ED8-5269-437B-9587-AA48BE4A134F}">
  <a:tblStyle styleId="{3F2B7ED8-5269-437B-9587-AA48BE4A134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ambla-bold.fntdata"/><Relationship Id="rId41" Type="http://schemas.openxmlformats.org/officeDocument/2006/relationships/font" Target="fonts/Rambla-regular.fntdata"/><Relationship Id="rId22" Type="http://schemas.openxmlformats.org/officeDocument/2006/relationships/slide" Target="slides/slide17.xml"/><Relationship Id="rId44" Type="http://schemas.openxmlformats.org/officeDocument/2006/relationships/font" Target="fonts/Rambla-boldItalic.fntdata"/><Relationship Id="rId21" Type="http://schemas.openxmlformats.org/officeDocument/2006/relationships/slide" Target="slides/slide16.xml"/><Relationship Id="rId43" Type="http://schemas.openxmlformats.org/officeDocument/2006/relationships/font" Target="fonts/Rambla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3" name="Google Shape;36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 compost a fertilizer:  It is a soil amendment with time-released nutrient benefits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-N-P-K  is approximately 1-1-1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-Compost depends on microbial life present within the material to be effective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number of microbes in a teaspoon of soil – about same number of  people on earth.  7 1/2 Billion                      (Bacteria, Actinomycetes, Fungi, Algae, Protozoa, Nematodes)</a:t>
            </a:r>
            <a:endParaRPr/>
          </a:p>
        </p:txBody>
      </p:sp>
      <p:sp>
        <p:nvSpPr>
          <p:cNvPr id="88" name="Google Shape;8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728932" y="1216028"/>
            <a:ext cx="7772400" cy="880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293962" y="300630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740" y="5821031"/>
            <a:ext cx="1603387" cy="81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073988"/>
            <a:ext cx="8229600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740" y="5821031"/>
            <a:ext cx="1603387" cy="81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1600201"/>
            <a:ext cx="4038600" cy="415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48200" y="1600202"/>
            <a:ext cx="4038600" cy="4154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575050" y="273052"/>
            <a:ext cx="5111750" cy="545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57201" y="1435102"/>
            <a:ext cx="3008313" cy="4292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1792288" y="5367338"/>
            <a:ext cx="5486400" cy="44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996351"/>
            <a:ext cx="8229600" cy="482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C_ANR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910139" y="5956300"/>
            <a:ext cx="3424237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740" y="5821031"/>
            <a:ext cx="1603387" cy="8108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15.jpg"/><Relationship Id="rId9" Type="http://schemas.openxmlformats.org/officeDocument/2006/relationships/image" Target="../media/image12.png"/><Relationship Id="rId5" Type="http://schemas.openxmlformats.org/officeDocument/2006/relationships/hyperlink" Target="http://www.illinoiswildflowers.info/" TargetMode="External"/><Relationship Id="rId6" Type="http://schemas.openxmlformats.org/officeDocument/2006/relationships/hyperlink" Target="http://discountdogpoopbags.com/" TargetMode="External"/><Relationship Id="rId7" Type="http://schemas.openxmlformats.org/officeDocument/2006/relationships/image" Target="../media/image21.jpg"/><Relationship Id="rId8" Type="http://schemas.openxmlformats.org/officeDocument/2006/relationships/hyperlink" Target="https://ripenraworganics.com.a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41.png"/><Relationship Id="rId5" Type="http://schemas.openxmlformats.org/officeDocument/2006/relationships/hyperlink" Target="http://biogas.ifas.ufl.edu/SCC/basics.asp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Relationship Id="rId5" Type="http://schemas.openxmlformats.org/officeDocument/2006/relationships/image" Target="../media/image38.jpg"/><Relationship Id="rId6" Type="http://schemas.openxmlformats.org/officeDocument/2006/relationships/image" Target="../media/image31.jpg"/><Relationship Id="rId7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Relationship Id="rId4" Type="http://schemas.openxmlformats.org/officeDocument/2006/relationships/image" Target="../media/image37.jpg"/><Relationship Id="rId5" Type="http://schemas.openxmlformats.org/officeDocument/2006/relationships/hyperlink" Target="http://www.frisss.hu/hirek/szombathelyen-is-elkezdodik-a-komposztalo-ladak-kiosztasa" TargetMode="External"/><Relationship Id="rId6" Type="http://schemas.openxmlformats.org/officeDocument/2006/relationships/image" Target="../media/image3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Relationship Id="rId4" Type="http://schemas.openxmlformats.org/officeDocument/2006/relationships/hyperlink" Target="http://amodernmother.com/2010/02/how-to-compost.html" TargetMode="External"/><Relationship Id="rId5" Type="http://schemas.openxmlformats.org/officeDocument/2006/relationships/image" Target="../media/image39.jpg"/><Relationship Id="rId6" Type="http://schemas.openxmlformats.org/officeDocument/2006/relationships/hyperlink" Target="https://www.allotment-garden.org/" TargetMode="External"/><Relationship Id="rId7" Type="http://schemas.openxmlformats.org/officeDocument/2006/relationships/image" Target="../media/image45.png"/><Relationship Id="rId8" Type="http://schemas.openxmlformats.org/officeDocument/2006/relationships/hyperlink" Target="http://www.learn.eartheasy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jpg"/><Relationship Id="rId4" Type="http://schemas.openxmlformats.org/officeDocument/2006/relationships/hyperlink" Target="http://www.charlesdowding.co.uk/no-dig-growing/no-dig-growing-preparation/" TargetMode="External"/><Relationship Id="rId5" Type="http://schemas.openxmlformats.org/officeDocument/2006/relationships/image" Target="../media/image49.jpg"/><Relationship Id="rId6" Type="http://schemas.openxmlformats.org/officeDocument/2006/relationships/image" Target="../media/image46.jpg"/><Relationship Id="rId7" Type="http://schemas.openxmlformats.org/officeDocument/2006/relationships/hyperlink" Target="http://www.bhg.com/gardening/yard/garden-care/ten-steps-to-beginning-a-garden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9.png"/><Relationship Id="rId5" Type="http://schemas.openxmlformats.org/officeDocument/2006/relationships/hyperlink" Target="https://www.epa.gov/" TargetMode="External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0.png"/><Relationship Id="rId4" Type="http://schemas.openxmlformats.org/officeDocument/2006/relationships/hyperlink" Target="http://www.picshype.com/diy-wooden-worm-bin/worm-farm/28045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jpg"/><Relationship Id="rId4" Type="http://schemas.openxmlformats.org/officeDocument/2006/relationships/image" Target="../media/image54.png"/><Relationship Id="rId9" Type="http://schemas.openxmlformats.org/officeDocument/2006/relationships/hyperlink" Target="https://unsplash.com/search/photos/darkness" TargetMode="External"/><Relationship Id="rId5" Type="http://schemas.openxmlformats.org/officeDocument/2006/relationships/image" Target="../media/image50.png"/><Relationship Id="rId6" Type="http://schemas.openxmlformats.org/officeDocument/2006/relationships/image" Target="../media/image51.jpg"/><Relationship Id="rId7" Type="http://schemas.openxmlformats.org/officeDocument/2006/relationships/image" Target="../media/image55.jpg"/><Relationship Id="rId8" Type="http://schemas.openxmlformats.org/officeDocument/2006/relationships/hyperlink" Target="https://www.armaghbanbridgecraigavon.gov.uk/dont-bin-itrecycle-your-food-waste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compost.css.cornell.edu/worms/steps.html" TargetMode="External"/><Relationship Id="rId4" Type="http://schemas.openxmlformats.org/officeDocument/2006/relationships/image" Target="../media/image60.jpg"/><Relationship Id="rId5" Type="http://schemas.openxmlformats.org/officeDocument/2006/relationships/image" Target="../media/image57.jpg"/><Relationship Id="rId6" Type="http://schemas.openxmlformats.org/officeDocument/2006/relationships/image" Target="../media/image6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compost.css.cornell.edu/worms/steps.html" TargetMode="External"/><Relationship Id="rId4" Type="http://schemas.openxmlformats.org/officeDocument/2006/relationships/image" Target="../media/image58.jpg"/><Relationship Id="rId5" Type="http://schemas.openxmlformats.org/officeDocument/2006/relationships/image" Target="../media/image68.jpg"/><Relationship Id="rId6" Type="http://schemas.openxmlformats.org/officeDocument/2006/relationships/image" Target="../media/image6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1.png"/><Relationship Id="rId4" Type="http://schemas.openxmlformats.org/officeDocument/2006/relationships/hyperlink" Target="https://ar.pinterest.com/pin/566046246905685885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2.png"/><Relationship Id="rId4" Type="http://schemas.openxmlformats.org/officeDocument/2006/relationships/hyperlink" Target="https://americanira.com/category/prohibited-transactions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1.jpg"/><Relationship Id="rId4" Type="http://schemas.openxmlformats.org/officeDocument/2006/relationships/image" Target="../media/image59.jpg"/><Relationship Id="rId5" Type="http://schemas.openxmlformats.org/officeDocument/2006/relationships/image" Target="../media/image62.jpg"/><Relationship Id="rId6" Type="http://schemas.openxmlformats.org/officeDocument/2006/relationships/image" Target="../media/image67.png"/><Relationship Id="rId7" Type="http://schemas.openxmlformats.org/officeDocument/2006/relationships/image" Target="../media/image74.jpg"/><Relationship Id="rId8" Type="http://schemas.openxmlformats.org/officeDocument/2006/relationships/hyperlink" Target="https://www.etsy.com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7.png"/><Relationship Id="rId4" Type="http://schemas.openxmlformats.org/officeDocument/2006/relationships/image" Target="../media/image64.jpg"/><Relationship Id="rId5" Type="http://schemas.openxmlformats.org/officeDocument/2006/relationships/hyperlink" Target="https://crisonthesidelines.wordpress.com/2008/11/12/harvesting-vermicompost-2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5.png"/><Relationship Id="rId4" Type="http://schemas.openxmlformats.org/officeDocument/2006/relationships/hyperlink" Target="https://deepgreenpermaculture.com/diy-instructions/build-a-worm-tunnel-vermicomposting-system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3.jpg"/><Relationship Id="rId4" Type="http://schemas.openxmlformats.org/officeDocument/2006/relationships/hyperlink" Target="https://www.kaskus.co.id/thread/58381bfc1cbfaa1c418b456e/stres-bisa-bikin-sering-kentut-lho/" TargetMode="External"/><Relationship Id="rId5" Type="http://schemas.openxmlformats.org/officeDocument/2006/relationships/image" Target="../media/image69.png"/><Relationship Id="rId6" Type="http://schemas.openxmlformats.org/officeDocument/2006/relationships/hyperlink" Target="https://www.illustrationsource.com/" TargetMode="External"/><Relationship Id="rId7" Type="http://schemas.openxmlformats.org/officeDocument/2006/relationships/image" Target="../media/image75.png"/><Relationship Id="rId8" Type="http://schemas.openxmlformats.org/officeDocument/2006/relationships/hyperlink" Target="http://clipart-library.com/rip-cliparts.htm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3.png"/><Relationship Id="rId4" Type="http://schemas.openxmlformats.org/officeDocument/2006/relationships/image" Target="../media/image8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cesantaclara.ucanr.edu/Home_Composting_Education/Composting_Workshops/" TargetMode="External"/><Relationship Id="rId4" Type="http://schemas.openxmlformats.org/officeDocument/2006/relationships/hyperlink" Target="http://cesantaclara.ucanr.edu/Home_Composting_Education/Composting_Video_Series_/" TargetMode="External"/><Relationship Id="rId5" Type="http://schemas.openxmlformats.org/officeDocument/2006/relationships/hyperlink" Target="http://cesantaclara.ucanr.edu/Home_Composting_Education/Where_to_Get_Compost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ucanr.edu/compost" TargetMode="External"/><Relationship Id="rId4" Type="http://schemas.openxmlformats.org/officeDocument/2006/relationships/image" Target="../media/image81.gif"/><Relationship Id="rId9" Type="http://schemas.openxmlformats.org/officeDocument/2006/relationships/hyperlink" Target="http://insaneclopedia.com/1415/antidepressant-microbes-soil-dirt-makes-happy/" TargetMode="External"/><Relationship Id="rId5" Type="http://schemas.openxmlformats.org/officeDocument/2006/relationships/image" Target="../media/image78.jpg"/><Relationship Id="rId6" Type="http://schemas.openxmlformats.org/officeDocument/2006/relationships/image" Target="../media/image80.jpg"/><Relationship Id="rId7" Type="http://schemas.openxmlformats.org/officeDocument/2006/relationships/hyperlink" Target="http://archive.constantcontact.com/fs197/1101811920551/archive/1117199404572.html" TargetMode="External"/><Relationship Id="rId8" Type="http://schemas.openxmlformats.org/officeDocument/2006/relationships/image" Target="../media/image7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6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lanetnatural.com/tumbling-composter/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14.jp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hyperlink" Target="https://www.grow-it-organically.com/build-a-compost-pile.html" TargetMode="External"/><Relationship Id="rId9" Type="http://schemas.openxmlformats.org/officeDocument/2006/relationships/hyperlink" Target="https://www.pinterest.com/pin/490470215645748858/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://clipartix.com/calendar-clipart-image-3592/" TargetMode="External"/><Relationship Id="rId7" Type="http://schemas.openxmlformats.org/officeDocument/2006/relationships/image" Target="../media/image25.png"/><Relationship Id="rId8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ctrTitle"/>
          </p:nvPr>
        </p:nvSpPr>
        <p:spPr>
          <a:xfrm>
            <a:off x="1558322" y="1063239"/>
            <a:ext cx="6221376" cy="1863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Convenient Truth</a:t>
            </a:r>
            <a:b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Composting for the home gardener</a:t>
            </a:r>
            <a:endParaRPr b="1" i="0" sz="48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537651" y="3367777"/>
            <a:ext cx="4800600" cy="12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Don Krafft</a:t>
            </a:r>
            <a:endParaRPr/>
          </a:p>
          <a:p>
            <a:pPr indent="0" lvl="0" marL="0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Sara Johnson 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UCCE Composting Education Program</a:t>
            </a:r>
            <a:endParaRPr/>
          </a:p>
        </p:txBody>
      </p:sp>
      <p:pic>
        <p:nvPicPr>
          <p:cNvPr descr="images[9]" id="46" name="Google Shape;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594" y="3128994"/>
            <a:ext cx="1590116" cy="215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to avoid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717146" y="967824"/>
            <a:ext cx="2775098" cy="2951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 and bones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Poultry and fish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Fatty food waste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eggs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Dairy products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and pet feces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Pernicious weeds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Treated wood</a:t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824" y="967824"/>
            <a:ext cx="3014913" cy="258491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result for field bindweed" id="145" name="Google Shape;1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282" y="2894784"/>
            <a:ext cx="2383211" cy="178601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19"/>
          <p:cNvSpPr/>
          <p:nvPr/>
        </p:nvSpPr>
        <p:spPr>
          <a:xfrm>
            <a:off x="2234699" y="6197614"/>
            <a:ext cx="17377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http://www.illinoiswildflowers.info/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2221251" y="5904306"/>
            <a:ext cx="16764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http://discountdogpoopbags.com/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5332" y="3977110"/>
            <a:ext cx="2560253" cy="1806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2234699" y="6033623"/>
            <a:ext cx="16495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https://ripenraworganics.com.au/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Related image" id="150" name="Google Shape;15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04310" y="609329"/>
            <a:ext cx="1757643" cy="187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preparation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457200" y="814342"/>
            <a:ext cx="8229600" cy="2409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Chop materials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smaller the pieces, the faster the process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 equal amounts of browns and greens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and end with brown layers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moisture content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Texture like a wrung-out sponge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all-Clean-Up-snipping-back-plants-in-pots_width579.jpg"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27" y="3088334"/>
            <a:ext cx="2890056" cy="27525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Shreds.jpg"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1246" y="3390505"/>
            <a:ext cx="2821507" cy="316505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2548" y="1567886"/>
            <a:ext cx="2867025" cy="2819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 pile maintenance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457200" y="814341"/>
            <a:ext cx="4616824" cy="3999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air and moisture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Texture like a wrung-out sponge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the pile at intervals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often for faster decomposition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often for lower maintenance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Optionally, use instruments to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temperature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moisture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until compost is completely “finished”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recognizable materials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Pile is completely cold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601" y="2665335"/>
            <a:ext cx="3600311" cy="28205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2175" y="969093"/>
            <a:ext cx="2867025" cy="19240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1"/>
          <p:cNvSpPr/>
          <p:nvPr/>
        </p:nvSpPr>
        <p:spPr>
          <a:xfrm>
            <a:off x="6643756" y="5565370"/>
            <a:ext cx="191270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http://biogas.ifas.ufl.edu/SCC/basics.asp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496" y="3741305"/>
            <a:ext cx="3448050" cy="21526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2725109" y="801135"/>
            <a:ext cx="2913692" cy="1484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(3’ x 3’ x 3’)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turn the pile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 resistance</a:t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982" y="801135"/>
            <a:ext cx="2127157" cy="2438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mposting bins" id="177" name="Google Shape;1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436" y="2856618"/>
            <a:ext cx="3790734" cy="25322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744579"/>
            <a:ext cx="1807427" cy="249541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7652" y="1269640"/>
            <a:ext cx="1854286" cy="24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assessment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329609" y="1073988"/>
            <a:ext cx="2897685" cy="319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Convenient access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material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Maintaining the pile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too wet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too sunny or dry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 from rodents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a water source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a “banked” supply of browns</a:t>
            </a:r>
            <a:endParaRPr/>
          </a:p>
          <a:p>
            <a:pPr indent="-87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468" y="787643"/>
            <a:ext cx="2630325" cy="270580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1462" y="2062551"/>
            <a:ext cx="3045338" cy="204826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23"/>
          <p:cNvSpPr/>
          <p:nvPr/>
        </p:nvSpPr>
        <p:spPr>
          <a:xfrm>
            <a:off x="6979701" y="5544345"/>
            <a:ext cx="20656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http://www.frisss.hu/hirek/szombathelyen-is-elkezdodik-a-komposztalo-ladak-kiosztasa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3923" y="3652073"/>
            <a:ext cx="2852178" cy="22308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Critters in the compost pile</a:t>
            </a:r>
            <a:endParaRPr/>
          </a:p>
        </p:txBody>
      </p:sp>
      <p:pic>
        <p:nvPicPr>
          <p:cNvPr descr="https://brandonscompostproject.files.wordpress.com/2014/11/organic_stuff_in_soil.jpg" id="195" name="Google Shape;19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233" y="868548"/>
            <a:ext cx="6792826" cy="495247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24"/>
          <p:cNvSpPr/>
          <p:nvPr/>
        </p:nvSpPr>
        <p:spPr>
          <a:xfrm>
            <a:off x="7127900" y="785004"/>
            <a:ext cx="1621654" cy="78500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critters are beneficial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Troubleshooting</a:t>
            </a:r>
            <a:endParaRPr/>
          </a:p>
        </p:txBody>
      </p:sp>
      <p:graphicFrame>
        <p:nvGraphicFramePr>
          <p:cNvPr id="202" name="Google Shape;202;p25"/>
          <p:cNvGraphicFramePr/>
          <p:nvPr/>
        </p:nvGraphicFramePr>
        <p:xfrm>
          <a:off x="457202" y="7651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{3F2B7ED8-5269-437B-9587-AA48BE4A134F}</a:tableStyleId>
              </a:tblPr>
              <a:tblGrid>
                <a:gridCol w="3114925"/>
                <a:gridCol w="2557625"/>
                <a:gridCol w="2557050"/>
              </a:tblGrid>
              <a:tr h="590775">
                <a:tc>
                  <a:txBody>
                    <a:bodyPr>
                      <a:noAutofit/>
                    </a:bodyPr>
                    <a:lstStyle/>
                    <a:p>
                      <a:pPr indent="-457200" lvl="0" marL="51435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Rodents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No action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smelly pile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02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Meat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Greasy or oily foods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Cooked foods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Physical access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Too dry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C:N imbalance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Pile not turned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Excess green (N)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 much water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9329" y="2786117"/>
            <a:ext cx="3697471" cy="247058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p25"/>
          <p:cNvSpPr/>
          <p:nvPr/>
        </p:nvSpPr>
        <p:spPr>
          <a:xfrm>
            <a:off x="5624624" y="5256700"/>
            <a:ext cx="306217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http://amodernmother.com/2010/02/how-to-compost.html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976672"/>
            <a:ext cx="3128682" cy="200630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25"/>
          <p:cNvSpPr/>
          <p:nvPr/>
        </p:nvSpPr>
        <p:spPr>
          <a:xfrm>
            <a:off x="457200" y="4958981"/>
            <a:ext cx="17139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https://www.allotment-garden.org/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46940" y="3476346"/>
            <a:ext cx="2408467" cy="238657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8" name="Google Shape;208;p25"/>
          <p:cNvSpPr/>
          <p:nvPr/>
        </p:nvSpPr>
        <p:spPr>
          <a:xfrm>
            <a:off x="2826536" y="5862918"/>
            <a:ext cx="13340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www.learn.eartheasy.com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pile vs hot pile</a:t>
            </a:r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4650597" y="849410"/>
            <a:ext cx="3785191" cy="3490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Thermophilic 110-165F</a:t>
            </a:r>
            <a:endParaRPr/>
          </a:p>
          <a:p>
            <a:pPr indent="-285750" lvl="0" marL="2857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for a few days</a:t>
            </a:r>
            <a:endParaRPr/>
          </a:p>
          <a:p>
            <a:pPr indent="-285750" lvl="0" marL="2857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(weeks-months)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 pathogens and weed seeds</a:t>
            </a:r>
            <a:endParaRPr/>
          </a:p>
          <a:p>
            <a:pPr indent="-285750" lvl="0" marL="2857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labor intensive 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315675" y="849410"/>
            <a:ext cx="4102100" cy="289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Mesophilic 70-110F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temperatures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labor intensive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worm friendly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Slower (months-year) </a:t>
            </a:r>
            <a:endParaRPr/>
          </a:p>
        </p:txBody>
      </p:sp>
      <p:pic>
        <p:nvPicPr>
          <p:cNvPr descr="compost thermometer"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009" y="3879540"/>
            <a:ext cx="1685568" cy="126389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8380" y="4339596"/>
            <a:ext cx="1347484" cy="151898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7528" y="3748665"/>
            <a:ext cx="3010928" cy="231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4733058" y="4339596"/>
            <a:ext cx="1470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to nitrogen ratio</a:t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rot="5400000">
            <a:off x="5472328" y="4784851"/>
            <a:ext cx="259977" cy="45720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compost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421343" y="1100882"/>
            <a:ext cx="8229600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Sift through ¼” sieve 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to 2 inches for top dressing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to 3 inches for incorporation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to a depth of 5 inches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 inches for compost as mulch 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564" y="785004"/>
            <a:ext cx="2850775" cy="213808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27"/>
          <p:cNvSpPr/>
          <p:nvPr/>
        </p:nvSpPr>
        <p:spPr>
          <a:xfrm>
            <a:off x="5961530" y="5588335"/>
            <a:ext cx="268941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http://www.charlesdowding.co.uk/no-dig-growing/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digging compost into soil" id="229" name="Google Shape;22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5658" y="2682925"/>
            <a:ext cx="2689412" cy="26894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result for spreading compost in garden" id="230" name="Google Shape;23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6025" y="3222972"/>
            <a:ext cx="3784952" cy="25233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27"/>
          <p:cNvSpPr/>
          <p:nvPr/>
        </p:nvSpPr>
        <p:spPr>
          <a:xfrm>
            <a:off x="4437531" y="5746273"/>
            <a:ext cx="421341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http://www.bhg.com/gardening/yard/garden-care/ten-steps-to-beginning-a-garden/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457200" y="373249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some key points</a:t>
            </a:r>
            <a:endParaRPr/>
          </a:p>
        </p:txBody>
      </p:sp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457200" y="1073988"/>
            <a:ext cx="8229600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is getting on the right side of nature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carbon to nitrogen ratio and moisture are the primary variables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gardener can decide the amount of time and effort to put in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and its results get better and easier with experience</a:t>
            </a:r>
            <a:endParaRPr/>
          </a:p>
        </p:txBody>
      </p:sp>
      <p:pic>
        <p:nvPicPr>
          <p:cNvPr descr="Image result for soil food web" id="238" name="Google Shape;238;p28"/>
          <p:cNvPicPr preferRelativeResize="0"/>
          <p:nvPr/>
        </p:nvPicPr>
        <p:blipFill rotWithShape="1">
          <a:blip r:embed="rId3">
            <a:alphaModFix/>
          </a:blip>
          <a:srcRect b="16698" l="588" r="0" t="0"/>
          <a:stretch/>
        </p:blipFill>
        <p:spPr>
          <a:xfrm>
            <a:off x="1810871" y="2725611"/>
            <a:ext cx="5208494" cy="280781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osting education program logo color" id="52" name="Google Shape;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494338"/>
            <a:ext cx="2133600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/>
        </p:nvSpPr>
        <p:spPr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 of America’s garbage</a:t>
            </a:r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933" y="1518400"/>
            <a:ext cx="7486650" cy="32956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1"/>
          <p:cNvSpPr/>
          <p:nvPr/>
        </p:nvSpPr>
        <p:spPr>
          <a:xfrm>
            <a:off x="2402541" y="5965255"/>
            <a:ext cx="126348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https://www.epa.gov/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747" y="2053144"/>
            <a:ext cx="2897442" cy="359461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/>
          <p:nvPr/>
        </p:nvSpPr>
        <p:spPr>
          <a:xfrm>
            <a:off x="2402541" y="4914152"/>
            <a:ext cx="2120485" cy="9510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concept of waste was invented by humans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ctrTitle"/>
          </p:nvPr>
        </p:nvSpPr>
        <p:spPr>
          <a:xfrm>
            <a:off x="1549356" y="1343322"/>
            <a:ext cx="6221376" cy="1863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Vermicomposting</a:t>
            </a:r>
            <a:b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Composting with worms</a:t>
            </a:r>
            <a:endParaRPr b="1" i="0" sz="48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10" y="3458205"/>
            <a:ext cx="2668962" cy="205333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29"/>
          <p:cNvSpPr/>
          <p:nvPr/>
        </p:nvSpPr>
        <p:spPr>
          <a:xfrm>
            <a:off x="349623" y="5596060"/>
            <a:ext cx="315557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http://www.picshype.com/diy-wooden-worm-bin/worm-farm/28045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6" name="Google Shape;246;p29"/>
          <p:cNvSpPr txBox="1"/>
          <p:nvPr>
            <p:ph idx="1" type="subTitle"/>
          </p:nvPr>
        </p:nvSpPr>
        <p:spPr>
          <a:xfrm>
            <a:off x="3765816" y="3842906"/>
            <a:ext cx="4800600" cy="1258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Don Krafft</a:t>
            </a:r>
            <a:endParaRPr/>
          </a:p>
          <a:p>
            <a:pPr indent="0" lvl="0" marL="0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Sara Johnson 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UCCE Composting Education Program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worm compost?</a:t>
            </a:r>
            <a:endParaRPr/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4495893" y="1009616"/>
            <a:ext cx="4485283" cy="476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0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4986035" y="920463"/>
            <a:ext cx="3995141" cy="476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good fun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Diverts waste products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soil fertility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need for chemical fertilizer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Sequesters carbon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Suppresses pathogens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compact and can be done in limited spaces, including indoors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a nutrient-rich soil amendment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or no expense 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low maintenance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easons to worm compost" id="254" name="Google Shape;2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17" y="1429871"/>
            <a:ext cx="4430806" cy="295387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with worms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457200" y="1073988"/>
            <a:ext cx="8229600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composting worm: Red Wiggler (Eisenia fetida)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Feeds from the duff layer 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borrowing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referred to as Manure Worms 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range 55 – 77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worms: Red Worm (Lumbricus rubellus)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dwelling 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more soil medium </a:t>
            </a:r>
            <a:endParaRPr/>
          </a:p>
          <a:p>
            <a:pPr indent="-171450" lvl="2" marL="857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Prefers broken down material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261" name="Google Shape;2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188" y="3041931"/>
            <a:ext cx="4150659" cy="276854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p31"/>
          <p:cNvSpPr/>
          <p:nvPr/>
        </p:nvSpPr>
        <p:spPr>
          <a:xfrm rot="4705107">
            <a:off x="6239435" y="1994015"/>
            <a:ext cx="1021977" cy="430306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an ideal worm habitat</a:t>
            </a:r>
            <a:endParaRPr/>
          </a:p>
        </p:txBody>
      </p:sp>
      <p:graphicFrame>
        <p:nvGraphicFramePr>
          <p:cNvPr id="268" name="Google Shape;268;p32"/>
          <p:cNvGraphicFramePr/>
          <p:nvPr/>
        </p:nvGraphicFramePr>
        <p:xfrm>
          <a:off x="708212" y="12334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{3F2B7ED8-5269-437B-9587-AA48BE4A134F}</a:tableStyleId>
              </a:tblPr>
              <a:tblGrid>
                <a:gridCol w="1421850"/>
                <a:gridCol w="3132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Parameter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Range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Temperature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40F to 95F  The ideal range is 55F to 77F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Moisture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40% to 60% Like a wrung-out sponge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Bedding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Safe and digestible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Food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Worm friendly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Light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None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age result for red wiggler habitat" id="269" name="Google Shape;2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1" y="2923828"/>
            <a:ext cx="4258235" cy="239525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61694">
            <a:off x="7371756" y="482320"/>
            <a:ext cx="1189369" cy="267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9450" y="274638"/>
            <a:ext cx="319087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26661" y="3838787"/>
            <a:ext cx="1231980" cy="233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2522" y="3528892"/>
            <a:ext cx="2268304" cy="208807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4" name="Google Shape;274;p32"/>
          <p:cNvSpPr/>
          <p:nvPr/>
        </p:nvSpPr>
        <p:spPr>
          <a:xfrm>
            <a:off x="4823012" y="5509240"/>
            <a:ext cx="38637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https://www.armaghbanbridgecraigavon.gov.uk/dont-bin-itrecycle-your-food-waste/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4823012" y="5616962"/>
            <a:ext cx="216597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https://unsplash.com/search/photos/darkness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a worm bin</a:t>
            </a:r>
            <a:endParaRPr/>
          </a:p>
        </p:txBody>
      </p:sp>
      <p:sp>
        <p:nvSpPr>
          <p:cNvPr id="281" name="Google Shape;281;p33"/>
          <p:cNvSpPr txBox="1"/>
          <p:nvPr>
            <p:ph idx="1" type="body"/>
          </p:nvPr>
        </p:nvSpPr>
        <p:spPr>
          <a:xfrm>
            <a:off x="457200" y="1073988"/>
            <a:ext cx="4150659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 a bin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 bin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Dresser drawer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bin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bin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air holes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drainage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bedding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Newspaper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Cardboard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</a:t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2061882" y="5947912"/>
            <a:ext cx="24384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http://compost.css.cornell.edu/worms/steps.html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worm bin bedding.jpg" id="283" name="Google Shape;2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7859" y="3229674"/>
            <a:ext cx="3767884" cy="251388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Worm bin feet.jpg" id="284" name="Google Shape;28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3354" y="1012276"/>
            <a:ext cx="2155970" cy="19901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worm bin.jpg" id="285" name="Google Shape;28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6429" y="1012276"/>
            <a:ext cx="2943798" cy="19901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a worm bin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(continued)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4"/>
          <p:cNvSpPr txBox="1"/>
          <p:nvPr>
            <p:ph idx="1" type="body"/>
          </p:nvPr>
        </p:nvSpPr>
        <p:spPr>
          <a:xfrm>
            <a:off x="457200" y="1073986"/>
            <a:ext cx="3738282" cy="43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Moisten the bedding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spray bottle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some worms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‘em from a friend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them locally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them online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Bury food scraps under the bedding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suitable worm food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a sheet of newspaper on top of the bedding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the bin</a:t>
            </a: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2061882" y="5947912"/>
            <a:ext cx="24384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http://compost.css.cornell.edu/worms/steps.html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Image result for spray bottle" id="293" name="Google Shape;29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13613">
            <a:off x="6888936" y="495069"/>
            <a:ext cx="1591235" cy="260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cle jims worm farm" id="294" name="Google Shape;29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534" y="1425567"/>
            <a:ext cx="2303088" cy="21407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5" name="Google Shape;29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8534" y="3819802"/>
            <a:ext cx="448627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feed your worms</a:t>
            </a:r>
            <a:endParaRPr/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973" y="841525"/>
            <a:ext cx="3496440" cy="502139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2" name="Google Shape;302;p35"/>
          <p:cNvSpPr/>
          <p:nvPr/>
        </p:nvSpPr>
        <p:spPr>
          <a:xfrm>
            <a:off x="2187388" y="6038855"/>
            <a:ext cx="23846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https://ar.pinterest.com/pin/566046246905685885/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3" name="Google Shape;303;p35"/>
          <p:cNvSpPr txBox="1"/>
          <p:nvPr>
            <p:ph idx="1" type="body"/>
          </p:nvPr>
        </p:nvSpPr>
        <p:spPr>
          <a:xfrm>
            <a:off x="457200" y="1073986"/>
            <a:ext cx="4374776" cy="4645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and juicer pulp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bags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Coffee &amp; filters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Eggshells (ground)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Lawn clippings (if not sprayed)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Pasta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Newspaper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Cardboard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Sawdust (from untreated wood)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not to feed your worms</a:t>
            </a:r>
            <a:endParaRPr/>
          </a:p>
        </p:txBody>
      </p:sp>
      <p:sp>
        <p:nvSpPr>
          <p:cNvPr id="309" name="Google Shape;309;p36"/>
          <p:cNvSpPr txBox="1"/>
          <p:nvPr>
            <p:ph idx="1" type="body"/>
          </p:nvPr>
        </p:nvSpPr>
        <p:spPr>
          <a:xfrm>
            <a:off x="457199" y="1073986"/>
            <a:ext cx="5163671" cy="4645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Meat, bones, and fat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Dairy products (except egg shells)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Canned processed food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Citrus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Onions and garlic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Spicy foods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 trimmings that have been treated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Glossy paper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Toxic plants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that is not biodegradable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4834" y="1506070"/>
            <a:ext cx="2986483" cy="318401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/>
          <p:nvPr/>
        </p:nvSpPr>
        <p:spPr>
          <a:xfrm>
            <a:off x="2017058" y="5900741"/>
            <a:ext cx="269837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https://americanira.com/category/prohibited-transactions/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types of bins</a:t>
            </a:r>
            <a:endParaRPr/>
          </a:p>
        </p:txBody>
      </p:sp>
      <p:pic>
        <p:nvPicPr>
          <p:cNvPr descr="worm bin wood.jpg" id="317" name="Google Shape;3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015" y="1114133"/>
            <a:ext cx="4141903" cy="310242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worm bin can .jpg" id="318" name="Google Shape;31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408" y="802257"/>
            <a:ext cx="2608592" cy="367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6393" y="3131625"/>
            <a:ext cx="2202498" cy="329564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238" y="2088562"/>
            <a:ext cx="2399248" cy="376539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1" name="Google Shape;321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97169" y="3721759"/>
            <a:ext cx="1822077" cy="197081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2" name="Google Shape;322;p37"/>
          <p:cNvSpPr/>
          <p:nvPr/>
        </p:nvSpPr>
        <p:spPr>
          <a:xfrm>
            <a:off x="7193147" y="5692577"/>
            <a:ext cx="119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https://www.etsy.com/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Harvesting vermicompost</a:t>
            </a:r>
            <a:endParaRPr/>
          </a:p>
        </p:txBody>
      </p:sp>
      <p:sp>
        <p:nvSpPr>
          <p:cNvPr id="328" name="Google Shape;328;p38"/>
          <p:cNvSpPr txBox="1"/>
          <p:nvPr>
            <p:ph idx="1" type="body"/>
          </p:nvPr>
        </p:nvSpPr>
        <p:spPr>
          <a:xfrm>
            <a:off x="295461" y="1486509"/>
            <a:ext cx="4276539" cy="434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Tray or bin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Dump contents out onto a tarp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the worms to move down and away from the light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Scrape a layer off the top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and then recover worms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bin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 on alternate sides of the bin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Harvest from the other side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Flow-through system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vermicompost from the bottom of the bin</a:t>
            </a:r>
            <a:endParaRPr/>
          </a:p>
        </p:txBody>
      </p:sp>
      <p:pic>
        <p:nvPicPr>
          <p:cNvPr id="329" name="Google Shape;3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3028" y="1024600"/>
            <a:ext cx="3179109" cy="292776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crisonthesidelines.files.wordpress.com/2008/06/dsc018381.jpg" id="330" name="Google Shape;33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1057" y="3649094"/>
            <a:ext cx="2823883" cy="211791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1" name="Google Shape;331;p38"/>
          <p:cNvSpPr/>
          <p:nvPr/>
        </p:nvSpPr>
        <p:spPr>
          <a:xfrm>
            <a:off x="5143125" y="5767006"/>
            <a:ext cx="376181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https://crisonthesidelines.wordpress.com/2008/11/12/harvesting-vermicompost-2/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management hierarchy</a:t>
            </a:r>
            <a:endParaRPr/>
          </a:p>
        </p:txBody>
      </p:sp>
      <p:graphicFrame>
        <p:nvGraphicFramePr>
          <p:cNvPr id="63" name="Google Shape;63;p12"/>
          <p:cNvGraphicFramePr/>
          <p:nvPr/>
        </p:nvGraphicFramePr>
        <p:xfrm>
          <a:off x="1523999" y="1683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{3F2B7ED8-5269-437B-9587-AA48BE4A134F}</a:tableStyleId>
              </a:tblPr>
              <a:tblGrid>
                <a:gridCol w="1237125"/>
                <a:gridCol w="58539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Reduction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Buy and acquire sustainably.  Don’t buy too much.  Avoid unneeded materials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Re-use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Re-use items and materials in their current state.  Re-purpose.  Give away.  Sell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Recycling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Re-create similar materials using municipal recycling services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Composting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Return nutrients to the soil by micro-biotic decomposition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Recover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Recover energy from waste by capturing methane and other industrial gases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Residuals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Deposit unwanted materials in a landfill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4" name="Google Shape;64;p12"/>
          <p:cNvSpPr/>
          <p:nvPr/>
        </p:nvSpPr>
        <p:spPr>
          <a:xfrm>
            <a:off x="694763" y="1683871"/>
            <a:ext cx="591671" cy="259588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34000">
                <a:srgbClr val="3E7FCD"/>
              </a:gs>
              <a:gs pos="100000">
                <a:srgbClr val="AC0000"/>
              </a:gs>
            </a:gsLst>
            <a:lin ang="54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282387" y="1193206"/>
            <a:ext cx="1712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Most preferred</a:t>
            </a:r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295835" y="4522414"/>
            <a:ext cx="1712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AC0000"/>
                </a:solidFill>
                <a:latin typeface="Calibri"/>
                <a:ea typeface="Calibri"/>
                <a:cs typeface="Calibri"/>
                <a:sym typeface="Calibri"/>
              </a:rPr>
              <a:t>Least preferred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Worm tunnels</a:t>
            </a:r>
            <a:endParaRPr/>
          </a:p>
        </p:txBody>
      </p:sp>
      <p:pic>
        <p:nvPicPr>
          <p:cNvPr descr="Image result for vermicomposting" id="337" name="Google Shape;3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155" y="1165976"/>
            <a:ext cx="5352489" cy="402031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8" name="Google Shape;338;p39"/>
          <p:cNvSpPr/>
          <p:nvPr/>
        </p:nvSpPr>
        <p:spPr>
          <a:xfrm>
            <a:off x="3290048" y="5567262"/>
            <a:ext cx="50650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https://deepgreenpermaculture.com/diy-instructions/build-a-worm-tunnel-vermicomposting-system/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Troubleshooting</a:t>
            </a:r>
            <a:endParaRPr/>
          </a:p>
        </p:txBody>
      </p:sp>
      <p:sp>
        <p:nvSpPr>
          <p:cNvPr id="344" name="Google Shape;344;p40"/>
          <p:cNvSpPr txBox="1"/>
          <p:nvPr>
            <p:ph idx="1" type="body"/>
          </p:nvPr>
        </p:nvSpPr>
        <p:spPr>
          <a:xfrm>
            <a:off x="457200" y="1038129"/>
            <a:ext cx="2886636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flies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overfeed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food covered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inside of bin covered with newspaper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fruit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food into small pieces for faster consumption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3169024" y="1038129"/>
            <a:ext cx="2949388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Smells bad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more air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moisture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the bedding with fresh, dry material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 leachate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0"/>
          <p:cNvSpPr txBox="1"/>
          <p:nvPr/>
        </p:nvSpPr>
        <p:spPr>
          <a:xfrm>
            <a:off x="5970494" y="1038129"/>
            <a:ext cx="3074893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worms have died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wave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is too wet and worms are drowning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is too dry and worms are drying out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Insufficient air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Turned into hot composter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food</a:t>
            </a:r>
            <a:endParaRPr/>
          </a:p>
        </p:txBody>
      </p:sp>
      <p:pic>
        <p:nvPicPr>
          <p:cNvPr id="347" name="Google Shape;34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242" y="3398145"/>
            <a:ext cx="1597081" cy="20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/>
          <p:nvPr/>
        </p:nvSpPr>
        <p:spPr>
          <a:xfrm>
            <a:off x="2515439" y="6263362"/>
            <a:ext cx="23568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https://www.kaskus.co.id/thread/58381bfc1cbfaa1c418b456e/stres-bisa-bikin-sering-kentut-lho/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49" name="Google Shape;34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506" y="159792"/>
            <a:ext cx="1220293" cy="125042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0"/>
          <p:cNvSpPr/>
          <p:nvPr/>
        </p:nvSpPr>
        <p:spPr>
          <a:xfrm>
            <a:off x="2515440" y="6601916"/>
            <a:ext cx="175400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https://www.illustrationsource.com/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51" name="Google Shape;351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80578" y="4025073"/>
            <a:ext cx="1349658" cy="159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0"/>
          <p:cNvSpPr/>
          <p:nvPr/>
        </p:nvSpPr>
        <p:spPr>
          <a:xfrm>
            <a:off x="2515438" y="6494194"/>
            <a:ext cx="197201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http://clipart-library.com/rip-cliparts.html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vermicompost</a:t>
            </a:r>
            <a:endParaRPr/>
          </a:p>
        </p:txBody>
      </p:sp>
      <p:sp>
        <p:nvSpPr>
          <p:cNvPr id="358" name="Google Shape;358;p41"/>
          <p:cNvSpPr txBox="1"/>
          <p:nvPr>
            <p:ph idx="1" type="body"/>
          </p:nvPr>
        </p:nvSpPr>
        <p:spPr>
          <a:xfrm>
            <a:off x="421343" y="1100882"/>
            <a:ext cx="8229600" cy="45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Top-dress indoor, outdoor, vegetable, and landscaping plants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Spread it on a lawn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it to the soil between seasonal plantings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it to seed starting and up-potting mixes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65" y="2967597"/>
            <a:ext cx="2838450" cy="21240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0" name="Google Shape;36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1437" y="3313020"/>
            <a:ext cx="2809875" cy="21145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/>
          <p:nvPr>
            <p:ph type="title"/>
          </p:nvPr>
        </p:nvSpPr>
        <p:spPr>
          <a:xfrm>
            <a:off x="457200" y="274637"/>
            <a:ext cx="8229600" cy="926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California Cooperative Extension (UCCE)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Composters of Santa Clara County</a:t>
            </a:r>
            <a:endParaRPr/>
          </a:p>
        </p:txBody>
      </p:sp>
      <p:sp>
        <p:nvSpPr>
          <p:cNvPr id="367" name="Google Shape;367;p42"/>
          <p:cNvSpPr txBox="1"/>
          <p:nvPr>
            <p:ph idx="1" type="body"/>
          </p:nvPr>
        </p:nvSpPr>
        <p:spPr>
          <a:xfrm>
            <a:off x="457200" y="16002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and vermicomposting workshops</a:t>
            </a:r>
            <a:endParaRPr/>
          </a:p>
          <a:p>
            <a:pPr indent="-214312" lvl="1" marL="5572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http://cesantaclara.ucanr.edu/Home_Composting_Education/Composting_Workshops/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video series</a:t>
            </a:r>
            <a:endParaRPr/>
          </a:p>
          <a:p>
            <a:pPr indent="-214312" lvl="1" marL="5572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http://cesantaclara.ucanr.edu/Home_Composting_Education/Composting_Video_Series_/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get compost</a:t>
            </a:r>
            <a:endParaRPr/>
          </a:p>
          <a:p>
            <a:pPr indent="-214312" lvl="1" marL="5572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http://cesantaclara.ucanr.edu/Home_Composting_Education/Where_to_Get_Compost/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/>
          <p:nvPr>
            <p:ph type="title"/>
          </p:nvPr>
        </p:nvSpPr>
        <p:spPr>
          <a:xfrm>
            <a:off x="1626031" y="330916"/>
            <a:ext cx="2690038" cy="52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373" name="Google Shape;373;p43"/>
          <p:cNvSpPr txBox="1"/>
          <p:nvPr/>
        </p:nvSpPr>
        <p:spPr>
          <a:xfrm>
            <a:off x="2000749" y="4291917"/>
            <a:ext cx="5009868" cy="156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Don Krafft</a:t>
            </a:r>
            <a:br>
              <a:rPr b="1"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Sara Johnson</a:t>
            </a:r>
            <a:br>
              <a:rPr b="1"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UCCE Composting Education Program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www.ucanr.edu/compost</a:t>
            </a:r>
            <a:r>
              <a:rPr b="1"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ownGreenAirWater" id="374" name="Google Shape;37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2542" y="429995"/>
            <a:ext cx="28575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nty-logo_BW_noBack.jpg" id="375" name="Google Shape;37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9837" y="4440159"/>
            <a:ext cx="1602764" cy="1562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CE.jpg" id="376" name="Google Shape;37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199" y="4618169"/>
            <a:ext cx="1206674" cy="12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3"/>
          <p:cNvSpPr/>
          <p:nvPr/>
        </p:nvSpPr>
        <p:spPr>
          <a:xfrm>
            <a:off x="262199" y="6572902"/>
            <a:ext cx="398929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http://archive.constantcontact.com/fs197/1101811920551/archive/1117199404572.html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78" name="Google Shape;378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197" y="925481"/>
            <a:ext cx="4978695" cy="329949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9" name="Google Shape;379;p43"/>
          <p:cNvSpPr/>
          <p:nvPr/>
        </p:nvSpPr>
        <p:spPr>
          <a:xfrm>
            <a:off x="4157278" y="6565208"/>
            <a:ext cx="48930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Insaneclopedia 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http://insaneclopedia.com/1415/antidepressant-microbes-soil-dirt-makes-happy/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/>
          </a:p>
        </p:txBody>
      </p:sp>
      <p:sp>
        <p:nvSpPr>
          <p:cNvPr id="385" name="Google Shape;385;p44"/>
          <p:cNvSpPr txBox="1"/>
          <p:nvPr>
            <p:ph idx="1" type="body"/>
          </p:nvPr>
        </p:nvSpPr>
        <p:spPr>
          <a:xfrm>
            <a:off x="376518" y="785004"/>
            <a:ext cx="2859742" cy="256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compost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America’s garbage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management hierarchy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organics go?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compost?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compost?</a:t>
            </a:r>
            <a:endParaRPr/>
          </a:p>
        </p:txBody>
      </p:sp>
      <p:pic>
        <p:nvPicPr>
          <p:cNvPr id="386" name="Google Shape;3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72" y="3709424"/>
            <a:ext cx="3506061" cy="212890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7" name="Google Shape;387;p44"/>
          <p:cNvSpPr txBox="1"/>
          <p:nvPr/>
        </p:nvSpPr>
        <p:spPr>
          <a:xfrm>
            <a:off x="5836024" y="785004"/>
            <a:ext cx="3191436" cy="442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Vermicomposting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worm compost?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with worms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habitat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a bin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feed worms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not to feed worms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bins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Harvesting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Worm tunnels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Trouble-shooting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vermicompost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4"/>
          <p:cNvSpPr txBox="1"/>
          <p:nvPr/>
        </p:nvSpPr>
        <p:spPr>
          <a:xfrm>
            <a:off x="3074895" y="785004"/>
            <a:ext cx="2922494" cy="307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compost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materials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compost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compost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Critters in the compost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Trouble-shooting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vs cold composting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compost</a:t>
            </a:r>
            <a:endParaRPr/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57200" y="274638"/>
            <a:ext cx="8229600" cy="52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Fate of Organics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96715" y="1600201"/>
            <a:ext cx="2983523" cy="4154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4" name="Google Shape;74;p13"/>
          <p:cNvGraphicFramePr/>
          <p:nvPr/>
        </p:nvGraphicFramePr>
        <p:xfrm>
          <a:off x="457200" y="8299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{3F2B7ED8-5269-437B-9587-AA48BE4A134F}</a:tableStyleId>
              </a:tblPr>
              <a:tblGrid>
                <a:gridCol w="3213350"/>
                <a:gridCol w="2638425"/>
                <a:gridCol w="2637825"/>
              </a:tblGrid>
              <a:tr h="800775">
                <a:tc>
                  <a:txBody>
                    <a:bodyPr>
                      <a:noAutofit/>
                    </a:bodyPr>
                    <a:lstStyle/>
                    <a:p>
                      <a:pPr indent="-457200" lvl="0" marL="51435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  <a:p>
                      <a:pPr indent="-457200" lvl="0" marL="51435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Landfill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Anaerobic Digestion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Composting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8600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Single stream mixed with trash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Requires alternative Daily Cover of soil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Small ‘Village’ scale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Large Private or Public </a:t>
                      </a:r>
                      <a:endParaRPr/>
                    </a:p>
                    <a:p>
                      <a:pPr indent="-342900" lvl="1" marL="685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Char char="o"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e.g. Zanker Recycling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Backyard or Home scale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 Scale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Large-scale Municipal or Private</a:t>
                      </a:r>
                      <a:endParaRPr/>
                    </a:p>
                    <a:p>
                      <a:pPr indent="-342900" lvl="1" marL="685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urier New"/>
                        <a:buChar char="o"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Z-Best Products, Gilroy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0161" y="3307976"/>
            <a:ext cx="2703345" cy="202750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986207"/>
            <a:ext cx="2362200" cy="1895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www.yates.com.au/images/au/content/projects/how-to-make-compost.jpg" id="77" name="Google Shape;77;p1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3991" y="3942633"/>
            <a:ext cx="2312809" cy="1741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compost?</a:t>
            </a:r>
            <a:endParaRPr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495893" y="1009616"/>
            <a:ext cx="4485283" cy="476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soil fertility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nutrient-holding capacity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need for chemical fertilizer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diversion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methane emissions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water retention and quality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irrigation requirements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sequestration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stable forms of carbon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 suppression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bio-filtration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beneficial microbes</a:t>
            </a:r>
            <a:endParaRPr/>
          </a:p>
          <a:p>
            <a:pPr indent="-87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26" y="1159960"/>
            <a:ext cx="4185867" cy="334032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5875623" y="6604693"/>
            <a:ext cx="2515892" cy="186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https://www.planetnatural.com/tumbling-composter/</a:t>
            </a: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7200" y="1200762"/>
            <a:ext cx="3854824" cy="373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consists of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Decomposed organic matter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Sand, silt, clay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fertility comes from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Minerals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Microorganisms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 matter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Olmec, Fluvic, and Humic acids 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fertility</a:t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6229894" y="569397"/>
            <a:ext cx="2335850" cy="7017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Compost is nature’s way of recycling</a:t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3935506" y="2734235"/>
            <a:ext cx="376518" cy="1853582"/>
          </a:xfrm>
          <a:prstGeom prst="rightBrace">
            <a:avLst>
              <a:gd fmla="val 44047" name="adj1"/>
              <a:gd fmla="val 50606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4123765" y="3014695"/>
            <a:ext cx="10488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</a:t>
            </a:r>
            <a:endParaRPr/>
          </a:p>
        </p:txBody>
      </p:sp>
      <p:pic>
        <p:nvPicPr>
          <p:cNvPr descr="Healthy Soil.jpg"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4651" y="1817767"/>
            <a:ext cx="3526010" cy="30142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compost a fertilizer?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004330"/>
            <a:ext cx="81087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three plant nutrients N ▢ P ▢ K 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Nitrogen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▢    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Phosphorous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▢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Potassium % by weight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▢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▢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values for compost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0.5 % to 1.0 %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Fertilizer must have a guaranteed analysis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 is </a:t>
            </a:r>
            <a:r>
              <a:rPr lang="en-US"/>
              <a:t>both a fertilizer &amp;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amendment</a:t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2175764" y="5384530"/>
            <a:ext cx="2335850" cy="88430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Plants and microbes have been “doin’ it” for a long time</a:t>
            </a:r>
            <a:endParaRPr/>
          </a:p>
        </p:txBody>
      </p:sp>
      <p:pic>
        <p:nvPicPr>
          <p:cNvPr descr="Composting Hands.jpg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9492" y="1990363"/>
            <a:ext cx="3066537" cy="31545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0018" y="3324586"/>
            <a:ext cx="2217912" cy="166343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16"/>
          <p:cNvSpPr/>
          <p:nvPr/>
        </p:nvSpPr>
        <p:spPr>
          <a:xfrm>
            <a:off x="4143758" y="3756212"/>
            <a:ext cx="1039905" cy="47180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051220">
            <a:off x="509911" y="1448713"/>
            <a:ext cx="658910" cy="39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7484" y="1367631"/>
            <a:ext cx="441490" cy="45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35120" y="1372042"/>
            <a:ext cx="457183" cy="61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compost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530980" y="1058393"/>
            <a:ext cx="1365435" cy="15081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Browns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Greens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Moisture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356711" y="2977592"/>
            <a:ext cx="2554207" cy="4965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Finished compost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046" y="1097756"/>
            <a:ext cx="2431629" cy="187983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7"/>
          <p:cNvSpPr/>
          <p:nvPr/>
        </p:nvSpPr>
        <p:spPr>
          <a:xfrm>
            <a:off x="1997167" y="5947940"/>
            <a:ext cx="30698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https://www.grow-it-organically.com/build-a-compost-pile.html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782278"/>
            <a:ext cx="774499" cy="6961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2151980" y="1703830"/>
            <a:ext cx="510988" cy="33384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5656853" y="1703830"/>
            <a:ext cx="510988" cy="33384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997167" y="6131389"/>
            <a:ext cx="23860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http://clipartix.com/calendar-clipart-image-3592/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95796" y="1703487"/>
            <a:ext cx="1473000" cy="1358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yates.com.au/images/au/content/projects/how-to-make-compost.jpg" id="124" name="Google Shape;124;p17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3364" y="3396728"/>
            <a:ext cx="2993931" cy="225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1997167" y="6314838"/>
            <a:ext cx="260032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https://www.pinterest.com/pin/490470215645748858/</a:t>
            </a: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2834430" y="1287857"/>
            <a:ext cx="2859540" cy="4965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Microbes  +  Time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457200" y="274638"/>
            <a:ext cx="8229600" cy="510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materials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57200" y="816994"/>
            <a:ext cx="4616824" cy="512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Input “green” feedstock (nitrogen)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Manure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Grass clippings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scraps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plant cuttings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Coffee grounds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Eggshells</a:t>
            </a:r>
            <a:endParaRPr/>
          </a:p>
          <a:p>
            <a:pPr indent="-257175" lvl="0" marL="2571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Input “brown” feedstock (carbon)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Cardboard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Newspaper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Straw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 leaves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Sawdust (not treated)</a:t>
            </a:r>
            <a:endParaRPr/>
          </a:p>
          <a:p>
            <a:pPr indent="-214312" lvl="1" marL="5572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Woody cuttings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586" y="3317349"/>
            <a:ext cx="2977288" cy="24952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586" y="893227"/>
            <a:ext cx="2977288" cy="23284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18"/>
          <p:cNvSpPr txBox="1"/>
          <p:nvPr/>
        </p:nvSpPr>
        <p:spPr>
          <a:xfrm>
            <a:off x="5284467" y="2513772"/>
            <a:ext cx="14247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5284466" y="5131803"/>
            <a:ext cx="14247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6365899" y="2779816"/>
            <a:ext cx="2437442" cy="8836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proportions can be used for specialized applications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RBrand_UC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