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1" r:id="rId2"/>
    <p:sldId id="290" r:id="rId3"/>
    <p:sldId id="285" r:id="rId4"/>
    <p:sldId id="267" r:id="rId5"/>
    <p:sldId id="301" r:id="rId6"/>
    <p:sldId id="302" r:id="rId7"/>
    <p:sldId id="304" r:id="rId8"/>
    <p:sldId id="303" r:id="rId9"/>
    <p:sldId id="291" r:id="rId10"/>
    <p:sldId id="292" r:id="rId11"/>
    <p:sldId id="286" r:id="rId12"/>
    <p:sldId id="287" r:id="rId13"/>
    <p:sldId id="288" r:id="rId14"/>
    <p:sldId id="293" r:id="rId15"/>
    <p:sldId id="294" r:id="rId16"/>
    <p:sldId id="295" r:id="rId17"/>
    <p:sldId id="280" r:id="rId18"/>
    <p:sldId id="279" r:id="rId19"/>
    <p:sldId id="289" r:id="rId20"/>
    <p:sldId id="305" r:id="rId21"/>
    <p:sldId id="300" r:id="rId22"/>
    <p:sldId id="296" r:id="rId23"/>
    <p:sldId id="297" r:id="rId24"/>
    <p:sldId id="298" r:id="rId25"/>
    <p:sldId id="299"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11" autoAdjust="0"/>
  </p:normalViewPr>
  <p:slideViewPr>
    <p:cSldViewPr>
      <p:cViewPr varScale="1">
        <p:scale>
          <a:sx n="92" d="100"/>
          <a:sy n="92" d="100"/>
        </p:scale>
        <p:origin x="4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F6912A4-0FAE-4F19-AEC1-D174A7C44155}" type="datetimeFigureOut">
              <a:rPr lang="en-US" smtClean="0"/>
              <a:t>9/24/2018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727FFB5-C60B-49E7-8A55-1CFA8ED0FA76}" type="slidenum">
              <a:rPr lang="en-US" smtClean="0"/>
              <a:t>‹#›</a:t>
            </a:fld>
            <a:endParaRPr lang="en-US"/>
          </a:p>
        </p:txBody>
      </p:sp>
    </p:spTree>
    <p:extLst>
      <p:ext uri="{BB962C8B-B14F-4D97-AF65-F5344CB8AC3E}">
        <p14:creationId xmlns:p14="http://schemas.microsoft.com/office/powerpoint/2010/main" val="391593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safety.ucanr.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7FFB5-C60B-49E7-8A55-1CFA8ED0FA76}" type="slidenum">
              <a:rPr lang="en-US" smtClean="0"/>
              <a:t>1</a:t>
            </a:fld>
            <a:endParaRPr lang="en-US"/>
          </a:p>
        </p:txBody>
      </p:sp>
    </p:spTree>
    <p:extLst>
      <p:ext uri="{BB962C8B-B14F-4D97-AF65-F5344CB8AC3E}">
        <p14:creationId xmlns:p14="http://schemas.microsoft.com/office/powerpoint/2010/main" val="273423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4614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sz="1100" dirty="0">
                <a:solidFill>
                  <a:prstClr val="black"/>
                </a:solidFill>
              </a:rPr>
              <a:t>This series of Safety Notes provides tips for personal emergency preparedness.  Each UC ANR work place should also have site specific emergency plans. See </a:t>
            </a:r>
            <a:r>
              <a:rPr lang="en-US" sz="1100" dirty="0">
                <a:solidFill>
                  <a:prstClr val="black"/>
                </a:solidFill>
                <a:hlinkClick r:id="rId3" action="ppaction://hlinkfile"/>
              </a:rPr>
              <a:t>safety.ucanr.org</a:t>
            </a:r>
            <a:r>
              <a:rPr lang="en-US" sz="1100" dirty="0">
                <a:solidFill>
                  <a:prstClr val="black"/>
                </a:solidFill>
              </a:rPr>
              <a:t> or your location’s Safety Coordinator for more information about your workplace emergency plans.</a:t>
            </a:r>
          </a:p>
          <a:p>
            <a:endParaRPr lang="en-US" sz="1100" b="1" dirty="0"/>
          </a:p>
          <a:p>
            <a:r>
              <a:rPr lang="en-US" sz="1100" b="1" dirty="0"/>
              <a:t>1. Be informed about the different types of emergencies that can happen in your area and their appropriate</a:t>
            </a:r>
          </a:p>
          <a:p>
            <a:r>
              <a:rPr lang="en-US" sz="1100" b="1" dirty="0"/>
              <a:t>responses.</a:t>
            </a:r>
          </a:p>
          <a:p>
            <a:r>
              <a:rPr lang="en-US" sz="1100" dirty="0"/>
              <a:t>Learn about the hazards that may strike your community, the risks you face from these hazards and your</a:t>
            </a:r>
          </a:p>
          <a:p>
            <a:r>
              <a:rPr lang="en-US" sz="1100" dirty="0"/>
              <a:t>community’s plans for warning and evacuation. You can obtain this information by visiting</a:t>
            </a:r>
          </a:p>
          <a:p>
            <a:r>
              <a:rPr lang="en-US" sz="1100" dirty="0"/>
              <a:t>http://www.ready.gov/be-informed.</a:t>
            </a:r>
          </a:p>
          <a:p>
            <a:r>
              <a:rPr lang="en-US" sz="1100" b="1" dirty="0"/>
              <a:t>2. Create a family emergency plan</a:t>
            </a:r>
          </a:p>
          <a:p>
            <a:r>
              <a:rPr lang="en-US" sz="1100" dirty="0"/>
              <a:t>Your family may not be together when an emergency happens, so it is important to plan in advance. Think about</a:t>
            </a:r>
          </a:p>
          <a:p>
            <a:r>
              <a:rPr lang="en-US" sz="1100" dirty="0"/>
              <a:t>how you will contact one another, how you will get back together, and what you will do in different situations.</a:t>
            </a:r>
          </a:p>
          <a:p>
            <a:r>
              <a:rPr lang="en-US" sz="1100" dirty="0"/>
              <a:t>You can download a family emergency plan template from by visiting http://www.ready.gov/make-a-plan.</a:t>
            </a:r>
          </a:p>
          <a:p>
            <a:r>
              <a:rPr lang="en-US" sz="1100" b="1" dirty="0"/>
              <a:t>3. Put together an emergency supply kit</a:t>
            </a:r>
          </a:p>
          <a:p>
            <a:r>
              <a:rPr lang="en-US" sz="1100" dirty="0"/>
              <a:t>You may need to survive on your own after an emergency. This means having your own food, water and other</a:t>
            </a:r>
          </a:p>
          <a:p>
            <a:r>
              <a:rPr lang="en-US" sz="1100" dirty="0"/>
              <a:t>supplies in sufficient quantity to last for at least three days. Local officials and relief workers will be on the scene</a:t>
            </a:r>
          </a:p>
          <a:p>
            <a:r>
              <a:rPr lang="en-US" sz="1100" dirty="0"/>
              <a:t>after a disaster, but they cannot reach everyone immediately. You could get help in hours, or it might take days. In</a:t>
            </a:r>
          </a:p>
          <a:p>
            <a:r>
              <a:rPr lang="en-US" sz="1100" dirty="0"/>
              <a:t>addition, basic services such as electricity, gas, water, sewage treatment, and telephones may be cut off for days,</a:t>
            </a:r>
          </a:p>
          <a:p>
            <a:r>
              <a:rPr lang="en-US" sz="1100" dirty="0"/>
              <a:t>or even a week or longer. To find a complete checklist of the supplies your household may need in the event of an</a:t>
            </a:r>
          </a:p>
          <a:p>
            <a:r>
              <a:rPr lang="en-US" sz="1100" dirty="0"/>
              <a:t>emergency, visit http://www.ready.gov/build-a-kit.</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702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available</a:t>
            </a:r>
            <a:r>
              <a:rPr lang="en-US" baseline="0" dirty="0" smtClean="0"/>
              <a:t> on the ANR EH&amp;S website include:</a:t>
            </a:r>
          </a:p>
          <a:p>
            <a:pPr marL="173422" indent="-173422">
              <a:buFontTx/>
              <a:buChar char="-"/>
            </a:pPr>
            <a:r>
              <a:rPr lang="en-US" baseline="0" dirty="0" smtClean="0"/>
              <a:t>Emergency Management Program</a:t>
            </a:r>
          </a:p>
          <a:p>
            <a:pPr marL="635879" lvl="1" indent="-173422">
              <a:buFontTx/>
              <a:buChar char="-"/>
            </a:pPr>
            <a:r>
              <a:rPr lang="en-US" baseline="0" dirty="0" smtClean="0"/>
              <a:t>Planning and Prevention Resources</a:t>
            </a:r>
          </a:p>
          <a:p>
            <a:pPr marL="635879" lvl="1" indent="-173422">
              <a:buFontTx/>
              <a:buChar char="-"/>
            </a:pPr>
            <a:r>
              <a:rPr lang="en-US" baseline="0" dirty="0" smtClean="0"/>
              <a:t>Safety Notes in emergency preparedness</a:t>
            </a:r>
          </a:p>
          <a:p>
            <a:pPr marL="635879" lvl="1" indent="-173422">
              <a:buFontTx/>
              <a:buChar char="-"/>
            </a:pPr>
            <a:r>
              <a:rPr lang="en-US" baseline="0" dirty="0" smtClean="0"/>
              <a:t>Recovery resources</a:t>
            </a:r>
          </a:p>
          <a:p>
            <a:pPr marL="635879" lvl="1" indent="-173422">
              <a:buFontTx/>
              <a:buChar char="-"/>
            </a:pPr>
            <a:r>
              <a:rPr lang="en-US" baseline="0" dirty="0" smtClean="0"/>
              <a:t>Continuity Planning (UC Ready)</a:t>
            </a:r>
          </a:p>
          <a:p>
            <a:pPr marL="635879" lvl="1" indent="-173422">
              <a:buFontTx/>
              <a:buChar char="-"/>
            </a:pPr>
            <a:r>
              <a:rPr lang="en-US" baseline="0" dirty="0" smtClean="0"/>
              <a:t>The structure/system used for response: SEMS/NIMS/ICS</a:t>
            </a:r>
          </a:p>
          <a:p>
            <a:endParaRPr lang="en-US" sz="1100"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5030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1449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available</a:t>
            </a:r>
            <a:r>
              <a:rPr lang="en-US" baseline="0" dirty="0" smtClean="0"/>
              <a:t> on the UCOP Risk Services website include:</a:t>
            </a:r>
          </a:p>
          <a:p>
            <a:pPr marL="173422" indent="-173422">
              <a:buFontTx/>
              <a:buChar char="-"/>
            </a:pPr>
            <a:r>
              <a:rPr lang="en-US" baseline="0" dirty="0" smtClean="0"/>
              <a:t>Crisis Management Program</a:t>
            </a:r>
          </a:p>
          <a:p>
            <a:pPr marL="635879" lvl="1" indent="-173422">
              <a:buFontTx/>
              <a:buChar char="-"/>
            </a:pPr>
            <a:r>
              <a:rPr lang="en-US" baseline="0" dirty="0" err="1" smtClean="0"/>
              <a:t>Systemwide</a:t>
            </a:r>
            <a:r>
              <a:rPr lang="en-US" baseline="0" dirty="0" smtClean="0"/>
              <a:t> emergency management</a:t>
            </a:r>
          </a:p>
          <a:p>
            <a:pPr marL="635879" lvl="1" indent="-173422">
              <a:buFontTx/>
              <a:buChar char="-"/>
            </a:pPr>
            <a:r>
              <a:rPr lang="en-US" baseline="0" dirty="0" smtClean="0"/>
              <a:t>UCOP staff emergency procedures</a:t>
            </a:r>
          </a:p>
          <a:p>
            <a:pPr marL="635879" lvl="1" indent="-173422">
              <a:buFontTx/>
              <a:buChar char="-"/>
            </a:pPr>
            <a:r>
              <a:rPr lang="en-US" baseline="0" dirty="0" smtClean="0"/>
              <a:t>Personal emergency preparedness</a:t>
            </a:r>
          </a:p>
          <a:p>
            <a:pPr marL="635879" lvl="1" indent="-173422">
              <a:buFontTx/>
              <a:buChar char="-"/>
            </a:pPr>
            <a:r>
              <a:rPr lang="en-US" baseline="0" dirty="0" smtClean="0"/>
              <a:t>UCOP Alert </a:t>
            </a:r>
          </a:p>
          <a:p>
            <a:pPr marL="635879" lvl="1" indent="-173422">
              <a:buFontTx/>
              <a:buChar char="-"/>
            </a:pPr>
            <a:r>
              <a:rPr lang="en-US" baseline="0" dirty="0" smtClean="0"/>
              <a:t>Franklin building emergency procedures</a:t>
            </a:r>
          </a:p>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t>14</a:t>
            </a:fld>
            <a:endParaRPr lang="en-US" dirty="0"/>
          </a:p>
        </p:txBody>
      </p:sp>
    </p:spTree>
    <p:extLst>
      <p:ext uri="{BB962C8B-B14F-4D97-AF65-F5344CB8AC3E}">
        <p14:creationId xmlns:p14="http://schemas.microsoft.com/office/powerpoint/2010/main" val="2168961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Franklin Building Emergency Procedures </a:t>
            </a:r>
            <a:r>
              <a:rPr lang="en-US" baseline="0" dirty="0" smtClean="0"/>
              <a:t>include:</a:t>
            </a:r>
          </a:p>
          <a:p>
            <a:pPr marL="173422" indent="-173422">
              <a:buFontTx/>
              <a:buChar char="-"/>
            </a:pPr>
            <a:r>
              <a:rPr lang="en-US" baseline="0" dirty="0" smtClean="0"/>
              <a:t>Quick Reference Guide on what to do in various situations</a:t>
            </a:r>
          </a:p>
          <a:p>
            <a:pPr marL="173422" indent="-173422">
              <a:buFontTx/>
              <a:buChar char="-"/>
            </a:pPr>
            <a:r>
              <a:rPr lang="en-US" baseline="0" dirty="0" smtClean="0"/>
              <a:t>Procedures Handbook</a:t>
            </a:r>
          </a:p>
          <a:p>
            <a:pPr marL="173422" indent="-173422">
              <a:buFontTx/>
              <a:buChar char="-"/>
            </a:pPr>
            <a:r>
              <a:rPr lang="en-US" baseline="0" dirty="0" smtClean="0"/>
              <a:t>Supplies &amp; Equipment</a:t>
            </a:r>
          </a:p>
          <a:p>
            <a:pPr marL="173422" indent="-173422">
              <a:buFontTx/>
              <a:buChar char="-"/>
            </a:pPr>
            <a:r>
              <a:rPr lang="en-US" baseline="0" dirty="0" smtClean="0"/>
              <a:t>Floor Warden details and contacts</a:t>
            </a:r>
          </a:p>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t>15</a:t>
            </a:fld>
            <a:endParaRPr lang="en-US" dirty="0"/>
          </a:p>
        </p:txBody>
      </p:sp>
    </p:spTree>
    <p:extLst>
      <p:ext uri="{BB962C8B-B14F-4D97-AF65-F5344CB8AC3E}">
        <p14:creationId xmlns:p14="http://schemas.microsoft.com/office/powerpoint/2010/main" val="34608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Floor Warden’s Role </a:t>
            </a:r>
            <a:r>
              <a:rPr lang="en-US" b="1" i="1" dirty="0" smtClean="0"/>
              <a:t>During</a:t>
            </a:r>
            <a:r>
              <a:rPr lang="en-US" b="1" dirty="0" smtClean="0"/>
              <a:t> an Evacuation is to Assist in the Evacuation of their Floor by:</a:t>
            </a:r>
          </a:p>
          <a:p>
            <a:r>
              <a:rPr lang="en-US" i="1" dirty="0" smtClean="0"/>
              <a:t>- Making sure Exit Stairwells are passable and free of smoke before sending people down!</a:t>
            </a:r>
          </a:p>
          <a:p>
            <a:r>
              <a:rPr lang="en-US" dirty="0" smtClean="0"/>
              <a:t>- Directing all floor occupants to the stairwells to exit.</a:t>
            </a:r>
          </a:p>
          <a:p>
            <a:r>
              <a:rPr lang="en-US" i="1" dirty="0" smtClean="0"/>
              <a:t>- Making sure no one is using the Elevators.</a:t>
            </a:r>
          </a:p>
          <a:p>
            <a:r>
              <a:rPr lang="en-US" dirty="0" smtClean="0"/>
              <a:t>- Checking Restrooms and other interior rooms for people who may not have heard the alarm or are trying not to evacuate…</a:t>
            </a:r>
          </a:p>
          <a:p>
            <a:r>
              <a:rPr lang="en-US" dirty="0" smtClean="0"/>
              <a:t>- Checking perimeter conference rooms, corner offices etc. to make certain that everyone has evacuated,</a:t>
            </a:r>
          </a:p>
          <a:p>
            <a:pPr marL="173422" indent="-173422">
              <a:buFontTx/>
              <a:buChar char="-"/>
            </a:pPr>
            <a:r>
              <a:rPr lang="en-US" i="1" dirty="0" smtClean="0"/>
              <a:t>When a complete sweep of the floor is done, head to the nearest exit stairwell and evacuate!</a:t>
            </a:r>
          </a:p>
          <a:p>
            <a:r>
              <a:rPr lang="en-US" dirty="0" smtClean="0"/>
              <a:t>- Direct them to the Safe Relocation Area.</a:t>
            </a:r>
          </a:p>
          <a:p>
            <a:pPr marL="173422" indent="-173422">
              <a:buFontTx/>
              <a:buChar char="-"/>
            </a:pPr>
            <a:r>
              <a:rPr lang="en-US" i="1" dirty="0" smtClean="0"/>
              <a:t>Get them to check in with the Floor Warden holding the Paddle!</a:t>
            </a:r>
          </a:p>
          <a:p>
            <a:pPr marL="173422" indent="-173422">
              <a:buFontTx/>
              <a:buChar char="-"/>
            </a:pPr>
            <a:r>
              <a:rPr lang="en-US" dirty="0" smtClean="0"/>
              <a:t>Making sure your evacuees have checked in. </a:t>
            </a:r>
          </a:p>
          <a:p>
            <a:pPr marL="173422" indent="-173422" defTabSz="924916">
              <a:buFontTx/>
              <a:buChar char="-"/>
              <a:defRPr/>
            </a:pPr>
            <a:r>
              <a:rPr lang="en-US" dirty="0" smtClean="0"/>
              <a:t>Keeping them together so as to be ready for when we Re-Occupy the building.</a:t>
            </a:r>
          </a:p>
        </p:txBody>
      </p:sp>
      <p:sp>
        <p:nvSpPr>
          <p:cNvPr id="4" name="Slide Number Placeholder 3"/>
          <p:cNvSpPr>
            <a:spLocks noGrp="1"/>
          </p:cNvSpPr>
          <p:nvPr>
            <p:ph type="sldNum" sz="quarter" idx="10"/>
          </p:nvPr>
        </p:nvSpPr>
        <p:spPr/>
        <p:txBody>
          <a:bodyPr/>
          <a:lstStyle/>
          <a:p>
            <a:fld id="{6AD971CB-BD30-436B-A528-CBE71432AD56}" type="slidenum">
              <a:rPr lang="en-US" smtClean="0"/>
              <a:t>16</a:t>
            </a:fld>
            <a:endParaRPr lang="en-US" dirty="0"/>
          </a:p>
        </p:txBody>
      </p:sp>
    </p:spTree>
    <p:extLst>
      <p:ext uri="{BB962C8B-B14F-4D97-AF65-F5344CB8AC3E}">
        <p14:creationId xmlns:p14="http://schemas.microsoft.com/office/powerpoint/2010/main" val="386248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pPr marL="173422" indent="-173422">
              <a:buFontTx/>
              <a:buChar char="-"/>
            </a:pPr>
            <a:endParaRPr lang="en-US" b="1" i="1" dirty="0" smtClean="0"/>
          </a:p>
          <a:p>
            <a:endParaRPr lang="en-US" baseline="0" dirty="0" smtClean="0"/>
          </a:p>
        </p:txBody>
      </p:sp>
      <p:sp>
        <p:nvSpPr>
          <p:cNvPr id="4" name="Slide Number Placeholder 3"/>
          <p:cNvSpPr>
            <a:spLocks noGrp="1"/>
          </p:cNvSpPr>
          <p:nvPr>
            <p:ph type="sldNum" sz="quarter" idx="10"/>
          </p:nvPr>
        </p:nvSpPr>
        <p:spPr/>
        <p:txBody>
          <a:bodyPr/>
          <a:lstStyle/>
          <a:p>
            <a:fld id="{DF1BCC6A-2607-4E95-8B01-3C30BC452F4D}" type="slidenum">
              <a:rPr lang="en-US" smtClean="0"/>
              <a:t>17</a:t>
            </a:fld>
            <a:endParaRPr lang="en-US" dirty="0"/>
          </a:p>
        </p:txBody>
      </p:sp>
    </p:spTree>
    <p:extLst>
      <p:ext uri="{BB962C8B-B14F-4D97-AF65-F5344CB8AC3E}">
        <p14:creationId xmlns:p14="http://schemas.microsoft.com/office/powerpoint/2010/main" val="1272634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Remain</a:t>
            </a:r>
            <a:r>
              <a:rPr lang="en-US" b="0" i="0" baseline="0" dirty="0" smtClean="0"/>
              <a:t> at the relocation area while roll-call is taken, and until you are released for re-occupancy</a:t>
            </a:r>
            <a:endParaRPr lang="en-US" b="1" i="0" dirty="0" smtClean="0"/>
          </a:p>
          <a:p>
            <a:endParaRPr lang="en-US" baseline="0" dirty="0" smtClean="0"/>
          </a:p>
        </p:txBody>
      </p:sp>
      <p:sp>
        <p:nvSpPr>
          <p:cNvPr id="4" name="Slide Number Placeholder 3"/>
          <p:cNvSpPr>
            <a:spLocks noGrp="1"/>
          </p:cNvSpPr>
          <p:nvPr>
            <p:ph type="sldNum" sz="quarter" idx="10"/>
          </p:nvPr>
        </p:nvSpPr>
        <p:spPr/>
        <p:txBody>
          <a:bodyPr/>
          <a:lstStyle/>
          <a:p>
            <a:fld id="{DF1BCC6A-2607-4E95-8B01-3C30BC452F4D}" type="slidenum">
              <a:rPr lang="en-US" smtClean="0"/>
              <a:t>18</a:t>
            </a:fld>
            <a:endParaRPr lang="en-US" dirty="0"/>
          </a:p>
        </p:txBody>
      </p:sp>
    </p:spTree>
    <p:extLst>
      <p:ext uri="{BB962C8B-B14F-4D97-AF65-F5344CB8AC3E}">
        <p14:creationId xmlns:p14="http://schemas.microsoft.com/office/powerpoint/2010/main" val="261398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Resources available on the 2801 Second Street building website include:</a:t>
            </a:r>
          </a:p>
          <a:p>
            <a:pPr marL="173422" indent="-173422">
              <a:buFontTx/>
              <a:buChar char="-"/>
            </a:pPr>
            <a:r>
              <a:rPr lang="en-US" sz="1000" dirty="0"/>
              <a:t>Links to the UC Safety Spotlight, a monthly safety publication</a:t>
            </a:r>
          </a:p>
          <a:p>
            <a:pPr marL="173422" indent="-173422">
              <a:buFontTx/>
              <a:buChar char="-"/>
            </a:pPr>
            <a:r>
              <a:rPr lang="en-US" sz="1000" dirty="0"/>
              <a:t>Copies of the EAFPP and IIPP</a:t>
            </a:r>
          </a:p>
          <a:p>
            <a:pPr marL="173422" indent="-173422">
              <a:buFontTx/>
              <a:buChar char="-"/>
            </a:pPr>
            <a:r>
              <a:rPr lang="en-US" sz="1000" dirty="0"/>
              <a:t>Instructions for reporting an injury</a:t>
            </a:r>
          </a:p>
          <a:p>
            <a:pPr marL="173422" indent="-173422">
              <a:buFontTx/>
              <a:buChar char="-"/>
            </a:pPr>
            <a:r>
              <a:rPr lang="en-US" sz="1000" dirty="0"/>
              <a:t>Maps, etc.</a:t>
            </a:r>
          </a:p>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t>19</a:t>
            </a:fld>
            <a:endParaRPr lang="en-US" dirty="0"/>
          </a:p>
        </p:txBody>
      </p:sp>
    </p:spTree>
    <p:extLst>
      <p:ext uri="{BB962C8B-B14F-4D97-AF65-F5344CB8AC3E}">
        <p14:creationId xmlns:p14="http://schemas.microsoft.com/office/powerpoint/2010/main" val="211011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Disasters and emergencies happen</a:t>
            </a:r>
          </a:p>
          <a:p>
            <a:r>
              <a:rPr lang="en-US" sz="1100" dirty="0"/>
              <a:t>They affect our employees (and their families) and our workplace locations</a:t>
            </a:r>
          </a:p>
          <a:p>
            <a:r>
              <a:rPr lang="en-US" sz="1100" dirty="0"/>
              <a:t>In recent months, ANR locations have been affected by Power Outages, Wildfires, Drought, Earthquake, Tsunami advisory, etc.</a:t>
            </a:r>
          </a:p>
          <a:p>
            <a:r>
              <a:rPr lang="en-US" sz="1100" dirty="0"/>
              <a:t>Visit Ready.gov for information on disasters that may occur in the areas you live and work</a:t>
            </a:r>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759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All-staff presentations are archived on our safety services website. We’re</a:t>
            </a:r>
            <a:r>
              <a:rPr lang="en-US" sz="1000" baseline="0" dirty="0" smtClean="0"/>
              <a:t> now adding in presentations for the Oakland office!</a:t>
            </a:r>
            <a:endParaRPr lang="en-US" sz="1000" dirty="0"/>
          </a:p>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t>20</a:t>
            </a:fld>
            <a:endParaRPr lang="en-US" dirty="0"/>
          </a:p>
        </p:txBody>
      </p:sp>
    </p:spTree>
    <p:extLst>
      <p:ext uri="{BB962C8B-B14F-4D97-AF65-F5344CB8AC3E}">
        <p14:creationId xmlns:p14="http://schemas.microsoft.com/office/powerpoint/2010/main" val="290784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7FFB5-C60B-49E7-8A55-1CFA8ED0FA76}" type="slidenum">
              <a:rPr lang="en-US" smtClean="0"/>
              <a:t>21</a:t>
            </a:fld>
            <a:endParaRPr lang="en-US"/>
          </a:p>
        </p:txBody>
      </p:sp>
    </p:spTree>
    <p:extLst>
      <p:ext uri="{BB962C8B-B14F-4D97-AF65-F5344CB8AC3E}">
        <p14:creationId xmlns:p14="http://schemas.microsoft.com/office/powerpoint/2010/main" val="788490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7FFB5-C60B-49E7-8A55-1CFA8ED0FA76}" type="slidenum">
              <a:rPr lang="en-US" smtClean="0"/>
              <a:t>22</a:t>
            </a:fld>
            <a:endParaRPr lang="en-US"/>
          </a:p>
        </p:txBody>
      </p:sp>
    </p:spTree>
    <p:extLst>
      <p:ext uri="{BB962C8B-B14F-4D97-AF65-F5344CB8AC3E}">
        <p14:creationId xmlns:p14="http://schemas.microsoft.com/office/powerpoint/2010/main" val="234854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Annually</a:t>
            </a:r>
            <a:r>
              <a:rPr lang="en-US" baseline="0" dirty="0" smtClean="0"/>
              <a:t>, millions of Californians participate in the Great California </a:t>
            </a:r>
            <a:r>
              <a:rPr lang="en-US" baseline="0" dirty="0" err="1" smtClean="0"/>
              <a:t>ShakeOut</a:t>
            </a:r>
            <a:r>
              <a:rPr lang="en-US" baseline="0" dirty="0" smtClean="0"/>
              <a:t> earthquake drill. It provides an opportunity for us to rehearse the appropriate actions to take during an earthquake, and also provides the opportunity and reminder to review/update emergency plans and supplies, and to practice emergency actions such as evacuation of a building.</a:t>
            </a:r>
          </a:p>
          <a:p>
            <a:endParaRPr lang="en-US" baseline="0" dirty="0" smtClean="0"/>
          </a:p>
          <a:p>
            <a:r>
              <a:rPr lang="en-US" baseline="0" dirty="0" smtClean="0"/>
              <a:t>The ANR building in Davis participates annually, as do many other ANR locations. Will you be one? We encourage you to participate. Contact David Alamillo for more information, or visit Shakeout.org</a:t>
            </a:r>
            <a:endParaRPr lang="en-US" dirty="0" smtClean="0"/>
          </a:p>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t>23</a:t>
            </a:fld>
            <a:endParaRPr lang="en-US" dirty="0"/>
          </a:p>
        </p:txBody>
      </p:sp>
    </p:spTree>
    <p:extLst>
      <p:ext uri="{BB962C8B-B14F-4D97-AF65-F5344CB8AC3E}">
        <p14:creationId xmlns:p14="http://schemas.microsoft.com/office/powerpoint/2010/main" val="231465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For detailed information, review Safety Note #006 (General Earthquake Safety) on the UC ANR website: safety.ucanr.edu</a:t>
            </a:r>
          </a:p>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t>24</a:t>
            </a:fld>
            <a:endParaRPr lang="en-US" dirty="0"/>
          </a:p>
        </p:txBody>
      </p:sp>
    </p:spTree>
    <p:extLst>
      <p:ext uri="{BB962C8B-B14F-4D97-AF65-F5344CB8AC3E}">
        <p14:creationId xmlns:p14="http://schemas.microsoft.com/office/powerpoint/2010/main" val="3452551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7FFB5-C60B-49E7-8A55-1CFA8ED0FA76}" type="slidenum">
              <a:rPr lang="en-US" smtClean="0"/>
              <a:t>25</a:t>
            </a:fld>
            <a:endParaRPr lang="en-US"/>
          </a:p>
        </p:txBody>
      </p:sp>
    </p:spTree>
    <p:extLst>
      <p:ext uri="{BB962C8B-B14F-4D97-AF65-F5344CB8AC3E}">
        <p14:creationId xmlns:p14="http://schemas.microsoft.com/office/powerpoint/2010/main" val="273366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September is National Preparedness </a:t>
            </a:r>
            <a:r>
              <a:rPr lang="en-US" sz="1000" b="1" dirty="0"/>
              <a:t>Month</a:t>
            </a:r>
          </a:p>
          <a:p>
            <a:pPr defTabSz="924916">
              <a:defRPr/>
            </a:pPr>
            <a:r>
              <a:rPr lang="en-US" sz="1000" dirty="0"/>
              <a:t>Preparedness is a year round activity. However, September is the month for recognizing national preparedness. The Federal Emergency Management Agency (FEMA), in partnership with the Ready Campaign, will again kickoff National Preparedness Month (NPM) this September.</a:t>
            </a:r>
            <a:endParaRPr lang="en-US" sz="1000" b="1" dirty="0"/>
          </a:p>
          <a:p>
            <a:pPr marL="331860" indent="-331860">
              <a:buFont typeface="Arial" panose="020B0604020202020204" pitchFamily="34" charset="0"/>
              <a:buChar char="•"/>
            </a:pPr>
            <a:r>
              <a:rPr lang="en-US" sz="1000" dirty="0"/>
              <a:t>A nationwide initiative designed to encourage Americans to take simple steps to prepare for emergencies in their homes, workplace and communities.</a:t>
            </a:r>
          </a:p>
          <a:p>
            <a:pPr marL="331860" indent="-331860">
              <a:buFont typeface="Arial" panose="020B0604020202020204" pitchFamily="34" charset="0"/>
              <a:buChar char="•"/>
            </a:pPr>
            <a:r>
              <a:rPr lang="en-US" sz="1000" dirty="0"/>
              <a:t>Preparedness is everyone’s responsibility. The better prepared you are, the more likely you can help, or free-up First Responders for those in dire need.</a:t>
            </a:r>
          </a:p>
          <a:p>
            <a:pPr marL="331860" indent="-331860">
              <a:buFont typeface="Arial" panose="020B0604020202020204" pitchFamily="34" charset="0"/>
              <a:buChar char="•"/>
            </a:pPr>
            <a:r>
              <a:rPr lang="en-US" dirty="0"/>
              <a:t>This NPM will focus on planning, with an overarching theme: </a:t>
            </a:r>
            <a:r>
              <a:rPr lang="en-US" b="1" dirty="0"/>
              <a:t>Disasters Happen. Prepare Now. Learn How.</a:t>
            </a:r>
            <a:r>
              <a:rPr lang="en-US" dirty="0"/>
              <a:t>   </a:t>
            </a:r>
          </a:p>
          <a:p>
            <a:pPr marL="331860" indent="-331860">
              <a:buFont typeface="Arial" panose="020B0604020202020204" pitchFamily="34" charset="0"/>
              <a:buChar char="•"/>
            </a:pPr>
            <a:r>
              <a:rPr lang="en-US" sz="1000" dirty="0"/>
              <a:t>Get </a:t>
            </a:r>
            <a:r>
              <a:rPr lang="en-US" sz="1000" dirty="0"/>
              <a:t>started with the universal building blocks of emergency preparedness:</a:t>
            </a:r>
          </a:p>
          <a:p>
            <a:pPr marL="719030" lvl="2" indent="-276550">
              <a:buFont typeface="Arial" panose="020B0604020202020204" pitchFamily="34" charset="0"/>
              <a:buChar char="•"/>
              <a:defRPr/>
            </a:pPr>
            <a:r>
              <a:rPr lang="en-US" sz="1000" dirty="0"/>
              <a:t>Be Informed</a:t>
            </a:r>
          </a:p>
          <a:p>
            <a:pPr marL="719030" lvl="2" indent="-276550">
              <a:buFont typeface="Arial" panose="020B0604020202020204" pitchFamily="34" charset="0"/>
              <a:buChar char="•"/>
              <a:defRPr/>
            </a:pPr>
            <a:r>
              <a:rPr lang="en-US" sz="1000" dirty="0"/>
              <a:t>Make a Plan</a:t>
            </a:r>
          </a:p>
          <a:p>
            <a:pPr marL="719030" lvl="2" indent="-276550">
              <a:buFont typeface="Arial" panose="020B0604020202020204" pitchFamily="34" charset="0"/>
              <a:buChar char="•"/>
              <a:defRPr/>
            </a:pPr>
            <a:r>
              <a:rPr lang="en-US" sz="1000" dirty="0"/>
              <a:t>Build a Kit</a:t>
            </a:r>
          </a:p>
          <a:p>
            <a:pPr marL="276550" lvl="1" indent="-276550">
              <a:buFont typeface="Arial" panose="020B0604020202020204" pitchFamily="34" charset="0"/>
              <a:buChar char="•"/>
              <a:defRPr/>
            </a:pPr>
            <a:r>
              <a:rPr lang="en-US" sz="1000" dirty="0"/>
              <a:t>Build upon this foundation by getting involved, and by encouraging co-workers, friends, family and neighbors.</a:t>
            </a:r>
          </a:p>
          <a:p>
            <a:pPr marL="276550" lvl="1" indent="-276550" defTabSz="884959">
              <a:buFont typeface="Arial" panose="020B0604020202020204" pitchFamily="34" charset="0"/>
              <a:buChar char="•"/>
              <a:defRPr/>
            </a:pPr>
            <a:r>
              <a:rPr lang="en-US" sz="1000" dirty="0"/>
              <a:t>Share the message of preparedness and engage others in preparedness activities. People are more likely to hear and act on messages from people they know and trust.</a:t>
            </a:r>
          </a:p>
          <a:p>
            <a:pPr marL="276550" lvl="1" indent="-276550">
              <a:buFont typeface="Arial" panose="020B0604020202020204" pitchFamily="34" charset="0"/>
              <a:buChar char="•"/>
              <a:defRPr/>
            </a:pPr>
            <a:r>
              <a:rPr lang="en-US" sz="1000" dirty="0"/>
              <a:t>Don’t rely upon others, always prepare to be self—reliant for at a minimum of 3 days (the first 72 hours).</a:t>
            </a:r>
            <a:endParaRPr lang="en-US" sz="1000" b="1" i="1" dirty="0">
              <a:solidFill>
                <a:srgbClr val="FF0000"/>
              </a:solidFill>
            </a:endParaRPr>
          </a:p>
          <a:p>
            <a:endParaRPr lang="en-US" sz="1000"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2203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buFont typeface="Arial" panose="020B0604020202020204" pitchFamily="34" charset="0"/>
              <a:buChar char="•"/>
            </a:pPr>
            <a:r>
              <a:rPr lang="en-US" dirty="0" smtClean="0">
                <a:solidFill>
                  <a:srgbClr val="0070C0"/>
                </a:solidFill>
              </a:rPr>
              <a:t>Stay informed</a:t>
            </a:r>
            <a:r>
              <a:rPr lang="en-US" baseline="0" dirty="0" smtClean="0">
                <a:solidFill>
                  <a:srgbClr val="0070C0"/>
                </a:solidFill>
              </a:rPr>
              <a:t> of emergency information and updates.</a:t>
            </a:r>
          </a:p>
          <a:p>
            <a:pPr marL="289036" indent="-289036">
              <a:buFont typeface="Arial" panose="020B0604020202020204" pitchFamily="34" charset="0"/>
              <a:buChar char="•"/>
            </a:pPr>
            <a:r>
              <a:rPr lang="en-US" baseline="0" dirty="0" smtClean="0">
                <a:solidFill>
                  <a:srgbClr val="0070C0"/>
                </a:solidFill>
              </a:rPr>
              <a:t>During business hours listen for the building PA system and follow the direction of Floor Wardens.</a:t>
            </a:r>
          </a:p>
          <a:p>
            <a:pPr marL="289036" indent="-289036">
              <a:buFont typeface="Arial" panose="020B0604020202020204" pitchFamily="34" charset="0"/>
              <a:buChar char="•"/>
            </a:pPr>
            <a:r>
              <a:rPr lang="en-US" baseline="0" dirty="0" smtClean="0">
                <a:solidFill>
                  <a:srgbClr val="0070C0"/>
                </a:solidFill>
              </a:rPr>
              <a:t>After hours information will be available from the UCOP emergency information line (866) 272-9009, and sent to those who have registered to receive updates from the UCOP Alert emergency notification system.</a:t>
            </a:r>
          </a:p>
          <a:p>
            <a:pPr marL="289036" indent="-289036">
              <a:buFont typeface="Arial" panose="020B0604020202020204" pitchFamily="34" charset="0"/>
              <a:buChar char="•"/>
            </a:pPr>
            <a:r>
              <a:rPr lang="en-US" baseline="0" dirty="0" smtClean="0">
                <a:solidFill>
                  <a:srgbClr val="0070C0"/>
                </a:solidFill>
              </a:rPr>
              <a:t>Tune into Bay Area AM radio stations for local updates to large scale emergencies.</a:t>
            </a:r>
            <a:endParaRPr lang="en-US" dirty="0" smtClean="0">
              <a:solidFill>
                <a:srgbClr val="0070C0"/>
              </a:solidFill>
            </a:endParaRPr>
          </a:p>
          <a:p>
            <a:pPr marL="289036" indent="-289036">
              <a:buFont typeface="Arial" panose="020B0604020202020204" pitchFamily="34" charset="0"/>
              <a:buChar char="•"/>
            </a:pPr>
            <a:r>
              <a:rPr lang="en-US" dirty="0" smtClean="0">
                <a:solidFill>
                  <a:srgbClr val="0070C0"/>
                </a:solidFill>
              </a:rPr>
              <a:t>Text First. Talk Second.</a:t>
            </a:r>
            <a:r>
              <a:rPr lang="en-US" dirty="0" smtClean="0">
                <a:solidFill>
                  <a:srgbClr val="FF0000"/>
                </a:solidFill>
              </a:rPr>
              <a:t> </a:t>
            </a:r>
            <a:r>
              <a:rPr lang="en-US" dirty="0" smtClean="0"/>
              <a:t>During large-scale emergencies, mobile call volume may simply overwhelm provider capacity. Experts recommend communicating via SMS text messaging as your first choice during the immediate aftermath</a:t>
            </a:r>
          </a:p>
          <a:p>
            <a:pPr lvl="1"/>
            <a:r>
              <a:rPr lang="en-US" dirty="0" smtClean="0"/>
              <a:t>(a single one-minute call takes up the same bandwidth as 800 text messages)</a:t>
            </a:r>
          </a:p>
          <a:p>
            <a:endParaRPr lang="en-US" dirty="0"/>
          </a:p>
        </p:txBody>
      </p:sp>
      <p:sp>
        <p:nvSpPr>
          <p:cNvPr id="4" name="Slide Number Placeholder 3"/>
          <p:cNvSpPr>
            <a:spLocks noGrp="1"/>
          </p:cNvSpPr>
          <p:nvPr>
            <p:ph type="sldNum" sz="quarter" idx="10"/>
          </p:nvPr>
        </p:nvSpPr>
        <p:spPr/>
        <p:txBody>
          <a:bodyPr/>
          <a:lstStyle/>
          <a:p>
            <a:fld id="{D727FFB5-C60B-49E7-8A55-1CFA8ED0FA76}" type="slidenum">
              <a:rPr lang="en-US" smtClean="0"/>
              <a:t>4</a:t>
            </a:fld>
            <a:endParaRPr lang="en-US"/>
          </a:p>
        </p:txBody>
      </p:sp>
    </p:spTree>
    <p:extLst>
      <p:ext uri="{BB962C8B-B14F-4D97-AF65-F5344CB8AC3E}">
        <p14:creationId xmlns:p14="http://schemas.microsoft.com/office/powerpoint/2010/main" val="327300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and refresher on information presented during the February 2017 webinar</a:t>
            </a:r>
            <a:endParaRPr lang="en-US"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1554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Reminder and refresher on information presented during the February 2017 webinar</a:t>
            </a:r>
          </a:p>
          <a:p>
            <a:endParaRPr lang="en-US"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4814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Reminder and refresher on information presented during the February 2017 webinar</a:t>
            </a:r>
          </a:p>
          <a:p>
            <a:endParaRPr lang="en-US"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5336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6625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When separated from family members consider ways to re-assure each other of reunion and express support. Decide on simple scripts and responses ahead of time to save battery life and avoid confusion. (OK/NOT OK, Need/Have, C U soon/@home/@grandmas/tomorrow, Love you)</a:t>
            </a:r>
          </a:p>
          <a:p>
            <a:endParaRPr lang="en-US" sz="1100" dirty="0"/>
          </a:p>
          <a:p>
            <a:r>
              <a:rPr lang="en-US" sz="1100" dirty="0"/>
              <a:t>Consider a practice drill of your communications plan. </a:t>
            </a:r>
            <a:endParaRPr lang="en-US" sz="1100" dirty="0"/>
          </a:p>
        </p:txBody>
      </p:sp>
      <p:sp>
        <p:nvSpPr>
          <p:cNvPr id="4" name="Slide Number Placeholder 3"/>
          <p:cNvSpPr>
            <a:spLocks noGrp="1"/>
          </p:cNvSpPr>
          <p:nvPr>
            <p:ph type="sldNum" sz="quarter" idx="10"/>
          </p:nvPr>
        </p:nvSpPr>
        <p:spPr/>
        <p:txBody>
          <a:bodyPr/>
          <a:lstStyle/>
          <a:p>
            <a:fld id="{DF1BCC6A-2607-4E95-8B01-3C30BC452F4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64576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4504"/>
          <a:stretch/>
        </p:blipFill>
        <p:spPr>
          <a:xfrm flipH="1">
            <a:off x="0" y="0"/>
            <a:ext cx="8369300" cy="939800"/>
          </a:xfrm>
          <a:prstGeom prst="rect">
            <a:avLst/>
          </a:prstGeom>
        </p:spPr>
      </p:pic>
    </p:spTree>
    <p:extLst>
      <p:ext uri="{BB962C8B-B14F-4D97-AF65-F5344CB8AC3E}">
        <p14:creationId xmlns:p14="http://schemas.microsoft.com/office/powerpoint/2010/main" val="57317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1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958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819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038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03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675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0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956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afety.ucanr.edu/Safety_Notes/" TargetMode="External"/><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hyperlink" Target="http://safety.ucanr.org/Programs/emergency/" TargetMode="External"/><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hyperlink" Target="http://www.ucop.edu/environment-health-safety/resources/safety-spotlight.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hyperlink" Target="http://ucop.edu/risk-services/crisis-management/ucop-staff-emergency-procedur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hyperlink" Target="http://ucop.edu/risk-services/crisis-management/ucop-staff-emergency-procedures/franklin-building-emergency-procedures.html" TargetMode="Externa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ucop.edu/risk-services/crisis-management/ucop-staff-emergency-procedures/franklin-building-emergency-procedure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cop.edu/risk-services/crisis-management/ucop-staff-emergency-procedures/franklin-building-emergency-procedures.html" TargetMode="External"/><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ucop.edu/risk-services/crisis-management/ucop-staff-emergency-procedures/franklin-building-emergency-procedure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ucanr.edu/2ndstreetsafet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afety.ucanr.edu/Training/Presentations/Staff_Meetings/" TargetMode="Externa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hyperlink" Target="https://www.ready.gov/september" TargetMode="Externa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hyperlink" Target="http://myhazards.calema.ca.gov/" TargetMode="External"/><Relationship Id="rId10" Type="http://schemas.openxmlformats.org/officeDocument/2006/relationships/image" Target="../media/image30.png"/><Relationship Id="rId4" Type="http://schemas.openxmlformats.org/officeDocument/2006/relationships/hyperlink" Target="http://www.ready.gov/be-informed" TargetMode="External"/><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hyperlink" Target="http://myhazards.caloes.ca.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hyperlink" Target="http://myhazards.caloes.ca.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hyperlink" Target="http://myhazards.caloes.ca.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hyperlink" Target="http://www.ready.gov/utility-shut-safet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1416" y="3772218"/>
            <a:ext cx="7172265" cy="1117600"/>
          </a:xfrm>
        </p:spPr>
        <p:txBody>
          <a:bodyPr/>
          <a:lstStyle/>
          <a:p>
            <a:r>
              <a:rPr lang="en-US" sz="3600" b="1" dirty="0" smtClean="0">
                <a:solidFill>
                  <a:schemeClr val="accent2">
                    <a:lumMod val="75000"/>
                  </a:schemeClr>
                </a:solidFill>
              </a:rPr>
              <a:t>Emergency Preparedness</a:t>
            </a:r>
            <a:endParaRPr lang="en-US" sz="3600" b="1" dirty="0">
              <a:solidFill>
                <a:schemeClr val="accent2">
                  <a:lumMod val="75000"/>
                </a:schemeClr>
              </a:solidFill>
            </a:endParaRPr>
          </a:p>
        </p:txBody>
      </p:sp>
      <p:sp>
        <p:nvSpPr>
          <p:cNvPr id="6" name="Subtitle 5"/>
          <p:cNvSpPr>
            <a:spLocks noGrp="1"/>
          </p:cNvSpPr>
          <p:nvPr>
            <p:ph type="subTitle" idx="1"/>
          </p:nvPr>
        </p:nvSpPr>
        <p:spPr>
          <a:xfrm>
            <a:off x="6705600" y="4612640"/>
            <a:ext cx="2145161" cy="1452880"/>
          </a:xfrm>
        </p:spPr>
        <p:txBody>
          <a:bodyPr/>
          <a:lstStyle/>
          <a:p>
            <a:pPr algn="r"/>
            <a:endParaRPr lang="en-US" sz="2000" dirty="0" smtClean="0"/>
          </a:p>
          <a:p>
            <a:pPr algn="r"/>
            <a:r>
              <a:rPr lang="en-US" sz="1600" dirty="0" smtClean="0"/>
              <a:t>Franklin Bldg. - UCOP</a:t>
            </a:r>
          </a:p>
          <a:p>
            <a:pPr algn="r"/>
            <a:r>
              <a:rPr lang="en-US" sz="1600" dirty="0" smtClean="0"/>
              <a:t> ANR Staff Meeting</a:t>
            </a:r>
          </a:p>
          <a:p>
            <a:pPr algn="r"/>
            <a:r>
              <a:rPr lang="en-US" sz="1600" dirty="0" smtClean="0"/>
              <a:t>September, </a:t>
            </a:r>
            <a:r>
              <a:rPr lang="en-US" sz="1600" dirty="0" smtClean="0"/>
              <a:t>2018</a:t>
            </a:r>
            <a:endParaRPr lang="en-US" sz="1600" dirty="0"/>
          </a:p>
        </p:txBody>
      </p:sp>
      <p:pic>
        <p:nvPicPr>
          <p:cNvPr id="2" name="Picture 1"/>
          <p:cNvPicPr>
            <a:picLocks noChangeAspect="1"/>
          </p:cNvPicPr>
          <p:nvPr/>
        </p:nvPicPr>
        <p:blipFill>
          <a:blip r:embed="rId3"/>
          <a:stretch>
            <a:fillRect/>
          </a:stretch>
        </p:blipFill>
        <p:spPr>
          <a:xfrm>
            <a:off x="1708974" y="1203405"/>
            <a:ext cx="5564188" cy="26427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26244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528" y="269458"/>
            <a:ext cx="8424672" cy="3360920"/>
          </a:xfrm>
          <a:prstGeom prst="rect">
            <a:avLst/>
          </a:prstGeom>
          <a:noFill/>
        </p:spPr>
        <p:txBody>
          <a:bodyPr wrap="square" rtlCol="0">
            <a:spAutoFit/>
          </a:bodyPr>
          <a:lstStyle/>
          <a:p>
            <a:r>
              <a:rPr lang="en-US" sz="3600" dirty="0" smtClean="0">
                <a:solidFill>
                  <a:srgbClr val="0070C0"/>
                </a:solidFill>
                <a:latin typeface="+mj-lt"/>
                <a:cs typeface="Georgia" charset="0"/>
              </a:rPr>
              <a:t>Build a Kit</a:t>
            </a:r>
            <a:endParaRPr lang="en-US" sz="3600" dirty="0">
              <a:solidFill>
                <a:srgbClr val="0070C0"/>
              </a:solidFill>
              <a:latin typeface="+mj-lt"/>
              <a:cs typeface="Georgia" charset="0"/>
            </a:endParaRPr>
          </a:p>
          <a:p>
            <a:pPr marL="0" lvl="1">
              <a:spcBef>
                <a:spcPct val="20000"/>
              </a:spcBef>
              <a:defRPr/>
            </a:pPr>
            <a:endParaRPr lang="en-US" sz="1200" b="1" dirty="0">
              <a:solidFill>
                <a:srgbClr val="0070C0"/>
              </a:solidFill>
              <a:latin typeface="Calibri"/>
            </a:endParaRPr>
          </a:p>
          <a:p>
            <a:pPr marL="285750" lvl="1" indent="-285750">
              <a:buFont typeface="Arial" panose="020B0604020202020204" pitchFamily="34" charset="0"/>
              <a:buChar char="•"/>
              <a:defRPr/>
            </a:pPr>
            <a:r>
              <a:rPr lang="en-US" dirty="0" smtClean="0">
                <a:solidFill>
                  <a:prstClr val="black"/>
                </a:solidFill>
              </a:rPr>
              <a:t>Pre-packaged or build from home</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Store in an easily accessible location</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Use a large, watertight container (e.g. large plastic garbage can with lid &amp; wheels)</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Checklist are available from – Ready.gov, 72hours.org, </a:t>
            </a:r>
            <a:r>
              <a:rPr lang="en-US" dirty="0" err="1" smtClean="0">
                <a:solidFill>
                  <a:prstClr val="black"/>
                </a:solidFill>
              </a:rPr>
              <a:t>Redcross</a:t>
            </a:r>
            <a:r>
              <a:rPr lang="en-US" dirty="0" smtClean="0">
                <a:solidFill>
                  <a:prstClr val="black"/>
                </a:solidFill>
              </a:rPr>
              <a:t>, the CDC, etc.</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endParaRPr lang="en-US" dirty="0">
              <a:solidFill>
                <a:prstClr val="black"/>
              </a:solidFill>
            </a:endParaRPr>
          </a:p>
        </p:txBody>
      </p:sp>
      <p:pic>
        <p:nvPicPr>
          <p:cNvPr id="2" name="Picture 1"/>
          <p:cNvPicPr>
            <a:picLocks noChangeAspect="1"/>
          </p:cNvPicPr>
          <p:nvPr/>
        </p:nvPicPr>
        <p:blipFill>
          <a:blip r:embed="rId3"/>
          <a:stretch>
            <a:fillRect/>
          </a:stretch>
        </p:blipFill>
        <p:spPr>
          <a:xfrm>
            <a:off x="6302549" y="139352"/>
            <a:ext cx="2638252" cy="1313528"/>
          </a:xfrm>
          <a:prstGeom prst="rect">
            <a:avLst/>
          </a:prstGeom>
        </p:spPr>
      </p:pic>
      <p:pic>
        <p:nvPicPr>
          <p:cNvPr id="3" name="Picture 2"/>
          <p:cNvPicPr>
            <a:picLocks noChangeAspect="1"/>
          </p:cNvPicPr>
          <p:nvPr/>
        </p:nvPicPr>
        <p:blipFill>
          <a:blip r:embed="rId4"/>
          <a:stretch>
            <a:fillRect/>
          </a:stretch>
        </p:blipFill>
        <p:spPr>
          <a:xfrm>
            <a:off x="1230542" y="3246711"/>
            <a:ext cx="6922745" cy="2696471"/>
          </a:xfrm>
          <a:prstGeom prst="rect">
            <a:avLst/>
          </a:prstGeom>
        </p:spPr>
      </p:pic>
      <p:sp>
        <p:nvSpPr>
          <p:cNvPr id="5" name="Right Arrow 4"/>
          <p:cNvSpPr/>
          <p:nvPr/>
        </p:nvSpPr>
        <p:spPr>
          <a:xfrm>
            <a:off x="712382" y="3267031"/>
            <a:ext cx="396240" cy="1524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4316112" y="5007427"/>
            <a:ext cx="493819" cy="268247"/>
          </a:xfrm>
          <a:prstGeom prst="rect">
            <a:avLst/>
          </a:prstGeom>
        </p:spPr>
      </p:pic>
      <p:pic>
        <p:nvPicPr>
          <p:cNvPr id="8" name="Picture 7"/>
          <p:cNvPicPr>
            <a:picLocks noChangeAspect="1"/>
          </p:cNvPicPr>
          <p:nvPr/>
        </p:nvPicPr>
        <p:blipFill>
          <a:blip r:embed="rId5"/>
          <a:stretch>
            <a:fillRect/>
          </a:stretch>
        </p:blipFill>
        <p:spPr>
          <a:xfrm>
            <a:off x="699152" y="4519747"/>
            <a:ext cx="493819" cy="268247"/>
          </a:xfrm>
          <a:prstGeom prst="rect">
            <a:avLst/>
          </a:prstGeom>
        </p:spPr>
      </p:pic>
      <p:pic>
        <p:nvPicPr>
          <p:cNvPr id="9" name="Picture 8"/>
          <p:cNvPicPr>
            <a:picLocks noChangeAspect="1"/>
          </p:cNvPicPr>
          <p:nvPr/>
        </p:nvPicPr>
        <p:blipFill>
          <a:blip r:embed="rId5"/>
          <a:stretch>
            <a:fillRect/>
          </a:stretch>
        </p:blipFill>
        <p:spPr>
          <a:xfrm>
            <a:off x="4346592" y="3381827"/>
            <a:ext cx="493819" cy="268247"/>
          </a:xfrm>
          <a:prstGeom prst="rect">
            <a:avLst/>
          </a:prstGeom>
        </p:spPr>
      </p:pic>
      <p:pic>
        <p:nvPicPr>
          <p:cNvPr id="10" name="Picture 9"/>
          <p:cNvPicPr>
            <a:picLocks noChangeAspect="1"/>
          </p:cNvPicPr>
          <p:nvPr/>
        </p:nvPicPr>
        <p:blipFill>
          <a:blip r:embed="rId5"/>
          <a:stretch>
            <a:fillRect/>
          </a:stretch>
        </p:blipFill>
        <p:spPr>
          <a:xfrm>
            <a:off x="4346592" y="4062547"/>
            <a:ext cx="493819" cy="268247"/>
          </a:xfrm>
          <a:prstGeom prst="rect">
            <a:avLst/>
          </a:prstGeom>
        </p:spPr>
      </p:pic>
      <p:pic>
        <p:nvPicPr>
          <p:cNvPr id="11" name="Picture 10"/>
          <p:cNvPicPr>
            <a:picLocks noChangeAspect="1"/>
          </p:cNvPicPr>
          <p:nvPr/>
        </p:nvPicPr>
        <p:blipFill>
          <a:blip r:embed="rId5"/>
          <a:stretch>
            <a:fillRect/>
          </a:stretch>
        </p:blipFill>
        <p:spPr>
          <a:xfrm>
            <a:off x="4316112" y="4672147"/>
            <a:ext cx="493819" cy="268247"/>
          </a:xfrm>
          <a:prstGeom prst="rect">
            <a:avLst/>
          </a:prstGeom>
        </p:spPr>
      </p:pic>
    </p:spTree>
    <p:extLst>
      <p:ext uri="{BB962C8B-B14F-4D97-AF65-F5344CB8AC3E}">
        <p14:creationId xmlns:p14="http://schemas.microsoft.com/office/powerpoint/2010/main" val="365408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528" y="269458"/>
            <a:ext cx="8424672" cy="6432530"/>
          </a:xfrm>
          <a:prstGeom prst="rect">
            <a:avLst/>
          </a:prstGeom>
          <a:noFill/>
        </p:spPr>
        <p:txBody>
          <a:bodyPr wrap="square" rtlCol="0">
            <a:spAutoFit/>
          </a:bodyPr>
          <a:lstStyle/>
          <a:p>
            <a:r>
              <a:rPr lang="en-US" sz="3600" dirty="0" smtClean="0">
                <a:solidFill>
                  <a:srgbClr val="0070C0"/>
                </a:solidFill>
                <a:latin typeface="+mj-lt"/>
                <a:cs typeface="Georgia" charset="0"/>
              </a:rPr>
              <a:t>ANR Resources</a:t>
            </a:r>
          </a:p>
          <a:p>
            <a:endParaRPr lang="en-US" sz="1200" dirty="0">
              <a:solidFill>
                <a:srgbClr val="0070C0"/>
              </a:solidFill>
              <a:latin typeface="+mj-lt"/>
              <a:cs typeface="Georgia" charset="0"/>
            </a:endParaRPr>
          </a:p>
          <a:p>
            <a:pPr marL="0" lvl="1">
              <a:defRPr/>
            </a:pPr>
            <a:r>
              <a:rPr lang="en-US" sz="2000" b="1" dirty="0">
                <a:solidFill>
                  <a:srgbClr val="C00000"/>
                </a:solidFill>
              </a:rPr>
              <a:t>Safety Notes Series on Emergency </a:t>
            </a:r>
            <a:r>
              <a:rPr lang="en-US" sz="2000" b="1" dirty="0" smtClean="0">
                <a:solidFill>
                  <a:srgbClr val="C00000"/>
                </a:solidFill>
              </a:rPr>
              <a:t>Preparedness</a:t>
            </a:r>
          </a:p>
          <a:p>
            <a:pPr marL="914400" lvl="3">
              <a:defRPr/>
            </a:pPr>
            <a:endParaRPr lang="en-US" sz="300" dirty="0" smtClean="0">
              <a:hlinkClick r:id="rId3"/>
            </a:endParaRPr>
          </a:p>
          <a:p>
            <a:pPr marL="914400" lvl="3">
              <a:defRPr/>
            </a:pPr>
            <a:r>
              <a:rPr lang="en-US" sz="1600" dirty="0" smtClean="0">
                <a:hlinkClick r:id="rId3"/>
              </a:rPr>
              <a:t>http</a:t>
            </a:r>
            <a:r>
              <a:rPr lang="en-US" sz="1600" dirty="0">
                <a:hlinkClick r:id="rId3"/>
              </a:rPr>
              <a:t>://safety.ucanr.edu/Safety_Notes</a:t>
            </a:r>
            <a:r>
              <a:rPr lang="en-US" sz="1600" dirty="0" smtClean="0">
                <a:hlinkClick r:id="rId3"/>
              </a:rPr>
              <a:t>/</a:t>
            </a:r>
            <a:endParaRPr lang="en-US" sz="1600" dirty="0" smtClean="0"/>
          </a:p>
          <a:p>
            <a:pPr marL="0" lvl="1">
              <a:defRPr/>
            </a:pPr>
            <a:endParaRPr lang="en-US" sz="1200" dirty="0"/>
          </a:p>
          <a:p>
            <a:pPr marL="285750" indent="-285750">
              <a:buFont typeface="Arial" pitchFamily="34" charset="0"/>
              <a:buChar char="•"/>
            </a:pPr>
            <a:endParaRPr lang="en-US" sz="600" b="1" u="sng" dirty="0">
              <a:solidFill>
                <a:prstClr val="black"/>
              </a:solidFill>
            </a:endParaRPr>
          </a:p>
          <a:p>
            <a:r>
              <a:rPr lang="en-US" b="1" u="sng" dirty="0">
                <a:solidFill>
                  <a:prstClr val="black"/>
                </a:solidFill>
              </a:rPr>
              <a:t>#166:</a:t>
            </a:r>
            <a:r>
              <a:rPr lang="en-US" b="1" dirty="0">
                <a:solidFill>
                  <a:prstClr val="black"/>
                </a:solidFill>
              </a:rPr>
              <a:t> </a:t>
            </a:r>
            <a:r>
              <a:rPr lang="en-US" b="1" cap="all" dirty="0">
                <a:solidFill>
                  <a:srgbClr val="C00000"/>
                </a:solidFill>
              </a:rPr>
              <a:t>Office Preparedness</a:t>
            </a:r>
            <a:endParaRPr lang="en-US" b="1" dirty="0">
              <a:solidFill>
                <a:srgbClr val="C00000"/>
              </a:solidFill>
            </a:endParaRPr>
          </a:p>
          <a:p>
            <a:pPr lvl="1"/>
            <a:r>
              <a:rPr lang="en-US" dirty="0">
                <a:solidFill>
                  <a:prstClr val="black"/>
                </a:solidFill>
              </a:rPr>
              <a:t>employees likely spend near 8 hours each day at the office, so the possibility of being at work during a major catastrophe is likely</a:t>
            </a:r>
            <a:r>
              <a:rPr lang="en-US" dirty="0" smtClean="0">
                <a:solidFill>
                  <a:prstClr val="black"/>
                </a:solidFill>
              </a:rPr>
              <a:t>.</a:t>
            </a:r>
          </a:p>
          <a:p>
            <a:pPr lvl="1"/>
            <a:endParaRPr lang="en-US" sz="800" b="1" dirty="0">
              <a:solidFill>
                <a:prstClr val="black"/>
              </a:solidFill>
            </a:endParaRPr>
          </a:p>
          <a:p>
            <a:r>
              <a:rPr lang="en-US" b="1" u="sng" dirty="0">
                <a:solidFill>
                  <a:prstClr val="black"/>
                </a:solidFill>
              </a:rPr>
              <a:t>#167</a:t>
            </a:r>
            <a:r>
              <a:rPr lang="en-US" b="1" dirty="0">
                <a:solidFill>
                  <a:prstClr val="black"/>
                </a:solidFill>
              </a:rPr>
              <a:t>: </a:t>
            </a:r>
            <a:r>
              <a:rPr lang="en-US" b="1" dirty="0">
                <a:solidFill>
                  <a:srgbClr val="C00000"/>
                </a:solidFill>
              </a:rPr>
              <a:t>BE INFORMED</a:t>
            </a:r>
          </a:p>
          <a:p>
            <a:pPr lvl="1"/>
            <a:r>
              <a:rPr lang="en-US" dirty="0">
                <a:solidFill>
                  <a:srgbClr val="0000FF"/>
                </a:solidFill>
              </a:rPr>
              <a:t>Be Informed </a:t>
            </a:r>
            <a:r>
              <a:rPr lang="en-US" dirty="0">
                <a:solidFill>
                  <a:prstClr val="black"/>
                </a:solidFill>
              </a:rPr>
              <a:t>about the potential hazards and risks in your area and learn the appropriate ways to respond to them</a:t>
            </a:r>
            <a:r>
              <a:rPr lang="en-US" dirty="0" smtClean="0">
                <a:solidFill>
                  <a:prstClr val="black"/>
                </a:solidFill>
              </a:rPr>
              <a:t>.</a:t>
            </a:r>
          </a:p>
          <a:p>
            <a:pPr lvl="1"/>
            <a:endParaRPr lang="en-US" sz="800" dirty="0">
              <a:solidFill>
                <a:prstClr val="black"/>
              </a:solidFill>
            </a:endParaRPr>
          </a:p>
          <a:p>
            <a:r>
              <a:rPr lang="en-US" b="1" u="sng" dirty="0" smtClean="0">
                <a:solidFill>
                  <a:prstClr val="black"/>
                </a:solidFill>
              </a:rPr>
              <a:t>#</a:t>
            </a:r>
            <a:r>
              <a:rPr lang="en-US" b="1" u="sng" dirty="0">
                <a:solidFill>
                  <a:prstClr val="black"/>
                </a:solidFill>
              </a:rPr>
              <a:t>168</a:t>
            </a:r>
            <a:r>
              <a:rPr lang="en-US" b="1" dirty="0">
                <a:solidFill>
                  <a:prstClr val="black"/>
                </a:solidFill>
              </a:rPr>
              <a:t>: </a:t>
            </a:r>
            <a:r>
              <a:rPr lang="en-US" b="1" dirty="0">
                <a:solidFill>
                  <a:srgbClr val="C00000"/>
                </a:solidFill>
              </a:rPr>
              <a:t>MAKE A PLAN</a:t>
            </a:r>
          </a:p>
          <a:p>
            <a:pPr lvl="1"/>
            <a:r>
              <a:rPr lang="en-US" dirty="0">
                <a:solidFill>
                  <a:srgbClr val="0000FF"/>
                </a:solidFill>
              </a:rPr>
              <a:t>Make a Plan </a:t>
            </a:r>
            <a:r>
              <a:rPr lang="en-US" dirty="0">
                <a:solidFill>
                  <a:prstClr val="black"/>
                </a:solidFill>
              </a:rPr>
              <a:t>with your family or household members to discuss how to prepare and respond to emergencies that are most likely to happen where you live, learn, work and play</a:t>
            </a:r>
            <a:r>
              <a:rPr lang="en-US" dirty="0" smtClean="0">
                <a:solidFill>
                  <a:prstClr val="black"/>
                </a:solidFill>
              </a:rPr>
              <a:t>.</a:t>
            </a:r>
          </a:p>
          <a:p>
            <a:pPr lvl="1"/>
            <a:endParaRPr lang="en-US" sz="800" dirty="0">
              <a:solidFill>
                <a:prstClr val="black"/>
              </a:solidFill>
            </a:endParaRPr>
          </a:p>
          <a:p>
            <a:r>
              <a:rPr lang="en-US" b="1" u="sng" dirty="0">
                <a:solidFill>
                  <a:prstClr val="black"/>
                </a:solidFill>
              </a:rPr>
              <a:t>#169</a:t>
            </a:r>
            <a:r>
              <a:rPr lang="en-US" b="1" dirty="0">
                <a:solidFill>
                  <a:prstClr val="black"/>
                </a:solidFill>
              </a:rPr>
              <a:t>: </a:t>
            </a:r>
            <a:r>
              <a:rPr lang="en-US" b="1" dirty="0">
                <a:solidFill>
                  <a:srgbClr val="C00000"/>
                </a:solidFill>
              </a:rPr>
              <a:t>BUILD A KIT</a:t>
            </a:r>
          </a:p>
          <a:p>
            <a:pPr lvl="1"/>
            <a:r>
              <a:rPr lang="en-US" dirty="0">
                <a:solidFill>
                  <a:srgbClr val="0000FF"/>
                </a:solidFill>
              </a:rPr>
              <a:t>Build a Kit</a:t>
            </a:r>
            <a:r>
              <a:rPr lang="en-US" dirty="0">
                <a:solidFill>
                  <a:prstClr val="black"/>
                </a:solidFill>
              </a:rPr>
              <a:t> full of disaster supplies and basic items your household may need in the event of an emergency - be prepared to be self-sufficient for </a:t>
            </a:r>
            <a:r>
              <a:rPr lang="en-US" i="1" dirty="0">
                <a:solidFill>
                  <a:srgbClr val="0000FF"/>
                </a:solidFill>
              </a:rPr>
              <a:t>at least three days</a:t>
            </a:r>
            <a:r>
              <a:rPr lang="en-US" dirty="0" smtClean="0">
                <a:solidFill>
                  <a:prstClr val="black"/>
                </a:solidFill>
              </a:rPr>
              <a:t>.</a:t>
            </a:r>
            <a:endParaRPr lang="en-US" sz="1200" b="1" dirty="0">
              <a:solidFill>
                <a:srgbClr val="0070C0"/>
              </a:solidFill>
              <a:latin typeface="Calibri"/>
            </a:endParaRP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endParaRPr lang="en-US" dirty="0">
              <a:solidFill>
                <a:prstClr val="black"/>
              </a:solidFill>
            </a:endParaRPr>
          </a:p>
        </p:txBody>
      </p:sp>
      <p:grpSp>
        <p:nvGrpSpPr>
          <p:cNvPr id="6" name="Group 5"/>
          <p:cNvGrpSpPr/>
          <p:nvPr/>
        </p:nvGrpSpPr>
        <p:grpSpPr>
          <a:xfrm rot="1053879">
            <a:off x="5961076" y="164156"/>
            <a:ext cx="2844739" cy="1565314"/>
            <a:chOff x="5577901" y="-15768"/>
            <a:chExt cx="3014564" cy="1766958"/>
          </a:xfrm>
        </p:grpSpPr>
        <p:pic>
          <p:nvPicPr>
            <p:cNvPr id="2" name="Picture 1"/>
            <p:cNvPicPr>
              <a:picLocks noChangeAspect="1"/>
            </p:cNvPicPr>
            <p:nvPr/>
          </p:nvPicPr>
          <p:blipFill>
            <a:blip r:embed="rId4"/>
            <a:stretch>
              <a:fillRect/>
            </a:stretch>
          </p:blipFill>
          <p:spPr>
            <a:xfrm rot="20412344">
              <a:off x="5577901" y="174438"/>
              <a:ext cx="1173291" cy="1514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5"/>
            <a:stretch>
              <a:fillRect/>
            </a:stretch>
          </p:blipFill>
          <p:spPr>
            <a:xfrm rot="1272347">
              <a:off x="7370748" y="167336"/>
              <a:ext cx="1221717" cy="15838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6"/>
            <a:stretch>
              <a:fillRect/>
            </a:stretch>
          </p:blipFill>
          <p:spPr>
            <a:xfrm rot="21287224">
              <a:off x="6320254" y="-15768"/>
              <a:ext cx="1265539" cy="16235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7"/>
            <a:stretch>
              <a:fillRect/>
            </a:stretch>
          </p:blipFill>
          <p:spPr>
            <a:xfrm rot="480368">
              <a:off x="6858696" y="-12335"/>
              <a:ext cx="1272126" cy="16294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pic>
        <p:nvPicPr>
          <p:cNvPr id="8" name="Picture 7"/>
          <p:cNvPicPr>
            <a:picLocks noChangeAspect="1"/>
          </p:cNvPicPr>
          <p:nvPr/>
        </p:nvPicPr>
        <p:blipFill>
          <a:blip r:embed="rId8"/>
          <a:stretch>
            <a:fillRect/>
          </a:stretch>
        </p:blipFill>
        <p:spPr>
          <a:xfrm>
            <a:off x="948070" y="1379952"/>
            <a:ext cx="371888" cy="371888"/>
          </a:xfrm>
          <a:prstGeom prst="rect">
            <a:avLst/>
          </a:prstGeom>
        </p:spPr>
      </p:pic>
    </p:spTree>
    <p:extLst>
      <p:ext uri="{BB962C8B-B14F-4D97-AF65-F5344CB8AC3E}">
        <p14:creationId xmlns:p14="http://schemas.microsoft.com/office/powerpoint/2010/main" val="14831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8600"/>
            <a:ext cx="8424672" cy="6217087"/>
          </a:xfrm>
          <a:prstGeom prst="rect">
            <a:avLst/>
          </a:prstGeom>
          <a:noFill/>
        </p:spPr>
        <p:txBody>
          <a:bodyPr wrap="square" rtlCol="0">
            <a:spAutoFit/>
          </a:bodyPr>
          <a:lstStyle/>
          <a:p>
            <a:r>
              <a:rPr lang="en-US" sz="3600" dirty="0" smtClean="0">
                <a:solidFill>
                  <a:srgbClr val="0070C0"/>
                </a:solidFill>
                <a:latin typeface="+mj-lt"/>
                <a:cs typeface="Georgia" charset="0"/>
              </a:rPr>
              <a:t>ANR Resources</a:t>
            </a:r>
          </a:p>
          <a:p>
            <a:pPr lvl="4"/>
            <a:r>
              <a:rPr lang="en-US" u="sng" dirty="0">
                <a:hlinkClick r:id="rId3"/>
              </a:rPr>
              <a:t>http://safety.ucanr.org/Programs/emergency/</a:t>
            </a:r>
            <a:endParaRPr lang="en-US" u="sng" dirty="0"/>
          </a:p>
          <a:p>
            <a:endParaRPr lang="en-US" sz="3600" dirty="0" smtClean="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smtClean="0">
              <a:solidFill>
                <a:srgbClr val="0070C0"/>
              </a:solidFill>
              <a:latin typeface="+mj-lt"/>
              <a:cs typeface="Georgia" charset="0"/>
            </a:endParaRPr>
          </a:p>
          <a:p>
            <a:endParaRPr lang="en-US" sz="1200" dirty="0">
              <a:solidFill>
                <a:srgbClr val="0070C0"/>
              </a:solidFill>
              <a:latin typeface="+mj-lt"/>
              <a:cs typeface="Georgia" charset="0"/>
            </a:endParaRPr>
          </a:p>
          <a:p>
            <a:endParaRPr lang="en-US" sz="1200" dirty="0">
              <a:solidFill>
                <a:srgbClr val="0070C0"/>
              </a:solidFill>
              <a:latin typeface="+mj-lt"/>
              <a:cs typeface="Georgia" charset="0"/>
            </a:endParaRPr>
          </a:p>
          <a:p>
            <a:pPr marL="914400" lvl="3" algn="ctr">
              <a:defRPr/>
            </a:pPr>
            <a:endParaRPr lang="en-US" sz="2000" u="sng" dirty="0" smtClean="0">
              <a:hlinkClick r:id=""/>
            </a:endParaRPr>
          </a:p>
        </p:txBody>
      </p:sp>
      <p:pic>
        <p:nvPicPr>
          <p:cNvPr id="3" name="Picture 2"/>
          <p:cNvPicPr>
            <a:picLocks noChangeAspect="1"/>
          </p:cNvPicPr>
          <p:nvPr/>
        </p:nvPicPr>
        <p:blipFill>
          <a:blip r:embed="rId4"/>
          <a:stretch>
            <a:fillRect/>
          </a:stretch>
        </p:blipFill>
        <p:spPr>
          <a:xfrm>
            <a:off x="1143000" y="1219200"/>
            <a:ext cx="6714268" cy="4531443"/>
          </a:xfrm>
          <a:prstGeom prst="rect">
            <a:avLst/>
          </a:prstGeom>
        </p:spPr>
      </p:pic>
      <p:pic>
        <p:nvPicPr>
          <p:cNvPr id="4" name="Picture 3"/>
          <p:cNvPicPr>
            <a:picLocks noChangeAspect="1"/>
          </p:cNvPicPr>
          <p:nvPr/>
        </p:nvPicPr>
        <p:blipFill>
          <a:blip r:embed="rId5"/>
          <a:stretch>
            <a:fillRect/>
          </a:stretch>
        </p:blipFill>
        <p:spPr>
          <a:xfrm>
            <a:off x="1798674" y="795161"/>
            <a:ext cx="371888" cy="371888"/>
          </a:xfrm>
          <a:prstGeom prst="rect">
            <a:avLst/>
          </a:prstGeom>
        </p:spPr>
      </p:pic>
      <p:pic>
        <p:nvPicPr>
          <p:cNvPr id="2" name="Picture 1"/>
          <p:cNvPicPr>
            <a:picLocks noChangeAspect="1"/>
          </p:cNvPicPr>
          <p:nvPr/>
        </p:nvPicPr>
        <p:blipFill>
          <a:blip r:embed="rId6"/>
          <a:stretch>
            <a:fillRect/>
          </a:stretch>
        </p:blipFill>
        <p:spPr>
          <a:xfrm>
            <a:off x="1080891" y="1789517"/>
            <a:ext cx="347502" cy="323116"/>
          </a:xfrm>
          <a:prstGeom prst="rect">
            <a:avLst/>
          </a:prstGeom>
        </p:spPr>
      </p:pic>
      <p:pic>
        <p:nvPicPr>
          <p:cNvPr id="5" name="Picture 4"/>
          <p:cNvPicPr>
            <a:picLocks noChangeAspect="1"/>
          </p:cNvPicPr>
          <p:nvPr/>
        </p:nvPicPr>
        <p:blipFill>
          <a:blip r:embed="rId7"/>
          <a:stretch>
            <a:fillRect/>
          </a:stretch>
        </p:blipFill>
        <p:spPr>
          <a:xfrm>
            <a:off x="495624" y="2590800"/>
            <a:ext cx="932769" cy="347502"/>
          </a:xfrm>
          <a:prstGeom prst="rect">
            <a:avLst/>
          </a:prstGeom>
        </p:spPr>
      </p:pic>
    </p:spTree>
    <p:extLst>
      <p:ext uri="{BB962C8B-B14F-4D97-AF65-F5344CB8AC3E}">
        <p14:creationId xmlns:p14="http://schemas.microsoft.com/office/powerpoint/2010/main" val="350762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414528" y="269458"/>
            <a:ext cx="8424672" cy="5201424"/>
          </a:xfrm>
          <a:prstGeom prst="rect">
            <a:avLst/>
          </a:prstGeom>
          <a:noFill/>
        </p:spPr>
        <p:txBody>
          <a:bodyPr wrap="square" rtlCol="0">
            <a:spAutoFit/>
          </a:bodyPr>
          <a:lstStyle/>
          <a:p>
            <a:r>
              <a:rPr lang="en-US" sz="3600" dirty="0" smtClean="0">
                <a:solidFill>
                  <a:srgbClr val="0070C0"/>
                </a:solidFill>
                <a:latin typeface="+mj-lt"/>
                <a:cs typeface="Georgia" charset="0"/>
              </a:rPr>
              <a:t>ANR Resources</a:t>
            </a:r>
          </a:p>
          <a:p>
            <a:endParaRPr lang="en-US" sz="2000" dirty="0">
              <a:solidFill>
                <a:srgbClr val="0070C0"/>
              </a:solidFill>
              <a:latin typeface="+mj-lt"/>
              <a:cs typeface="Georgia" charset="0"/>
            </a:endParaRPr>
          </a:p>
          <a:p>
            <a:pPr marL="457200" lvl="2">
              <a:defRPr/>
            </a:pPr>
            <a:r>
              <a:rPr lang="en-US" sz="2000" b="1" dirty="0">
                <a:solidFill>
                  <a:srgbClr val="FF0000"/>
                </a:solidFill>
              </a:rPr>
              <a:t>Emergency Action and Fire Prevention Plan</a:t>
            </a:r>
            <a:endParaRPr lang="en-US" sz="2000" dirty="0">
              <a:solidFill>
                <a:srgbClr val="FF0000"/>
              </a:solidFill>
            </a:endParaRPr>
          </a:p>
          <a:p>
            <a:pPr marL="742950" lvl="2" indent="-285750">
              <a:buFont typeface="Arial" panose="020B0604020202020204" pitchFamily="34" charset="0"/>
              <a:buChar char="•"/>
              <a:defRPr/>
            </a:pPr>
            <a:r>
              <a:rPr lang="en-US" dirty="0" smtClean="0"/>
              <a:t>Identifies </a:t>
            </a:r>
            <a:r>
              <a:rPr lang="en-US" dirty="0"/>
              <a:t>the steps to take in an emergency</a:t>
            </a:r>
          </a:p>
          <a:p>
            <a:pPr marL="1257300" lvl="1" indent="-342900">
              <a:buFont typeface="Wingdings" panose="05000000000000000000" pitchFamily="2" charset="2"/>
              <a:buChar char="§"/>
            </a:pPr>
            <a:r>
              <a:rPr lang="en-US" dirty="0"/>
              <a:t>Emergency notifications/alarms</a:t>
            </a:r>
          </a:p>
          <a:p>
            <a:pPr marL="1257300" lvl="1" indent="-342900">
              <a:buFont typeface="Wingdings" panose="05000000000000000000" pitchFamily="2" charset="2"/>
              <a:buChar char="§"/>
            </a:pPr>
            <a:r>
              <a:rPr lang="en-US" dirty="0"/>
              <a:t>Location of emergency equipment</a:t>
            </a:r>
          </a:p>
          <a:p>
            <a:pPr marL="1714500" lvl="2" indent="-342900">
              <a:buFont typeface="Courier New" panose="02070309020205020404" pitchFamily="49" charset="0"/>
              <a:buChar char="o"/>
            </a:pPr>
            <a:r>
              <a:rPr lang="en-US" dirty="0"/>
              <a:t>Fire extinguishers</a:t>
            </a:r>
          </a:p>
          <a:p>
            <a:pPr marL="1714500" lvl="2" indent="-342900">
              <a:buFont typeface="Courier New" panose="02070309020205020404" pitchFamily="49" charset="0"/>
              <a:buChar char="o"/>
            </a:pPr>
            <a:r>
              <a:rPr lang="en-US" dirty="0"/>
              <a:t>First aid kits</a:t>
            </a:r>
          </a:p>
          <a:p>
            <a:pPr marL="1714500" lvl="2" indent="-342900">
              <a:buFont typeface="Courier New" panose="02070309020205020404" pitchFamily="49" charset="0"/>
              <a:buChar char="o"/>
            </a:pPr>
            <a:r>
              <a:rPr lang="en-US" dirty="0"/>
              <a:t>Automated External Defibrillator (AED)</a:t>
            </a:r>
          </a:p>
          <a:p>
            <a:pPr marL="1257300" lvl="1" indent="-342900">
              <a:buFont typeface="Wingdings" panose="05000000000000000000" pitchFamily="2" charset="2"/>
              <a:buChar char="§"/>
            </a:pPr>
            <a:r>
              <a:rPr lang="en-US" dirty="0"/>
              <a:t>Evacuation routes and assembly area</a:t>
            </a:r>
          </a:p>
          <a:p>
            <a:pPr marL="1714500" lvl="2" indent="-342900">
              <a:buFont typeface="Courier New" panose="02070309020205020404" pitchFamily="49" charset="0"/>
              <a:buChar char="o"/>
            </a:pPr>
            <a:r>
              <a:rPr lang="en-US" dirty="0"/>
              <a:t>Plan ahead, know the exits around </a:t>
            </a:r>
            <a:r>
              <a:rPr lang="en-US" dirty="0" smtClean="0"/>
              <a:t>you</a:t>
            </a:r>
          </a:p>
          <a:p>
            <a:pPr marL="1714500" lvl="2" indent="-342900">
              <a:buFont typeface="Courier New" panose="02070309020205020404" pitchFamily="49" charset="0"/>
              <a:buChar char="o"/>
            </a:pPr>
            <a:endParaRPr lang="en-US" dirty="0"/>
          </a:p>
          <a:p>
            <a:pPr marL="457200"/>
            <a:r>
              <a:rPr lang="en-US" sz="2000" b="1" dirty="0">
                <a:solidFill>
                  <a:srgbClr val="FF0000"/>
                </a:solidFill>
              </a:rPr>
              <a:t>Safety Spotlight </a:t>
            </a:r>
            <a:r>
              <a:rPr lang="en-US" sz="2000" b="1" dirty="0" smtClean="0">
                <a:solidFill>
                  <a:srgbClr val="FF0000"/>
                </a:solidFill>
              </a:rPr>
              <a:t>Newsletter</a:t>
            </a:r>
          </a:p>
          <a:p>
            <a:pPr marL="800100" indent="-342900">
              <a:buFont typeface="Arial" panose="020B0604020202020204" pitchFamily="34" charset="0"/>
              <a:buChar char="•"/>
            </a:pPr>
            <a:r>
              <a:rPr lang="en-US" sz="2000" dirty="0" smtClean="0"/>
              <a:t>UC monthly newsletter focusing on Safety</a:t>
            </a:r>
          </a:p>
          <a:p>
            <a:pPr marL="800100" indent="-342900">
              <a:buFont typeface="Arial" panose="020B0604020202020204" pitchFamily="34" charset="0"/>
              <a:buChar char="•"/>
            </a:pPr>
            <a:r>
              <a:rPr lang="en-US" sz="2000" dirty="0" smtClean="0"/>
              <a:t>September’s topic is often “Preparedness” </a:t>
            </a:r>
          </a:p>
          <a:p>
            <a:pPr marL="914400" lvl="1"/>
            <a:r>
              <a:rPr lang="en-US" sz="1600" dirty="0">
                <a:hlinkClick r:id="rId3"/>
              </a:rPr>
              <a:t>http://</a:t>
            </a:r>
            <a:r>
              <a:rPr lang="en-US" sz="1600" dirty="0" smtClean="0">
                <a:hlinkClick r:id="rId3"/>
              </a:rPr>
              <a:t>www.ucop.edu/environment-health-safety/resources/safety-spotlight.html</a:t>
            </a:r>
            <a:endParaRPr lang="en-US" dirty="0">
              <a:solidFill>
                <a:prstClr val="black"/>
              </a:solidFill>
            </a:endParaRPr>
          </a:p>
          <a:p>
            <a:pPr marL="285750" lvl="1" indent="-285750">
              <a:buFont typeface="Arial" panose="020B0604020202020204" pitchFamily="34" charset="0"/>
              <a:buChar char="•"/>
              <a:defRPr/>
            </a:pPr>
            <a:endParaRPr lang="en-US" dirty="0">
              <a:solidFill>
                <a:prstClr val="black"/>
              </a:solidFill>
            </a:endParaRPr>
          </a:p>
        </p:txBody>
      </p:sp>
      <p:pic>
        <p:nvPicPr>
          <p:cNvPr id="3" name="Picture 2"/>
          <p:cNvPicPr>
            <a:picLocks noChangeAspect="1"/>
          </p:cNvPicPr>
          <p:nvPr/>
        </p:nvPicPr>
        <p:blipFill>
          <a:blip r:embed="rId4"/>
          <a:stretch>
            <a:fillRect/>
          </a:stretch>
        </p:blipFill>
        <p:spPr>
          <a:xfrm>
            <a:off x="6272562" y="1671660"/>
            <a:ext cx="2052931" cy="255949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Picture 3"/>
          <p:cNvPicPr>
            <a:picLocks noChangeAspect="1"/>
          </p:cNvPicPr>
          <p:nvPr/>
        </p:nvPicPr>
        <p:blipFill>
          <a:blip r:embed="rId5"/>
          <a:stretch>
            <a:fillRect/>
          </a:stretch>
        </p:blipFill>
        <p:spPr>
          <a:xfrm>
            <a:off x="1041991" y="4837562"/>
            <a:ext cx="304800" cy="304800"/>
          </a:xfrm>
          <a:prstGeom prst="rect">
            <a:avLst/>
          </a:prstGeom>
        </p:spPr>
      </p:pic>
    </p:spTree>
    <p:extLst>
      <p:ext uri="{BB962C8B-B14F-4D97-AF65-F5344CB8AC3E}">
        <p14:creationId xmlns:p14="http://schemas.microsoft.com/office/powerpoint/2010/main" val="299811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640" y="259080"/>
            <a:ext cx="6614375" cy="646331"/>
          </a:xfrm>
          <a:prstGeom prst="rect">
            <a:avLst/>
          </a:prstGeom>
        </p:spPr>
        <p:txBody>
          <a:bodyPr wrap="none">
            <a:spAutoFit/>
          </a:bodyPr>
          <a:lstStyle/>
          <a:p>
            <a:r>
              <a:rPr lang="en-US" sz="3600" dirty="0">
                <a:solidFill>
                  <a:srgbClr val="0070C0"/>
                </a:solidFill>
                <a:latin typeface="+mj-lt"/>
                <a:cs typeface="Georgia" charset="0"/>
              </a:rPr>
              <a:t>Internal </a:t>
            </a:r>
            <a:r>
              <a:rPr lang="en-US" sz="3600" dirty="0" smtClean="0">
                <a:solidFill>
                  <a:srgbClr val="0070C0"/>
                </a:solidFill>
                <a:latin typeface="+mj-lt"/>
                <a:cs typeface="Georgia" charset="0"/>
              </a:rPr>
              <a:t>Resources – Franklin Bldg.</a:t>
            </a:r>
            <a:endParaRPr lang="en-US" sz="3600" dirty="0">
              <a:solidFill>
                <a:srgbClr val="0070C0"/>
              </a:solidFill>
              <a:latin typeface="+mj-lt"/>
              <a:cs typeface="Georgia" charset="0"/>
            </a:endParaRPr>
          </a:p>
        </p:txBody>
      </p:sp>
      <p:sp>
        <p:nvSpPr>
          <p:cNvPr id="6" name="TextBox 5"/>
          <p:cNvSpPr txBox="1"/>
          <p:nvPr/>
        </p:nvSpPr>
        <p:spPr>
          <a:xfrm>
            <a:off x="395577" y="942260"/>
            <a:ext cx="8524875" cy="1046440"/>
          </a:xfrm>
          <a:prstGeom prst="rect">
            <a:avLst/>
          </a:prstGeom>
          <a:noFill/>
        </p:spPr>
        <p:txBody>
          <a:bodyPr wrap="square" rtlCol="0">
            <a:spAutoFit/>
          </a:bodyPr>
          <a:lstStyle/>
          <a:p>
            <a:pPr marL="457200" lvl="2">
              <a:defRPr/>
            </a:pPr>
            <a:r>
              <a:rPr lang="en-US" sz="2000" b="1" dirty="0" smtClean="0">
                <a:solidFill>
                  <a:srgbClr val="C00000"/>
                </a:solidFill>
              </a:rPr>
              <a:t>Risk Services website</a:t>
            </a:r>
          </a:p>
          <a:p>
            <a:pPr marL="914400" lvl="3">
              <a:defRPr/>
            </a:pPr>
            <a:endParaRPr lang="en-US" sz="1000" dirty="0" smtClean="0">
              <a:solidFill>
                <a:schemeClr val="tx1">
                  <a:lumMod val="85000"/>
                  <a:lumOff val="15000"/>
                </a:schemeClr>
              </a:solidFill>
            </a:endParaRPr>
          </a:p>
          <a:p>
            <a:pPr marL="914400" lvl="3">
              <a:defRPr/>
            </a:pPr>
            <a:r>
              <a:rPr lang="en-US" sz="1600" dirty="0">
                <a:hlinkClick r:id="rId3"/>
              </a:rPr>
              <a:t>http://</a:t>
            </a:r>
            <a:r>
              <a:rPr lang="en-US" sz="1600" dirty="0" smtClean="0">
                <a:hlinkClick r:id="rId3"/>
              </a:rPr>
              <a:t>ucop.edu/risk-services/crisis-management/ucop-staff-emergency-procedures/</a:t>
            </a:r>
            <a:endParaRPr lang="en-US" sz="1600" dirty="0" smtClean="0"/>
          </a:p>
          <a:p>
            <a:pPr marL="914400" lvl="3">
              <a:defRPr/>
            </a:pPr>
            <a:endParaRPr lang="en-US" sz="1600" dirty="0"/>
          </a:p>
        </p:txBody>
      </p:sp>
      <p:pic>
        <p:nvPicPr>
          <p:cNvPr id="4" name="Picture 3"/>
          <p:cNvPicPr>
            <a:picLocks noChangeAspect="1"/>
          </p:cNvPicPr>
          <p:nvPr/>
        </p:nvPicPr>
        <p:blipFill>
          <a:blip r:embed="rId4"/>
          <a:stretch>
            <a:fillRect/>
          </a:stretch>
        </p:blipFill>
        <p:spPr>
          <a:xfrm>
            <a:off x="914400" y="1409171"/>
            <a:ext cx="371888" cy="371888"/>
          </a:xfrm>
          <a:prstGeom prst="rect">
            <a:avLst/>
          </a:prstGeom>
        </p:spPr>
      </p:pic>
      <p:pic>
        <p:nvPicPr>
          <p:cNvPr id="23" name="Picture 22"/>
          <p:cNvPicPr>
            <a:picLocks noChangeAspect="1"/>
          </p:cNvPicPr>
          <p:nvPr/>
        </p:nvPicPr>
        <p:blipFill>
          <a:blip r:embed="rId5"/>
          <a:stretch>
            <a:fillRect/>
          </a:stretch>
        </p:blipFill>
        <p:spPr>
          <a:xfrm>
            <a:off x="1386786" y="1740347"/>
            <a:ext cx="7071413" cy="4181987"/>
          </a:xfrm>
          <a:prstGeom prst="rect">
            <a:avLst/>
          </a:prstGeom>
        </p:spPr>
      </p:pic>
      <p:sp>
        <p:nvSpPr>
          <p:cNvPr id="19" name="5-Point Star 18"/>
          <p:cNvSpPr/>
          <p:nvPr/>
        </p:nvSpPr>
        <p:spPr>
          <a:xfrm>
            <a:off x="3665698" y="4784852"/>
            <a:ext cx="243920" cy="226306"/>
          </a:xfrm>
          <a:prstGeom prst="star5">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stretch>
            <a:fillRect/>
          </a:stretch>
        </p:blipFill>
        <p:spPr>
          <a:xfrm>
            <a:off x="5911317" y="3262554"/>
            <a:ext cx="377297" cy="356224"/>
          </a:xfrm>
          <a:prstGeom prst="rect">
            <a:avLst/>
          </a:prstGeom>
        </p:spPr>
      </p:pic>
      <p:pic>
        <p:nvPicPr>
          <p:cNvPr id="21" name="Picture 20"/>
          <p:cNvPicPr>
            <a:picLocks noChangeAspect="1"/>
          </p:cNvPicPr>
          <p:nvPr/>
        </p:nvPicPr>
        <p:blipFill>
          <a:blip r:embed="rId6"/>
          <a:stretch>
            <a:fillRect/>
          </a:stretch>
        </p:blipFill>
        <p:spPr>
          <a:xfrm>
            <a:off x="3651189" y="3251921"/>
            <a:ext cx="377297" cy="356224"/>
          </a:xfrm>
          <a:prstGeom prst="rect">
            <a:avLst/>
          </a:prstGeom>
        </p:spPr>
      </p:pic>
      <p:pic>
        <p:nvPicPr>
          <p:cNvPr id="24" name="Picture 23"/>
          <p:cNvPicPr>
            <a:picLocks noChangeAspect="1"/>
          </p:cNvPicPr>
          <p:nvPr/>
        </p:nvPicPr>
        <p:blipFill>
          <a:blip r:embed="rId6"/>
          <a:stretch>
            <a:fillRect/>
          </a:stretch>
        </p:blipFill>
        <p:spPr>
          <a:xfrm>
            <a:off x="5911316" y="4689679"/>
            <a:ext cx="377297" cy="356224"/>
          </a:xfrm>
          <a:prstGeom prst="rect">
            <a:avLst/>
          </a:prstGeom>
        </p:spPr>
      </p:pic>
      <p:pic>
        <p:nvPicPr>
          <p:cNvPr id="25" name="Picture 24"/>
          <p:cNvPicPr>
            <a:picLocks noChangeAspect="1"/>
          </p:cNvPicPr>
          <p:nvPr/>
        </p:nvPicPr>
        <p:blipFill>
          <a:blip r:embed="rId6"/>
          <a:stretch>
            <a:fillRect/>
          </a:stretch>
        </p:blipFill>
        <p:spPr>
          <a:xfrm>
            <a:off x="3599009" y="5453021"/>
            <a:ext cx="377297" cy="356224"/>
          </a:xfrm>
          <a:prstGeom prst="rect">
            <a:avLst/>
          </a:prstGeom>
        </p:spPr>
      </p:pic>
    </p:spTree>
    <p:extLst>
      <p:ext uri="{BB962C8B-B14F-4D97-AF65-F5344CB8AC3E}">
        <p14:creationId xmlns:p14="http://schemas.microsoft.com/office/powerpoint/2010/main" val="1095800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640" y="259080"/>
            <a:ext cx="6614375" cy="646331"/>
          </a:xfrm>
          <a:prstGeom prst="rect">
            <a:avLst/>
          </a:prstGeom>
        </p:spPr>
        <p:txBody>
          <a:bodyPr wrap="none">
            <a:spAutoFit/>
          </a:bodyPr>
          <a:lstStyle/>
          <a:p>
            <a:r>
              <a:rPr lang="en-US" sz="3600" dirty="0">
                <a:solidFill>
                  <a:srgbClr val="0070C0"/>
                </a:solidFill>
                <a:latin typeface="+mj-lt"/>
                <a:cs typeface="Georgia" charset="0"/>
              </a:rPr>
              <a:t>Internal </a:t>
            </a:r>
            <a:r>
              <a:rPr lang="en-US" sz="3600" dirty="0" smtClean="0">
                <a:solidFill>
                  <a:srgbClr val="0070C0"/>
                </a:solidFill>
                <a:latin typeface="+mj-lt"/>
                <a:cs typeface="Georgia" charset="0"/>
              </a:rPr>
              <a:t>Resources – Franklin Bldg.</a:t>
            </a:r>
            <a:endParaRPr lang="en-US" sz="3600" dirty="0">
              <a:solidFill>
                <a:srgbClr val="0070C0"/>
              </a:solidFill>
              <a:latin typeface="+mj-lt"/>
              <a:cs typeface="Georgia" charset="0"/>
            </a:endParaRPr>
          </a:p>
        </p:txBody>
      </p:sp>
      <p:grpSp>
        <p:nvGrpSpPr>
          <p:cNvPr id="15" name="Group 14"/>
          <p:cNvGrpSpPr/>
          <p:nvPr/>
        </p:nvGrpSpPr>
        <p:grpSpPr>
          <a:xfrm>
            <a:off x="808689" y="1981200"/>
            <a:ext cx="8116235" cy="3833767"/>
            <a:chOff x="44286" y="1524000"/>
            <a:chExt cx="8853442" cy="4114800"/>
          </a:xfrm>
        </p:grpSpPr>
        <p:pic>
          <p:nvPicPr>
            <p:cNvPr id="16" name="Picture 15"/>
            <p:cNvPicPr>
              <a:picLocks noChangeAspect="1"/>
            </p:cNvPicPr>
            <p:nvPr/>
          </p:nvPicPr>
          <p:blipFill>
            <a:blip r:embed="rId3"/>
            <a:stretch>
              <a:fillRect/>
            </a:stretch>
          </p:blipFill>
          <p:spPr>
            <a:xfrm>
              <a:off x="221088" y="1524000"/>
              <a:ext cx="8676640" cy="4114800"/>
            </a:xfrm>
            <a:prstGeom prst="rect">
              <a:avLst/>
            </a:prstGeom>
          </p:spPr>
        </p:pic>
        <p:pic>
          <p:nvPicPr>
            <p:cNvPr id="21" name="Picture 20"/>
            <p:cNvPicPr>
              <a:picLocks noChangeAspect="1"/>
            </p:cNvPicPr>
            <p:nvPr/>
          </p:nvPicPr>
          <p:blipFill>
            <a:blip r:embed="rId4"/>
            <a:stretch>
              <a:fillRect/>
            </a:stretch>
          </p:blipFill>
          <p:spPr>
            <a:xfrm>
              <a:off x="44288" y="1997689"/>
              <a:ext cx="353599" cy="323116"/>
            </a:xfrm>
            <a:prstGeom prst="rect">
              <a:avLst/>
            </a:prstGeom>
          </p:spPr>
        </p:pic>
        <p:pic>
          <p:nvPicPr>
            <p:cNvPr id="22" name="Picture 21"/>
            <p:cNvPicPr>
              <a:picLocks noChangeAspect="1"/>
            </p:cNvPicPr>
            <p:nvPr/>
          </p:nvPicPr>
          <p:blipFill>
            <a:blip r:embed="rId4"/>
            <a:stretch>
              <a:fillRect/>
            </a:stretch>
          </p:blipFill>
          <p:spPr>
            <a:xfrm>
              <a:off x="44287" y="2328299"/>
              <a:ext cx="353599" cy="323116"/>
            </a:xfrm>
            <a:prstGeom prst="rect">
              <a:avLst/>
            </a:prstGeom>
          </p:spPr>
        </p:pic>
        <p:pic>
          <p:nvPicPr>
            <p:cNvPr id="23" name="Picture 22"/>
            <p:cNvPicPr>
              <a:picLocks noChangeAspect="1"/>
            </p:cNvPicPr>
            <p:nvPr/>
          </p:nvPicPr>
          <p:blipFill>
            <a:blip r:embed="rId4"/>
            <a:stretch>
              <a:fillRect/>
            </a:stretch>
          </p:blipFill>
          <p:spPr>
            <a:xfrm>
              <a:off x="44286" y="2669664"/>
              <a:ext cx="353599" cy="323116"/>
            </a:xfrm>
            <a:prstGeom prst="rect">
              <a:avLst/>
            </a:prstGeom>
          </p:spPr>
        </p:pic>
        <p:pic>
          <p:nvPicPr>
            <p:cNvPr id="24" name="Picture 23"/>
            <p:cNvPicPr>
              <a:picLocks noChangeAspect="1"/>
            </p:cNvPicPr>
            <p:nvPr/>
          </p:nvPicPr>
          <p:blipFill>
            <a:blip r:embed="rId4"/>
            <a:stretch>
              <a:fillRect/>
            </a:stretch>
          </p:blipFill>
          <p:spPr>
            <a:xfrm>
              <a:off x="44286" y="2968016"/>
              <a:ext cx="353599" cy="323116"/>
            </a:xfrm>
            <a:prstGeom prst="rect">
              <a:avLst/>
            </a:prstGeom>
          </p:spPr>
        </p:pic>
      </p:grpSp>
      <p:sp>
        <p:nvSpPr>
          <p:cNvPr id="25" name="TextBox 24"/>
          <p:cNvSpPr txBox="1"/>
          <p:nvPr/>
        </p:nvSpPr>
        <p:spPr>
          <a:xfrm>
            <a:off x="400049" y="921629"/>
            <a:ext cx="8524875" cy="1200329"/>
          </a:xfrm>
          <a:prstGeom prst="rect">
            <a:avLst/>
          </a:prstGeom>
          <a:noFill/>
        </p:spPr>
        <p:txBody>
          <a:bodyPr wrap="square" rtlCol="0">
            <a:spAutoFit/>
          </a:bodyPr>
          <a:lstStyle/>
          <a:p>
            <a:pPr marL="457200" lvl="2">
              <a:defRPr/>
            </a:pPr>
            <a:r>
              <a:rPr lang="en-US" sz="2000" b="1" dirty="0" smtClean="0">
                <a:solidFill>
                  <a:srgbClr val="C00000"/>
                </a:solidFill>
              </a:rPr>
              <a:t>Risk Services website</a:t>
            </a:r>
          </a:p>
          <a:p>
            <a:pPr marL="914400" lvl="3">
              <a:defRPr/>
            </a:pPr>
            <a:endParaRPr lang="en-US" sz="1000" dirty="0" smtClean="0">
              <a:solidFill>
                <a:schemeClr val="tx1">
                  <a:lumMod val="85000"/>
                  <a:lumOff val="15000"/>
                </a:schemeClr>
              </a:solidFill>
            </a:endParaRPr>
          </a:p>
          <a:p>
            <a:pPr marL="914400" lvl="3">
              <a:defRPr/>
            </a:pPr>
            <a:r>
              <a:rPr lang="en-US" sz="1400" dirty="0">
                <a:hlinkClick r:id="rId5"/>
              </a:rPr>
              <a:t>http://</a:t>
            </a:r>
            <a:r>
              <a:rPr lang="en-US" sz="1400" dirty="0" smtClean="0">
                <a:hlinkClick r:id="rId5"/>
              </a:rPr>
              <a:t>ucop.edu/risk-services/crisis-management/ucop-staff-emergency-procedures/franklin-building-emergency-procedures.html</a:t>
            </a:r>
            <a:endParaRPr lang="en-US" sz="1400" dirty="0" smtClean="0"/>
          </a:p>
          <a:p>
            <a:pPr marL="914400" lvl="3">
              <a:defRPr/>
            </a:pPr>
            <a:endParaRPr lang="en-US" sz="1400" dirty="0"/>
          </a:p>
        </p:txBody>
      </p:sp>
      <p:pic>
        <p:nvPicPr>
          <p:cNvPr id="2" name="Picture 1"/>
          <p:cNvPicPr>
            <a:picLocks noChangeAspect="1"/>
          </p:cNvPicPr>
          <p:nvPr/>
        </p:nvPicPr>
        <p:blipFill>
          <a:blip r:embed="rId6"/>
          <a:stretch>
            <a:fillRect/>
          </a:stretch>
        </p:blipFill>
        <p:spPr>
          <a:xfrm>
            <a:off x="909210" y="1478051"/>
            <a:ext cx="371888" cy="371888"/>
          </a:xfrm>
          <a:prstGeom prst="rect">
            <a:avLst/>
          </a:prstGeom>
        </p:spPr>
      </p:pic>
      <p:pic>
        <p:nvPicPr>
          <p:cNvPr id="28" name="Picture 27"/>
          <p:cNvPicPr>
            <a:picLocks noChangeAspect="1"/>
          </p:cNvPicPr>
          <p:nvPr/>
        </p:nvPicPr>
        <p:blipFill>
          <a:blip r:embed="rId7"/>
          <a:stretch>
            <a:fillRect/>
          </a:stretch>
        </p:blipFill>
        <p:spPr>
          <a:xfrm rot="728688">
            <a:off x="7702448" y="180745"/>
            <a:ext cx="1167649" cy="9149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43282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640" y="259080"/>
            <a:ext cx="7646645" cy="646331"/>
          </a:xfrm>
          <a:prstGeom prst="rect">
            <a:avLst/>
          </a:prstGeom>
        </p:spPr>
        <p:txBody>
          <a:bodyPr wrap="none">
            <a:spAutoFit/>
          </a:bodyPr>
          <a:lstStyle/>
          <a:p>
            <a:r>
              <a:rPr lang="en-US" sz="3600" dirty="0" smtClean="0">
                <a:solidFill>
                  <a:srgbClr val="0070C0"/>
                </a:solidFill>
                <a:latin typeface="+mj-lt"/>
                <a:cs typeface="Georgia" charset="0"/>
              </a:rPr>
              <a:t>Evacuation Procedures – Franklin Bldg.</a:t>
            </a:r>
            <a:endParaRPr lang="en-US" sz="3600" dirty="0">
              <a:solidFill>
                <a:srgbClr val="0070C0"/>
              </a:solidFill>
              <a:latin typeface="+mj-lt"/>
              <a:cs typeface="Georgia" charset="0"/>
            </a:endParaRPr>
          </a:p>
        </p:txBody>
      </p:sp>
      <p:sp>
        <p:nvSpPr>
          <p:cNvPr id="18" name="TextBox 17"/>
          <p:cNvSpPr txBox="1"/>
          <p:nvPr/>
        </p:nvSpPr>
        <p:spPr>
          <a:xfrm>
            <a:off x="304800" y="900095"/>
            <a:ext cx="8686800" cy="5139869"/>
          </a:xfrm>
          <a:prstGeom prst="rect">
            <a:avLst/>
          </a:prstGeom>
          <a:noFill/>
        </p:spPr>
        <p:txBody>
          <a:bodyPr wrap="square" rtlCol="0">
            <a:spAutoFit/>
          </a:bodyPr>
          <a:lstStyle/>
          <a:p>
            <a:pPr marL="457200" lvl="2">
              <a:defRPr/>
            </a:pPr>
            <a:r>
              <a:rPr lang="en-US" sz="2000" b="1" dirty="0" smtClean="0">
                <a:solidFill>
                  <a:srgbClr val="C00000"/>
                </a:solidFill>
              </a:rPr>
              <a:t>Details are on the Risk Services website</a:t>
            </a:r>
          </a:p>
          <a:p>
            <a:pPr marL="457200" lvl="2">
              <a:defRPr/>
            </a:pPr>
            <a:endParaRPr lang="en-US" sz="800" b="1" dirty="0" smtClean="0">
              <a:solidFill>
                <a:srgbClr val="C00000"/>
              </a:solidFill>
            </a:endParaRPr>
          </a:p>
          <a:p>
            <a:pPr marL="457200" lvl="2">
              <a:defRPr/>
            </a:pPr>
            <a:endParaRPr lang="en-US" sz="1400" dirty="0" smtClean="0"/>
          </a:p>
          <a:p>
            <a:pPr marL="457200" lvl="2">
              <a:defRPr/>
            </a:pPr>
            <a:r>
              <a:rPr lang="en-US" sz="1400" dirty="0" smtClean="0"/>
              <a:t>	</a:t>
            </a:r>
          </a:p>
          <a:p>
            <a:pPr marL="457200" lvl="2">
              <a:defRPr/>
            </a:pPr>
            <a:endParaRPr lang="en-US" sz="1200" dirty="0" smtClean="0"/>
          </a:p>
          <a:p>
            <a:pPr marL="342900" lvl="1" indent="-342900">
              <a:buFont typeface="Arial" panose="020B0604020202020204" pitchFamily="34" charset="0"/>
              <a:buChar char="•"/>
              <a:defRPr/>
            </a:pPr>
            <a:r>
              <a:rPr lang="en-US" sz="2000" dirty="0" smtClean="0"/>
              <a:t> </a:t>
            </a:r>
            <a:r>
              <a:rPr lang="en-US" sz="2000" dirty="0" smtClean="0">
                <a:solidFill>
                  <a:srgbClr val="0070C0"/>
                </a:solidFill>
              </a:rPr>
              <a:t>Floor Wardens: </a:t>
            </a:r>
            <a:r>
              <a:rPr lang="en-US" sz="2000" dirty="0" smtClean="0"/>
              <a:t>assist in the evacuation of occupants during a Fire Drill or Emergency; follow directions given by a Floor Warden or heard over the building PA system</a:t>
            </a:r>
          </a:p>
          <a:p>
            <a:pPr marL="342900" lvl="1" indent="-342900">
              <a:buFont typeface="Arial" panose="020B0604020202020204" pitchFamily="34" charset="0"/>
              <a:buChar char="•"/>
              <a:defRPr/>
            </a:pPr>
            <a:endParaRPr lang="en-US" sz="1000" dirty="0" smtClean="0"/>
          </a:p>
          <a:p>
            <a:pPr marL="342900" lvl="1" indent="-342900">
              <a:buFont typeface="Arial" panose="020B0604020202020204" pitchFamily="34" charset="0"/>
              <a:buChar char="•"/>
              <a:defRPr/>
            </a:pPr>
            <a:r>
              <a:rPr lang="en-US" sz="2000" dirty="0" smtClean="0"/>
              <a:t> </a:t>
            </a:r>
            <a:r>
              <a:rPr lang="en-US" sz="2000" dirty="0" smtClean="0">
                <a:solidFill>
                  <a:srgbClr val="0070C0"/>
                </a:solidFill>
              </a:rPr>
              <a:t>Exit</a:t>
            </a:r>
            <a:r>
              <a:rPr lang="en-US" sz="2000" dirty="0" smtClean="0"/>
              <a:t> via the stairwells, </a:t>
            </a:r>
            <a:r>
              <a:rPr lang="en-US" sz="2000" dirty="0" smtClean="0">
                <a:solidFill>
                  <a:srgbClr val="FF0000"/>
                </a:solidFill>
              </a:rPr>
              <a:t>NOT</a:t>
            </a:r>
            <a:r>
              <a:rPr lang="en-US" sz="2000" dirty="0" smtClean="0"/>
              <a:t> the elevators!</a:t>
            </a:r>
          </a:p>
          <a:p>
            <a:pPr marL="342900" lvl="1" indent="-342900">
              <a:buFont typeface="Arial" panose="020B0604020202020204" pitchFamily="34" charset="0"/>
              <a:buChar char="•"/>
              <a:defRPr/>
            </a:pPr>
            <a:endParaRPr lang="en-US" sz="1000" dirty="0"/>
          </a:p>
          <a:p>
            <a:pPr marL="342900" lvl="1" indent="-342900">
              <a:buFont typeface="Arial" panose="020B0604020202020204" pitchFamily="34" charset="0"/>
              <a:buChar char="•"/>
              <a:defRPr/>
            </a:pPr>
            <a:r>
              <a:rPr lang="en-US" sz="2000" dirty="0" smtClean="0"/>
              <a:t>There are </a:t>
            </a:r>
            <a:r>
              <a:rPr lang="en-US" sz="2000" dirty="0" smtClean="0">
                <a:solidFill>
                  <a:srgbClr val="0070C0"/>
                </a:solidFill>
              </a:rPr>
              <a:t>TWO EXIT </a:t>
            </a:r>
            <a:r>
              <a:rPr lang="en-US" sz="2000" dirty="0" smtClean="0"/>
              <a:t>stairwells: #</a:t>
            </a:r>
            <a:r>
              <a:rPr lang="en-US" sz="2000" dirty="0" smtClean="0">
                <a:solidFill>
                  <a:srgbClr val="FF0000"/>
                </a:solidFill>
              </a:rPr>
              <a:t>1</a:t>
            </a:r>
            <a:r>
              <a:rPr lang="en-US" sz="2000" dirty="0" smtClean="0"/>
              <a:t> is on the 1</a:t>
            </a:r>
            <a:r>
              <a:rPr lang="en-US" sz="2000" dirty="0" smtClean="0">
                <a:solidFill>
                  <a:srgbClr val="FF0000"/>
                </a:solidFill>
              </a:rPr>
              <a:t>1</a:t>
            </a:r>
            <a:r>
              <a:rPr lang="en-US" sz="2000" baseline="30000" dirty="0" smtClean="0"/>
              <a:t>th</a:t>
            </a:r>
            <a:r>
              <a:rPr lang="en-US" sz="2000" dirty="0" smtClean="0"/>
              <a:t> </a:t>
            </a:r>
            <a:r>
              <a:rPr lang="en-US" sz="2000" dirty="0" err="1" smtClean="0"/>
              <a:t>st.</a:t>
            </a:r>
            <a:r>
              <a:rPr lang="en-US" sz="2000" dirty="0" smtClean="0"/>
              <a:t> side, #</a:t>
            </a:r>
            <a:r>
              <a:rPr lang="en-US" sz="2000" dirty="0" smtClean="0">
                <a:solidFill>
                  <a:srgbClr val="FF0000"/>
                </a:solidFill>
              </a:rPr>
              <a:t>2</a:t>
            </a:r>
            <a:r>
              <a:rPr lang="en-US" sz="2000" dirty="0" smtClean="0"/>
              <a:t> is on 1</a:t>
            </a:r>
            <a:r>
              <a:rPr lang="en-US" sz="2000" dirty="0" smtClean="0">
                <a:solidFill>
                  <a:srgbClr val="FF0000"/>
                </a:solidFill>
              </a:rPr>
              <a:t>2</a:t>
            </a:r>
            <a:r>
              <a:rPr lang="en-US" sz="2000" baseline="30000" dirty="0" smtClean="0"/>
              <a:t>th</a:t>
            </a:r>
            <a:r>
              <a:rPr lang="en-US" sz="2000" dirty="0" smtClean="0"/>
              <a:t> </a:t>
            </a:r>
            <a:r>
              <a:rPr lang="en-US" sz="2000" dirty="0" err="1" smtClean="0"/>
              <a:t>st.</a:t>
            </a:r>
            <a:r>
              <a:rPr lang="en-US" sz="2000" dirty="0" smtClean="0"/>
              <a:t> </a:t>
            </a:r>
            <a:r>
              <a:rPr lang="en-US" sz="2000" dirty="0" smtClean="0"/>
              <a:t>side (north and south sides of building)</a:t>
            </a:r>
            <a:endParaRPr lang="en-US" sz="2000" dirty="0" smtClean="0"/>
          </a:p>
          <a:p>
            <a:pPr marL="342900" lvl="1" indent="-342900">
              <a:buFont typeface="Arial" panose="020B0604020202020204" pitchFamily="34" charset="0"/>
              <a:buChar char="•"/>
              <a:defRPr/>
            </a:pPr>
            <a:endParaRPr lang="en-US" sz="1000" dirty="0" smtClean="0"/>
          </a:p>
          <a:p>
            <a:pPr marL="342900" lvl="1" indent="-342900">
              <a:buFont typeface="Arial" panose="020B0604020202020204" pitchFamily="34" charset="0"/>
              <a:buChar char="•"/>
              <a:defRPr/>
            </a:pPr>
            <a:r>
              <a:rPr lang="en-US" sz="2000" dirty="0" smtClean="0"/>
              <a:t>Evacuees who are </a:t>
            </a:r>
            <a:r>
              <a:rPr lang="en-US" sz="2000" dirty="0" smtClean="0">
                <a:solidFill>
                  <a:srgbClr val="0070C0"/>
                </a:solidFill>
              </a:rPr>
              <a:t>mobility limited </a:t>
            </a:r>
            <a:r>
              <a:rPr lang="en-US" sz="2000" dirty="0" smtClean="0"/>
              <a:t>may shelter in place at the </a:t>
            </a:r>
            <a:r>
              <a:rPr lang="en-US" sz="2000" i="1" dirty="0" smtClean="0">
                <a:solidFill>
                  <a:srgbClr val="FF0000"/>
                </a:solidFill>
              </a:rPr>
              <a:t>Area of Refuge </a:t>
            </a:r>
            <a:r>
              <a:rPr lang="en-US" sz="2000" dirty="0" smtClean="0"/>
              <a:t>adjacent to the Exit stairwell. An aide may be selected to assist. </a:t>
            </a:r>
            <a:r>
              <a:rPr lang="en-US" sz="2000" dirty="0" smtClean="0">
                <a:solidFill>
                  <a:srgbClr val="0070C0"/>
                </a:solidFill>
              </a:rPr>
              <a:t>Floor Wardens </a:t>
            </a:r>
            <a:r>
              <a:rPr lang="en-US" sz="2000" dirty="0" smtClean="0"/>
              <a:t>will make note of non-ambulatory evacuees on posted “</a:t>
            </a:r>
            <a:r>
              <a:rPr lang="en-US" sz="2000" i="1" dirty="0" smtClean="0">
                <a:solidFill>
                  <a:srgbClr val="FF0000"/>
                </a:solidFill>
              </a:rPr>
              <a:t>Blue Slips</a:t>
            </a:r>
            <a:r>
              <a:rPr lang="en-US" sz="2000" dirty="0" smtClean="0"/>
              <a:t>.”</a:t>
            </a:r>
          </a:p>
          <a:p>
            <a:pPr marL="342900" lvl="1" indent="-342900">
              <a:buFont typeface="Arial" panose="020B0604020202020204" pitchFamily="34" charset="0"/>
              <a:buChar char="•"/>
              <a:defRPr/>
            </a:pPr>
            <a:endParaRPr lang="en-US" sz="1000" dirty="0"/>
          </a:p>
          <a:p>
            <a:pPr marL="342900" lvl="1" indent="-342900">
              <a:buFont typeface="Arial" panose="020B0604020202020204" pitchFamily="34" charset="0"/>
              <a:buChar char="•"/>
              <a:defRPr/>
            </a:pPr>
            <a:r>
              <a:rPr lang="en-US" sz="2000" dirty="0" smtClean="0"/>
              <a:t>The </a:t>
            </a:r>
            <a:r>
              <a:rPr lang="en-US" sz="2000" dirty="0" smtClean="0">
                <a:solidFill>
                  <a:srgbClr val="0070C0"/>
                </a:solidFill>
              </a:rPr>
              <a:t>relocation area </a:t>
            </a:r>
            <a:r>
              <a:rPr lang="en-US" sz="2000" dirty="0" smtClean="0"/>
              <a:t>is behind the Wells Fargo Bank on the north east corner of </a:t>
            </a:r>
            <a:r>
              <a:rPr lang="en-US" sz="2000" dirty="0" smtClean="0">
                <a:solidFill>
                  <a:srgbClr val="FF0000"/>
                </a:solidFill>
              </a:rPr>
              <a:t>12</a:t>
            </a:r>
            <a:r>
              <a:rPr lang="en-US" sz="2000" baseline="30000" dirty="0" smtClean="0">
                <a:solidFill>
                  <a:srgbClr val="FF0000"/>
                </a:solidFill>
              </a:rPr>
              <a:t>th</a:t>
            </a:r>
            <a:r>
              <a:rPr lang="en-US" sz="2000" dirty="0" smtClean="0">
                <a:solidFill>
                  <a:srgbClr val="FF0000"/>
                </a:solidFill>
              </a:rPr>
              <a:t> and Broadway</a:t>
            </a:r>
            <a:r>
              <a:rPr lang="en-US" sz="2000" dirty="0" smtClean="0"/>
              <a:t>.</a:t>
            </a:r>
            <a:endParaRPr lang="en-US" sz="2000" dirty="0"/>
          </a:p>
        </p:txBody>
      </p:sp>
      <p:pic>
        <p:nvPicPr>
          <p:cNvPr id="4" name="Picture 3"/>
          <p:cNvPicPr>
            <a:picLocks noChangeAspect="1"/>
          </p:cNvPicPr>
          <p:nvPr/>
        </p:nvPicPr>
        <p:blipFill>
          <a:blip r:embed="rId3"/>
          <a:stretch>
            <a:fillRect/>
          </a:stretch>
        </p:blipFill>
        <p:spPr>
          <a:xfrm>
            <a:off x="1066800" y="1360481"/>
            <a:ext cx="371888" cy="371888"/>
          </a:xfrm>
          <a:prstGeom prst="rect">
            <a:avLst/>
          </a:prstGeom>
        </p:spPr>
      </p:pic>
      <p:sp>
        <p:nvSpPr>
          <p:cNvPr id="6" name="TextBox 5"/>
          <p:cNvSpPr txBox="1"/>
          <p:nvPr/>
        </p:nvSpPr>
        <p:spPr>
          <a:xfrm>
            <a:off x="1066800" y="1254038"/>
            <a:ext cx="7315200" cy="584775"/>
          </a:xfrm>
          <a:prstGeom prst="rect">
            <a:avLst/>
          </a:prstGeom>
          <a:noFill/>
        </p:spPr>
        <p:txBody>
          <a:bodyPr wrap="square" rtlCol="0">
            <a:spAutoFit/>
          </a:bodyPr>
          <a:lstStyle/>
          <a:p>
            <a:pPr marL="457200" lvl="2">
              <a:defRPr/>
            </a:pPr>
            <a:r>
              <a:rPr lang="en-US" sz="1600" dirty="0">
                <a:hlinkClick r:id="rId4"/>
              </a:rPr>
              <a:t>http://ucop.edu/risk-services/crisis-management/ucop-staff-emergency-procedures/franklin-building-emergency-procedures.html</a:t>
            </a:r>
            <a:endParaRPr lang="en-US" sz="1600" dirty="0"/>
          </a:p>
        </p:txBody>
      </p:sp>
    </p:spTree>
    <p:extLst>
      <p:ext uri="{BB962C8B-B14F-4D97-AF65-F5344CB8AC3E}">
        <p14:creationId xmlns:p14="http://schemas.microsoft.com/office/powerpoint/2010/main" val="1971562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424" y="685800"/>
            <a:ext cx="7858124" cy="2769989"/>
          </a:xfrm>
          <a:prstGeom prst="rect">
            <a:avLst/>
          </a:prstGeom>
          <a:noFill/>
        </p:spPr>
        <p:txBody>
          <a:bodyPr wrap="square" rtlCol="0">
            <a:spAutoFit/>
          </a:bodyPr>
          <a:lstStyle/>
          <a:p>
            <a:pPr marL="457200" lvl="2">
              <a:defRPr/>
            </a:pPr>
            <a:endParaRPr lang="en-US" dirty="0"/>
          </a:p>
          <a:p>
            <a:pPr marL="0" lvl="1">
              <a:defRPr/>
            </a:pPr>
            <a:r>
              <a:rPr lang="en-US" sz="2000" b="1" dirty="0">
                <a:solidFill>
                  <a:srgbClr val="C00000"/>
                </a:solidFill>
              </a:rPr>
              <a:t>Details are on the Risk Services </a:t>
            </a:r>
            <a:r>
              <a:rPr lang="en-US" sz="2000" b="1" dirty="0" smtClean="0">
                <a:solidFill>
                  <a:srgbClr val="C00000"/>
                </a:solidFill>
              </a:rPr>
              <a:t>website</a:t>
            </a:r>
          </a:p>
          <a:p>
            <a:pPr marL="457200" lvl="2">
              <a:defRPr/>
            </a:pPr>
            <a:r>
              <a:rPr lang="en-US" sz="1600" dirty="0">
                <a:hlinkClick r:id="rId3"/>
              </a:rPr>
              <a:t>http://</a:t>
            </a:r>
            <a:r>
              <a:rPr lang="en-US" sz="1600" dirty="0" smtClean="0">
                <a:hlinkClick r:id="rId3"/>
              </a:rPr>
              <a:t>ucop.edu/risk-services/crisis-management/ucop-staff-emergency-procedures/franklin-building-emergency-procedures.html</a:t>
            </a:r>
            <a:endParaRPr lang="en-US" sz="2000" b="1" dirty="0">
              <a:solidFill>
                <a:srgbClr val="C00000"/>
              </a:solidFill>
            </a:endParaRPr>
          </a:p>
          <a:p>
            <a:pPr marL="914400" lvl="3">
              <a:defRPr/>
            </a:pPr>
            <a:endParaRPr lang="en-US" sz="1200" dirty="0" smtClean="0"/>
          </a:p>
          <a:p>
            <a:pPr marL="914400" lvl="3">
              <a:defRPr/>
            </a:pPr>
            <a:endParaRPr lang="en-US" sz="1200" dirty="0" smtClean="0"/>
          </a:p>
          <a:p>
            <a:pPr marL="0" lvl="1">
              <a:defRPr/>
            </a:pPr>
            <a:r>
              <a:rPr lang="en-US" sz="2000" dirty="0" smtClean="0"/>
              <a:t>- Areas of Refuge			    - Blue Slips &amp; Floor Paddles </a:t>
            </a:r>
          </a:p>
          <a:p>
            <a:pPr marL="342900" lvl="1" indent="-342900">
              <a:buFont typeface="Arial" panose="020B0604020202020204" pitchFamily="34" charset="0"/>
              <a:buChar char="•"/>
              <a:defRPr/>
            </a:pPr>
            <a:endParaRPr lang="en-US" sz="2000" dirty="0" smtClean="0"/>
          </a:p>
          <a:p>
            <a:pPr marL="800100" lvl="2" indent="-342900">
              <a:buFont typeface="Arial" panose="020B0604020202020204" pitchFamily="34" charset="0"/>
              <a:buChar char="•"/>
              <a:defRPr/>
            </a:pPr>
            <a:endParaRPr lang="en-US" sz="2000" dirty="0"/>
          </a:p>
          <a:p>
            <a:pPr marL="800100" lvl="2" indent="-342900">
              <a:buFont typeface="Arial" panose="020B0604020202020204" pitchFamily="34" charset="0"/>
              <a:buChar char="•"/>
              <a:defRPr/>
            </a:pPr>
            <a:endParaRPr lang="en-US" sz="2000" dirty="0"/>
          </a:p>
        </p:txBody>
      </p:sp>
      <p:pic>
        <p:nvPicPr>
          <p:cNvPr id="2" name="Picture 1"/>
          <p:cNvPicPr>
            <a:picLocks noChangeAspect="1"/>
          </p:cNvPicPr>
          <p:nvPr/>
        </p:nvPicPr>
        <p:blipFill rotWithShape="1">
          <a:blip r:embed="rId4"/>
          <a:srcRect b="12333"/>
          <a:stretch/>
        </p:blipFill>
        <p:spPr>
          <a:xfrm>
            <a:off x="457200" y="2533650"/>
            <a:ext cx="2819400" cy="2724150"/>
          </a:xfrm>
          <a:prstGeom prst="rect">
            <a:avLst/>
          </a:prstGeom>
        </p:spPr>
      </p:pic>
      <p:pic>
        <p:nvPicPr>
          <p:cNvPr id="8" name="Picture 7"/>
          <p:cNvPicPr>
            <a:picLocks noChangeAspect="1"/>
          </p:cNvPicPr>
          <p:nvPr/>
        </p:nvPicPr>
        <p:blipFill>
          <a:blip r:embed="rId5"/>
          <a:stretch>
            <a:fillRect/>
          </a:stretch>
        </p:blipFill>
        <p:spPr>
          <a:xfrm>
            <a:off x="5943600" y="2533650"/>
            <a:ext cx="2724150" cy="2724150"/>
          </a:xfrm>
          <a:prstGeom prst="rect">
            <a:avLst/>
          </a:prstGeom>
        </p:spPr>
      </p:pic>
      <p:pic>
        <p:nvPicPr>
          <p:cNvPr id="10" name="Picture 9"/>
          <p:cNvPicPr>
            <a:picLocks noChangeAspect="1"/>
          </p:cNvPicPr>
          <p:nvPr/>
        </p:nvPicPr>
        <p:blipFill>
          <a:blip r:embed="rId6"/>
          <a:stretch>
            <a:fillRect/>
          </a:stretch>
        </p:blipFill>
        <p:spPr>
          <a:xfrm>
            <a:off x="3810000" y="2528342"/>
            <a:ext cx="2171700" cy="2729458"/>
          </a:xfrm>
          <a:prstGeom prst="rect">
            <a:avLst/>
          </a:prstGeom>
        </p:spPr>
      </p:pic>
      <p:sp>
        <p:nvSpPr>
          <p:cNvPr id="11" name="Rectangle 10"/>
          <p:cNvSpPr/>
          <p:nvPr/>
        </p:nvSpPr>
        <p:spPr>
          <a:xfrm>
            <a:off x="421640" y="259080"/>
            <a:ext cx="7646645" cy="646331"/>
          </a:xfrm>
          <a:prstGeom prst="rect">
            <a:avLst/>
          </a:prstGeom>
        </p:spPr>
        <p:txBody>
          <a:bodyPr wrap="none">
            <a:spAutoFit/>
          </a:bodyPr>
          <a:lstStyle/>
          <a:p>
            <a:r>
              <a:rPr lang="en-US" sz="3600" dirty="0" smtClean="0">
                <a:solidFill>
                  <a:srgbClr val="0070C0"/>
                </a:solidFill>
                <a:latin typeface="+mj-lt"/>
                <a:cs typeface="Georgia" charset="0"/>
              </a:rPr>
              <a:t>Evacuation Procedures – Franklin Bldg.</a:t>
            </a:r>
            <a:endParaRPr lang="en-US" sz="3600" dirty="0">
              <a:solidFill>
                <a:srgbClr val="0070C0"/>
              </a:solidFill>
              <a:latin typeface="+mj-lt"/>
              <a:cs typeface="Georgia" charset="0"/>
            </a:endParaRPr>
          </a:p>
        </p:txBody>
      </p:sp>
      <p:pic>
        <p:nvPicPr>
          <p:cNvPr id="12" name="Picture 11"/>
          <p:cNvPicPr>
            <a:picLocks noChangeAspect="1"/>
          </p:cNvPicPr>
          <p:nvPr/>
        </p:nvPicPr>
        <p:blipFill>
          <a:blip r:embed="rId7"/>
          <a:stretch>
            <a:fillRect/>
          </a:stretch>
        </p:blipFill>
        <p:spPr>
          <a:xfrm>
            <a:off x="802395" y="1437599"/>
            <a:ext cx="371888" cy="371888"/>
          </a:xfrm>
          <a:prstGeom prst="rect">
            <a:avLst/>
          </a:prstGeom>
        </p:spPr>
      </p:pic>
    </p:spTree>
    <p:extLst>
      <p:ext uri="{BB962C8B-B14F-4D97-AF65-F5344CB8AC3E}">
        <p14:creationId xmlns:p14="http://schemas.microsoft.com/office/powerpoint/2010/main" val="2962898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1905000"/>
            <a:ext cx="4648200" cy="3880417"/>
            <a:chOff x="1981200" y="1905000"/>
            <a:chExt cx="4648200" cy="3880417"/>
          </a:xfrm>
        </p:grpSpPr>
        <p:pic>
          <p:nvPicPr>
            <p:cNvPr id="3" name="Picture 2"/>
            <p:cNvPicPr>
              <a:picLocks noChangeAspect="1"/>
            </p:cNvPicPr>
            <p:nvPr/>
          </p:nvPicPr>
          <p:blipFill>
            <a:blip r:embed="rId3"/>
            <a:stretch>
              <a:fillRect/>
            </a:stretch>
          </p:blipFill>
          <p:spPr>
            <a:xfrm>
              <a:off x="1981200" y="1905000"/>
              <a:ext cx="4648200" cy="3880417"/>
            </a:xfrm>
            <a:prstGeom prst="rect">
              <a:avLst/>
            </a:prstGeom>
          </p:spPr>
        </p:pic>
        <p:sp>
          <p:nvSpPr>
            <p:cNvPr id="4" name="Smiley Face 3"/>
            <p:cNvSpPr/>
            <p:nvPr/>
          </p:nvSpPr>
          <p:spPr>
            <a:xfrm>
              <a:off x="5029200" y="4000739"/>
              <a:ext cx="471487" cy="457200"/>
            </a:xfrm>
            <a:prstGeom prst="smileyFac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733424" y="685800"/>
            <a:ext cx="7858124" cy="3754874"/>
          </a:xfrm>
          <a:prstGeom prst="rect">
            <a:avLst/>
          </a:prstGeom>
          <a:noFill/>
        </p:spPr>
        <p:txBody>
          <a:bodyPr wrap="square" rtlCol="0">
            <a:spAutoFit/>
          </a:bodyPr>
          <a:lstStyle/>
          <a:p>
            <a:pPr marL="457200" lvl="2">
              <a:defRPr/>
            </a:pPr>
            <a:endParaRPr lang="en-US" dirty="0"/>
          </a:p>
          <a:p>
            <a:pPr marL="0" lvl="1">
              <a:defRPr/>
            </a:pPr>
            <a:r>
              <a:rPr lang="en-US" sz="2000" b="1" dirty="0">
                <a:solidFill>
                  <a:srgbClr val="C00000"/>
                </a:solidFill>
              </a:rPr>
              <a:t>Details are on the Risk Services </a:t>
            </a:r>
            <a:r>
              <a:rPr lang="en-US" sz="2000" b="1" dirty="0" smtClean="0">
                <a:solidFill>
                  <a:srgbClr val="C00000"/>
                </a:solidFill>
              </a:rPr>
              <a:t>website</a:t>
            </a:r>
          </a:p>
          <a:p>
            <a:pPr marL="457200" lvl="2">
              <a:defRPr/>
            </a:pPr>
            <a:r>
              <a:rPr lang="en-US" sz="1600" dirty="0">
                <a:hlinkClick r:id="rId4"/>
              </a:rPr>
              <a:t>http://</a:t>
            </a:r>
            <a:r>
              <a:rPr lang="en-US" sz="1600" dirty="0" smtClean="0">
                <a:hlinkClick r:id="rId4"/>
              </a:rPr>
              <a:t>ucop.edu/risk-services/crisis-management/ucop-staff-emergency-procedures/franklin-building-emergency-procedures.html</a:t>
            </a:r>
            <a:endParaRPr lang="en-US" sz="2000" b="1" dirty="0">
              <a:solidFill>
                <a:srgbClr val="C00000"/>
              </a:solidFill>
            </a:endParaRPr>
          </a:p>
          <a:p>
            <a:pPr marL="914400" lvl="3">
              <a:defRPr/>
            </a:pPr>
            <a:endParaRPr lang="en-US" sz="1200" dirty="0" smtClean="0"/>
          </a:p>
          <a:p>
            <a:pPr marL="914400" lvl="3">
              <a:defRPr/>
            </a:pPr>
            <a:endParaRPr lang="en-US" sz="1200" dirty="0" smtClean="0"/>
          </a:p>
          <a:p>
            <a:pPr marL="1828800" lvl="5">
              <a:defRPr/>
            </a:pPr>
            <a:endParaRPr lang="en-US" sz="2000" dirty="0" smtClean="0"/>
          </a:p>
          <a:p>
            <a:pPr marL="1828800" lvl="5">
              <a:defRPr/>
            </a:pPr>
            <a:endParaRPr lang="en-US" sz="2000" dirty="0"/>
          </a:p>
          <a:p>
            <a:pPr marL="1828800" lvl="5">
              <a:defRPr/>
            </a:pPr>
            <a:r>
              <a:rPr lang="en-US" sz="2400" b="1" dirty="0" smtClean="0">
                <a:solidFill>
                  <a:srgbClr val="C00000"/>
                </a:solidFill>
              </a:rPr>
              <a:t>Relocation </a:t>
            </a:r>
            <a:r>
              <a:rPr lang="en-US" sz="2400" b="1" dirty="0">
                <a:solidFill>
                  <a:srgbClr val="C00000"/>
                </a:solidFill>
              </a:rPr>
              <a:t>/ Assembly Area</a:t>
            </a:r>
          </a:p>
          <a:p>
            <a:pPr marL="0" lvl="1">
              <a:defRPr/>
            </a:pPr>
            <a:endParaRPr lang="en-US" sz="2000" dirty="0" smtClean="0"/>
          </a:p>
          <a:p>
            <a:pPr marL="342900" lvl="1" indent="-342900">
              <a:buFont typeface="Arial" panose="020B0604020202020204" pitchFamily="34" charset="0"/>
              <a:buChar char="•"/>
              <a:defRPr/>
            </a:pPr>
            <a:endParaRPr lang="en-US" sz="2000" dirty="0" smtClean="0"/>
          </a:p>
          <a:p>
            <a:pPr marL="800100" lvl="2" indent="-342900">
              <a:buFont typeface="Arial" panose="020B0604020202020204" pitchFamily="34" charset="0"/>
              <a:buChar char="•"/>
              <a:defRPr/>
            </a:pPr>
            <a:endParaRPr lang="en-US" sz="2000" dirty="0"/>
          </a:p>
          <a:p>
            <a:pPr marL="800100" lvl="2" indent="-342900">
              <a:buFont typeface="Arial" panose="020B0604020202020204" pitchFamily="34" charset="0"/>
              <a:buChar char="•"/>
              <a:defRPr/>
            </a:pPr>
            <a:endParaRPr lang="en-US" sz="2000" dirty="0"/>
          </a:p>
        </p:txBody>
      </p:sp>
      <p:sp>
        <p:nvSpPr>
          <p:cNvPr id="10" name="Rectangle 9"/>
          <p:cNvSpPr/>
          <p:nvPr/>
        </p:nvSpPr>
        <p:spPr>
          <a:xfrm>
            <a:off x="421640" y="259080"/>
            <a:ext cx="7646645" cy="646331"/>
          </a:xfrm>
          <a:prstGeom prst="rect">
            <a:avLst/>
          </a:prstGeom>
        </p:spPr>
        <p:txBody>
          <a:bodyPr wrap="none">
            <a:spAutoFit/>
          </a:bodyPr>
          <a:lstStyle/>
          <a:p>
            <a:r>
              <a:rPr lang="en-US" sz="3600" dirty="0" smtClean="0">
                <a:solidFill>
                  <a:srgbClr val="0070C0"/>
                </a:solidFill>
                <a:latin typeface="+mj-lt"/>
                <a:cs typeface="Georgia" charset="0"/>
              </a:rPr>
              <a:t>Evacuation Procedures – Franklin Bldg.</a:t>
            </a:r>
            <a:endParaRPr lang="en-US" sz="3600" dirty="0">
              <a:solidFill>
                <a:srgbClr val="0070C0"/>
              </a:solidFill>
              <a:latin typeface="+mj-lt"/>
              <a:cs typeface="Georgia" charset="0"/>
            </a:endParaRPr>
          </a:p>
        </p:txBody>
      </p:sp>
    </p:spTree>
    <p:extLst>
      <p:ext uri="{BB962C8B-B14F-4D97-AF65-F5344CB8AC3E}">
        <p14:creationId xmlns:p14="http://schemas.microsoft.com/office/powerpoint/2010/main" val="1038043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421640" y="259080"/>
            <a:ext cx="5183086" cy="646331"/>
          </a:xfrm>
          <a:prstGeom prst="rect">
            <a:avLst/>
          </a:prstGeom>
        </p:spPr>
        <p:txBody>
          <a:bodyPr wrap="none">
            <a:spAutoFit/>
          </a:bodyPr>
          <a:lstStyle/>
          <a:p>
            <a:r>
              <a:rPr lang="en-US" sz="3600" dirty="0">
                <a:solidFill>
                  <a:srgbClr val="0070C0"/>
                </a:solidFill>
                <a:latin typeface="+mj-lt"/>
                <a:cs typeface="Georgia" charset="0"/>
              </a:rPr>
              <a:t>Internal </a:t>
            </a:r>
            <a:r>
              <a:rPr lang="en-US" sz="3600" dirty="0" smtClean="0">
                <a:solidFill>
                  <a:srgbClr val="0070C0"/>
                </a:solidFill>
                <a:latin typeface="+mj-lt"/>
                <a:cs typeface="Georgia" charset="0"/>
              </a:rPr>
              <a:t>Resources – Davis</a:t>
            </a:r>
            <a:endParaRPr lang="en-US" sz="3600" dirty="0">
              <a:solidFill>
                <a:srgbClr val="0070C0"/>
              </a:solidFill>
              <a:latin typeface="+mj-lt"/>
              <a:cs typeface="Georgia" charset="0"/>
            </a:endParaRPr>
          </a:p>
        </p:txBody>
      </p:sp>
      <p:pic>
        <p:nvPicPr>
          <p:cNvPr id="2" name="Picture 1"/>
          <p:cNvPicPr>
            <a:picLocks noChangeAspect="1"/>
          </p:cNvPicPr>
          <p:nvPr/>
        </p:nvPicPr>
        <p:blipFill>
          <a:blip r:embed="rId3"/>
          <a:stretch>
            <a:fillRect/>
          </a:stretch>
        </p:blipFill>
        <p:spPr>
          <a:xfrm>
            <a:off x="1219200" y="1295400"/>
            <a:ext cx="6918959" cy="4629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2753359" y="905411"/>
            <a:ext cx="3850640" cy="707886"/>
          </a:xfrm>
          <a:prstGeom prst="rect">
            <a:avLst/>
          </a:prstGeom>
          <a:noFill/>
        </p:spPr>
        <p:txBody>
          <a:bodyPr wrap="square" rtlCol="0">
            <a:spAutoFit/>
          </a:bodyPr>
          <a:lstStyle/>
          <a:p>
            <a:r>
              <a:rPr lang="en-US" sz="2000" u="sng" dirty="0">
                <a:hlinkClick r:id="rId4"/>
              </a:rPr>
              <a:t>http://ucanr.edu/2ndstreetsafety</a:t>
            </a:r>
            <a:endParaRPr lang="en-US" sz="2000" dirty="0"/>
          </a:p>
          <a:p>
            <a:endParaRPr lang="en-US" sz="2000" dirty="0"/>
          </a:p>
        </p:txBody>
      </p:sp>
    </p:spTree>
    <p:extLst>
      <p:ext uri="{BB962C8B-B14F-4D97-AF65-F5344CB8AC3E}">
        <p14:creationId xmlns:p14="http://schemas.microsoft.com/office/powerpoint/2010/main" val="391668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528" y="275698"/>
            <a:ext cx="8424672" cy="5576911"/>
          </a:xfrm>
          <a:prstGeom prst="rect">
            <a:avLst/>
          </a:prstGeom>
          <a:noFill/>
        </p:spPr>
        <p:txBody>
          <a:bodyPr wrap="square" rtlCol="0">
            <a:spAutoFit/>
          </a:bodyPr>
          <a:lstStyle/>
          <a:p>
            <a:pPr defTabSz="457200" fontAlgn="base">
              <a:spcBef>
                <a:spcPct val="0"/>
              </a:spcBef>
              <a:spcAft>
                <a:spcPct val="0"/>
              </a:spcAft>
            </a:pPr>
            <a:r>
              <a:rPr lang="en-US" sz="3600" dirty="0" smtClean="0">
                <a:solidFill>
                  <a:srgbClr val="0070C0"/>
                </a:solidFill>
                <a:ea typeface="ＭＳ Ｐゴシック" charset="0"/>
                <a:cs typeface="Georgia" charset="0"/>
              </a:rPr>
              <a:t>Disasters and Emergencies happen</a:t>
            </a:r>
          </a:p>
          <a:p>
            <a:pPr defTabSz="457200" fontAlgn="base">
              <a:spcBef>
                <a:spcPct val="0"/>
              </a:spcBef>
              <a:spcAft>
                <a:spcPct val="0"/>
              </a:spcAft>
            </a:pPr>
            <a:endParaRPr lang="en-US" dirty="0">
              <a:solidFill>
                <a:srgbClr val="0070C0"/>
              </a:solidFill>
              <a:ea typeface="ＭＳ Ｐゴシック" charset="0"/>
              <a:cs typeface="Georgia" charset="0"/>
            </a:endParaRPr>
          </a:p>
          <a:p>
            <a:pPr marL="0" lvl="1" defTabSz="457200" fontAlgn="base">
              <a:spcBef>
                <a:spcPct val="20000"/>
              </a:spcBef>
              <a:spcAft>
                <a:spcPct val="0"/>
              </a:spcAft>
              <a:defRPr/>
            </a:pPr>
            <a:endParaRPr lang="en-US" sz="1200" b="1" dirty="0">
              <a:solidFill>
                <a:srgbClr val="0070C0"/>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r>
              <a:rPr lang="en-US" dirty="0" smtClean="0">
                <a:solidFill>
                  <a:prstClr val="black"/>
                </a:solidFill>
                <a:ea typeface="ＭＳ Ｐゴシック" charset="0"/>
              </a:rPr>
              <a:t>Drought			  Earthquakes			Extreme Heat			Floods</a:t>
            </a: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r>
              <a:rPr lang="en-US" dirty="0" smtClean="0">
                <a:solidFill>
                  <a:prstClr val="black"/>
                </a:solidFill>
                <a:ea typeface="ＭＳ Ｐゴシック" charset="0"/>
              </a:rPr>
              <a:t>Hurricanes		Landslides/Debris		Severe Weather	  Space Weather</a:t>
            </a: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r>
              <a:rPr lang="en-US" dirty="0" smtClean="0">
                <a:solidFill>
                  <a:prstClr val="black"/>
                </a:solidFill>
                <a:ea typeface="ＭＳ Ｐゴシック" charset="0"/>
              </a:rPr>
              <a:t>Thunderstorms	    Tornadoes			   Tsunamis			Volcanoes		</a:t>
            </a:r>
          </a:p>
          <a:p>
            <a:pPr marL="0" lvl="1" defTabSz="457200" fontAlgn="base">
              <a:spcBef>
                <a:spcPct val="0"/>
              </a:spcBef>
              <a:spcAft>
                <a:spcPct val="0"/>
              </a:spcAft>
              <a:defRPr/>
            </a:pPr>
            <a:r>
              <a:rPr lang="en-US" dirty="0" smtClean="0">
                <a:solidFill>
                  <a:prstClr val="black"/>
                </a:solidFill>
                <a:ea typeface="ＭＳ Ｐゴシック" charset="0"/>
              </a:rPr>
              <a:t>&amp; Lightning</a:t>
            </a:r>
          </a:p>
          <a:p>
            <a:pPr marL="0" lvl="1" defTabSz="457200" fontAlgn="base">
              <a:spcBef>
                <a:spcPct val="0"/>
              </a:spcBef>
              <a:spcAft>
                <a:spcPct val="0"/>
              </a:spcAft>
              <a:defRPr/>
            </a:pPr>
            <a:endParaRPr lang="en-US" dirty="0">
              <a:solidFill>
                <a:prstClr val="black"/>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endParaRPr lang="en-US" dirty="0" smtClean="0">
              <a:solidFill>
                <a:prstClr val="black"/>
              </a:solidFill>
              <a:ea typeface="ＭＳ Ｐゴシック" charset="0"/>
            </a:endParaRPr>
          </a:p>
          <a:p>
            <a:pPr marL="0" lvl="1" defTabSz="457200" fontAlgn="base">
              <a:spcBef>
                <a:spcPct val="0"/>
              </a:spcBef>
              <a:spcAft>
                <a:spcPct val="0"/>
              </a:spcAft>
              <a:defRPr/>
            </a:pPr>
            <a:r>
              <a:rPr lang="en-US" dirty="0" smtClean="0">
                <a:solidFill>
                  <a:prstClr val="black"/>
                </a:solidFill>
                <a:ea typeface="ＭＳ Ｐゴシック" charset="0"/>
              </a:rPr>
              <a:t>Wildfires			    Winter Storms		Power Outages		Pandemics</a:t>
            </a:r>
            <a:endParaRPr lang="en-US" dirty="0">
              <a:solidFill>
                <a:prstClr val="black"/>
              </a:solidFill>
              <a:ea typeface="ＭＳ Ｐゴシック" charset="0"/>
            </a:endParaRPr>
          </a:p>
        </p:txBody>
      </p:sp>
      <p:grpSp>
        <p:nvGrpSpPr>
          <p:cNvPr id="26" name="Group 25"/>
          <p:cNvGrpSpPr/>
          <p:nvPr/>
        </p:nvGrpSpPr>
        <p:grpSpPr>
          <a:xfrm>
            <a:off x="384302" y="1099499"/>
            <a:ext cx="7852373" cy="4406644"/>
            <a:chOff x="384302" y="1009172"/>
            <a:chExt cx="7852373" cy="4406644"/>
          </a:xfrm>
        </p:grpSpPr>
        <p:pic>
          <p:nvPicPr>
            <p:cNvPr id="6" name="Picture 5"/>
            <p:cNvPicPr>
              <a:picLocks noChangeAspect="1"/>
            </p:cNvPicPr>
            <p:nvPr/>
          </p:nvPicPr>
          <p:blipFill>
            <a:blip r:embed="rId3"/>
            <a:stretch>
              <a:fillRect/>
            </a:stretch>
          </p:blipFill>
          <p:spPr>
            <a:xfrm>
              <a:off x="384302" y="1036320"/>
              <a:ext cx="1660397" cy="691832"/>
            </a:xfrm>
            <a:prstGeom prst="rect">
              <a:avLst/>
            </a:prstGeom>
          </p:spPr>
        </p:pic>
        <p:pic>
          <p:nvPicPr>
            <p:cNvPr id="8" name="Picture 7"/>
            <p:cNvPicPr>
              <a:picLocks noChangeAspect="1"/>
            </p:cNvPicPr>
            <p:nvPr/>
          </p:nvPicPr>
          <p:blipFill>
            <a:blip r:embed="rId4"/>
            <a:stretch>
              <a:fillRect/>
            </a:stretch>
          </p:blipFill>
          <p:spPr>
            <a:xfrm>
              <a:off x="2313557" y="1030444"/>
              <a:ext cx="1674115" cy="697548"/>
            </a:xfrm>
            <a:prstGeom prst="rect">
              <a:avLst/>
            </a:prstGeom>
          </p:spPr>
        </p:pic>
        <p:pic>
          <p:nvPicPr>
            <p:cNvPr id="9" name="Picture 8"/>
            <p:cNvPicPr>
              <a:picLocks noChangeAspect="1"/>
            </p:cNvPicPr>
            <p:nvPr/>
          </p:nvPicPr>
          <p:blipFill>
            <a:blip r:embed="rId5"/>
            <a:stretch>
              <a:fillRect/>
            </a:stretch>
          </p:blipFill>
          <p:spPr>
            <a:xfrm>
              <a:off x="4438140" y="1019728"/>
              <a:ext cx="1725550" cy="718979"/>
            </a:xfrm>
            <a:prstGeom prst="rect">
              <a:avLst/>
            </a:prstGeom>
          </p:spPr>
        </p:pic>
        <p:pic>
          <p:nvPicPr>
            <p:cNvPr id="10" name="Picture 9"/>
            <p:cNvPicPr>
              <a:picLocks noChangeAspect="1"/>
            </p:cNvPicPr>
            <p:nvPr/>
          </p:nvPicPr>
          <p:blipFill>
            <a:blip r:embed="rId6"/>
            <a:stretch>
              <a:fillRect/>
            </a:stretch>
          </p:blipFill>
          <p:spPr>
            <a:xfrm>
              <a:off x="6381113" y="1009172"/>
              <a:ext cx="1665607" cy="694003"/>
            </a:xfrm>
            <a:prstGeom prst="rect">
              <a:avLst/>
            </a:prstGeom>
          </p:spPr>
        </p:pic>
        <p:pic>
          <p:nvPicPr>
            <p:cNvPr id="13" name="Picture 12"/>
            <p:cNvPicPr>
              <a:picLocks noChangeAspect="1"/>
            </p:cNvPicPr>
            <p:nvPr/>
          </p:nvPicPr>
          <p:blipFill>
            <a:blip r:embed="rId7"/>
            <a:stretch>
              <a:fillRect/>
            </a:stretch>
          </p:blipFill>
          <p:spPr>
            <a:xfrm>
              <a:off x="384302" y="2138091"/>
              <a:ext cx="1713230" cy="713846"/>
            </a:xfrm>
            <a:prstGeom prst="rect">
              <a:avLst/>
            </a:prstGeom>
          </p:spPr>
        </p:pic>
        <p:pic>
          <p:nvPicPr>
            <p:cNvPr id="14" name="Picture 13"/>
            <p:cNvPicPr>
              <a:picLocks noChangeAspect="1"/>
            </p:cNvPicPr>
            <p:nvPr/>
          </p:nvPicPr>
          <p:blipFill>
            <a:blip r:embed="rId8"/>
            <a:stretch>
              <a:fillRect/>
            </a:stretch>
          </p:blipFill>
          <p:spPr>
            <a:xfrm>
              <a:off x="2313558" y="2138091"/>
              <a:ext cx="1705206" cy="710503"/>
            </a:xfrm>
            <a:prstGeom prst="rect">
              <a:avLst/>
            </a:prstGeom>
          </p:spPr>
        </p:pic>
        <p:pic>
          <p:nvPicPr>
            <p:cNvPr id="15" name="Picture 14"/>
            <p:cNvPicPr>
              <a:picLocks noChangeAspect="1"/>
            </p:cNvPicPr>
            <p:nvPr/>
          </p:nvPicPr>
          <p:blipFill>
            <a:blip r:embed="rId9"/>
            <a:stretch>
              <a:fillRect/>
            </a:stretch>
          </p:blipFill>
          <p:spPr>
            <a:xfrm>
              <a:off x="4438140" y="2129615"/>
              <a:ext cx="1725550" cy="718979"/>
            </a:xfrm>
            <a:prstGeom prst="rect">
              <a:avLst/>
            </a:prstGeom>
          </p:spPr>
        </p:pic>
        <p:pic>
          <p:nvPicPr>
            <p:cNvPr id="16" name="Picture 15"/>
            <p:cNvPicPr>
              <a:picLocks noChangeAspect="1"/>
            </p:cNvPicPr>
            <p:nvPr/>
          </p:nvPicPr>
          <p:blipFill>
            <a:blip r:embed="rId10"/>
            <a:stretch>
              <a:fillRect/>
            </a:stretch>
          </p:blipFill>
          <p:spPr>
            <a:xfrm>
              <a:off x="6381113" y="2138091"/>
              <a:ext cx="1699889" cy="708287"/>
            </a:xfrm>
            <a:prstGeom prst="rect">
              <a:avLst/>
            </a:prstGeom>
          </p:spPr>
        </p:pic>
        <p:pic>
          <p:nvPicPr>
            <p:cNvPr id="17" name="Picture 16"/>
            <p:cNvPicPr>
              <a:picLocks noChangeAspect="1"/>
            </p:cNvPicPr>
            <p:nvPr/>
          </p:nvPicPr>
          <p:blipFill>
            <a:blip r:embed="rId11"/>
            <a:stretch>
              <a:fillRect/>
            </a:stretch>
          </p:blipFill>
          <p:spPr>
            <a:xfrm>
              <a:off x="384302" y="3261876"/>
              <a:ext cx="1713230" cy="713846"/>
            </a:xfrm>
            <a:prstGeom prst="rect">
              <a:avLst/>
            </a:prstGeom>
          </p:spPr>
        </p:pic>
        <p:pic>
          <p:nvPicPr>
            <p:cNvPr id="18" name="Picture 17"/>
            <p:cNvPicPr>
              <a:picLocks noChangeAspect="1"/>
            </p:cNvPicPr>
            <p:nvPr/>
          </p:nvPicPr>
          <p:blipFill>
            <a:blip r:embed="rId12"/>
            <a:stretch>
              <a:fillRect/>
            </a:stretch>
          </p:blipFill>
          <p:spPr>
            <a:xfrm>
              <a:off x="2313557" y="3261875"/>
              <a:ext cx="1771538" cy="738141"/>
            </a:xfrm>
            <a:prstGeom prst="rect">
              <a:avLst/>
            </a:prstGeom>
          </p:spPr>
        </p:pic>
        <p:pic>
          <p:nvPicPr>
            <p:cNvPr id="19" name="Picture 18"/>
            <p:cNvPicPr>
              <a:picLocks noChangeAspect="1"/>
            </p:cNvPicPr>
            <p:nvPr/>
          </p:nvPicPr>
          <p:blipFill>
            <a:blip r:embed="rId13"/>
            <a:stretch>
              <a:fillRect/>
            </a:stretch>
          </p:blipFill>
          <p:spPr>
            <a:xfrm>
              <a:off x="4444235" y="3213285"/>
              <a:ext cx="1719456" cy="762437"/>
            </a:xfrm>
            <a:prstGeom prst="rect">
              <a:avLst/>
            </a:prstGeom>
          </p:spPr>
        </p:pic>
        <p:pic>
          <p:nvPicPr>
            <p:cNvPr id="20" name="Picture 19"/>
            <p:cNvPicPr>
              <a:picLocks noChangeAspect="1"/>
            </p:cNvPicPr>
            <p:nvPr/>
          </p:nvPicPr>
          <p:blipFill>
            <a:blip r:embed="rId14"/>
            <a:stretch>
              <a:fillRect/>
            </a:stretch>
          </p:blipFill>
          <p:spPr>
            <a:xfrm>
              <a:off x="6381113" y="3202571"/>
              <a:ext cx="1855562" cy="773151"/>
            </a:xfrm>
            <a:prstGeom prst="rect">
              <a:avLst/>
            </a:prstGeom>
          </p:spPr>
        </p:pic>
        <p:pic>
          <p:nvPicPr>
            <p:cNvPr id="21" name="Picture 20"/>
            <p:cNvPicPr>
              <a:picLocks noChangeAspect="1"/>
            </p:cNvPicPr>
            <p:nvPr/>
          </p:nvPicPr>
          <p:blipFill>
            <a:blip r:embed="rId15"/>
            <a:stretch>
              <a:fillRect/>
            </a:stretch>
          </p:blipFill>
          <p:spPr>
            <a:xfrm>
              <a:off x="384302" y="4655780"/>
              <a:ext cx="1713230" cy="713846"/>
            </a:xfrm>
            <a:prstGeom prst="rect">
              <a:avLst/>
            </a:prstGeom>
          </p:spPr>
        </p:pic>
        <p:pic>
          <p:nvPicPr>
            <p:cNvPr id="22" name="Picture 21"/>
            <p:cNvPicPr>
              <a:picLocks noChangeAspect="1"/>
            </p:cNvPicPr>
            <p:nvPr/>
          </p:nvPicPr>
          <p:blipFill>
            <a:blip r:embed="rId16"/>
            <a:stretch>
              <a:fillRect/>
            </a:stretch>
          </p:blipFill>
          <p:spPr>
            <a:xfrm>
              <a:off x="2371864" y="4655780"/>
              <a:ext cx="1713231" cy="713846"/>
            </a:xfrm>
            <a:prstGeom prst="rect">
              <a:avLst/>
            </a:prstGeom>
          </p:spPr>
        </p:pic>
        <p:pic>
          <p:nvPicPr>
            <p:cNvPr id="23" name="Picture 22"/>
            <p:cNvPicPr>
              <a:picLocks noChangeAspect="1"/>
            </p:cNvPicPr>
            <p:nvPr/>
          </p:nvPicPr>
          <p:blipFill>
            <a:blip r:embed="rId17"/>
            <a:stretch>
              <a:fillRect/>
            </a:stretch>
          </p:blipFill>
          <p:spPr>
            <a:xfrm>
              <a:off x="4444234" y="4655779"/>
              <a:ext cx="1719455" cy="760037"/>
            </a:xfrm>
            <a:prstGeom prst="rect">
              <a:avLst/>
            </a:prstGeom>
          </p:spPr>
        </p:pic>
        <p:pic>
          <p:nvPicPr>
            <p:cNvPr id="24" name="Picture 23"/>
            <p:cNvPicPr>
              <a:picLocks noChangeAspect="1"/>
            </p:cNvPicPr>
            <p:nvPr/>
          </p:nvPicPr>
          <p:blipFill>
            <a:blip r:embed="rId18"/>
            <a:stretch>
              <a:fillRect/>
            </a:stretch>
          </p:blipFill>
          <p:spPr>
            <a:xfrm>
              <a:off x="6431797" y="4655780"/>
              <a:ext cx="1804878" cy="760036"/>
            </a:xfrm>
            <a:prstGeom prst="rect">
              <a:avLst/>
            </a:prstGeom>
          </p:spPr>
        </p:pic>
      </p:grpSp>
      <p:pic>
        <p:nvPicPr>
          <p:cNvPr id="25" name="Picture 24"/>
          <p:cNvPicPr>
            <a:picLocks noChangeAspect="1"/>
          </p:cNvPicPr>
          <p:nvPr/>
        </p:nvPicPr>
        <p:blipFill>
          <a:blip r:embed="rId19"/>
          <a:stretch>
            <a:fillRect/>
          </a:stretch>
        </p:blipFill>
        <p:spPr>
          <a:xfrm>
            <a:off x="7523764" y="106621"/>
            <a:ext cx="1536342" cy="706179"/>
          </a:xfrm>
          <a:prstGeom prst="rect">
            <a:avLst/>
          </a:prstGeom>
        </p:spPr>
      </p:pic>
    </p:spTree>
    <p:extLst>
      <p:ext uri="{BB962C8B-B14F-4D97-AF65-F5344CB8AC3E}">
        <p14:creationId xmlns:p14="http://schemas.microsoft.com/office/powerpoint/2010/main" val="695768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87757"/>
            <a:ext cx="6851747" cy="646331"/>
          </a:xfrm>
          <a:prstGeom prst="rect">
            <a:avLst/>
          </a:prstGeom>
        </p:spPr>
        <p:txBody>
          <a:bodyPr wrap="none">
            <a:spAutoFit/>
          </a:bodyPr>
          <a:lstStyle/>
          <a:p>
            <a:r>
              <a:rPr lang="en-US" sz="3600" dirty="0" smtClean="0">
                <a:solidFill>
                  <a:srgbClr val="0070C0"/>
                </a:solidFill>
                <a:latin typeface="+mj-lt"/>
                <a:cs typeface="Georgia" charset="0"/>
              </a:rPr>
              <a:t>Website for Presentation Download</a:t>
            </a:r>
            <a:endParaRPr lang="en-US" sz="3600" dirty="0">
              <a:solidFill>
                <a:srgbClr val="0070C0"/>
              </a:solidFill>
              <a:latin typeface="+mj-lt"/>
              <a:cs typeface="Georgia" charset="0"/>
            </a:endParaRPr>
          </a:p>
        </p:txBody>
      </p:sp>
      <p:pic>
        <p:nvPicPr>
          <p:cNvPr id="4" name="Picture 3"/>
          <p:cNvPicPr>
            <a:picLocks noChangeAspect="1"/>
          </p:cNvPicPr>
          <p:nvPr/>
        </p:nvPicPr>
        <p:blipFill rotWithShape="1">
          <a:blip r:embed="rId3"/>
          <a:srcRect l="16597" t="4445" r="15694" b="-1111"/>
          <a:stretch/>
        </p:blipFill>
        <p:spPr>
          <a:xfrm>
            <a:off x="5095236" y="1145754"/>
            <a:ext cx="3505200" cy="4066031"/>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066800" y="4216806"/>
            <a:ext cx="3342636" cy="1235322"/>
          </a:xfrm>
          <a:prstGeom prst="ellipse">
            <a:avLst/>
          </a:prstGeom>
          <a:ln w="38100">
            <a:solidFill>
              <a:srgbClr val="FF0000"/>
            </a:solidFill>
          </a:ln>
        </p:spPr>
      </p:pic>
      <p:cxnSp>
        <p:nvCxnSpPr>
          <p:cNvPr id="8" name="Straight Arrow Connector 7"/>
          <p:cNvCxnSpPr>
            <a:stCxn id="6" idx="6"/>
          </p:cNvCxnSpPr>
          <p:nvPr/>
        </p:nvCxnSpPr>
        <p:spPr>
          <a:xfrm flipV="1">
            <a:off x="4409436" y="4640138"/>
            <a:ext cx="1657173" cy="1943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04800" y="1159609"/>
            <a:ext cx="4572000" cy="923330"/>
          </a:xfrm>
          <a:prstGeom prst="rect">
            <a:avLst/>
          </a:prstGeom>
        </p:spPr>
        <p:txBody>
          <a:bodyPr>
            <a:spAutoFit/>
          </a:bodyPr>
          <a:lstStyle/>
          <a:p>
            <a:r>
              <a:rPr lang="en-US" dirty="0">
                <a:hlinkClick r:id="rId5"/>
              </a:rPr>
              <a:t>http://safety.ucanr.edu/Training/Presentations/Staff_Meetings</a:t>
            </a:r>
            <a:r>
              <a:rPr lang="en-US" dirty="0" smtClean="0">
                <a:hlinkClick r:id="rId5"/>
              </a:rPr>
              <a:t>/</a:t>
            </a:r>
            <a:endParaRPr lang="en-US" dirty="0" smtClean="0"/>
          </a:p>
          <a:p>
            <a:endParaRPr lang="en-US" dirty="0"/>
          </a:p>
        </p:txBody>
      </p:sp>
    </p:spTree>
    <p:extLst>
      <p:ext uri="{BB962C8B-B14F-4D97-AF65-F5344CB8AC3E}">
        <p14:creationId xmlns:p14="http://schemas.microsoft.com/office/powerpoint/2010/main" val="2262574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373" y="1620520"/>
            <a:ext cx="7680850" cy="2800767"/>
          </a:xfrm>
          <a:prstGeom prst="rect">
            <a:avLst/>
          </a:prstGeom>
          <a:noFill/>
        </p:spPr>
        <p:txBody>
          <a:bodyPr wrap="square" rtlCol="0">
            <a:spAutoFit/>
          </a:bodyPr>
          <a:lstStyle/>
          <a:p>
            <a:pPr algn="ctr"/>
            <a:r>
              <a:rPr lang="en-US" sz="4800" b="1" dirty="0" smtClean="0">
                <a:solidFill>
                  <a:srgbClr val="0070C0"/>
                </a:solidFill>
              </a:rPr>
              <a:t>QUESTIONS?</a:t>
            </a:r>
          </a:p>
          <a:p>
            <a:pPr algn="ctr"/>
            <a:endParaRPr lang="en-US" sz="4800" b="1" dirty="0" smtClean="0">
              <a:solidFill>
                <a:srgbClr val="0070C0"/>
              </a:solidFill>
            </a:endParaRPr>
          </a:p>
          <a:p>
            <a:pPr algn="ctr"/>
            <a:endParaRPr lang="en-US" sz="4800" b="1" dirty="0">
              <a:solidFill>
                <a:srgbClr val="0070C0"/>
              </a:solidFill>
            </a:endParaRPr>
          </a:p>
          <a:p>
            <a:pPr algn="ctr"/>
            <a:r>
              <a:rPr lang="en-US" sz="3200" b="1" dirty="0">
                <a:solidFill>
                  <a:schemeClr val="accent2">
                    <a:lumMod val="75000"/>
                  </a:schemeClr>
                </a:solidFill>
              </a:rPr>
              <a:t>p</a:t>
            </a:r>
            <a:r>
              <a:rPr lang="en-US" sz="3200" b="1" dirty="0" smtClean="0">
                <a:solidFill>
                  <a:schemeClr val="accent2">
                    <a:lumMod val="75000"/>
                  </a:schemeClr>
                </a:solidFill>
              </a:rPr>
              <a:t>lease remember to sign-in</a:t>
            </a:r>
            <a:endParaRPr lang="en-US" sz="3200" b="1" dirty="0">
              <a:solidFill>
                <a:schemeClr val="accent2">
                  <a:lumMod val="75000"/>
                </a:schemeClr>
              </a:solidFill>
            </a:endParaRPr>
          </a:p>
        </p:txBody>
      </p:sp>
    </p:spTree>
    <p:extLst>
      <p:ext uri="{BB962C8B-B14F-4D97-AF65-F5344CB8AC3E}">
        <p14:creationId xmlns:p14="http://schemas.microsoft.com/office/powerpoint/2010/main" val="1554817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21309629">
            <a:off x="1184772" y="297816"/>
            <a:ext cx="3648350" cy="47572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4"/>
          <a:stretch>
            <a:fillRect/>
          </a:stretch>
        </p:blipFill>
        <p:spPr>
          <a:xfrm rot="21326112">
            <a:off x="4675593" y="820219"/>
            <a:ext cx="3563679" cy="46601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6083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59" y="152400"/>
            <a:ext cx="8102734" cy="112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3426" y="1371600"/>
            <a:ext cx="8001000" cy="4493538"/>
          </a:xfrm>
          <a:prstGeom prst="rect">
            <a:avLst/>
          </a:prstGeom>
          <a:noFill/>
        </p:spPr>
        <p:txBody>
          <a:bodyPr wrap="square" rtlCol="0">
            <a:spAutoFit/>
          </a:bodyPr>
          <a:lstStyle/>
          <a:p>
            <a:r>
              <a:rPr lang="en-US" sz="2400" b="1" dirty="0" smtClean="0">
                <a:solidFill>
                  <a:srgbClr val="0070C0"/>
                </a:solidFill>
              </a:rPr>
              <a:t>Why ShakeOut?</a:t>
            </a:r>
          </a:p>
          <a:p>
            <a:endParaRPr lang="en-US" sz="1000" dirty="0" smtClean="0"/>
          </a:p>
          <a:p>
            <a:pPr marL="285750" indent="-285750">
              <a:buFont typeface="Arial" panose="020B0604020202020204" pitchFamily="34" charset="0"/>
              <a:buChar char="•"/>
            </a:pPr>
            <a:r>
              <a:rPr lang="en-US" dirty="0" smtClean="0"/>
              <a:t>The Great California ShakeOut is an annual opportunity to practice how to be safer during earthquakes, and to improve preparedness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Over 10 million Californians participate annually, and over 25 million nation-wide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occasion is also used as an opportunity to:</a:t>
            </a:r>
          </a:p>
          <a:p>
            <a:pPr marL="742950" lvl="1" indent="-285750">
              <a:buFont typeface="Courier New" panose="02070309020205020404" pitchFamily="49" charset="0"/>
              <a:buChar char="o"/>
            </a:pPr>
            <a:r>
              <a:rPr lang="en-US" dirty="0"/>
              <a:t>r</a:t>
            </a:r>
            <a:r>
              <a:rPr lang="en-US" dirty="0" smtClean="0"/>
              <a:t>ehearse </a:t>
            </a:r>
            <a:r>
              <a:rPr lang="en-US" dirty="0" smtClean="0">
                <a:solidFill>
                  <a:srgbClr val="0070C0"/>
                </a:solidFill>
              </a:rPr>
              <a:t>Drop, Cover, &amp;  Hold On </a:t>
            </a:r>
          </a:p>
          <a:p>
            <a:pPr marL="742950" lvl="1" indent="-285750">
              <a:buFont typeface="Courier New" panose="02070309020205020404" pitchFamily="49" charset="0"/>
              <a:buChar char="o"/>
            </a:pPr>
            <a:r>
              <a:rPr lang="en-US" dirty="0" smtClean="0">
                <a:solidFill>
                  <a:srgbClr val="0070C0"/>
                </a:solidFill>
              </a:rPr>
              <a:t>secure </a:t>
            </a:r>
            <a:r>
              <a:rPr lang="en-US" dirty="0">
                <a:solidFill>
                  <a:srgbClr val="0070C0"/>
                </a:solidFill>
              </a:rPr>
              <a:t>our space </a:t>
            </a:r>
            <a:r>
              <a:rPr lang="en-US" dirty="0"/>
              <a:t>to prevent damage &amp; injuries</a:t>
            </a:r>
          </a:p>
          <a:p>
            <a:pPr marL="742950" lvl="1" indent="-285750">
              <a:buFont typeface="Courier New" panose="02070309020205020404" pitchFamily="49" charset="0"/>
              <a:buChar char="o"/>
            </a:pPr>
            <a:r>
              <a:rPr lang="en-US" dirty="0" smtClean="0"/>
              <a:t>review </a:t>
            </a:r>
            <a:r>
              <a:rPr lang="en-US" dirty="0"/>
              <a:t>&amp; update our </a:t>
            </a:r>
            <a:r>
              <a:rPr lang="en-US" dirty="0">
                <a:solidFill>
                  <a:srgbClr val="0070C0"/>
                </a:solidFill>
              </a:rPr>
              <a:t>emergency plans &amp; supplies</a:t>
            </a:r>
          </a:p>
          <a:p>
            <a:pPr marL="742950" lvl="1" indent="-285750">
              <a:buFont typeface="Courier New" panose="02070309020205020404" pitchFamily="49" charset="0"/>
              <a:buChar char="o"/>
            </a:pPr>
            <a:r>
              <a:rPr lang="en-US" dirty="0" smtClean="0"/>
              <a:t>discuss emergency </a:t>
            </a:r>
            <a:r>
              <a:rPr lang="en-US" dirty="0" smtClean="0">
                <a:solidFill>
                  <a:srgbClr val="0070C0"/>
                </a:solidFill>
              </a:rPr>
              <a:t>preparedness &amp; response</a:t>
            </a:r>
          </a:p>
          <a:p>
            <a:pPr marL="742950" lvl="1" indent="-285750">
              <a:buFont typeface="Courier New" panose="02070309020205020404" pitchFamily="49" charset="0"/>
              <a:buChar char="o"/>
            </a:pPr>
            <a:r>
              <a:rPr lang="en-US" dirty="0"/>
              <a:t>hold a fire drill / building evacuation exercise</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dirty="0" smtClean="0"/>
              <a:t>What we do now will determine our quality of life after our </a:t>
            </a:r>
          </a:p>
          <a:p>
            <a:pPr lvl="1"/>
            <a:r>
              <a:rPr lang="en-US" dirty="0" smtClean="0"/>
              <a:t>next big earthquake. Are you prepared to survive and recover?</a:t>
            </a:r>
          </a:p>
        </p:txBody>
      </p:sp>
      <p:pic>
        <p:nvPicPr>
          <p:cNvPr id="5" name="Picture 4"/>
          <p:cNvPicPr>
            <a:picLocks noChangeAspect="1"/>
          </p:cNvPicPr>
          <p:nvPr/>
        </p:nvPicPr>
        <p:blipFill>
          <a:blip r:embed="rId4"/>
          <a:stretch>
            <a:fillRect/>
          </a:stretch>
        </p:blipFill>
        <p:spPr>
          <a:xfrm>
            <a:off x="6477000" y="3276600"/>
            <a:ext cx="1331967" cy="17562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2848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94640" y="162560"/>
            <a:ext cx="8636000" cy="6032421"/>
          </a:xfrm>
          <a:prstGeom prst="rect">
            <a:avLst/>
          </a:prstGeom>
          <a:noFill/>
        </p:spPr>
        <p:txBody>
          <a:bodyPr wrap="square" rtlCol="0">
            <a:spAutoFit/>
          </a:bodyPr>
          <a:lstStyle/>
          <a:p>
            <a:r>
              <a:rPr lang="en-US" sz="2800" b="1" dirty="0" smtClean="0">
                <a:solidFill>
                  <a:srgbClr val="0070C0"/>
                </a:solidFill>
              </a:rPr>
              <a:t>What to Do During an Earthquake</a:t>
            </a:r>
          </a:p>
          <a:p>
            <a:endParaRPr lang="en-US" sz="800" b="1" dirty="0">
              <a:solidFill>
                <a:srgbClr val="0070C0"/>
              </a:solidFill>
            </a:endParaRPr>
          </a:p>
          <a:p>
            <a:r>
              <a:rPr lang="en-US" dirty="0" smtClean="0"/>
              <a:t>“</a:t>
            </a:r>
            <a:r>
              <a:rPr lang="en-US" i="1" dirty="0" smtClean="0">
                <a:solidFill>
                  <a:srgbClr val="FF0000"/>
                </a:solidFill>
              </a:rPr>
              <a:t>Drop, Cover, and Hold On</a:t>
            </a:r>
            <a:r>
              <a:rPr lang="en-US" dirty="0" smtClean="0"/>
              <a:t>” is the appropriate action to reduce injury during earthquakes</a:t>
            </a:r>
          </a:p>
          <a:p>
            <a:endParaRPr lang="en-US" dirty="0" smtClean="0"/>
          </a:p>
          <a:p>
            <a:endParaRPr lang="en-US" dirty="0"/>
          </a:p>
          <a:p>
            <a:endParaRPr lang="en-US" dirty="0" smtClean="0"/>
          </a:p>
          <a:p>
            <a:endParaRPr lang="en-US" dirty="0" smtClean="0"/>
          </a:p>
          <a:p>
            <a:endParaRPr lang="en-US" dirty="0"/>
          </a:p>
          <a:p>
            <a:endParaRPr lang="en-US" dirty="0"/>
          </a:p>
          <a:p>
            <a:endParaRPr lang="en-US" dirty="0"/>
          </a:p>
          <a:p>
            <a:endParaRPr lang="en-US" dirty="0"/>
          </a:p>
          <a:p>
            <a:pPr marL="742950" lvl="1" indent="-285750">
              <a:buFont typeface="Courier New" panose="02070309020205020404" pitchFamily="49" charset="0"/>
              <a:buChar char="o"/>
            </a:pPr>
            <a:r>
              <a:rPr lang="en-US" b="1" u="sng" dirty="0" smtClean="0">
                <a:solidFill>
                  <a:srgbClr val="FF0000"/>
                </a:solidFill>
              </a:rPr>
              <a:t>DROP</a:t>
            </a:r>
            <a:r>
              <a:rPr lang="en-US" dirty="0" smtClean="0"/>
              <a:t> to the ground (before the earthquake drops you!)</a:t>
            </a:r>
          </a:p>
          <a:p>
            <a:pPr marL="742950" lvl="1" indent="-285750">
              <a:buFont typeface="Courier New" panose="02070309020205020404" pitchFamily="49" charset="0"/>
              <a:buChar char="o"/>
            </a:pPr>
            <a:r>
              <a:rPr lang="en-US" b="1" u="sng" dirty="0" smtClean="0">
                <a:solidFill>
                  <a:srgbClr val="FF0000"/>
                </a:solidFill>
              </a:rPr>
              <a:t>COVER</a:t>
            </a:r>
            <a:r>
              <a:rPr lang="en-US" dirty="0" smtClean="0"/>
              <a:t> your head and neck with your arms and seek shelter by getting under a sturdy desk or table if nearby; and</a:t>
            </a:r>
          </a:p>
          <a:p>
            <a:pPr marL="742950" lvl="1" indent="-285750">
              <a:buFont typeface="Courier New" panose="02070309020205020404" pitchFamily="49" charset="0"/>
              <a:buChar char="o"/>
            </a:pPr>
            <a:r>
              <a:rPr lang="en-US" b="1" u="sng" dirty="0" smtClean="0">
                <a:solidFill>
                  <a:srgbClr val="FF0000"/>
                </a:solidFill>
              </a:rPr>
              <a:t>HOLD ON </a:t>
            </a:r>
            <a:r>
              <a:rPr lang="en-US" dirty="0" smtClean="0"/>
              <a:t>to your shelter and be prepared to move with it until the shaking stops</a:t>
            </a:r>
          </a:p>
          <a:p>
            <a:pPr marL="742950" lvl="1" indent="-285750">
              <a:buFont typeface="Courier New" panose="02070309020205020404" pitchFamily="49" charset="0"/>
              <a:buChar char="o"/>
            </a:pPr>
            <a:endParaRPr lang="en-US" dirty="0" smtClean="0"/>
          </a:p>
          <a:p>
            <a:pPr marL="285750" indent="-285750">
              <a:buFont typeface="Arial" pitchFamily="34" charset="0"/>
              <a:buChar char="•"/>
            </a:pPr>
            <a:r>
              <a:rPr lang="en-US" sz="2000" dirty="0">
                <a:solidFill>
                  <a:prstClr val="black"/>
                </a:solidFill>
              </a:rPr>
              <a:t>What </a:t>
            </a:r>
            <a:r>
              <a:rPr lang="en-US" sz="2000" b="1" i="1" dirty="0">
                <a:solidFill>
                  <a:schemeClr val="accent6">
                    <a:lumMod val="75000"/>
                  </a:schemeClr>
                </a:solidFill>
              </a:rPr>
              <a:t>NOT</a:t>
            </a:r>
            <a:r>
              <a:rPr lang="en-US" sz="2000" b="1" dirty="0">
                <a:solidFill>
                  <a:prstClr val="black"/>
                </a:solidFill>
              </a:rPr>
              <a:t> </a:t>
            </a:r>
            <a:r>
              <a:rPr lang="en-US" sz="2000" dirty="0">
                <a:solidFill>
                  <a:prstClr val="black"/>
                </a:solidFill>
              </a:rPr>
              <a:t>to do:</a:t>
            </a:r>
          </a:p>
          <a:p>
            <a:pPr marL="742950" lvl="1" indent="-285750">
              <a:buFont typeface="Arial" pitchFamily="34" charset="0"/>
              <a:buChar char="•"/>
            </a:pPr>
            <a:r>
              <a:rPr lang="en-US" sz="2000" dirty="0">
                <a:solidFill>
                  <a:prstClr val="black"/>
                </a:solidFill>
              </a:rPr>
              <a:t>Do </a:t>
            </a:r>
            <a:r>
              <a:rPr lang="en-US" sz="2000" i="1" dirty="0">
                <a:solidFill>
                  <a:schemeClr val="accent6">
                    <a:lumMod val="75000"/>
                  </a:schemeClr>
                </a:solidFill>
              </a:rPr>
              <a:t>NOT</a:t>
            </a:r>
            <a:r>
              <a:rPr lang="en-US" sz="2000" dirty="0">
                <a:solidFill>
                  <a:prstClr val="black"/>
                </a:solidFill>
              </a:rPr>
              <a:t> get in a doorway</a:t>
            </a:r>
          </a:p>
          <a:p>
            <a:pPr marL="742950" lvl="1" indent="-285750">
              <a:buFont typeface="Arial" pitchFamily="34" charset="0"/>
              <a:buChar char="•"/>
            </a:pPr>
            <a:r>
              <a:rPr lang="en-US" sz="2000" dirty="0">
                <a:solidFill>
                  <a:prstClr val="black"/>
                </a:solidFill>
              </a:rPr>
              <a:t>Do </a:t>
            </a:r>
            <a:r>
              <a:rPr lang="en-US" sz="2000" i="1" dirty="0">
                <a:solidFill>
                  <a:schemeClr val="accent6">
                    <a:lumMod val="75000"/>
                  </a:schemeClr>
                </a:solidFill>
              </a:rPr>
              <a:t>NOT</a:t>
            </a:r>
            <a:r>
              <a:rPr lang="en-US" sz="2000" dirty="0">
                <a:solidFill>
                  <a:prstClr val="black"/>
                </a:solidFill>
              </a:rPr>
              <a:t> run outside</a:t>
            </a:r>
          </a:p>
          <a:p>
            <a:pPr marL="742950" lvl="1" indent="-285750">
              <a:buFont typeface="Arial" pitchFamily="34" charset="0"/>
              <a:buChar char="•"/>
            </a:pPr>
            <a:r>
              <a:rPr lang="en-US" sz="2000" dirty="0">
                <a:solidFill>
                  <a:prstClr val="black"/>
                </a:solidFill>
              </a:rPr>
              <a:t>Do </a:t>
            </a:r>
            <a:r>
              <a:rPr lang="en-US" sz="2000" i="1" dirty="0">
                <a:solidFill>
                  <a:schemeClr val="accent6">
                    <a:lumMod val="75000"/>
                  </a:schemeClr>
                </a:solidFill>
              </a:rPr>
              <a:t>NOT</a:t>
            </a:r>
            <a:r>
              <a:rPr lang="en-US" sz="2000" dirty="0">
                <a:solidFill>
                  <a:prstClr val="black"/>
                </a:solidFill>
              </a:rPr>
              <a:t> believe the so-called “triangle of life”</a:t>
            </a:r>
            <a:r>
              <a:rPr lang="en-US" sz="1400" dirty="0">
                <a:solidFill>
                  <a:prstClr val="black"/>
                </a:solidFill>
              </a:rPr>
              <a:t>—see EH&amp;S FAQs website for info</a:t>
            </a:r>
          </a:p>
          <a:p>
            <a:pPr marL="742950" lvl="1" indent="-285750">
              <a:buFont typeface="Courier New" panose="02070309020205020404" pitchFamily="49" charset="0"/>
              <a:buChar char="o"/>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159" y="1298436"/>
            <a:ext cx="4744653" cy="155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57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43426" y="1371600"/>
            <a:ext cx="8001000" cy="4216539"/>
          </a:xfrm>
          <a:prstGeom prst="rect">
            <a:avLst/>
          </a:prstGeom>
          <a:noFill/>
        </p:spPr>
        <p:txBody>
          <a:bodyPr wrap="square" rtlCol="0">
            <a:spAutoFit/>
          </a:bodyPr>
          <a:lstStyle/>
          <a:p>
            <a:r>
              <a:rPr lang="en-US" sz="2400" b="1" dirty="0" smtClean="0">
                <a:solidFill>
                  <a:srgbClr val="0070C0"/>
                </a:solidFill>
              </a:rPr>
              <a:t>DROP! COVER! HOLD ON! </a:t>
            </a:r>
            <a:r>
              <a:rPr lang="en-US" sz="1200" b="1" dirty="0" smtClean="0">
                <a:solidFill>
                  <a:srgbClr val="0070C0"/>
                </a:solidFill>
              </a:rPr>
              <a:t>continued</a:t>
            </a:r>
          </a:p>
          <a:p>
            <a:endParaRPr lang="en-US" sz="1000" dirty="0" smtClean="0"/>
          </a:p>
          <a:p>
            <a:pPr marL="285750" indent="-285750">
              <a:buFont typeface="Arial" panose="020B0604020202020204" pitchFamily="34" charset="0"/>
              <a:buChar char="•"/>
            </a:pPr>
            <a:r>
              <a:rPr lang="en-US" dirty="0" smtClean="0"/>
              <a:t>The main point is to </a:t>
            </a:r>
            <a:r>
              <a:rPr lang="en-US" u="sng" dirty="0" smtClean="0"/>
              <a:t>not</a:t>
            </a:r>
            <a:r>
              <a:rPr lang="en-US" dirty="0" smtClean="0"/>
              <a:t> try and move, but to </a:t>
            </a:r>
            <a:r>
              <a:rPr lang="en-US" dirty="0" smtClean="0">
                <a:solidFill>
                  <a:srgbClr val="FF0000"/>
                </a:solidFill>
              </a:rPr>
              <a:t>immediately</a:t>
            </a:r>
            <a:r>
              <a:rPr lang="en-US" dirty="0" smtClean="0"/>
              <a:t> protect yourself as best as possible </a:t>
            </a:r>
            <a:r>
              <a:rPr lang="en-US" dirty="0" smtClean="0">
                <a:solidFill>
                  <a:srgbClr val="FF0000"/>
                </a:solidFill>
              </a:rPr>
              <a:t>where you are</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there is </a:t>
            </a:r>
            <a:r>
              <a:rPr lang="en-US" u="sng" dirty="0" smtClean="0"/>
              <a:t>no table or desk </a:t>
            </a:r>
            <a:r>
              <a:rPr lang="en-US" dirty="0" smtClean="0"/>
              <a:t>near you, </a:t>
            </a:r>
            <a:r>
              <a:rPr lang="en-US" dirty="0" smtClean="0">
                <a:solidFill>
                  <a:srgbClr val="FF0000"/>
                </a:solidFill>
              </a:rPr>
              <a:t>drop</a:t>
            </a:r>
            <a:r>
              <a:rPr lang="en-US" dirty="0" smtClean="0"/>
              <a:t> to the ground in an </a:t>
            </a:r>
            <a:r>
              <a:rPr lang="en-US" dirty="0" smtClean="0">
                <a:solidFill>
                  <a:srgbClr val="FF0000"/>
                </a:solidFill>
              </a:rPr>
              <a:t>inside corner</a:t>
            </a:r>
            <a:r>
              <a:rPr lang="en-US" dirty="0" smtClean="0"/>
              <a:t> of the building and cover your head &amp; neck with your hands &amp; arms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you </a:t>
            </a:r>
            <a:r>
              <a:rPr lang="en-US" u="sng" dirty="0" smtClean="0"/>
              <a:t>must move </a:t>
            </a:r>
            <a:r>
              <a:rPr lang="en-US" dirty="0" smtClean="0"/>
              <a:t>to get away from heavy or falling/breaking items, </a:t>
            </a:r>
            <a:r>
              <a:rPr lang="en-US" dirty="0" smtClean="0">
                <a:solidFill>
                  <a:srgbClr val="FF0000"/>
                </a:solidFill>
              </a:rPr>
              <a:t>first drop </a:t>
            </a:r>
            <a:r>
              <a:rPr lang="en-US" dirty="0" smtClean="0"/>
              <a:t>to the ground, then </a:t>
            </a:r>
            <a:r>
              <a:rPr lang="en-US" dirty="0" smtClean="0">
                <a:solidFill>
                  <a:srgbClr val="FF0000"/>
                </a:solidFill>
              </a:rPr>
              <a:t>crawl </a:t>
            </a:r>
            <a:r>
              <a:rPr lang="en-US" dirty="0" smtClean="0"/>
              <a:t>only the </a:t>
            </a:r>
            <a:r>
              <a:rPr lang="en-US" dirty="0" smtClean="0">
                <a:solidFill>
                  <a:srgbClr val="FF0000"/>
                </a:solidFill>
              </a:rPr>
              <a:t>shortest distance </a:t>
            </a:r>
            <a:r>
              <a:rPr lang="en-US" dirty="0" smtClean="0"/>
              <a:t>necessary</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As you spend time in areas new to you, take a moment to </a:t>
            </a:r>
            <a:r>
              <a:rPr lang="en-US" dirty="0" smtClean="0">
                <a:solidFill>
                  <a:srgbClr val="FF0000"/>
                </a:solidFill>
              </a:rPr>
              <a:t>look around</a:t>
            </a:r>
            <a:r>
              <a:rPr lang="en-US" dirty="0" smtClean="0"/>
              <a:t>:</a:t>
            </a:r>
          </a:p>
          <a:p>
            <a:pPr marL="742950" lvl="1" indent="-285750">
              <a:buFont typeface="Courier New" panose="02070309020205020404" pitchFamily="49" charset="0"/>
              <a:buChar char="o"/>
            </a:pPr>
            <a:r>
              <a:rPr lang="en-US" dirty="0" smtClean="0"/>
              <a:t>What is above &amp; around you that could move or fall?</a:t>
            </a:r>
          </a:p>
          <a:p>
            <a:pPr marL="742950" lvl="1" indent="-285750">
              <a:buFont typeface="Courier New" panose="02070309020205020404" pitchFamily="49" charset="0"/>
              <a:buChar char="o"/>
            </a:pPr>
            <a:r>
              <a:rPr lang="en-US" dirty="0" smtClean="0"/>
              <a:t>What are your various routes of evacuation?</a:t>
            </a:r>
          </a:p>
          <a:p>
            <a:pPr marL="742950" lvl="1" indent="-285750">
              <a:buFont typeface="Courier New" panose="02070309020205020404" pitchFamily="49" charset="0"/>
              <a:buChar char="o"/>
            </a:pPr>
            <a:r>
              <a:rPr lang="en-US" dirty="0" smtClean="0"/>
              <a:t>Identify safe places, &amp; use your best judgment to stay safe!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301162" cy="108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572000"/>
            <a:ext cx="990600" cy="128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72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528" y="269458"/>
            <a:ext cx="8424672" cy="5392245"/>
          </a:xfrm>
          <a:prstGeom prst="rect">
            <a:avLst/>
          </a:prstGeom>
          <a:noFill/>
        </p:spPr>
        <p:txBody>
          <a:bodyPr wrap="square" rtlCol="0">
            <a:spAutoFit/>
          </a:bodyPr>
          <a:lstStyle/>
          <a:p>
            <a:r>
              <a:rPr lang="en-US" sz="3600" dirty="0">
                <a:solidFill>
                  <a:srgbClr val="0070C0"/>
                </a:solidFill>
                <a:latin typeface="+mj-lt"/>
                <a:cs typeface="Georgia" charset="0"/>
              </a:rPr>
              <a:t>National Preparedness Month</a:t>
            </a:r>
          </a:p>
          <a:p>
            <a:pPr marL="0" lvl="1">
              <a:spcBef>
                <a:spcPct val="20000"/>
              </a:spcBef>
              <a:defRPr/>
            </a:pPr>
            <a:endParaRPr lang="en-US" sz="1200" b="1" dirty="0">
              <a:solidFill>
                <a:srgbClr val="0070C0"/>
              </a:solidFill>
              <a:latin typeface="Calibri"/>
            </a:endParaRPr>
          </a:p>
          <a:p>
            <a:pPr marL="285750" lvl="1" indent="-285750">
              <a:buFont typeface="Arial" panose="020B0604020202020204" pitchFamily="34" charset="0"/>
              <a:buChar char="•"/>
              <a:defRPr/>
            </a:pPr>
            <a:r>
              <a:rPr lang="en-US" sz="2000" dirty="0" smtClean="0">
                <a:solidFill>
                  <a:prstClr val="black"/>
                </a:solidFill>
              </a:rPr>
              <a:t>A </a:t>
            </a:r>
            <a:r>
              <a:rPr lang="en-US" sz="2000" dirty="0">
                <a:solidFill>
                  <a:prstClr val="black"/>
                </a:solidFill>
              </a:rPr>
              <a:t>nationwide </a:t>
            </a:r>
            <a:r>
              <a:rPr lang="en-US" sz="2000" dirty="0" smtClean="0">
                <a:solidFill>
                  <a:prstClr val="black"/>
                </a:solidFill>
              </a:rPr>
              <a:t>initiative encouraging Americans</a:t>
            </a:r>
          </a:p>
          <a:p>
            <a:pPr marL="457200" lvl="2">
              <a:defRPr/>
            </a:pPr>
            <a:r>
              <a:rPr lang="en-US" sz="2000" dirty="0" smtClean="0">
                <a:solidFill>
                  <a:prstClr val="black"/>
                </a:solidFill>
              </a:rPr>
              <a:t>to </a:t>
            </a:r>
            <a:r>
              <a:rPr lang="en-US" sz="2000" dirty="0">
                <a:solidFill>
                  <a:prstClr val="black"/>
                </a:solidFill>
              </a:rPr>
              <a:t>take simple steps to prepare for </a:t>
            </a:r>
            <a:r>
              <a:rPr lang="en-US" sz="2000" dirty="0" smtClean="0">
                <a:solidFill>
                  <a:prstClr val="black"/>
                </a:solidFill>
              </a:rPr>
              <a:t>emergencies</a:t>
            </a:r>
          </a:p>
          <a:p>
            <a:pPr marL="457200" lvl="2">
              <a:defRPr/>
            </a:pPr>
            <a:r>
              <a:rPr lang="en-US" sz="2000" dirty="0" smtClean="0">
                <a:solidFill>
                  <a:prstClr val="black"/>
                </a:solidFill>
              </a:rPr>
              <a:t>in </a:t>
            </a:r>
            <a:r>
              <a:rPr lang="en-US" sz="2000" dirty="0">
                <a:solidFill>
                  <a:prstClr val="black"/>
                </a:solidFill>
              </a:rPr>
              <a:t>their homes, workplace and communities</a:t>
            </a:r>
            <a:r>
              <a:rPr lang="en-US" sz="2000" dirty="0" smtClean="0">
                <a:solidFill>
                  <a:prstClr val="black"/>
                </a:solidFill>
              </a:rPr>
              <a:t>.</a:t>
            </a:r>
          </a:p>
          <a:p>
            <a:pPr marL="285750" lvl="1" indent="-285750">
              <a:buFont typeface="Arial" panose="020B0604020202020204" pitchFamily="34" charset="0"/>
              <a:buChar char="•"/>
              <a:defRPr/>
            </a:pPr>
            <a:endParaRPr lang="en-US" sz="1200" dirty="0" smtClean="0">
              <a:solidFill>
                <a:prstClr val="black"/>
              </a:solidFill>
            </a:endParaRPr>
          </a:p>
          <a:p>
            <a:pPr marL="285750" lvl="1" indent="-285750">
              <a:buFont typeface="Arial" panose="020B0604020202020204" pitchFamily="34" charset="0"/>
              <a:buChar char="•"/>
              <a:defRPr/>
            </a:pPr>
            <a:r>
              <a:rPr lang="en-US" sz="2000" dirty="0">
                <a:solidFill>
                  <a:prstClr val="black"/>
                </a:solidFill>
              </a:rPr>
              <a:t>Visit </a:t>
            </a:r>
            <a:r>
              <a:rPr lang="en-US" sz="2000" dirty="0">
                <a:solidFill>
                  <a:prstClr val="black"/>
                </a:solidFill>
                <a:hlinkClick r:id="rId3"/>
              </a:rPr>
              <a:t>https://</a:t>
            </a:r>
            <a:r>
              <a:rPr lang="en-US" sz="2000" dirty="0" smtClean="0">
                <a:solidFill>
                  <a:prstClr val="black"/>
                </a:solidFill>
                <a:hlinkClick r:id="rId3"/>
              </a:rPr>
              <a:t>www.ready.gov/september</a:t>
            </a:r>
            <a:endParaRPr lang="en-US" sz="2000" dirty="0" smtClean="0">
              <a:solidFill>
                <a:prstClr val="black"/>
              </a:solidFill>
            </a:endParaRPr>
          </a:p>
          <a:p>
            <a:pPr marL="285750" lvl="1" indent="-285750">
              <a:buFont typeface="Arial" panose="020B0604020202020204" pitchFamily="34" charset="0"/>
              <a:buChar char="•"/>
              <a:defRPr/>
            </a:pPr>
            <a:endParaRPr lang="en-US" sz="2000" dirty="0" smtClean="0">
              <a:solidFill>
                <a:prstClr val="black"/>
              </a:solidFill>
            </a:endParaRPr>
          </a:p>
          <a:p>
            <a:pPr marL="285750" lvl="1" indent="-285750">
              <a:buFont typeface="Arial" panose="020B0604020202020204" pitchFamily="34" charset="0"/>
              <a:buChar char="•"/>
              <a:defRPr/>
            </a:pPr>
            <a:r>
              <a:rPr lang="en-US" sz="2000" dirty="0" smtClean="0">
                <a:solidFill>
                  <a:prstClr val="black"/>
                </a:solidFill>
              </a:rPr>
              <a:t>Get started with the universal building blocks of emergency preparedness:</a:t>
            </a:r>
          </a:p>
          <a:p>
            <a:pPr marL="742950" lvl="2" indent="-285750">
              <a:buFont typeface="Arial" panose="020B0604020202020204" pitchFamily="34" charset="0"/>
              <a:buChar char="•"/>
              <a:defRPr/>
            </a:pPr>
            <a:endParaRPr lang="en-US" sz="2000" dirty="0" smtClean="0">
              <a:solidFill>
                <a:prstClr val="black"/>
              </a:solidFill>
            </a:endParaRPr>
          </a:p>
          <a:p>
            <a:pPr lvl="2" indent="-457200">
              <a:buFont typeface="+mj-lt"/>
              <a:buAutoNum type="arabicPeriod"/>
              <a:defRPr/>
            </a:pPr>
            <a:r>
              <a:rPr lang="en-US" sz="2000" b="1" dirty="0" smtClean="0">
                <a:solidFill>
                  <a:srgbClr val="C00000"/>
                </a:solidFill>
              </a:rPr>
              <a:t>Be Informed</a:t>
            </a:r>
          </a:p>
          <a:p>
            <a:pPr lvl="2" indent="-457200">
              <a:buFont typeface="+mj-lt"/>
              <a:buAutoNum type="arabicPeriod"/>
              <a:defRPr/>
            </a:pPr>
            <a:r>
              <a:rPr lang="en-US" sz="2000" b="1" dirty="0" smtClean="0">
                <a:solidFill>
                  <a:srgbClr val="C00000"/>
                </a:solidFill>
              </a:rPr>
              <a:t>Make a Plan</a:t>
            </a:r>
          </a:p>
          <a:p>
            <a:pPr lvl="2" indent="-457200">
              <a:buFont typeface="+mj-lt"/>
              <a:buAutoNum type="arabicPeriod"/>
              <a:defRPr/>
            </a:pPr>
            <a:r>
              <a:rPr lang="en-US" sz="2000" b="1" dirty="0" smtClean="0">
                <a:solidFill>
                  <a:srgbClr val="C00000"/>
                </a:solidFill>
              </a:rPr>
              <a:t>Build a Kit</a:t>
            </a:r>
          </a:p>
          <a:p>
            <a:pPr marL="285750" lvl="1" indent="-285750">
              <a:buFont typeface="Arial" panose="020B0604020202020204" pitchFamily="34" charset="0"/>
              <a:buChar char="•"/>
              <a:defRPr/>
            </a:pPr>
            <a:endParaRPr lang="en-US" sz="1200" dirty="0" smtClean="0">
              <a:solidFill>
                <a:prstClr val="black"/>
              </a:solidFill>
            </a:endParaRPr>
          </a:p>
          <a:p>
            <a:pPr marL="0" lvl="1">
              <a:defRPr/>
            </a:pPr>
            <a:endParaRPr lang="en-US" sz="1200" dirty="0" smtClean="0">
              <a:solidFill>
                <a:prstClr val="black"/>
              </a:solidFill>
            </a:endParaRPr>
          </a:p>
          <a:p>
            <a:pPr marL="285750" lvl="1" indent="-285750">
              <a:buFont typeface="Arial" panose="020B0604020202020204" pitchFamily="34" charset="0"/>
              <a:buChar char="•"/>
              <a:defRPr/>
            </a:pPr>
            <a:r>
              <a:rPr lang="en-US" sz="2000" dirty="0" smtClean="0">
                <a:solidFill>
                  <a:prstClr val="black"/>
                </a:solidFill>
              </a:rPr>
              <a:t>Don’t rely upon others, always prepare to be self-reliant for a minimum of 3 days (</a:t>
            </a:r>
            <a:r>
              <a:rPr lang="en-US" sz="2000" i="1" dirty="0" smtClean="0">
                <a:solidFill>
                  <a:srgbClr val="FF0000"/>
                </a:solidFill>
              </a:rPr>
              <a:t>the first 72 hours</a:t>
            </a:r>
            <a:r>
              <a:rPr lang="en-US" sz="2000" dirty="0" smtClean="0">
                <a:solidFill>
                  <a:prstClr val="black"/>
                </a:solidFill>
              </a:rPr>
              <a:t>).</a:t>
            </a:r>
          </a:p>
          <a:p>
            <a:pPr marL="285750" lvl="1" indent="-285750">
              <a:buFont typeface="Arial" panose="020B0604020202020204" pitchFamily="34" charset="0"/>
              <a:buChar char="•"/>
              <a:defRPr/>
            </a:pPr>
            <a:endParaRPr lang="en-US" dirty="0">
              <a:solidFill>
                <a:prstClr val="black"/>
              </a:solidFill>
            </a:endParaRPr>
          </a:p>
        </p:txBody>
      </p:sp>
      <p:grpSp>
        <p:nvGrpSpPr>
          <p:cNvPr id="5" name="Group 4"/>
          <p:cNvGrpSpPr/>
          <p:nvPr/>
        </p:nvGrpSpPr>
        <p:grpSpPr>
          <a:xfrm>
            <a:off x="3139405" y="3440628"/>
            <a:ext cx="4014366" cy="902772"/>
            <a:chOff x="2834605" y="2998668"/>
            <a:chExt cx="4014366" cy="902772"/>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983" y="2998668"/>
              <a:ext cx="1977988" cy="90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605" y="2998668"/>
              <a:ext cx="955516" cy="90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stretch>
              <a:fillRect/>
            </a:stretch>
          </p:blipFill>
          <p:spPr>
            <a:xfrm>
              <a:off x="3790121" y="2998668"/>
              <a:ext cx="1757571" cy="902772"/>
            </a:xfrm>
            <a:prstGeom prst="rect">
              <a:avLst/>
            </a:prstGeom>
          </p:spPr>
        </p:pic>
      </p:grpSp>
      <p:pic>
        <p:nvPicPr>
          <p:cNvPr id="8" name="Picture 7"/>
          <p:cNvPicPr>
            <a:picLocks noChangeAspect="1"/>
          </p:cNvPicPr>
          <p:nvPr/>
        </p:nvPicPr>
        <p:blipFill>
          <a:blip r:embed="rId7"/>
          <a:stretch>
            <a:fillRect/>
          </a:stretch>
        </p:blipFill>
        <p:spPr>
          <a:xfrm>
            <a:off x="6651187" y="80386"/>
            <a:ext cx="2329242" cy="2019719"/>
          </a:xfrm>
          <a:prstGeom prst="rect">
            <a:avLst/>
          </a:prstGeom>
        </p:spPr>
      </p:pic>
    </p:spTree>
    <p:extLst>
      <p:ext uri="{BB962C8B-B14F-4D97-AF65-F5344CB8AC3E}">
        <p14:creationId xmlns:p14="http://schemas.microsoft.com/office/powerpoint/2010/main" val="115120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61660">
            <a:off x="7368723" y="270015"/>
            <a:ext cx="1488011" cy="59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333339"/>
            <a:ext cx="9144000" cy="5724644"/>
          </a:xfrm>
          <a:prstGeom prst="rect">
            <a:avLst/>
          </a:prstGeom>
          <a:noFill/>
        </p:spPr>
        <p:txBody>
          <a:bodyPr wrap="square" rtlCol="0">
            <a:spAutoFit/>
          </a:bodyPr>
          <a:lstStyle/>
          <a:p>
            <a:pPr lvl="1"/>
            <a:r>
              <a:rPr lang="en-US" sz="3600" dirty="0">
                <a:solidFill>
                  <a:srgbClr val="0070C0"/>
                </a:solidFill>
                <a:cs typeface="Georgia" charset="0"/>
              </a:rPr>
              <a:t>Be Informed</a:t>
            </a:r>
          </a:p>
          <a:p>
            <a:endParaRPr lang="en-US" sz="1000" dirty="0" smtClean="0"/>
          </a:p>
          <a:p>
            <a:pPr lvl="2"/>
            <a:r>
              <a:rPr lang="en-US" dirty="0" smtClean="0">
                <a:solidFill>
                  <a:srgbClr val="0070C0"/>
                </a:solidFill>
              </a:rPr>
              <a:t>During business hours: </a:t>
            </a:r>
            <a:r>
              <a:rPr lang="en-US" dirty="0" smtClean="0"/>
              <a:t>In </a:t>
            </a:r>
            <a:r>
              <a:rPr lang="en-US" dirty="0"/>
              <a:t>the event of an emergency, check your email and voicemail for emergency instructions &amp;</a:t>
            </a:r>
            <a:r>
              <a:rPr lang="en-US" dirty="0" smtClean="0"/>
              <a:t> </a:t>
            </a:r>
            <a:r>
              <a:rPr lang="en-US" dirty="0"/>
              <a:t>information. Follow any directions given over the building </a:t>
            </a:r>
            <a:r>
              <a:rPr lang="en-US" dirty="0">
                <a:solidFill>
                  <a:srgbClr val="0070C0"/>
                </a:solidFill>
              </a:rPr>
              <a:t>PA system </a:t>
            </a:r>
            <a:r>
              <a:rPr lang="en-US" dirty="0"/>
              <a:t>or by your </a:t>
            </a:r>
            <a:r>
              <a:rPr lang="en-US" dirty="0">
                <a:solidFill>
                  <a:srgbClr val="0070C0"/>
                </a:solidFill>
              </a:rPr>
              <a:t>Floor </a:t>
            </a:r>
            <a:r>
              <a:rPr lang="en-US" dirty="0" smtClean="0">
                <a:solidFill>
                  <a:srgbClr val="0070C0"/>
                </a:solidFill>
              </a:rPr>
              <a:t>Wardens</a:t>
            </a:r>
            <a:r>
              <a:rPr lang="en-US" dirty="0" smtClean="0"/>
              <a:t>.</a:t>
            </a:r>
          </a:p>
          <a:p>
            <a:pPr marL="285750" indent="-285750">
              <a:buFont typeface="Arial" panose="020B0604020202020204" pitchFamily="34" charset="0"/>
              <a:buChar char="•"/>
            </a:pPr>
            <a:endParaRPr lang="en-US" sz="800" dirty="0"/>
          </a:p>
          <a:p>
            <a:pPr lvl="2"/>
            <a:r>
              <a:rPr lang="en-US" dirty="0" smtClean="0">
                <a:solidFill>
                  <a:srgbClr val="0070C0"/>
                </a:solidFill>
              </a:rPr>
              <a:t>After hours: </a:t>
            </a:r>
            <a:r>
              <a:rPr lang="en-US" dirty="0" err="1" smtClean="0">
                <a:solidFill>
                  <a:srgbClr val="FF0000"/>
                </a:solidFill>
              </a:rPr>
              <a:t>UCOPAlert</a:t>
            </a:r>
            <a:r>
              <a:rPr lang="en-US" dirty="0" smtClean="0"/>
              <a:t> </a:t>
            </a:r>
            <a:r>
              <a:rPr lang="en-US" dirty="0"/>
              <a:t>is an emergency notification system that allows UCOP employees to receive informational alerts on their personal phones or by personal email outside normal business hours. Register &amp; update at: </a:t>
            </a:r>
            <a:r>
              <a:rPr lang="en-US" dirty="0">
                <a:solidFill>
                  <a:srgbClr val="FF0000"/>
                </a:solidFill>
              </a:rPr>
              <a:t>http://</a:t>
            </a:r>
            <a:r>
              <a:rPr lang="en-US" dirty="0" smtClean="0">
                <a:solidFill>
                  <a:srgbClr val="FF0000"/>
                </a:solidFill>
              </a:rPr>
              <a:t>ucopalert.ucop.edu</a:t>
            </a:r>
          </a:p>
          <a:p>
            <a:pPr marL="285750" indent="-285750">
              <a:buFont typeface="Arial" panose="020B0604020202020204" pitchFamily="34" charset="0"/>
              <a:buChar char="•"/>
            </a:pPr>
            <a:endParaRPr lang="en-US" sz="800" dirty="0">
              <a:solidFill>
                <a:srgbClr val="FF0000"/>
              </a:solidFill>
            </a:endParaRPr>
          </a:p>
          <a:p>
            <a:pPr lvl="2"/>
            <a:r>
              <a:rPr lang="en-US" dirty="0" smtClean="0">
                <a:solidFill>
                  <a:srgbClr val="0070C0"/>
                </a:solidFill>
              </a:rPr>
              <a:t>UCOP Emergency Info Line: </a:t>
            </a:r>
            <a:r>
              <a:rPr lang="en-US" dirty="0" smtClean="0"/>
              <a:t>in the event of email/voicemail system failure, call this backup toll-free out-of-area number for recorded messages and instructions related to UCOP emergencies or closures. </a:t>
            </a:r>
            <a:r>
              <a:rPr lang="en-US" dirty="0" smtClean="0">
                <a:solidFill>
                  <a:srgbClr val="FF0000"/>
                </a:solidFill>
              </a:rPr>
              <a:t>(866) 272-9009</a:t>
            </a:r>
            <a:endParaRPr lang="en-US" dirty="0" smtClean="0"/>
          </a:p>
          <a:p>
            <a:pPr marL="285750" indent="-285750">
              <a:buFont typeface="Arial" panose="020B0604020202020204" pitchFamily="34" charset="0"/>
              <a:buChar char="•"/>
            </a:pPr>
            <a:endParaRPr lang="en-US" sz="800" dirty="0"/>
          </a:p>
          <a:p>
            <a:pPr lvl="2"/>
            <a:r>
              <a:rPr lang="en-US" dirty="0" smtClean="0">
                <a:solidFill>
                  <a:srgbClr val="0070C0"/>
                </a:solidFill>
              </a:rPr>
              <a:t>Tune In: </a:t>
            </a:r>
            <a:r>
              <a:rPr lang="en-US" dirty="0" smtClean="0"/>
              <a:t>in the event of a major Bay Area emergency, tune your radio into:</a:t>
            </a:r>
            <a:br>
              <a:rPr lang="en-US" dirty="0" smtClean="0"/>
            </a:br>
            <a:r>
              <a:rPr lang="en-US" dirty="0" smtClean="0"/>
              <a:t>	KCBS (740 AM), KGO (810 AM), or KNBR (680 AM).</a:t>
            </a:r>
          </a:p>
          <a:p>
            <a:pPr marL="1200150" lvl="2" indent="-285750">
              <a:buFont typeface="Arial" panose="020B0604020202020204" pitchFamily="34" charset="0"/>
              <a:buChar char="•"/>
            </a:pPr>
            <a:endParaRPr lang="en-US" sz="800" dirty="0">
              <a:solidFill>
                <a:prstClr val="black"/>
              </a:solidFill>
            </a:endParaRPr>
          </a:p>
          <a:p>
            <a:pPr lvl="2"/>
            <a:r>
              <a:rPr lang="en-US" dirty="0" smtClean="0">
                <a:solidFill>
                  <a:srgbClr val="0070C0"/>
                </a:solidFill>
              </a:rPr>
              <a:t>Be </a:t>
            </a:r>
            <a:r>
              <a:rPr lang="en-US" dirty="0">
                <a:solidFill>
                  <a:srgbClr val="0070C0"/>
                </a:solidFill>
              </a:rPr>
              <a:t>informed </a:t>
            </a:r>
            <a:r>
              <a:rPr lang="en-US" dirty="0">
                <a:solidFill>
                  <a:prstClr val="black"/>
                </a:solidFill>
              </a:rPr>
              <a:t>about hazards and risks in your area</a:t>
            </a:r>
          </a:p>
          <a:p>
            <a:pPr marL="2114550" lvl="5" indent="-285750">
              <a:buFont typeface="Arial" panose="020B0604020202020204" pitchFamily="34" charset="0"/>
              <a:buChar char="•"/>
              <a:defRPr/>
            </a:pPr>
            <a:r>
              <a:rPr lang="en-US" dirty="0">
                <a:solidFill>
                  <a:prstClr val="black"/>
                </a:solidFill>
              </a:rPr>
              <a:t>Ready.gov: </a:t>
            </a:r>
            <a:r>
              <a:rPr lang="en-US" sz="1400" dirty="0">
                <a:solidFill>
                  <a:prstClr val="black"/>
                </a:solidFill>
                <a:hlinkClick r:id="rId4"/>
              </a:rPr>
              <a:t>http://www.ready.gov/be-informed</a:t>
            </a:r>
            <a:endParaRPr lang="en-US" sz="1400" dirty="0">
              <a:solidFill>
                <a:prstClr val="black"/>
              </a:solidFill>
            </a:endParaRPr>
          </a:p>
          <a:p>
            <a:pPr marL="2114550" lvl="5" indent="-285750">
              <a:buFont typeface="Arial" panose="020B0604020202020204" pitchFamily="34" charset="0"/>
              <a:buChar char="•"/>
              <a:defRPr/>
            </a:pPr>
            <a:r>
              <a:rPr lang="en-US" dirty="0" err="1">
                <a:solidFill>
                  <a:prstClr val="black"/>
                </a:solidFill>
              </a:rPr>
              <a:t>CalEMA</a:t>
            </a:r>
            <a:r>
              <a:rPr lang="en-US" dirty="0">
                <a:solidFill>
                  <a:prstClr val="black"/>
                </a:solidFill>
              </a:rPr>
              <a:t> </a:t>
            </a:r>
            <a:r>
              <a:rPr lang="en-US" dirty="0" err="1">
                <a:solidFill>
                  <a:prstClr val="black"/>
                </a:solidFill>
              </a:rPr>
              <a:t>MyHazards</a:t>
            </a:r>
            <a:r>
              <a:rPr lang="en-US" dirty="0">
                <a:solidFill>
                  <a:prstClr val="black"/>
                </a:solidFill>
              </a:rPr>
              <a:t>: </a:t>
            </a:r>
            <a:r>
              <a:rPr lang="en-US" sz="1400" dirty="0">
                <a:solidFill>
                  <a:prstClr val="black"/>
                </a:solidFill>
                <a:hlinkClick r:id="rId5"/>
              </a:rPr>
              <a:t>http://</a:t>
            </a:r>
            <a:r>
              <a:rPr lang="en-US" sz="1400" dirty="0" smtClean="0">
                <a:solidFill>
                  <a:prstClr val="black"/>
                </a:solidFill>
                <a:hlinkClick r:id="rId5"/>
              </a:rPr>
              <a:t>myhazards.calema.ca.gov/</a:t>
            </a:r>
            <a:endParaRPr lang="en-US" dirty="0">
              <a:solidFill>
                <a:prstClr val="black"/>
              </a:solidFill>
            </a:endParaRPr>
          </a:p>
          <a:p>
            <a:pPr marL="914400" lvl="3">
              <a:defRPr/>
            </a:pPr>
            <a:r>
              <a:rPr lang="en-US" dirty="0" smtClean="0">
                <a:solidFill>
                  <a:srgbClr val="0070C0"/>
                </a:solidFill>
              </a:rPr>
              <a:t>Be </a:t>
            </a:r>
            <a:r>
              <a:rPr lang="en-US" dirty="0">
                <a:solidFill>
                  <a:srgbClr val="0070C0"/>
                </a:solidFill>
              </a:rPr>
              <a:t>Trained </a:t>
            </a:r>
            <a:r>
              <a:rPr lang="en-US" dirty="0" smtClean="0">
                <a:solidFill>
                  <a:prstClr val="black"/>
                </a:solidFill>
              </a:rPr>
              <a:t>in </a:t>
            </a:r>
            <a:r>
              <a:rPr lang="en-US" dirty="0">
                <a:solidFill>
                  <a:prstClr val="black"/>
                </a:solidFill>
              </a:rPr>
              <a:t>First Aid and CPR, at least one member of the </a:t>
            </a:r>
            <a:r>
              <a:rPr lang="en-US" dirty="0" smtClean="0">
                <a:solidFill>
                  <a:prstClr val="black"/>
                </a:solidFill>
              </a:rPr>
              <a:t>household/office</a:t>
            </a:r>
            <a:endParaRPr lang="en-US" dirty="0" smtClean="0"/>
          </a:p>
          <a:p>
            <a:pPr marL="285750" indent="-285750">
              <a:buFont typeface="Arial" panose="020B0604020202020204" pitchFamily="34" charset="0"/>
              <a:buChar char="•"/>
            </a:pPr>
            <a:endParaRPr lang="en-US" dirty="0">
              <a:solidFill>
                <a:srgbClr val="FF0000"/>
              </a:solidFill>
            </a:endParaRPr>
          </a:p>
        </p:txBody>
      </p:sp>
      <p:pic>
        <p:nvPicPr>
          <p:cNvPr id="13" name="Picture 12"/>
          <p:cNvPicPr>
            <a:picLocks noChangeAspect="1"/>
          </p:cNvPicPr>
          <p:nvPr/>
        </p:nvPicPr>
        <p:blipFill>
          <a:blip r:embed="rId6"/>
          <a:stretch>
            <a:fillRect/>
          </a:stretch>
        </p:blipFill>
        <p:spPr>
          <a:xfrm>
            <a:off x="245226" y="2997523"/>
            <a:ext cx="465439" cy="562334"/>
          </a:xfrm>
          <a:prstGeom prst="rect">
            <a:avLst/>
          </a:prstGeom>
        </p:spPr>
      </p:pic>
      <p:pic>
        <p:nvPicPr>
          <p:cNvPr id="9" name="Picture 8"/>
          <p:cNvPicPr>
            <a:picLocks noChangeAspect="1"/>
          </p:cNvPicPr>
          <p:nvPr/>
        </p:nvPicPr>
        <p:blipFill>
          <a:blip r:embed="rId7"/>
          <a:stretch>
            <a:fillRect/>
          </a:stretch>
        </p:blipFill>
        <p:spPr>
          <a:xfrm>
            <a:off x="150283" y="3719205"/>
            <a:ext cx="655321" cy="608138"/>
          </a:xfrm>
          <a:prstGeom prst="rect">
            <a:avLst/>
          </a:prstGeom>
        </p:spPr>
      </p:pic>
      <p:pic>
        <p:nvPicPr>
          <p:cNvPr id="15" name="Picture 14"/>
          <p:cNvPicPr>
            <a:picLocks noChangeAspect="1"/>
          </p:cNvPicPr>
          <p:nvPr/>
        </p:nvPicPr>
        <p:blipFill>
          <a:blip r:embed="rId8"/>
          <a:stretch>
            <a:fillRect/>
          </a:stretch>
        </p:blipFill>
        <p:spPr>
          <a:xfrm>
            <a:off x="185956" y="1061025"/>
            <a:ext cx="685800" cy="635374"/>
          </a:xfrm>
          <a:prstGeom prst="rect">
            <a:avLst/>
          </a:prstGeom>
        </p:spPr>
      </p:pic>
      <p:pic>
        <p:nvPicPr>
          <p:cNvPr id="16" name="Picture 15"/>
          <p:cNvPicPr>
            <a:picLocks noChangeAspect="1"/>
          </p:cNvPicPr>
          <p:nvPr/>
        </p:nvPicPr>
        <p:blipFill>
          <a:blip r:embed="rId9"/>
          <a:stretch>
            <a:fillRect/>
          </a:stretch>
        </p:blipFill>
        <p:spPr>
          <a:xfrm>
            <a:off x="19493" y="2111157"/>
            <a:ext cx="916903" cy="546911"/>
          </a:xfrm>
          <a:prstGeom prst="rect">
            <a:avLst/>
          </a:prstGeom>
        </p:spPr>
      </p:pic>
      <p:pic>
        <p:nvPicPr>
          <p:cNvPr id="11" name="Picture 10"/>
          <p:cNvPicPr>
            <a:picLocks noChangeAspect="1"/>
          </p:cNvPicPr>
          <p:nvPr/>
        </p:nvPicPr>
        <p:blipFill>
          <a:blip r:embed="rId10"/>
          <a:stretch>
            <a:fillRect/>
          </a:stretch>
        </p:blipFill>
        <p:spPr>
          <a:xfrm>
            <a:off x="329341" y="4495800"/>
            <a:ext cx="399030" cy="635348"/>
          </a:xfrm>
          <a:prstGeom prst="rect">
            <a:avLst/>
          </a:prstGeom>
        </p:spPr>
      </p:pic>
      <p:pic>
        <p:nvPicPr>
          <p:cNvPr id="14" name="Picture 13"/>
          <p:cNvPicPr>
            <a:picLocks noChangeAspect="1"/>
          </p:cNvPicPr>
          <p:nvPr/>
        </p:nvPicPr>
        <p:blipFill>
          <a:blip r:embed="rId11"/>
          <a:stretch>
            <a:fillRect/>
          </a:stretch>
        </p:blipFill>
        <p:spPr>
          <a:xfrm>
            <a:off x="185956" y="5326331"/>
            <a:ext cx="792965" cy="595312"/>
          </a:xfrm>
          <a:prstGeom prst="rect">
            <a:avLst/>
          </a:prstGeom>
        </p:spPr>
      </p:pic>
      <p:pic>
        <p:nvPicPr>
          <p:cNvPr id="10" name="Picture 9"/>
          <p:cNvPicPr>
            <a:picLocks noChangeAspect="1"/>
          </p:cNvPicPr>
          <p:nvPr/>
        </p:nvPicPr>
        <p:blipFill>
          <a:blip r:embed="rId12"/>
          <a:stretch>
            <a:fillRect/>
          </a:stretch>
        </p:blipFill>
        <p:spPr>
          <a:xfrm>
            <a:off x="6096000" y="152400"/>
            <a:ext cx="1100091" cy="457426"/>
          </a:xfrm>
          <a:prstGeom prst="rect">
            <a:avLst/>
          </a:prstGeom>
        </p:spPr>
      </p:pic>
      <p:pic>
        <p:nvPicPr>
          <p:cNvPr id="3" name="Picture 2"/>
          <p:cNvPicPr>
            <a:picLocks noChangeAspect="1"/>
          </p:cNvPicPr>
          <p:nvPr/>
        </p:nvPicPr>
        <p:blipFill>
          <a:blip r:embed="rId13"/>
          <a:stretch>
            <a:fillRect/>
          </a:stretch>
        </p:blipFill>
        <p:spPr>
          <a:xfrm>
            <a:off x="8022487" y="3755843"/>
            <a:ext cx="1114425" cy="571500"/>
          </a:xfrm>
          <a:prstGeom prst="rect">
            <a:avLst/>
          </a:prstGeom>
        </p:spPr>
      </p:pic>
    </p:spTree>
    <p:extLst>
      <p:ext uri="{BB962C8B-B14F-4D97-AF65-F5344CB8AC3E}">
        <p14:creationId xmlns:p14="http://schemas.microsoft.com/office/powerpoint/2010/main" val="728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6981" y="257260"/>
            <a:ext cx="8596583" cy="1569660"/>
          </a:xfrm>
          <a:prstGeom prst="rect">
            <a:avLst/>
          </a:prstGeom>
          <a:noFill/>
        </p:spPr>
        <p:txBody>
          <a:bodyPr wrap="square" rtlCol="0">
            <a:spAutoFit/>
          </a:bodyPr>
          <a:lstStyle/>
          <a:p>
            <a:pPr marL="0" lvl="1">
              <a:defRPr/>
            </a:pPr>
            <a:r>
              <a:rPr lang="en-US" sz="3600" dirty="0">
                <a:solidFill>
                  <a:srgbClr val="0070C0"/>
                </a:solidFill>
                <a:cs typeface="Georgia" charset="0"/>
              </a:rPr>
              <a:t>National Preparedness Month</a:t>
            </a:r>
          </a:p>
          <a:p>
            <a:pPr marL="0" lvl="1">
              <a:defRPr/>
            </a:pPr>
            <a:endParaRPr lang="en-US" sz="800" b="1" dirty="0">
              <a:solidFill>
                <a:srgbClr val="0070C0"/>
              </a:solidFill>
              <a:latin typeface="Calibri"/>
            </a:endParaRPr>
          </a:p>
          <a:p>
            <a:pPr marL="0" lvl="1">
              <a:defRPr/>
            </a:pPr>
            <a:r>
              <a:rPr lang="en-US" sz="2000" dirty="0" smtClean="0">
                <a:latin typeface="Calibri"/>
              </a:rPr>
              <a:t>Office/Locational Preparedness	</a:t>
            </a:r>
            <a:r>
              <a:rPr lang="en-US" sz="2000" dirty="0">
                <a:hlinkClick r:id="rId3"/>
              </a:rPr>
              <a:t>http://myhazards.caloes.ca.gov</a:t>
            </a:r>
            <a:r>
              <a:rPr lang="en-US" sz="2400" dirty="0" smtClean="0">
                <a:hlinkClick r:id="rId3"/>
              </a:rPr>
              <a:t>/</a:t>
            </a:r>
            <a:endParaRPr lang="en-US" sz="2400" dirty="0">
              <a:latin typeface="Calibri"/>
            </a:endParaRPr>
          </a:p>
          <a:p>
            <a:pPr marL="0" lvl="1">
              <a:defRPr/>
            </a:pPr>
            <a:endParaRPr lang="en-US" sz="800" u="sng" dirty="0" smtClean="0"/>
          </a:p>
          <a:p>
            <a:pPr marL="0" lvl="1">
              <a:defRPr/>
            </a:pPr>
            <a:r>
              <a:rPr lang="en-US" sz="2000" b="1" dirty="0">
                <a:solidFill>
                  <a:srgbClr val="0070C0"/>
                </a:solidFill>
              </a:rPr>
              <a:t>Know your </a:t>
            </a:r>
            <a:r>
              <a:rPr lang="en-US" sz="2000" b="1" dirty="0" smtClean="0">
                <a:solidFill>
                  <a:srgbClr val="0070C0"/>
                </a:solidFill>
              </a:rPr>
              <a:t>Hazards:</a:t>
            </a:r>
            <a:endParaRPr lang="en-US" sz="2000" b="1" dirty="0">
              <a:solidFill>
                <a:srgbClr val="0070C0"/>
              </a:solidFill>
            </a:endParaRPr>
          </a:p>
        </p:txBody>
      </p:sp>
      <p:sp>
        <p:nvSpPr>
          <p:cNvPr id="11" name="TextBox 10"/>
          <p:cNvSpPr txBox="1"/>
          <p:nvPr/>
        </p:nvSpPr>
        <p:spPr>
          <a:xfrm>
            <a:off x="456982" y="1803679"/>
            <a:ext cx="2155589" cy="2308324"/>
          </a:xfrm>
          <a:prstGeom prst="rect">
            <a:avLst/>
          </a:prstGeom>
          <a:noFill/>
        </p:spPr>
        <p:txBody>
          <a:bodyPr wrap="square" rtlCol="0">
            <a:spAutoFit/>
          </a:bodyPr>
          <a:lstStyle/>
          <a:p>
            <a:r>
              <a:rPr lang="en-US" b="1" dirty="0">
                <a:solidFill>
                  <a:srgbClr val="C00000"/>
                </a:solidFill>
              </a:rPr>
              <a:t>Cal OES My Hazards</a:t>
            </a:r>
            <a:r>
              <a:rPr lang="en-US" b="1" dirty="0"/>
              <a:t> </a:t>
            </a:r>
            <a:r>
              <a:rPr lang="en-US" dirty="0" smtClean="0"/>
              <a:t>website:</a:t>
            </a:r>
            <a:endParaRPr lang="en-US" b="1" dirty="0" smtClean="0"/>
          </a:p>
          <a:p>
            <a:endParaRPr lang="en-US" dirty="0" smtClean="0"/>
          </a:p>
          <a:p>
            <a:r>
              <a:rPr lang="en-US" dirty="0" smtClean="0"/>
              <a:t>Enter </a:t>
            </a:r>
            <a:r>
              <a:rPr lang="en-US" dirty="0"/>
              <a:t>an address, discover the hazards in your area and steps to reduce risk</a:t>
            </a:r>
          </a:p>
          <a:p>
            <a:endParaRPr lang="en-US" dirty="0"/>
          </a:p>
        </p:txBody>
      </p:sp>
      <p:pic>
        <p:nvPicPr>
          <p:cNvPr id="12" name="Picture 11"/>
          <p:cNvPicPr>
            <a:picLocks noChangeAspect="1"/>
          </p:cNvPicPr>
          <p:nvPr/>
        </p:nvPicPr>
        <p:blipFill>
          <a:blip r:embed="rId4"/>
          <a:stretch>
            <a:fillRect/>
          </a:stretch>
        </p:blipFill>
        <p:spPr>
          <a:xfrm>
            <a:off x="2407882" y="1406769"/>
            <a:ext cx="6736118" cy="4501986"/>
          </a:xfrm>
          <a:prstGeom prst="rect">
            <a:avLst/>
          </a:prstGeom>
        </p:spPr>
      </p:pic>
    </p:spTree>
    <p:extLst>
      <p:ext uri="{BB962C8B-B14F-4D97-AF65-F5344CB8AC3E}">
        <p14:creationId xmlns:p14="http://schemas.microsoft.com/office/powerpoint/2010/main" val="332419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6981" y="257260"/>
            <a:ext cx="8596583" cy="1508105"/>
          </a:xfrm>
          <a:prstGeom prst="rect">
            <a:avLst/>
          </a:prstGeom>
          <a:noFill/>
        </p:spPr>
        <p:txBody>
          <a:bodyPr wrap="square" rtlCol="0">
            <a:spAutoFit/>
          </a:bodyPr>
          <a:lstStyle/>
          <a:p>
            <a:pPr marL="0" lvl="1">
              <a:defRPr/>
            </a:pPr>
            <a:r>
              <a:rPr lang="en-US" sz="3600" dirty="0">
                <a:solidFill>
                  <a:srgbClr val="0070C0"/>
                </a:solidFill>
                <a:cs typeface="Georgia" charset="0"/>
              </a:rPr>
              <a:t>National Preparedness Month</a:t>
            </a:r>
          </a:p>
          <a:p>
            <a:pPr marL="0" lvl="1">
              <a:defRPr/>
            </a:pPr>
            <a:endParaRPr lang="en-US" sz="800" b="1" dirty="0">
              <a:solidFill>
                <a:srgbClr val="0070C0"/>
              </a:solidFill>
              <a:latin typeface="Calibri"/>
            </a:endParaRPr>
          </a:p>
          <a:p>
            <a:pPr marL="0" lvl="1">
              <a:defRPr/>
            </a:pPr>
            <a:r>
              <a:rPr lang="en-US" sz="2000" dirty="0" smtClean="0">
                <a:latin typeface="Calibri"/>
              </a:rPr>
              <a:t>Office/Locational Preparedness	</a:t>
            </a:r>
            <a:r>
              <a:rPr lang="en-US" sz="2000" dirty="0">
                <a:hlinkClick r:id="rId3"/>
              </a:rPr>
              <a:t>http://myhazards.caloes.ca.gov</a:t>
            </a:r>
            <a:r>
              <a:rPr lang="en-US" sz="2000" dirty="0" smtClean="0">
                <a:hlinkClick r:id="rId3"/>
              </a:rPr>
              <a:t>/</a:t>
            </a:r>
            <a:endParaRPr lang="en-US" sz="2000" dirty="0">
              <a:latin typeface="Calibri"/>
            </a:endParaRPr>
          </a:p>
          <a:p>
            <a:pPr marL="0" lvl="1">
              <a:defRPr/>
            </a:pPr>
            <a:endParaRPr lang="en-US" sz="800" u="sng" dirty="0" smtClean="0"/>
          </a:p>
          <a:p>
            <a:pPr marL="0" lvl="1">
              <a:defRPr/>
            </a:pPr>
            <a:r>
              <a:rPr lang="en-US" sz="2000" b="1" dirty="0">
                <a:solidFill>
                  <a:srgbClr val="0070C0"/>
                </a:solidFill>
              </a:rPr>
              <a:t>Know your </a:t>
            </a:r>
            <a:r>
              <a:rPr lang="en-US" sz="2000" b="1" dirty="0" smtClean="0">
                <a:solidFill>
                  <a:srgbClr val="0070C0"/>
                </a:solidFill>
              </a:rPr>
              <a:t>Hazards:</a:t>
            </a:r>
            <a:endParaRPr lang="en-US" sz="2000" b="1" dirty="0">
              <a:solidFill>
                <a:srgbClr val="0070C0"/>
              </a:solidFill>
            </a:endParaRPr>
          </a:p>
        </p:txBody>
      </p:sp>
      <p:sp>
        <p:nvSpPr>
          <p:cNvPr id="11" name="TextBox 10"/>
          <p:cNvSpPr txBox="1"/>
          <p:nvPr/>
        </p:nvSpPr>
        <p:spPr>
          <a:xfrm>
            <a:off x="456982" y="1803679"/>
            <a:ext cx="2155589" cy="1477328"/>
          </a:xfrm>
          <a:prstGeom prst="rect">
            <a:avLst/>
          </a:prstGeom>
          <a:noFill/>
        </p:spPr>
        <p:txBody>
          <a:bodyPr wrap="square" rtlCol="0">
            <a:spAutoFit/>
          </a:bodyPr>
          <a:lstStyle/>
          <a:p>
            <a:r>
              <a:rPr lang="en-US" b="1" dirty="0">
                <a:solidFill>
                  <a:srgbClr val="C00000"/>
                </a:solidFill>
              </a:rPr>
              <a:t>Cal OES My Hazards</a:t>
            </a:r>
            <a:r>
              <a:rPr lang="en-US" b="1" dirty="0"/>
              <a:t> </a:t>
            </a:r>
            <a:r>
              <a:rPr lang="en-US" dirty="0" smtClean="0"/>
              <a:t>website:</a:t>
            </a:r>
            <a:endParaRPr lang="en-US" b="1" dirty="0" smtClean="0"/>
          </a:p>
          <a:p>
            <a:endParaRPr lang="en-US" dirty="0" smtClean="0"/>
          </a:p>
          <a:p>
            <a:r>
              <a:rPr lang="en-US" dirty="0" smtClean="0"/>
              <a:t>UCCE Humboldt: sample hazards</a:t>
            </a:r>
            <a:endParaRPr lang="en-US" dirty="0"/>
          </a:p>
        </p:txBody>
      </p:sp>
      <p:pic>
        <p:nvPicPr>
          <p:cNvPr id="5" name="Picture 4"/>
          <p:cNvPicPr>
            <a:picLocks noChangeAspect="1"/>
          </p:cNvPicPr>
          <p:nvPr/>
        </p:nvPicPr>
        <p:blipFill>
          <a:blip r:embed="rId4"/>
          <a:stretch>
            <a:fillRect/>
          </a:stretch>
        </p:blipFill>
        <p:spPr>
          <a:xfrm>
            <a:off x="2549391" y="1784470"/>
            <a:ext cx="6504174" cy="3983283"/>
          </a:xfrm>
          <a:prstGeom prst="rect">
            <a:avLst/>
          </a:prstGeom>
        </p:spPr>
      </p:pic>
      <p:sp>
        <p:nvSpPr>
          <p:cNvPr id="6" name="TextBox 5"/>
          <p:cNvSpPr txBox="1"/>
          <p:nvPr/>
        </p:nvSpPr>
        <p:spPr>
          <a:xfrm>
            <a:off x="4447115" y="4232265"/>
            <a:ext cx="4606450" cy="1631216"/>
          </a:xfrm>
          <a:prstGeom prst="rect">
            <a:avLst/>
          </a:prstGeom>
          <a:solidFill>
            <a:srgbClr val="FFFF00"/>
          </a:solidFill>
          <a:ln w="12700">
            <a:solidFill>
              <a:srgbClr val="C00000"/>
            </a:solidFill>
          </a:ln>
        </p:spPr>
        <p:txBody>
          <a:bodyPr wrap="square" rtlCol="0">
            <a:spAutoFit/>
          </a:bodyPr>
          <a:lstStyle/>
          <a:p>
            <a:pPr algn="ctr"/>
            <a:r>
              <a:rPr lang="en-US" sz="2000" b="1" u="sng" dirty="0" smtClean="0">
                <a:solidFill>
                  <a:srgbClr val="C00000"/>
                </a:solidFill>
              </a:rPr>
              <a:t>What You Can Do!</a:t>
            </a:r>
          </a:p>
          <a:p>
            <a:pPr marL="342900" indent="-342900">
              <a:buFont typeface="Wingdings" panose="05000000000000000000" pitchFamily="2" charset="2"/>
              <a:buChar char="ü"/>
            </a:pPr>
            <a:r>
              <a:rPr lang="en-US" sz="2000" dirty="0" smtClean="0">
                <a:solidFill>
                  <a:srgbClr val="C00000"/>
                </a:solidFill>
              </a:rPr>
              <a:t>Enter your Office Location (and home)</a:t>
            </a:r>
          </a:p>
          <a:p>
            <a:pPr marL="342900" indent="-342900">
              <a:buFont typeface="Wingdings" panose="05000000000000000000" pitchFamily="2" charset="2"/>
              <a:buChar char="ü"/>
            </a:pPr>
            <a:r>
              <a:rPr lang="en-US" sz="2000" dirty="0" smtClean="0">
                <a:solidFill>
                  <a:srgbClr val="C00000"/>
                </a:solidFill>
              </a:rPr>
              <a:t>Be aware of hazards and precautions</a:t>
            </a:r>
          </a:p>
          <a:p>
            <a:pPr marL="342900" indent="-342900">
              <a:buFont typeface="Wingdings" panose="05000000000000000000" pitchFamily="2" charset="2"/>
              <a:buChar char="ü"/>
            </a:pPr>
            <a:r>
              <a:rPr lang="en-US" sz="2000" dirty="0" smtClean="0">
                <a:solidFill>
                  <a:srgbClr val="C00000"/>
                </a:solidFill>
              </a:rPr>
              <a:t>Follow guidance and recommendations</a:t>
            </a:r>
          </a:p>
          <a:p>
            <a:pPr marL="342900" indent="-342900">
              <a:buFont typeface="Wingdings" panose="05000000000000000000" pitchFamily="2" charset="2"/>
              <a:buChar char="ü"/>
            </a:pPr>
            <a:r>
              <a:rPr lang="en-US" sz="2000" dirty="0" smtClean="0">
                <a:solidFill>
                  <a:srgbClr val="C00000"/>
                </a:solidFill>
              </a:rPr>
              <a:t>Share / communicate results</a:t>
            </a:r>
            <a:endParaRPr lang="en-US" sz="2000" dirty="0">
              <a:solidFill>
                <a:srgbClr val="C00000"/>
              </a:solidFill>
            </a:endParaRPr>
          </a:p>
        </p:txBody>
      </p:sp>
    </p:spTree>
    <p:extLst>
      <p:ext uri="{BB962C8B-B14F-4D97-AF65-F5344CB8AC3E}">
        <p14:creationId xmlns:p14="http://schemas.microsoft.com/office/powerpoint/2010/main" val="29694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6981" y="257260"/>
            <a:ext cx="8596583" cy="1815882"/>
          </a:xfrm>
          <a:prstGeom prst="rect">
            <a:avLst/>
          </a:prstGeom>
          <a:noFill/>
        </p:spPr>
        <p:txBody>
          <a:bodyPr wrap="square" rtlCol="0">
            <a:spAutoFit/>
          </a:bodyPr>
          <a:lstStyle/>
          <a:p>
            <a:pPr marL="0" lvl="1">
              <a:defRPr/>
            </a:pPr>
            <a:r>
              <a:rPr lang="en-US" sz="3600" dirty="0">
                <a:solidFill>
                  <a:srgbClr val="0070C0"/>
                </a:solidFill>
                <a:cs typeface="Georgia" charset="0"/>
              </a:rPr>
              <a:t>National Preparedness Month</a:t>
            </a:r>
          </a:p>
          <a:p>
            <a:pPr marL="0" lvl="1">
              <a:defRPr/>
            </a:pPr>
            <a:endParaRPr lang="en-US" sz="800" b="1" dirty="0">
              <a:solidFill>
                <a:srgbClr val="0070C0"/>
              </a:solidFill>
              <a:latin typeface="Calibri"/>
            </a:endParaRPr>
          </a:p>
          <a:p>
            <a:pPr marL="0" lvl="1">
              <a:defRPr/>
            </a:pPr>
            <a:r>
              <a:rPr lang="en-US" sz="2000" dirty="0" smtClean="0">
                <a:latin typeface="Calibri"/>
              </a:rPr>
              <a:t>Office/Locational Preparedness	</a:t>
            </a:r>
            <a:r>
              <a:rPr lang="en-US" sz="2000" dirty="0">
                <a:hlinkClick r:id="rId3"/>
              </a:rPr>
              <a:t>http://myhazards.caloes.ca.gov</a:t>
            </a:r>
            <a:r>
              <a:rPr lang="en-US" sz="2000" dirty="0" smtClean="0">
                <a:hlinkClick r:id="rId3"/>
              </a:rPr>
              <a:t>/</a:t>
            </a:r>
            <a:endParaRPr lang="en-US" sz="2000" dirty="0">
              <a:latin typeface="Calibri"/>
            </a:endParaRPr>
          </a:p>
          <a:p>
            <a:pPr marL="0" lvl="1">
              <a:defRPr/>
            </a:pPr>
            <a:endParaRPr lang="en-US" sz="800" u="sng" dirty="0" smtClean="0"/>
          </a:p>
          <a:p>
            <a:pPr marL="0" lvl="1">
              <a:defRPr/>
            </a:pPr>
            <a:r>
              <a:rPr lang="en-US" sz="2000" b="1" dirty="0">
                <a:solidFill>
                  <a:srgbClr val="0070C0"/>
                </a:solidFill>
              </a:rPr>
              <a:t>Know </a:t>
            </a:r>
            <a:r>
              <a:rPr lang="en-US" sz="2000" b="1" dirty="0" smtClean="0">
                <a:solidFill>
                  <a:srgbClr val="0070C0"/>
                </a:solidFill>
              </a:rPr>
              <a:t>your</a:t>
            </a:r>
          </a:p>
          <a:p>
            <a:pPr marL="0" lvl="1">
              <a:defRPr/>
            </a:pPr>
            <a:r>
              <a:rPr lang="en-US" sz="2000" b="1" dirty="0" smtClean="0">
                <a:solidFill>
                  <a:srgbClr val="0070C0"/>
                </a:solidFill>
              </a:rPr>
              <a:t>Hazards</a:t>
            </a:r>
            <a:r>
              <a:rPr lang="en-US" sz="2000" b="1" dirty="0">
                <a:solidFill>
                  <a:srgbClr val="0070C0"/>
                </a:solidFill>
              </a:rPr>
              <a:t>!</a:t>
            </a:r>
            <a:endParaRPr lang="en-US" sz="2000" b="1" dirty="0">
              <a:solidFill>
                <a:srgbClr val="0070C0"/>
              </a:solidFill>
            </a:endParaRPr>
          </a:p>
        </p:txBody>
      </p:sp>
      <p:sp>
        <p:nvSpPr>
          <p:cNvPr id="11" name="TextBox 10"/>
          <p:cNvSpPr txBox="1"/>
          <p:nvPr/>
        </p:nvSpPr>
        <p:spPr>
          <a:xfrm>
            <a:off x="456982" y="1803679"/>
            <a:ext cx="2155589" cy="1477328"/>
          </a:xfrm>
          <a:prstGeom prst="rect">
            <a:avLst/>
          </a:prstGeom>
          <a:noFill/>
        </p:spPr>
        <p:txBody>
          <a:bodyPr wrap="square" rtlCol="0">
            <a:spAutoFit/>
          </a:bodyPr>
          <a:lstStyle/>
          <a:p>
            <a:endParaRPr lang="en-US" b="1" dirty="0" smtClean="0"/>
          </a:p>
          <a:p>
            <a:r>
              <a:rPr lang="en-US" dirty="0" smtClean="0"/>
              <a:t>Example map:</a:t>
            </a:r>
          </a:p>
          <a:p>
            <a:r>
              <a:rPr lang="en-US" dirty="0"/>
              <a:t>w</a:t>
            </a:r>
            <a:r>
              <a:rPr lang="en-US" dirty="0" smtClean="0"/>
              <a:t>ildfire risk in my suburban Vacaville neighborhood</a:t>
            </a:r>
            <a:endParaRPr lang="en-US" dirty="0"/>
          </a:p>
        </p:txBody>
      </p:sp>
      <p:pic>
        <p:nvPicPr>
          <p:cNvPr id="3" name="Picture 2"/>
          <p:cNvPicPr>
            <a:picLocks noChangeAspect="1"/>
          </p:cNvPicPr>
          <p:nvPr/>
        </p:nvPicPr>
        <p:blipFill rotWithShape="1">
          <a:blip r:embed="rId4"/>
          <a:srcRect l="6666" t="11111" r="3958" b="15555"/>
          <a:stretch/>
        </p:blipFill>
        <p:spPr>
          <a:xfrm>
            <a:off x="2667000" y="1524000"/>
            <a:ext cx="6057902" cy="4038600"/>
          </a:xfrm>
          <a:prstGeom prst="rect">
            <a:avLst/>
          </a:prstGeom>
          <a:ln>
            <a:solidFill>
              <a:schemeClr val="tx1"/>
            </a:solidFill>
          </a:ln>
        </p:spPr>
      </p:pic>
    </p:spTree>
    <p:extLst>
      <p:ext uri="{BB962C8B-B14F-4D97-AF65-F5344CB8AC3E}">
        <p14:creationId xmlns:p14="http://schemas.microsoft.com/office/powerpoint/2010/main" val="2556211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6981" y="257260"/>
            <a:ext cx="8476003" cy="4108817"/>
          </a:xfrm>
          <a:prstGeom prst="rect">
            <a:avLst/>
          </a:prstGeom>
          <a:noFill/>
        </p:spPr>
        <p:txBody>
          <a:bodyPr wrap="square" rtlCol="0">
            <a:spAutoFit/>
          </a:bodyPr>
          <a:lstStyle/>
          <a:p>
            <a:pPr marL="0" lvl="1">
              <a:defRPr/>
            </a:pPr>
            <a:r>
              <a:rPr lang="en-US" sz="3600" dirty="0">
                <a:solidFill>
                  <a:srgbClr val="0070C0"/>
                </a:solidFill>
                <a:cs typeface="Georgia" charset="0"/>
              </a:rPr>
              <a:t>National Preparedness Month</a:t>
            </a:r>
          </a:p>
          <a:p>
            <a:pPr marL="0" lvl="1">
              <a:defRPr/>
            </a:pPr>
            <a:endParaRPr lang="en-US" sz="800" b="1" dirty="0">
              <a:solidFill>
                <a:srgbClr val="0070C0"/>
              </a:solidFill>
              <a:latin typeface="Calibri"/>
            </a:endParaRPr>
          </a:p>
          <a:p>
            <a:pPr marL="0" lvl="1">
              <a:defRPr/>
            </a:pPr>
            <a:r>
              <a:rPr lang="en-US" sz="2400" dirty="0" smtClean="0">
                <a:latin typeface="Calibri"/>
              </a:rPr>
              <a:t>Office/Locational Preparedness</a:t>
            </a:r>
          </a:p>
          <a:p>
            <a:pPr marL="0" lvl="1">
              <a:defRPr/>
            </a:pPr>
            <a:endParaRPr lang="en-US" sz="800" u="sng" dirty="0"/>
          </a:p>
          <a:p>
            <a:r>
              <a:rPr lang="en-US" sz="2400" b="1" dirty="0">
                <a:solidFill>
                  <a:srgbClr val="0070C0"/>
                </a:solidFill>
              </a:rPr>
              <a:t>Prepare your Workplace</a:t>
            </a:r>
          </a:p>
          <a:p>
            <a:endParaRPr lang="en-US" sz="700" dirty="0"/>
          </a:p>
          <a:p>
            <a:pPr marL="800100" lvl="1" indent="-342900">
              <a:buFont typeface="Wingdings" panose="05000000000000000000" pitchFamily="2" charset="2"/>
              <a:buChar char="ü"/>
            </a:pPr>
            <a:r>
              <a:rPr lang="en-US" dirty="0"/>
              <a:t>Have employee contact info on hand and ability to communicate after hours.</a:t>
            </a:r>
          </a:p>
          <a:p>
            <a:pPr marL="800100" lvl="1" indent="-342900">
              <a:buFont typeface="Wingdings" panose="05000000000000000000" pitchFamily="2" charset="2"/>
              <a:buChar char="ü"/>
            </a:pPr>
            <a:endParaRPr lang="en-US" sz="700" dirty="0"/>
          </a:p>
          <a:p>
            <a:pPr marL="800100" lvl="1" indent="-342900">
              <a:buFont typeface="Wingdings" panose="05000000000000000000" pitchFamily="2" charset="2"/>
              <a:buChar char="ü"/>
            </a:pPr>
            <a:r>
              <a:rPr lang="en-US" dirty="0"/>
              <a:t>Telecommuting – determine if employees can work from home, make the necessary arrangements in advance.</a:t>
            </a:r>
          </a:p>
          <a:p>
            <a:pPr marL="800100" lvl="1" indent="-342900">
              <a:buFont typeface="Wingdings" panose="05000000000000000000" pitchFamily="2" charset="2"/>
              <a:buChar char="ü"/>
            </a:pPr>
            <a:endParaRPr lang="en-US" sz="700" dirty="0"/>
          </a:p>
          <a:p>
            <a:pPr marL="800100" lvl="1" indent="-342900">
              <a:buFont typeface="Wingdings" panose="05000000000000000000" pitchFamily="2" charset="2"/>
              <a:buChar char="ü"/>
            </a:pPr>
            <a:r>
              <a:rPr lang="en-US" u="sng" dirty="0"/>
              <a:t>Vital</a:t>
            </a:r>
            <a:r>
              <a:rPr lang="en-US" dirty="0"/>
              <a:t> records/documents/materials stored safely. Have backups / Continuity.</a:t>
            </a:r>
          </a:p>
          <a:p>
            <a:pPr marL="800100" lvl="1" indent="-342900">
              <a:buFont typeface="Wingdings" panose="05000000000000000000" pitchFamily="2" charset="2"/>
              <a:buChar char="ü"/>
            </a:pPr>
            <a:endParaRPr lang="en-US" sz="700" dirty="0"/>
          </a:p>
          <a:p>
            <a:pPr marL="800100" lvl="1" indent="-342900">
              <a:buFont typeface="Wingdings" panose="05000000000000000000" pitchFamily="2" charset="2"/>
              <a:buChar char="ü"/>
            </a:pPr>
            <a:r>
              <a:rPr lang="en-US" dirty="0"/>
              <a:t>Elevate items and provide barriers if flooding is expected</a:t>
            </a:r>
            <a:r>
              <a:rPr lang="en-US" dirty="0" smtClean="0"/>
              <a:t>.</a:t>
            </a:r>
          </a:p>
          <a:p>
            <a:pPr marL="800100" lvl="1" indent="-342900">
              <a:buFont typeface="Wingdings" panose="05000000000000000000" pitchFamily="2" charset="2"/>
              <a:buChar char="ü"/>
            </a:pPr>
            <a:endParaRPr lang="en-US" sz="700" dirty="0" smtClean="0"/>
          </a:p>
          <a:p>
            <a:pPr marL="800100" lvl="1" indent="-342900">
              <a:buFont typeface="Wingdings" panose="05000000000000000000" pitchFamily="2" charset="2"/>
              <a:buChar char="ü"/>
            </a:pPr>
            <a:r>
              <a:rPr lang="en-US" dirty="0" smtClean="0"/>
              <a:t>Know what to take if you ever have to Evacuate! Plan in advance!</a:t>
            </a:r>
            <a:endParaRPr lang="en-US" dirty="0"/>
          </a:p>
          <a:p>
            <a:pPr marL="0" lvl="1">
              <a:defRPr/>
            </a:pPr>
            <a:endParaRPr lang="en-US" dirty="0" smtClean="0"/>
          </a:p>
        </p:txBody>
      </p:sp>
      <p:pic>
        <p:nvPicPr>
          <p:cNvPr id="2" name="Picture 1"/>
          <p:cNvPicPr>
            <a:picLocks noChangeAspect="1"/>
          </p:cNvPicPr>
          <p:nvPr/>
        </p:nvPicPr>
        <p:blipFill>
          <a:blip r:embed="rId3"/>
          <a:stretch>
            <a:fillRect/>
          </a:stretch>
        </p:blipFill>
        <p:spPr>
          <a:xfrm>
            <a:off x="7029705" y="76713"/>
            <a:ext cx="2017951" cy="1298561"/>
          </a:xfrm>
          <a:prstGeom prst="rect">
            <a:avLst/>
          </a:prstGeom>
        </p:spPr>
      </p:pic>
      <p:pic>
        <p:nvPicPr>
          <p:cNvPr id="3" name="Picture 2"/>
          <p:cNvPicPr>
            <a:picLocks noChangeAspect="1"/>
          </p:cNvPicPr>
          <p:nvPr/>
        </p:nvPicPr>
        <p:blipFill>
          <a:blip r:embed="rId4"/>
          <a:stretch>
            <a:fillRect/>
          </a:stretch>
        </p:blipFill>
        <p:spPr>
          <a:xfrm>
            <a:off x="5486400" y="4103038"/>
            <a:ext cx="3751528" cy="2088033"/>
          </a:xfrm>
          <a:prstGeom prst="rect">
            <a:avLst/>
          </a:prstGeom>
        </p:spPr>
      </p:pic>
      <p:sp>
        <p:nvSpPr>
          <p:cNvPr id="4" name="TextBox 3"/>
          <p:cNvSpPr txBox="1"/>
          <p:nvPr/>
        </p:nvSpPr>
        <p:spPr>
          <a:xfrm>
            <a:off x="456981" y="4103038"/>
            <a:ext cx="4784679" cy="1923604"/>
          </a:xfrm>
          <a:prstGeom prst="rect">
            <a:avLst/>
          </a:prstGeom>
          <a:noFill/>
        </p:spPr>
        <p:txBody>
          <a:bodyPr wrap="square" rtlCol="0">
            <a:spAutoFit/>
          </a:bodyPr>
          <a:lstStyle/>
          <a:p>
            <a:r>
              <a:rPr lang="en-US" sz="2400" b="1" dirty="0">
                <a:solidFill>
                  <a:srgbClr val="0070C0"/>
                </a:solidFill>
              </a:rPr>
              <a:t>Be able to Communicate</a:t>
            </a:r>
          </a:p>
          <a:p>
            <a:endParaRPr lang="en-US" sz="700" dirty="0"/>
          </a:p>
          <a:p>
            <a:pPr marL="800100" lvl="1" indent="-342900">
              <a:buFont typeface="Wingdings" panose="05000000000000000000" pitchFamily="2" charset="2"/>
              <a:buChar char="ü"/>
            </a:pPr>
            <a:r>
              <a:rPr lang="en-US" dirty="0" smtClean="0"/>
              <a:t>Contact List template </a:t>
            </a:r>
            <a:r>
              <a:rPr lang="en-US" sz="1600" dirty="0" smtClean="0"/>
              <a:t>(available from</a:t>
            </a:r>
          </a:p>
          <a:p>
            <a:pPr lvl="2"/>
            <a:r>
              <a:rPr lang="en-US" sz="1600" dirty="0" smtClean="0"/>
              <a:t>Risk &amp; Safety)</a:t>
            </a:r>
          </a:p>
          <a:p>
            <a:pPr marL="800100" lvl="1" indent="-342900">
              <a:buFont typeface="Wingdings" panose="05000000000000000000" pitchFamily="2" charset="2"/>
              <a:buChar char="ü"/>
            </a:pPr>
            <a:r>
              <a:rPr lang="en-US" dirty="0" smtClean="0"/>
              <a:t>VOIP phone system back-ups</a:t>
            </a:r>
          </a:p>
          <a:p>
            <a:pPr marL="800100" lvl="1" indent="-342900">
              <a:buFont typeface="Wingdings" panose="05000000000000000000" pitchFamily="2" charset="2"/>
              <a:buChar char="ü"/>
            </a:pPr>
            <a:r>
              <a:rPr lang="en-US" dirty="0" smtClean="0"/>
              <a:t>VOIP Broadcast Messaging </a:t>
            </a:r>
          </a:p>
          <a:p>
            <a:pPr marL="800100" lvl="1" indent="-342900">
              <a:buFont typeface="Wingdings" panose="05000000000000000000" pitchFamily="2" charset="2"/>
              <a:buChar char="ü"/>
            </a:pPr>
            <a:r>
              <a:rPr lang="en-US" dirty="0" smtClean="0"/>
              <a:t>Cell phone battery back-ups</a:t>
            </a:r>
            <a:endParaRPr lang="en-US" dirty="0"/>
          </a:p>
        </p:txBody>
      </p:sp>
      <p:sp>
        <p:nvSpPr>
          <p:cNvPr id="5" name="Right Arrow 4"/>
          <p:cNvSpPr/>
          <p:nvPr/>
        </p:nvSpPr>
        <p:spPr>
          <a:xfrm>
            <a:off x="4694982" y="4702629"/>
            <a:ext cx="659612" cy="190918"/>
          </a:xfrm>
          <a:prstGeom prst="rightArrow">
            <a:avLst/>
          </a:prstGeom>
          <a:solidFill>
            <a:srgbClr val="FF0000"/>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481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528" y="269458"/>
            <a:ext cx="8424672" cy="5823133"/>
          </a:xfrm>
          <a:prstGeom prst="rect">
            <a:avLst/>
          </a:prstGeom>
          <a:noFill/>
        </p:spPr>
        <p:txBody>
          <a:bodyPr wrap="square" rtlCol="0">
            <a:spAutoFit/>
          </a:bodyPr>
          <a:lstStyle/>
          <a:p>
            <a:r>
              <a:rPr lang="en-US" sz="3600" dirty="0" smtClean="0">
                <a:solidFill>
                  <a:srgbClr val="0070C0"/>
                </a:solidFill>
                <a:latin typeface="+mj-lt"/>
                <a:cs typeface="Georgia" charset="0"/>
              </a:rPr>
              <a:t>Make a Plan</a:t>
            </a:r>
            <a:endParaRPr lang="en-US" sz="3600" dirty="0">
              <a:solidFill>
                <a:srgbClr val="0070C0"/>
              </a:solidFill>
              <a:latin typeface="+mj-lt"/>
              <a:cs typeface="Georgia" charset="0"/>
            </a:endParaRPr>
          </a:p>
          <a:p>
            <a:pPr marL="0" lvl="1">
              <a:spcBef>
                <a:spcPct val="20000"/>
              </a:spcBef>
              <a:defRPr/>
            </a:pPr>
            <a:endParaRPr lang="en-US" sz="1200" b="1" dirty="0">
              <a:solidFill>
                <a:srgbClr val="0070C0"/>
              </a:solidFill>
              <a:latin typeface="Calibri"/>
            </a:endParaRPr>
          </a:p>
          <a:p>
            <a:pPr marL="285750" lvl="1" indent="-285750">
              <a:buFont typeface="Arial" panose="020B0604020202020204" pitchFamily="34" charset="0"/>
              <a:buChar char="•"/>
              <a:defRPr/>
            </a:pPr>
            <a:r>
              <a:rPr lang="en-US" dirty="0" smtClean="0">
                <a:solidFill>
                  <a:prstClr val="black"/>
                </a:solidFill>
              </a:rPr>
              <a:t>Meet with your family and discuss how to prepare and respond to emergencies</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Plan what to do if </a:t>
            </a:r>
            <a:r>
              <a:rPr lang="en-US" u="sng" dirty="0" smtClean="0">
                <a:solidFill>
                  <a:srgbClr val="00B050"/>
                </a:solidFill>
              </a:rPr>
              <a:t>separated</a:t>
            </a:r>
            <a:r>
              <a:rPr lang="en-US" dirty="0" smtClean="0">
                <a:solidFill>
                  <a:prstClr val="black"/>
                </a:solidFill>
              </a:rPr>
              <a:t> – choose two places to meet</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Plan what to do if </a:t>
            </a:r>
            <a:r>
              <a:rPr lang="en-US" u="sng" dirty="0" smtClean="0">
                <a:solidFill>
                  <a:srgbClr val="00B050"/>
                </a:solidFill>
              </a:rPr>
              <a:t>evacuation</a:t>
            </a:r>
            <a:r>
              <a:rPr lang="en-US" dirty="0" smtClean="0">
                <a:solidFill>
                  <a:prstClr val="black"/>
                </a:solidFill>
              </a:rPr>
              <a:t> is necessary – from the home, from your community</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Choose an out of the area </a:t>
            </a:r>
            <a:r>
              <a:rPr lang="en-US" u="sng" dirty="0" smtClean="0">
                <a:solidFill>
                  <a:srgbClr val="00B050"/>
                </a:solidFill>
              </a:rPr>
              <a:t>contact</a:t>
            </a:r>
            <a:r>
              <a:rPr lang="en-US" dirty="0" smtClean="0">
                <a:solidFill>
                  <a:srgbClr val="00B050"/>
                </a:solidFill>
              </a:rPr>
              <a:t> </a:t>
            </a:r>
            <a:r>
              <a:rPr lang="en-US" dirty="0" smtClean="0"/>
              <a:t>- discuss “</a:t>
            </a:r>
            <a:r>
              <a:rPr lang="en-US" dirty="0" smtClean="0"/>
              <a:t>s</a:t>
            </a:r>
            <a:r>
              <a:rPr lang="en-US" dirty="0" smtClean="0"/>
              <a:t>cripts” and </a:t>
            </a:r>
            <a:r>
              <a:rPr lang="en-US" dirty="0" smtClean="0"/>
              <a:t>responses </a:t>
            </a:r>
            <a:r>
              <a:rPr lang="en-US" dirty="0" smtClean="0"/>
              <a:t>ahead of time</a:t>
            </a:r>
            <a:endParaRPr lang="en-US" u="sng" dirty="0" smtClean="0"/>
          </a:p>
          <a:p>
            <a:pPr marL="0" lvl="1">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Identify </a:t>
            </a:r>
            <a:r>
              <a:rPr lang="en-US" u="sng" dirty="0" smtClean="0">
                <a:solidFill>
                  <a:srgbClr val="00B050"/>
                </a:solidFill>
              </a:rPr>
              <a:t>responsibilities</a:t>
            </a:r>
            <a:r>
              <a:rPr lang="en-US" dirty="0" smtClean="0">
                <a:solidFill>
                  <a:prstClr val="black"/>
                </a:solidFill>
              </a:rPr>
              <a:t> – work as a team</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Have copies of essential </a:t>
            </a:r>
            <a:r>
              <a:rPr lang="en-US" u="sng" dirty="0" smtClean="0">
                <a:solidFill>
                  <a:srgbClr val="00B050"/>
                </a:solidFill>
              </a:rPr>
              <a:t>documents</a:t>
            </a:r>
            <a:r>
              <a:rPr lang="en-US" dirty="0" smtClean="0">
                <a:solidFill>
                  <a:prstClr val="black"/>
                </a:solidFill>
              </a:rPr>
              <a:t>, household inventory</a:t>
            </a: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r>
              <a:rPr lang="en-US" dirty="0" smtClean="0">
                <a:solidFill>
                  <a:prstClr val="black"/>
                </a:solidFill>
              </a:rPr>
              <a:t>Know the location of utility </a:t>
            </a:r>
            <a:r>
              <a:rPr lang="en-US" u="sng" dirty="0" smtClean="0">
                <a:solidFill>
                  <a:srgbClr val="00B050"/>
                </a:solidFill>
              </a:rPr>
              <a:t>shutoffs</a:t>
            </a:r>
            <a:r>
              <a:rPr lang="en-US" dirty="0" smtClean="0">
                <a:solidFill>
                  <a:prstClr val="black"/>
                </a:solidFill>
              </a:rPr>
              <a:t> and keep tools </a:t>
            </a:r>
            <a:r>
              <a:rPr lang="en-US" dirty="0">
                <a:solidFill>
                  <a:prstClr val="black"/>
                </a:solidFill>
              </a:rPr>
              <a:t>nearby </a:t>
            </a:r>
            <a:r>
              <a:rPr lang="en-US" sz="1600" dirty="0">
                <a:solidFill>
                  <a:prstClr val="black"/>
                </a:solidFill>
              </a:rPr>
              <a:t>(</a:t>
            </a:r>
            <a:r>
              <a:rPr lang="en-US" sz="1600" dirty="0">
                <a:solidFill>
                  <a:prstClr val="black"/>
                </a:solidFill>
                <a:hlinkClick r:id="rId3"/>
              </a:rPr>
              <a:t>http://</a:t>
            </a:r>
            <a:r>
              <a:rPr lang="en-US" sz="1600" dirty="0" smtClean="0">
                <a:solidFill>
                  <a:prstClr val="black"/>
                </a:solidFill>
                <a:hlinkClick r:id="rId3"/>
              </a:rPr>
              <a:t>www.ready.gov/utility-shut-safety</a:t>
            </a:r>
            <a:r>
              <a:rPr lang="en-US" sz="1600" dirty="0" smtClean="0">
                <a:solidFill>
                  <a:prstClr val="black"/>
                </a:solidFill>
              </a:rPr>
              <a:t>)</a:t>
            </a:r>
          </a:p>
          <a:p>
            <a:pPr marL="0" lvl="1">
              <a:defRPr/>
            </a:pPr>
            <a:endParaRPr lang="en-US" dirty="0" smtClean="0">
              <a:solidFill>
                <a:prstClr val="black"/>
              </a:solidFill>
            </a:endParaRPr>
          </a:p>
          <a:p>
            <a:pPr marL="285750" lvl="1" indent="-285750">
              <a:buFont typeface="Arial" panose="020B0604020202020204" pitchFamily="34" charset="0"/>
              <a:buChar char="•"/>
              <a:defRPr/>
            </a:pPr>
            <a:r>
              <a:rPr lang="en-US" dirty="0" smtClean="0">
                <a:solidFill>
                  <a:prstClr val="black"/>
                </a:solidFill>
              </a:rPr>
              <a:t>Try to keep your car’s tank </a:t>
            </a:r>
            <a:r>
              <a:rPr lang="en-US" u="sng" dirty="0" smtClean="0">
                <a:solidFill>
                  <a:srgbClr val="00B050"/>
                </a:solidFill>
              </a:rPr>
              <a:t>half-full</a:t>
            </a:r>
            <a:endParaRPr lang="en-US" u="sng" dirty="0" smtClean="0">
              <a:solidFill>
                <a:srgbClr val="00B050"/>
              </a:solidFill>
            </a:endParaRPr>
          </a:p>
          <a:p>
            <a:pPr marL="285750" lvl="1" indent="-285750">
              <a:buFont typeface="Arial" panose="020B0604020202020204" pitchFamily="34" charset="0"/>
              <a:buChar char="•"/>
              <a:defRPr/>
            </a:pPr>
            <a:endParaRPr lang="en-US" dirty="0">
              <a:solidFill>
                <a:prstClr val="black"/>
              </a:solidFill>
            </a:endParaRPr>
          </a:p>
          <a:p>
            <a:pPr marL="285750" lvl="1" indent="-285750">
              <a:buFont typeface="Arial" panose="020B0604020202020204" pitchFamily="34" charset="0"/>
              <a:buChar char="•"/>
              <a:defRPr/>
            </a:pPr>
            <a:endParaRPr lang="en-US" dirty="0">
              <a:solidFill>
                <a:prstClr val="black"/>
              </a:solidFill>
            </a:endParaRPr>
          </a:p>
        </p:txBody>
      </p:sp>
      <p:pic>
        <p:nvPicPr>
          <p:cNvPr id="3" name="Picture 2"/>
          <p:cNvPicPr>
            <a:picLocks noChangeAspect="1"/>
          </p:cNvPicPr>
          <p:nvPr/>
        </p:nvPicPr>
        <p:blipFill>
          <a:blip r:embed="rId4"/>
          <a:stretch>
            <a:fillRect/>
          </a:stretch>
        </p:blipFill>
        <p:spPr>
          <a:xfrm>
            <a:off x="6198156" y="3718560"/>
            <a:ext cx="2813764" cy="2011680"/>
          </a:xfrm>
          <a:prstGeom prst="rect">
            <a:avLst/>
          </a:prstGeom>
        </p:spPr>
      </p:pic>
    </p:spTree>
    <p:extLst>
      <p:ext uri="{BB962C8B-B14F-4D97-AF65-F5344CB8AC3E}">
        <p14:creationId xmlns:p14="http://schemas.microsoft.com/office/powerpoint/2010/main" val="363274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2365</Words>
  <Application>Microsoft Office PowerPoint</Application>
  <PresentationFormat>On-screen Show (4:3)</PresentationFormat>
  <Paragraphs>402</Paragraphs>
  <Slides>25</Slides>
  <Notes>25</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Courier New</vt:lpstr>
      <vt:lpstr>Georgia</vt:lpstr>
      <vt:lpstr>Wingdings</vt:lpstr>
      <vt:lpstr>ANRBrand_basic</vt:lpstr>
      <vt:lpstr>Emergency Preparedness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 Alamillo</dc:creator>
  <cp:lastModifiedBy>M. Malendia Maccree</cp:lastModifiedBy>
  <cp:revision>94</cp:revision>
  <cp:lastPrinted>2018-09-24T19:48:22Z</cp:lastPrinted>
  <dcterms:created xsi:type="dcterms:W3CDTF">2014-10-13T15:56:54Z</dcterms:created>
  <dcterms:modified xsi:type="dcterms:W3CDTF">2018-09-24T20:01:04Z</dcterms:modified>
</cp:coreProperties>
</file>