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1.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4"/>
  </p:notesMasterIdLst>
  <p:handoutMasterIdLst>
    <p:handoutMasterId r:id="rId125"/>
  </p:handoutMasterIdLst>
  <p:sldIdLst>
    <p:sldId id="445" r:id="rId2"/>
    <p:sldId id="444" r:id="rId3"/>
    <p:sldId id="447" r:id="rId4"/>
    <p:sldId id="507" r:id="rId5"/>
    <p:sldId id="448" r:id="rId6"/>
    <p:sldId id="490" r:id="rId7"/>
    <p:sldId id="325" r:id="rId8"/>
    <p:sldId id="449" r:id="rId9"/>
    <p:sldId id="450" r:id="rId10"/>
    <p:sldId id="452" r:id="rId11"/>
    <p:sldId id="486" r:id="rId12"/>
    <p:sldId id="487" r:id="rId13"/>
    <p:sldId id="482" r:id="rId14"/>
    <p:sldId id="455" r:id="rId15"/>
    <p:sldId id="456" r:id="rId16"/>
    <p:sldId id="454" r:id="rId17"/>
    <p:sldId id="457" r:id="rId18"/>
    <p:sldId id="458" r:id="rId19"/>
    <p:sldId id="488" r:id="rId20"/>
    <p:sldId id="459" r:id="rId21"/>
    <p:sldId id="460" r:id="rId22"/>
    <p:sldId id="461" r:id="rId23"/>
    <p:sldId id="462" r:id="rId24"/>
    <p:sldId id="489" r:id="rId25"/>
    <p:sldId id="464" r:id="rId26"/>
    <p:sldId id="466" r:id="rId27"/>
    <p:sldId id="467" r:id="rId28"/>
    <p:sldId id="468" r:id="rId29"/>
    <p:sldId id="469" r:id="rId30"/>
    <p:sldId id="470" r:id="rId31"/>
    <p:sldId id="471" r:id="rId32"/>
    <p:sldId id="493" r:id="rId33"/>
    <p:sldId id="473" r:id="rId34"/>
    <p:sldId id="494" r:id="rId35"/>
    <p:sldId id="476" r:id="rId36"/>
    <p:sldId id="477" r:id="rId37"/>
    <p:sldId id="479" r:id="rId38"/>
    <p:sldId id="480" r:id="rId39"/>
    <p:sldId id="481" r:id="rId40"/>
    <p:sldId id="400" r:id="rId41"/>
    <p:sldId id="403" r:id="rId42"/>
    <p:sldId id="402" r:id="rId43"/>
    <p:sldId id="401" r:id="rId44"/>
    <p:sldId id="404" r:id="rId45"/>
    <p:sldId id="407" r:id="rId46"/>
    <p:sldId id="410" r:id="rId47"/>
    <p:sldId id="405" r:id="rId48"/>
    <p:sldId id="406" r:id="rId49"/>
    <p:sldId id="500" r:id="rId50"/>
    <p:sldId id="408" r:id="rId51"/>
    <p:sldId id="409" r:id="rId52"/>
    <p:sldId id="411" r:id="rId53"/>
    <p:sldId id="413" r:id="rId54"/>
    <p:sldId id="501" r:id="rId55"/>
    <p:sldId id="502" r:id="rId56"/>
    <p:sldId id="504" r:id="rId57"/>
    <p:sldId id="503" r:id="rId58"/>
    <p:sldId id="505" r:id="rId59"/>
    <p:sldId id="415" r:id="rId60"/>
    <p:sldId id="484" r:id="rId61"/>
    <p:sldId id="417" r:id="rId62"/>
    <p:sldId id="419" r:id="rId63"/>
    <p:sldId id="420" r:id="rId64"/>
    <p:sldId id="418" r:id="rId65"/>
    <p:sldId id="416" r:id="rId66"/>
    <p:sldId id="422" r:id="rId67"/>
    <p:sldId id="423" r:id="rId68"/>
    <p:sldId id="424" r:id="rId69"/>
    <p:sldId id="425" r:id="rId70"/>
    <p:sldId id="426" r:id="rId71"/>
    <p:sldId id="428" r:id="rId72"/>
    <p:sldId id="429" r:id="rId73"/>
    <p:sldId id="430" r:id="rId74"/>
    <p:sldId id="434" r:id="rId75"/>
    <p:sldId id="431" r:id="rId76"/>
    <p:sldId id="509" r:id="rId77"/>
    <p:sldId id="510" r:id="rId78"/>
    <p:sldId id="508" r:id="rId79"/>
    <p:sldId id="511" r:id="rId80"/>
    <p:sldId id="512" r:id="rId81"/>
    <p:sldId id="513" r:id="rId82"/>
    <p:sldId id="514" r:id="rId83"/>
    <p:sldId id="515" r:id="rId84"/>
    <p:sldId id="516" r:id="rId85"/>
    <p:sldId id="517" r:id="rId86"/>
    <p:sldId id="518" r:id="rId87"/>
    <p:sldId id="519" r:id="rId88"/>
    <p:sldId id="398" r:id="rId89"/>
    <p:sldId id="492" r:id="rId90"/>
    <p:sldId id="373" r:id="rId91"/>
    <p:sldId id="520" r:id="rId92"/>
    <p:sldId id="414" r:id="rId93"/>
    <p:sldId id="436" r:id="rId94"/>
    <p:sldId id="451" r:id="rId95"/>
    <p:sldId id="453" r:id="rId96"/>
    <p:sldId id="463" r:id="rId97"/>
    <p:sldId id="475" r:id="rId98"/>
    <p:sldId id="478" r:id="rId99"/>
    <p:sldId id="472" r:id="rId100"/>
    <p:sldId id="474" r:id="rId101"/>
    <p:sldId id="495" r:id="rId102"/>
    <p:sldId id="496" r:id="rId103"/>
    <p:sldId id="497" r:id="rId104"/>
    <p:sldId id="498" r:id="rId105"/>
    <p:sldId id="499" r:id="rId106"/>
    <p:sldId id="412" r:id="rId107"/>
    <p:sldId id="485" r:id="rId108"/>
    <p:sldId id="421" r:id="rId109"/>
    <p:sldId id="427" r:id="rId110"/>
    <p:sldId id="432" r:id="rId111"/>
    <p:sldId id="483" r:id="rId112"/>
    <p:sldId id="435" r:id="rId113"/>
    <p:sldId id="433" r:id="rId114"/>
    <p:sldId id="506" r:id="rId115"/>
    <p:sldId id="437" r:id="rId116"/>
    <p:sldId id="438" r:id="rId117"/>
    <p:sldId id="439" r:id="rId118"/>
    <p:sldId id="440" r:id="rId119"/>
    <p:sldId id="441" r:id="rId120"/>
    <p:sldId id="442" r:id="rId121"/>
    <p:sldId id="443" r:id="rId122"/>
    <p:sldId id="446" r:id="rId123"/>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FF6600"/>
    <a:srgbClr val="FFFF66"/>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67" autoAdjust="0"/>
    <p:restoredTop sz="82210" autoAdjust="0"/>
  </p:normalViewPr>
  <p:slideViewPr>
    <p:cSldViewPr snapToGrid="0" snapToObjects="1">
      <p:cViewPr varScale="1">
        <p:scale>
          <a:sx n="49" d="100"/>
          <a:sy n="49" d="100"/>
        </p:scale>
        <p:origin x="1238" y="48"/>
      </p:cViewPr>
      <p:guideLst>
        <p:guide orient="horz" pos="2160"/>
        <p:guide pos="2880"/>
      </p:guideLst>
    </p:cSldViewPr>
  </p:slideViewPr>
  <p:outlineViewPr>
    <p:cViewPr>
      <p:scale>
        <a:sx n="33" d="100"/>
        <a:sy n="33" d="100"/>
      </p:scale>
      <p:origin x="0" y="1884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pitchFamily="-65"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ea typeface="ＭＳ Ｐゴシック" pitchFamily="-65" charset="-128"/>
              </a:defRPr>
            </a:lvl1pPr>
          </a:lstStyle>
          <a:p>
            <a:pPr>
              <a:defRPr/>
            </a:pPr>
            <a:fld id="{DC3EB64A-F679-49E2-A148-B3E835FA79B5}" type="datetimeFigureOut">
              <a:rPr lang="en-US"/>
              <a:pPr>
                <a:defRPr/>
              </a:pPr>
              <a:t>11/16/2017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pitchFamily="-65"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55C8C43A-75BE-45B8-B4D6-52CA8F20E502}" type="slidenum">
              <a:rPr lang="en-US"/>
              <a:pPr/>
              <a:t>‹#›</a:t>
            </a:fld>
            <a:endParaRPr lang="en-US"/>
          </a:p>
        </p:txBody>
      </p:sp>
    </p:spTree>
    <p:extLst>
      <p:ext uri="{BB962C8B-B14F-4D97-AF65-F5344CB8AC3E}">
        <p14:creationId xmlns:p14="http://schemas.microsoft.com/office/powerpoint/2010/main" val="28305855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65" charset="0"/>
                <a:ea typeface="ＭＳ Ｐゴシック" pitchFamily="-65" charset="-128"/>
              </a:defRPr>
            </a:lvl1pPr>
          </a:lstStyle>
          <a:p>
            <a:pPr>
              <a:defRPr/>
            </a:pPr>
            <a:fld id="{F3FD13E1-58DC-4EC7-88CD-32DA5BE10E9E}" type="datetime1">
              <a:rPr lang="en-US"/>
              <a:pPr>
                <a:defRPr/>
              </a:pPr>
              <a:t>11/16/2017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65" charset="0"/>
              </a:defRPr>
            </a:lvl1pPr>
          </a:lstStyle>
          <a:p>
            <a:fld id="{1F20D1DB-A05F-4C4A-ABF7-9FC2789E8A29}" type="slidenum">
              <a:rPr lang="en-US"/>
              <a:pPr/>
              <a:t>‹#›</a:t>
            </a:fld>
            <a:endParaRPr lang="en-US"/>
          </a:p>
        </p:txBody>
      </p:sp>
    </p:spTree>
    <p:extLst>
      <p:ext uri="{BB962C8B-B14F-4D97-AF65-F5344CB8AC3E}">
        <p14:creationId xmlns:p14="http://schemas.microsoft.com/office/powerpoint/2010/main" val="258453222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8" Type="http://schemas.openxmlformats.org/officeDocument/2006/relationships/hyperlink" Target="https://en.wikipedia.org/wiki/Soil" TargetMode="External"/><Relationship Id="rId3" Type="http://schemas.openxmlformats.org/officeDocument/2006/relationships/hyperlink" Target="http://www.dictionaryofconstruction.com/definition/clay.html" TargetMode="External"/><Relationship Id="rId7" Type="http://schemas.openxmlformats.org/officeDocument/2006/relationships/hyperlink" Target="https://en.wikipedia.org/wiki/Consolidation_(soil)" TargetMode="External"/><Relationship Id="rId2" Type="http://schemas.openxmlformats.org/officeDocument/2006/relationships/slide" Target="../slides/slide106.xml"/><Relationship Id="rId1" Type="http://schemas.openxmlformats.org/officeDocument/2006/relationships/notesMaster" Target="../notesMasters/notesMaster1.xml"/><Relationship Id="rId6" Type="http://schemas.openxmlformats.org/officeDocument/2006/relationships/hyperlink" Target="http://www.dictionaryofconstruction.com/definition/creep.html" TargetMode="External"/><Relationship Id="rId5" Type="http://schemas.openxmlformats.org/officeDocument/2006/relationships/hyperlink" Target="http://www.dictionaryofconstruction.com/definition/penetration.html" TargetMode="External"/><Relationship Id="rId4" Type="http://schemas.openxmlformats.org/officeDocument/2006/relationships/hyperlink" Target="http://www.dictionaryofconstruction.com/definition/loam.html" TargetMode="External"/></Relationships>
</file>

<file path=ppt/notesSlides/_rels/notesSlide99.xml.rels><?xml version="1.0" encoding="UTF-8" standalone="yes"?>
<Relationships xmlns="http://schemas.openxmlformats.org/package/2006/relationships"><Relationship Id="rId8" Type="http://schemas.openxmlformats.org/officeDocument/2006/relationships/hyperlink" Target="https://en.wikipedia.org/wiki/Soil" TargetMode="External"/><Relationship Id="rId3" Type="http://schemas.openxmlformats.org/officeDocument/2006/relationships/hyperlink" Target="http://www.dictionaryofconstruction.com/definition/clay.html" TargetMode="External"/><Relationship Id="rId7" Type="http://schemas.openxmlformats.org/officeDocument/2006/relationships/hyperlink" Target="https://en.wikipedia.org/wiki/Consolidation_(soil)" TargetMode="External"/><Relationship Id="rId2" Type="http://schemas.openxmlformats.org/officeDocument/2006/relationships/slide" Target="../slides/slide107.xml"/><Relationship Id="rId1" Type="http://schemas.openxmlformats.org/officeDocument/2006/relationships/notesMaster" Target="../notesMasters/notesMaster1.xml"/><Relationship Id="rId6" Type="http://schemas.openxmlformats.org/officeDocument/2006/relationships/hyperlink" Target="http://www.dictionaryofconstruction.com/definition/creep.html" TargetMode="External"/><Relationship Id="rId5" Type="http://schemas.openxmlformats.org/officeDocument/2006/relationships/hyperlink" Target="http://www.dictionaryofconstruction.com/definition/penetration.html" TargetMode="External"/><Relationship Id="rId4" Type="http://schemas.openxmlformats.org/officeDocument/2006/relationships/hyperlink" Target="http://www.dictionaryofconstruction.com/definition/loam.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1</a:t>
            </a:fld>
            <a:endParaRPr lang="en-US"/>
          </a:p>
        </p:txBody>
      </p:sp>
    </p:spTree>
    <p:extLst>
      <p:ext uri="{BB962C8B-B14F-4D97-AF65-F5344CB8AC3E}">
        <p14:creationId xmlns:p14="http://schemas.microsoft.com/office/powerpoint/2010/main" val="764615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14</a:t>
            </a:fld>
            <a:endParaRPr lang="en-US"/>
          </a:p>
        </p:txBody>
      </p:sp>
    </p:spTree>
    <p:extLst>
      <p:ext uri="{BB962C8B-B14F-4D97-AF65-F5344CB8AC3E}">
        <p14:creationId xmlns:p14="http://schemas.microsoft.com/office/powerpoint/2010/main" val="12341628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Don’t drown the trees.</a:t>
            </a:r>
          </a:p>
          <a:p>
            <a:endParaRPr lang="en-US" b="1" dirty="0"/>
          </a:p>
          <a:p>
            <a:r>
              <a:rPr lang="en-US" b="1" dirty="0"/>
              <a:t>They need air at some point.</a:t>
            </a:r>
          </a:p>
        </p:txBody>
      </p:sp>
      <p:sp>
        <p:nvSpPr>
          <p:cNvPr id="4" name="Slide Number Placeholder 3"/>
          <p:cNvSpPr>
            <a:spLocks noGrp="1"/>
          </p:cNvSpPr>
          <p:nvPr>
            <p:ph type="sldNum" sz="quarter" idx="10"/>
          </p:nvPr>
        </p:nvSpPr>
        <p:spPr/>
        <p:txBody>
          <a:bodyPr/>
          <a:lstStyle/>
          <a:p>
            <a:fld id="{1F20D1DB-A05F-4C4A-ABF7-9FC2789E8A29}" type="slidenum">
              <a:rPr lang="en-US" smtClean="0"/>
              <a:pPr/>
              <a:t>108</a:t>
            </a:fld>
            <a:endParaRPr lang="en-US" dirty="0"/>
          </a:p>
        </p:txBody>
      </p:sp>
    </p:spTree>
    <p:extLst>
      <p:ext uri="{BB962C8B-B14F-4D97-AF65-F5344CB8AC3E}">
        <p14:creationId xmlns:p14="http://schemas.microsoft.com/office/powerpoint/2010/main" val="286208021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109</a:t>
            </a:fld>
            <a:endParaRPr lang="en-US" dirty="0"/>
          </a:p>
        </p:txBody>
      </p:sp>
    </p:spTree>
    <p:extLst>
      <p:ext uri="{BB962C8B-B14F-4D97-AF65-F5344CB8AC3E}">
        <p14:creationId xmlns:p14="http://schemas.microsoft.com/office/powerpoint/2010/main" val="24953704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110</a:t>
            </a:fld>
            <a:endParaRPr lang="en-US"/>
          </a:p>
        </p:txBody>
      </p:sp>
    </p:spTree>
    <p:extLst>
      <p:ext uri="{BB962C8B-B14F-4D97-AF65-F5344CB8AC3E}">
        <p14:creationId xmlns:p14="http://schemas.microsoft.com/office/powerpoint/2010/main" val="44465658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111</a:t>
            </a:fld>
            <a:endParaRPr lang="en-US"/>
          </a:p>
        </p:txBody>
      </p:sp>
    </p:spTree>
    <p:extLst>
      <p:ext uri="{BB962C8B-B14F-4D97-AF65-F5344CB8AC3E}">
        <p14:creationId xmlns:p14="http://schemas.microsoft.com/office/powerpoint/2010/main" val="3544389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112</a:t>
            </a:fld>
            <a:endParaRPr lang="en-US" dirty="0"/>
          </a:p>
        </p:txBody>
      </p:sp>
    </p:spTree>
    <p:extLst>
      <p:ext uri="{BB962C8B-B14F-4D97-AF65-F5344CB8AC3E}">
        <p14:creationId xmlns:p14="http://schemas.microsoft.com/office/powerpoint/2010/main" val="248986810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Dave </a:t>
            </a:r>
            <a:r>
              <a:rPr lang="en-US" dirty="0" err="1"/>
              <a:t>Perazzo</a:t>
            </a:r>
            <a:r>
              <a:rPr lang="en-US" baseline="0" dirty="0"/>
              <a:t> the consulting arborist with Parks and Recreation says they do not routinely basket trees that they plant (these are not fruit trees) but they are starting a study at one of the larger parks trying the use of baskets like the above. </a:t>
            </a:r>
          </a:p>
          <a:p>
            <a:r>
              <a:rPr lang="en-US" baseline="0" dirty="0"/>
              <a:t>Information from UC Davis notes “</a:t>
            </a:r>
            <a:r>
              <a:rPr lang="en-US" sz="1200" b="0" i="0" kern="1200" dirty="0">
                <a:solidFill>
                  <a:schemeClr val="tx1"/>
                </a:solidFill>
                <a:effectLst/>
                <a:latin typeface="+mn-lt"/>
                <a:ea typeface="ＭＳ Ｐゴシック" pitchFamily="-65" charset="-128"/>
                <a:cs typeface="ＭＳ Ｐゴシック" pitchFamily="-65" charset="-128"/>
              </a:rPr>
              <a:t>Individual wire </a:t>
            </a:r>
            <a:r>
              <a:rPr lang="en-US" sz="1200" b="1" i="0" kern="1200" dirty="0">
                <a:solidFill>
                  <a:schemeClr val="tx1"/>
                </a:solidFill>
                <a:effectLst/>
                <a:latin typeface="+mn-lt"/>
                <a:ea typeface="ＭＳ Ｐゴシック" pitchFamily="-65" charset="-128"/>
                <a:cs typeface="ＭＳ Ｐゴシック" pitchFamily="-65" charset="-128"/>
              </a:rPr>
              <a:t>cages</a:t>
            </a:r>
            <a:r>
              <a:rPr lang="en-US" sz="1200" b="0" i="0" kern="1200" dirty="0">
                <a:solidFill>
                  <a:schemeClr val="tx1"/>
                </a:solidFill>
                <a:effectLst/>
                <a:latin typeface="+mn-lt"/>
                <a:ea typeface="ＭＳ Ｐゴシック" pitchFamily="-65" charset="-128"/>
                <a:cs typeface="ＭＳ Ｐゴシック" pitchFamily="-65" charset="-128"/>
              </a:rPr>
              <a:t> around plants and cylinders of wire around trees may be effective also”</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113</a:t>
            </a:fld>
            <a:endParaRPr lang="en-US"/>
          </a:p>
        </p:txBody>
      </p:sp>
    </p:spTree>
    <p:extLst>
      <p:ext uri="{BB962C8B-B14F-4D97-AF65-F5344CB8AC3E}">
        <p14:creationId xmlns:p14="http://schemas.microsoft.com/office/powerpoint/2010/main" val="1000485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ea typeface="ＭＳ Ｐゴシック" charset="0"/>
                <a:cs typeface="ＭＳ Ｐゴシック" charset="0"/>
              </a:rPr>
              <a:t>And we have </a:t>
            </a:r>
            <a:r>
              <a:rPr lang="en-US" b="1" dirty="0">
                <a:ea typeface="ＭＳ Ｐゴシック" charset="0"/>
                <a:cs typeface="ＭＳ Ｐゴシック" charset="0"/>
              </a:rPr>
              <a:t>several services</a:t>
            </a:r>
            <a:r>
              <a:rPr lang="en-US" dirty="0">
                <a:ea typeface="ＭＳ Ｐゴシック" charset="0"/>
                <a:cs typeface="ＭＳ Ｐゴシック" charset="0"/>
              </a:rPr>
              <a:t> we want to make sure you know about!</a:t>
            </a:r>
          </a:p>
          <a:p>
            <a:r>
              <a:rPr lang="en-US" dirty="0">
                <a:ea typeface="ＭＳ Ｐゴシック" charset="0"/>
                <a:cs typeface="ＭＳ Ｐゴシック" charset="0"/>
              </a:rPr>
              <a:t>First, </a:t>
            </a:r>
            <a:r>
              <a:rPr lang="en-US" b="1" dirty="0">
                <a:ea typeface="ＭＳ Ｐゴシック" charset="0"/>
                <a:cs typeface="ＭＳ Ｐゴシック" charset="0"/>
              </a:rPr>
              <a:t>workshops</a:t>
            </a:r>
            <a:r>
              <a:rPr lang="en-US" dirty="0">
                <a:ea typeface="ＭＳ Ｐゴシック" charset="0"/>
                <a:cs typeface="ＭＳ Ｐゴシック" charset="0"/>
              </a:rPr>
              <a:t>—you already know that, because you are here!</a:t>
            </a:r>
          </a:p>
          <a:p>
            <a:r>
              <a:rPr lang="en-US" dirty="0">
                <a:ea typeface="ＭＳ Ｐゴシック" charset="0"/>
                <a:cs typeface="ＭＳ Ｐゴシック" charset="0"/>
              </a:rPr>
              <a:t>We have a </a:t>
            </a:r>
            <a:r>
              <a:rPr lang="en-US" b="1" dirty="0">
                <a:ea typeface="ＭＳ Ｐゴシック" charset="0"/>
                <a:cs typeface="ＭＳ Ｐゴシック" charset="0"/>
              </a:rPr>
              <a:t>Help Desk (bricks and mortar)</a:t>
            </a:r>
            <a:r>
              <a:rPr lang="en-US" dirty="0">
                <a:ea typeface="ＭＳ Ｐゴシック" charset="0"/>
                <a:cs typeface="ＭＳ Ｐゴシック" charset="0"/>
              </a:rPr>
              <a:t>, and here (Hold up business card) is the information for that.  And we have </a:t>
            </a:r>
            <a:r>
              <a:rPr lang="en-US" b="1" dirty="0">
                <a:ea typeface="ＭＳ Ｐゴシック" charset="0"/>
                <a:cs typeface="ＭＳ Ｐゴシック" charset="0"/>
              </a:rPr>
              <a:t>Mobile Help Desks</a:t>
            </a:r>
            <a:r>
              <a:rPr lang="en-US" dirty="0">
                <a:ea typeface="ＭＳ Ｐゴシック" charset="0"/>
                <a:cs typeface="ＭＳ Ｐゴシック" charset="0"/>
              </a:rPr>
              <a:t> at various nurseries in the area in the spring, and we are generally a presence at all the valley </a:t>
            </a:r>
            <a:r>
              <a:rPr lang="en-US" b="1" dirty="0">
                <a:ea typeface="ＭＳ Ｐゴシック" charset="0"/>
                <a:cs typeface="ＭＳ Ｐゴシック" charset="0"/>
              </a:rPr>
              <a:t>Farmers Markets</a:t>
            </a:r>
            <a:r>
              <a:rPr lang="en-US" dirty="0">
                <a:ea typeface="ＭＳ Ｐゴシック" charset="0"/>
                <a:cs typeface="ＭＳ Ｐゴシック" charset="0"/>
              </a:rPr>
              <a:t>.  Have any of you seen us around?</a:t>
            </a:r>
          </a:p>
          <a:p>
            <a:r>
              <a:rPr lang="en-US" dirty="0">
                <a:ea typeface="ＭＳ Ｐゴシック" charset="0"/>
                <a:cs typeface="ＭＳ Ｐゴシック" charset="0"/>
              </a:rPr>
              <a:t>Our </a:t>
            </a:r>
            <a:r>
              <a:rPr lang="en-US" b="1" dirty="0">
                <a:ea typeface="ＭＳ Ｐゴシック" charset="0"/>
                <a:cs typeface="ＭＳ Ｐゴシック" charset="0"/>
              </a:rPr>
              <a:t>website</a:t>
            </a:r>
            <a:r>
              <a:rPr lang="en-US" dirty="0">
                <a:ea typeface="ＭＳ Ｐゴシック" charset="0"/>
                <a:cs typeface="ＭＳ Ｐゴシック" charset="0"/>
              </a:rPr>
              <a:t> is just packed with help!  Google Napa County Master Gardeners.  We are also linked to the Agriculture and Natural Resources </a:t>
            </a:r>
            <a:r>
              <a:rPr lang="en-US" b="1" dirty="0">
                <a:ea typeface="ＭＳ Ｐゴシック" charset="0"/>
                <a:cs typeface="ＭＳ Ｐゴシック" charset="0"/>
              </a:rPr>
              <a:t>library at UC Davis</a:t>
            </a:r>
            <a:r>
              <a:rPr lang="en-US" dirty="0">
                <a:ea typeface="ＭＳ Ｐゴシック" charset="0"/>
                <a:cs typeface="ＭＳ Ｐゴシック" charset="0"/>
              </a:rPr>
              <a:t>.</a:t>
            </a:r>
          </a:p>
          <a:p>
            <a:r>
              <a:rPr lang="en-US" dirty="0">
                <a:ea typeface="ＭＳ Ｐゴシック" charset="0"/>
                <a:cs typeface="ＭＳ Ｐゴシック" charset="0"/>
              </a:rPr>
              <a:t>We have a </a:t>
            </a:r>
            <a:r>
              <a:rPr lang="en-US" b="1" dirty="0">
                <a:ea typeface="ＭＳ Ｐゴシック" charset="0"/>
                <a:cs typeface="ＭＳ Ｐゴシック" charset="0"/>
              </a:rPr>
              <a:t>weekly column</a:t>
            </a:r>
            <a:r>
              <a:rPr lang="en-US" dirty="0">
                <a:ea typeface="ＭＳ Ｐゴシック" charset="0"/>
                <a:cs typeface="ＭＳ Ｐゴシック" charset="0"/>
              </a:rPr>
              <a:t> in the Napa newspaper—have you seen it?  You can find an archive of our newspaper articles on our website.  </a:t>
            </a:r>
          </a:p>
          <a:p>
            <a:r>
              <a:rPr lang="en-US" dirty="0">
                <a:ea typeface="ＭＳ Ｐゴシック" charset="0"/>
                <a:cs typeface="ＭＳ Ｐゴシック" charset="0"/>
              </a:rPr>
              <a:t>We have our </a:t>
            </a:r>
            <a:r>
              <a:rPr lang="en-US" b="1" dirty="0">
                <a:ea typeface="ＭＳ Ｐゴシック" charset="0"/>
                <a:cs typeface="ＭＳ Ｐゴシック" charset="0"/>
              </a:rPr>
              <a:t>Monthly Garden Guide specific to Napa County</a:t>
            </a:r>
            <a:r>
              <a:rPr lang="en-US" dirty="0">
                <a:ea typeface="ＭＳ Ｐゴシック" charset="0"/>
                <a:cs typeface="ＭＳ Ｐゴシック" charset="0"/>
              </a:rPr>
              <a:t> and have just completed an update</a:t>
            </a:r>
            <a:r>
              <a:rPr lang="en-US" baseline="0" dirty="0">
                <a:ea typeface="ＭＳ Ｐゴシック" charset="0"/>
                <a:cs typeface="ＭＳ Ｐゴシック" charset="0"/>
              </a:rPr>
              <a:t> to our</a:t>
            </a:r>
            <a:r>
              <a:rPr lang="en-US" dirty="0">
                <a:ea typeface="ＭＳ Ｐゴシック" charset="0"/>
                <a:cs typeface="ＭＳ Ｐゴシック" charset="0"/>
              </a:rPr>
              <a:t> book about </a:t>
            </a:r>
            <a:r>
              <a:rPr lang="en-US" b="1" dirty="0">
                <a:ea typeface="ＭＳ Ｐゴシック" charset="0"/>
                <a:cs typeface="ＭＳ Ｐゴシック" charset="0"/>
              </a:rPr>
              <a:t>Trees in Napa</a:t>
            </a:r>
            <a:r>
              <a:rPr lang="en-US" dirty="0">
                <a:ea typeface="ＭＳ Ｐゴシック" charset="0"/>
                <a:cs typeface="ＭＳ Ｐゴシック" charset="0"/>
              </a:rPr>
              <a:t>.</a:t>
            </a:r>
          </a:p>
          <a:p>
            <a:r>
              <a:rPr lang="en-US" dirty="0">
                <a:ea typeface="ＭＳ Ｐゴシック" charset="0"/>
                <a:cs typeface="ＭＳ Ｐゴシック" charset="0"/>
              </a:rPr>
              <a:t>We want you to take advantage of all this information!</a:t>
            </a:r>
          </a:p>
          <a:p>
            <a:r>
              <a:rPr lang="en-US" dirty="0">
                <a:ea typeface="ＭＳ Ｐゴシック" charset="0"/>
                <a:cs typeface="ＭＳ Ｐゴシック" charset="0"/>
              </a:rPr>
              <a:t>But wait, there’s more!</a:t>
            </a:r>
          </a:p>
          <a:p>
            <a:r>
              <a:rPr lang="en-US" dirty="0">
                <a:ea typeface="ＭＳ Ｐゴシック" charset="0"/>
                <a:cs typeface="ＭＳ Ｐゴシック" charset="0"/>
              </a:rPr>
              <a:t>We </a:t>
            </a:r>
            <a:r>
              <a:rPr lang="en-US" b="1" dirty="0">
                <a:ea typeface="ＭＳ Ｐゴシック" charset="0"/>
                <a:cs typeface="ＭＳ Ｐゴシック" charset="0"/>
              </a:rPr>
              <a:t>train</a:t>
            </a:r>
            <a:r>
              <a:rPr lang="en-US" dirty="0">
                <a:ea typeface="ＭＳ Ｐゴシック" charset="0"/>
                <a:cs typeface="ＭＳ Ｐゴシック" charset="0"/>
              </a:rPr>
              <a:t> future Master Gardeners!  Check our website to sign up to be notified when we begin recruiting for the 2019 class next summer!  Our 2018 candidates are eagerly</a:t>
            </a:r>
            <a:r>
              <a:rPr lang="en-US" baseline="0" dirty="0">
                <a:ea typeface="ＭＳ Ｐゴシック" charset="0"/>
                <a:cs typeface="ＭＳ Ｐゴシック" charset="0"/>
              </a:rPr>
              <a:t> waiting for class to begin!</a:t>
            </a:r>
            <a:endParaRPr lang="en-US" dirty="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114</a:t>
            </a:fld>
            <a:endParaRPr lang="en-US"/>
          </a:p>
        </p:txBody>
      </p:sp>
    </p:spTree>
    <p:extLst>
      <p:ext uri="{BB962C8B-B14F-4D97-AF65-F5344CB8AC3E}">
        <p14:creationId xmlns:p14="http://schemas.microsoft.com/office/powerpoint/2010/main" val="33841992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Soil moist. Not wet. Remember that the root</a:t>
            </a:r>
            <a:r>
              <a:rPr lang="en-US" baseline="0" dirty="0"/>
              <a:t> zone extends past the drip line of the tree. </a:t>
            </a:r>
          </a:p>
          <a:p>
            <a:endParaRPr lang="en-US" baseline="0" dirty="0"/>
          </a:p>
          <a:p>
            <a:r>
              <a:rPr lang="en-US" baseline="0" dirty="0"/>
              <a:t>You will have pruned the tree before planting to start branching low. Now the pruning should be for structure, as in a three limbed vase or a central leader type structure. Pruning will be discussed in a workshop in February. </a:t>
            </a:r>
          </a:p>
          <a:p>
            <a:endParaRPr lang="en-US" baseline="0" dirty="0"/>
          </a:p>
          <a:p>
            <a:r>
              <a:rPr lang="en-US" baseline="0" dirty="0"/>
              <a:t>Napa county soils can provide many of the macro and micro elements that fruit trees need. Compost, mulches and organic fertilizers, however, can be an important part of fertility management of a </a:t>
            </a:r>
          </a:p>
          <a:p>
            <a:r>
              <a:rPr lang="en-US" baseline="0" dirty="0"/>
              <a:t>backward orchard. Their nutrients are released slowly during the growing season and converted to a form that the trees can use. The difference between compost, mulch, and organic fertilizers and synthetic fertilizers is that the nutrients in chemical fertilizers are released more quickly whereas composts and mulches may also improve the tilth of the soil. Manures used as fertilizer can be full of seeds and high in salts as well as being “fresh’ which can burn the plants. Mulches are any material put on top of the soil to conserve moisture, suppress weeds, encourage </a:t>
            </a:r>
            <a:r>
              <a:rPr lang="en-US" baseline="0" dirty="0" err="1"/>
              <a:t>beneficail</a:t>
            </a:r>
            <a:r>
              <a:rPr lang="en-US" baseline="0" dirty="0"/>
              <a:t> organisms and reduce erosion. Compost can be used as a mulch, as well as leaves, grass clippings, and other chopped up yard waste. </a:t>
            </a:r>
          </a:p>
        </p:txBody>
      </p:sp>
      <p:sp>
        <p:nvSpPr>
          <p:cNvPr id="4" name="Slide Number Placeholder 3"/>
          <p:cNvSpPr>
            <a:spLocks noGrp="1"/>
          </p:cNvSpPr>
          <p:nvPr>
            <p:ph type="sldNum" sz="quarter" idx="10"/>
          </p:nvPr>
        </p:nvSpPr>
        <p:spPr/>
        <p:txBody>
          <a:bodyPr/>
          <a:lstStyle/>
          <a:p>
            <a:fld id="{1F20D1DB-A05F-4C4A-ABF7-9FC2789E8A29}" type="slidenum">
              <a:rPr lang="en-US" smtClean="0"/>
              <a:pPr/>
              <a:t>115</a:t>
            </a:fld>
            <a:endParaRPr lang="en-US"/>
          </a:p>
        </p:txBody>
      </p:sp>
    </p:spTree>
    <p:extLst>
      <p:ext uri="{BB962C8B-B14F-4D97-AF65-F5344CB8AC3E}">
        <p14:creationId xmlns:p14="http://schemas.microsoft.com/office/powerpoint/2010/main" val="1667086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Who here has had issues with these. (name one at a time). These</a:t>
            </a:r>
            <a:r>
              <a:rPr lang="en-US" baseline="0" dirty="0"/>
              <a:t> are the focus of this presentation, but there are other pests: birds, deer, gophers, Brown Rot, scale insects, borers. Search the website pest notes if these are suspected.  Decide what you can live with, and use accepted control methods.</a:t>
            </a:r>
          </a:p>
          <a:p>
            <a:endParaRPr lang="en-US" baseline="0" dirty="0"/>
          </a:p>
          <a:p>
            <a:r>
              <a:rPr lang="en-US" baseline="0" dirty="0"/>
              <a:t>Peach Leaf Curl is the distorted, reddened foliage typical of an infection with PLC and is a familiar sight on peach and nectarine trees. The fungus, Taphrina </a:t>
            </a:r>
            <a:r>
              <a:rPr lang="en-US" baseline="0" dirty="0" err="1"/>
              <a:t>deformans</a:t>
            </a:r>
            <a:r>
              <a:rPr lang="en-US" baseline="0" dirty="0"/>
              <a:t>, is most active during wet springs but can somewhat managed with a dormant spray of fungicide in winter. Only peaches and nectarines are affected. One deterrent is to make an annual application of fungicide during the dormant season. There is little that can be done in spring. Some people remover the leaves, but it has not been shown to decrease disease. The correct type of antifungal mixture will be available at a reputable nursery. </a:t>
            </a:r>
          </a:p>
          <a:p>
            <a:endParaRPr lang="en-US" baseline="0" dirty="0"/>
          </a:p>
          <a:p>
            <a:r>
              <a:rPr lang="en-US" baseline="0" dirty="0"/>
              <a:t>Fire Blight. FB is most serious </a:t>
            </a:r>
            <a:r>
              <a:rPr lang="en-US" baseline="0" dirty="0" err="1"/>
              <a:t>oj</a:t>
            </a:r>
            <a:r>
              <a:rPr lang="en-US" baseline="0" dirty="0"/>
              <a:t> pears, but may also damage apple, quince and loquat trees as </a:t>
            </a:r>
            <a:r>
              <a:rPr lang="en-US" baseline="0" dirty="0" err="1"/>
              <a:t>wll</a:t>
            </a:r>
            <a:r>
              <a:rPr lang="en-US" baseline="0" dirty="0"/>
              <a:t> as a few ornamentals. It is characterized by the blackening and shriveling of affected shoots, flowers and young fruit, which truly look as like they have been singed by fire. The causative is a bacteria. </a:t>
            </a:r>
          </a:p>
          <a:p>
            <a:endParaRPr lang="en-US" baseline="0" dirty="0"/>
          </a:p>
          <a:p>
            <a:r>
              <a:rPr lang="en-US" baseline="0" dirty="0"/>
              <a:t>Also caused by bacterium is Bacterial Canker</a:t>
            </a:r>
          </a:p>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116</a:t>
            </a:fld>
            <a:endParaRPr lang="en-US" dirty="0"/>
          </a:p>
        </p:txBody>
      </p:sp>
    </p:spTree>
    <p:extLst>
      <p:ext uri="{BB962C8B-B14F-4D97-AF65-F5344CB8AC3E}">
        <p14:creationId xmlns:p14="http://schemas.microsoft.com/office/powerpoint/2010/main" val="246085926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Who</a:t>
            </a:r>
            <a:r>
              <a:rPr lang="en-US" baseline="0" dirty="0"/>
              <a:t> has experienced fireblight?  It is </a:t>
            </a:r>
            <a:r>
              <a:rPr lang="en-US" dirty="0"/>
              <a:t> very insidious,</a:t>
            </a:r>
            <a:r>
              <a:rPr lang="en-US" baseline="0" dirty="0"/>
              <a:t> </a:t>
            </a:r>
            <a:r>
              <a:rPr lang="en-US" dirty="0"/>
              <a:t>hideous bacterial disease.</a:t>
            </a:r>
            <a:r>
              <a:rPr lang="en-US" baseline="0" dirty="0"/>
              <a:t> Not easy to deal with. Can kill branches &amp; whole plants. I lost a young pear tree to it. Infections usually originate in the flowers.</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117</a:t>
            </a:fld>
            <a:endParaRPr lang="en-US" dirty="0"/>
          </a:p>
        </p:txBody>
      </p:sp>
    </p:spTree>
    <p:extLst>
      <p:ext uri="{BB962C8B-B14F-4D97-AF65-F5344CB8AC3E}">
        <p14:creationId xmlns:p14="http://schemas.microsoft.com/office/powerpoint/2010/main" val="3626921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15</a:t>
            </a:fld>
            <a:endParaRPr lang="en-US"/>
          </a:p>
        </p:txBody>
      </p:sp>
    </p:spTree>
    <p:extLst>
      <p:ext uri="{BB962C8B-B14F-4D97-AF65-F5344CB8AC3E}">
        <p14:creationId xmlns:p14="http://schemas.microsoft.com/office/powerpoint/2010/main" val="312130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More symptoms.</a:t>
            </a:r>
          </a:p>
        </p:txBody>
      </p:sp>
      <p:sp>
        <p:nvSpPr>
          <p:cNvPr id="4" name="Slide Number Placeholder 3"/>
          <p:cNvSpPr>
            <a:spLocks noGrp="1"/>
          </p:cNvSpPr>
          <p:nvPr>
            <p:ph type="sldNum" sz="quarter" idx="10"/>
          </p:nvPr>
        </p:nvSpPr>
        <p:spPr/>
        <p:txBody>
          <a:bodyPr/>
          <a:lstStyle/>
          <a:p>
            <a:fld id="{1F20D1DB-A05F-4C4A-ABF7-9FC2789E8A29}" type="slidenum">
              <a:rPr lang="en-US" smtClean="0"/>
              <a:pPr/>
              <a:t>118</a:t>
            </a:fld>
            <a:endParaRPr lang="en-US" dirty="0"/>
          </a:p>
        </p:txBody>
      </p:sp>
    </p:spTree>
    <p:extLst>
      <p:ext uri="{BB962C8B-B14F-4D97-AF65-F5344CB8AC3E}">
        <p14:creationId xmlns:p14="http://schemas.microsoft.com/office/powerpoint/2010/main" val="351391433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Dead, blackened leaves and fruit cling to branches throughout the season, giving the tree a scorched appearance, hence the name “fire blight.” Infections can extend into scaffold limbs, trunks, or root systems and can kill highly susceptible hosts. Less susceptible varieties might be severely disfigured. Once infected, the plant will harbor the pathogen indefinitely.</a:t>
            </a:r>
          </a:p>
        </p:txBody>
      </p:sp>
      <p:sp>
        <p:nvSpPr>
          <p:cNvPr id="4" name="Slide Number Placeholder 3"/>
          <p:cNvSpPr>
            <a:spLocks noGrp="1"/>
          </p:cNvSpPr>
          <p:nvPr>
            <p:ph type="sldNum" sz="quarter" idx="10"/>
          </p:nvPr>
        </p:nvSpPr>
        <p:spPr/>
        <p:txBody>
          <a:bodyPr/>
          <a:lstStyle/>
          <a:p>
            <a:fld id="{1F20D1DB-A05F-4C4A-ABF7-9FC2789E8A29}" type="slidenum">
              <a:rPr lang="en-US" smtClean="0"/>
              <a:pPr/>
              <a:t>119</a:t>
            </a:fld>
            <a:endParaRPr lang="en-US" dirty="0"/>
          </a:p>
        </p:txBody>
      </p:sp>
    </p:spTree>
    <p:extLst>
      <p:ext uri="{BB962C8B-B14F-4D97-AF65-F5344CB8AC3E}">
        <p14:creationId xmlns:p14="http://schemas.microsoft.com/office/powerpoint/2010/main" val="212182187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43895">
              <a:defRPr/>
            </a:pPr>
            <a:r>
              <a:rPr lang="en-US" baseline="0" dirty="0"/>
              <a:t> All three are to a</a:t>
            </a:r>
            <a:r>
              <a:rPr lang="en-US" dirty="0"/>
              <a:t>void</a:t>
            </a:r>
            <a:r>
              <a:rPr lang="en-US" baseline="0" dirty="0"/>
              <a:t> new growth. </a:t>
            </a:r>
            <a:r>
              <a:rPr lang="en-US" dirty="0"/>
              <a:t>Clean &amp; sterilize tools between cuts and plants. Copper products often don’t provide adequate control even with multiple applications. Sprays prevent new infections but won’t eliminate wood infections; </a:t>
            </a:r>
            <a:r>
              <a:rPr lang="en-US" b="1" dirty="0"/>
              <a:t>these must be pruned out</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120</a:t>
            </a:fld>
            <a:endParaRPr lang="en-US" dirty="0"/>
          </a:p>
        </p:txBody>
      </p:sp>
    </p:spTree>
    <p:extLst>
      <p:ext uri="{BB962C8B-B14F-4D97-AF65-F5344CB8AC3E}">
        <p14:creationId xmlns:p14="http://schemas.microsoft.com/office/powerpoint/2010/main" val="238571104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ACA may not cover</a:t>
            </a:r>
            <a:r>
              <a:rPr lang="en-US" baseline="0" dirty="0"/>
              <a:t> avoidable accidents. Very </a:t>
            </a:r>
            <a:r>
              <a:rPr lang="en-US" dirty="0"/>
              <a:t>susceptible trees (pear, Asian pear, and some apple varieties) infections should be removed as soon as they appear in spring.  </a:t>
            </a:r>
            <a:r>
              <a:rPr lang="en-US" baseline="0" dirty="0"/>
              <a:t>Very important to read the IPM pest notes on Fireblight, including a list of resistant and susceptible varieties. Some apple and pear varieties are semi or completely </a:t>
            </a:r>
            <a:r>
              <a:rPr lang="en-US" baseline="0" dirty="0" err="1"/>
              <a:t>resistent</a:t>
            </a:r>
            <a:r>
              <a:rPr lang="en-US" baseline="0" dirty="0"/>
              <a:t> to </a:t>
            </a:r>
            <a:r>
              <a:rPr lang="en-US" baseline="0" dirty="0" err="1"/>
              <a:t>fireblight</a:t>
            </a:r>
            <a:r>
              <a:rPr lang="en-US" baseline="0" dirty="0"/>
              <a:t>. </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121</a:t>
            </a:fld>
            <a:endParaRPr lang="en-US" dirty="0"/>
          </a:p>
        </p:txBody>
      </p:sp>
    </p:spTree>
    <p:extLst>
      <p:ext uri="{BB962C8B-B14F-4D97-AF65-F5344CB8AC3E}">
        <p14:creationId xmlns:p14="http://schemas.microsoft.com/office/powerpoint/2010/main" val="231311832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2017:</a:t>
            </a:r>
            <a:r>
              <a:rPr lang="en-US" baseline="0" dirty="0"/>
              <a:t> </a:t>
            </a:r>
            <a:r>
              <a:rPr lang="en-US" dirty="0"/>
              <a:t>It might be best for</a:t>
            </a:r>
            <a:r>
              <a:rPr lang="en-US" baseline="0" dirty="0"/>
              <a:t> Jan to introduce herself and the rest of us at this point: Helen </a:t>
            </a:r>
            <a:r>
              <a:rPr lang="en-US" baseline="0" dirty="0" err="1"/>
              <a:t>Dake</a:t>
            </a:r>
            <a:r>
              <a:rPr lang="en-US" baseline="0" dirty="0"/>
              <a:t>, Gayle Nelson and Meredith Lavene</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122</a:t>
            </a:fld>
            <a:endParaRPr lang="en-US"/>
          </a:p>
        </p:txBody>
      </p:sp>
    </p:spTree>
    <p:extLst>
      <p:ext uri="{BB962C8B-B14F-4D97-AF65-F5344CB8AC3E}">
        <p14:creationId xmlns:p14="http://schemas.microsoft.com/office/powerpoint/2010/main" val="342800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16</a:t>
            </a:fld>
            <a:endParaRPr lang="en-US"/>
          </a:p>
        </p:txBody>
      </p:sp>
    </p:spTree>
    <p:extLst>
      <p:ext uri="{BB962C8B-B14F-4D97-AF65-F5344CB8AC3E}">
        <p14:creationId xmlns:p14="http://schemas.microsoft.com/office/powerpoint/2010/main" val="1028775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These trees are on different rootstocks.</a:t>
            </a:r>
          </a:p>
          <a:p>
            <a:pPr>
              <a:spcBef>
                <a:spcPct val="0"/>
              </a:spcBef>
            </a:pPr>
            <a:r>
              <a:rPr lang="en-US" dirty="0"/>
              <a:t>The height of these trees and their rootstocks  are:</a:t>
            </a:r>
            <a:r>
              <a:rPr lang="en-US" baseline="0" dirty="0"/>
              <a:t> </a:t>
            </a:r>
            <a:r>
              <a:rPr lang="en-US" b="1" i="1" baseline="0" dirty="0"/>
              <a:t>(This is in one of the handouts in the workshop binder—fill in the blanks.)</a:t>
            </a:r>
            <a:endParaRPr lang="en-US" b="1" i="1" dirty="0"/>
          </a:p>
          <a:p>
            <a:pPr>
              <a:spcBef>
                <a:spcPct val="0"/>
              </a:spcBef>
            </a:pPr>
            <a:r>
              <a:rPr lang="en-US" dirty="0"/>
              <a:t>Far left:  3 to 6 </a:t>
            </a:r>
            <a:r>
              <a:rPr lang="en-US" dirty="0" err="1"/>
              <a:t>ft</a:t>
            </a:r>
            <a:r>
              <a:rPr lang="en-US" dirty="0"/>
              <a:t>--Dwarf</a:t>
            </a:r>
          </a:p>
          <a:p>
            <a:pPr>
              <a:spcBef>
                <a:spcPct val="0"/>
              </a:spcBef>
            </a:pPr>
            <a:r>
              <a:rPr lang="en-US" dirty="0"/>
              <a:t>Middle:   9 to 10 </a:t>
            </a:r>
            <a:r>
              <a:rPr lang="en-US" dirty="0" err="1"/>
              <a:t>ft</a:t>
            </a:r>
            <a:r>
              <a:rPr lang="en-US" dirty="0"/>
              <a:t>—Semi-dwarf.  Rootstocks for this height: M7 (apple) , </a:t>
            </a:r>
            <a:r>
              <a:rPr lang="en-US" dirty="0" err="1"/>
              <a:t>Pumiselect</a:t>
            </a:r>
            <a:r>
              <a:rPr lang="en-US" dirty="0"/>
              <a:t> (</a:t>
            </a:r>
            <a:r>
              <a:rPr lang="en-US" dirty="0" err="1"/>
              <a:t>prunus</a:t>
            </a:r>
            <a:r>
              <a:rPr lang="en-US" dirty="0"/>
              <a:t>), Citation (</a:t>
            </a:r>
            <a:r>
              <a:rPr lang="en-US" dirty="0" err="1"/>
              <a:t>prunus</a:t>
            </a:r>
            <a:r>
              <a:rPr lang="en-US" dirty="0"/>
              <a:t>), OHXF333 (pear)</a:t>
            </a:r>
          </a:p>
          <a:p>
            <a:pPr>
              <a:spcBef>
                <a:spcPct val="0"/>
              </a:spcBef>
            </a:pPr>
            <a:r>
              <a:rPr lang="en-US" dirty="0"/>
              <a:t>Right of middle:  12 to 13 </a:t>
            </a:r>
            <a:r>
              <a:rPr lang="en-US" dirty="0" err="1"/>
              <a:t>ff</a:t>
            </a:r>
            <a:r>
              <a:rPr lang="en-US" dirty="0"/>
              <a:t>—Semi-dwarf.   Rootstocks for this height M111 (apple), OHXF97 (pear), Colt (cherry)</a:t>
            </a:r>
          </a:p>
          <a:p>
            <a:pPr>
              <a:spcBef>
                <a:spcPct val="0"/>
              </a:spcBef>
            </a:pPr>
            <a:r>
              <a:rPr lang="en-US" dirty="0"/>
              <a:t>Far left: 18 to 20 </a:t>
            </a:r>
            <a:r>
              <a:rPr lang="en-US" dirty="0" err="1"/>
              <a:t>ft</a:t>
            </a:r>
            <a:r>
              <a:rPr lang="en-US" dirty="0"/>
              <a:t>—Standard size on standard rootstock</a:t>
            </a:r>
          </a:p>
        </p:txBody>
      </p:sp>
      <p:sp>
        <p:nvSpPr>
          <p:cNvPr id="15364" name="Slide Number Placeholder 3"/>
          <p:cNvSpPr>
            <a:spLocks noGrp="1"/>
          </p:cNvSpPr>
          <p:nvPr>
            <p:ph type="sldNum" sz="quarter" idx="5"/>
          </p:nvPr>
        </p:nvSpPr>
        <p:spPr bwMode="auto">
          <a:noFill/>
          <a:ln>
            <a:miter lim="800000"/>
            <a:headEnd/>
            <a:tailEnd/>
          </a:ln>
        </p:spPr>
        <p:txBody>
          <a:bodyPr/>
          <a:lstStyle/>
          <a:p>
            <a:fld id="{9CBDA85A-ADBE-4828-B341-31DBFF70DB5A}" type="slidenum">
              <a:rPr lang="en-US"/>
              <a:pPr/>
              <a:t>17</a:t>
            </a:fld>
            <a:endParaRPr lang="en-US"/>
          </a:p>
        </p:txBody>
      </p:sp>
    </p:spTree>
    <p:extLst>
      <p:ext uri="{BB962C8B-B14F-4D97-AF65-F5344CB8AC3E}">
        <p14:creationId xmlns:p14="http://schemas.microsoft.com/office/powerpoint/2010/main" val="1241523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18</a:t>
            </a:fld>
            <a:endParaRPr lang="en-US"/>
          </a:p>
        </p:txBody>
      </p:sp>
    </p:spTree>
    <p:extLst>
      <p:ext uri="{BB962C8B-B14F-4D97-AF65-F5344CB8AC3E}">
        <p14:creationId xmlns:p14="http://schemas.microsoft.com/office/powerpoint/2010/main" val="612309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20</a:t>
            </a:fld>
            <a:endParaRPr lang="en-US"/>
          </a:p>
        </p:txBody>
      </p:sp>
    </p:spTree>
    <p:extLst>
      <p:ext uri="{BB962C8B-B14F-4D97-AF65-F5344CB8AC3E}">
        <p14:creationId xmlns:p14="http://schemas.microsoft.com/office/powerpoint/2010/main" val="347945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21</a:t>
            </a:fld>
            <a:endParaRPr lang="en-US"/>
          </a:p>
        </p:txBody>
      </p:sp>
    </p:spTree>
    <p:extLst>
      <p:ext uri="{BB962C8B-B14F-4D97-AF65-F5344CB8AC3E}">
        <p14:creationId xmlns:p14="http://schemas.microsoft.com/office/powerpoint/2010/main" val="318098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22</a:t>
            </a:fld>
            <a:endParaRPr lang="en-US"/>
          </a:p>
        </p:txBody>
      </p:sp>
    </p:spTree>
    <p:extLst>
      <p:ext uri="{BB962C8B-B14F-4D97-AF65-F5344CB8AC3E}">
        <p14:creationId xmlns:p14="http://schemas.microsoft.com/office/powerpoint/2010/main" val="1187532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23</a:t>
            </a:fld>
            <a:endParaRPr lang="en-US"/>
          </a:p>
        </p:txBody>
      </p:sp>
    </p:spTree>
    <p:extLst>
      <p:ext uri="{BB962C8B-B14F-4D97-AF65-F5344CB8AC3E}">
        <p14:creationId xmlns:p14="http://schemas.microsoft.com/office/powerpoint/2010/main" val="142939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Rootstock</a:t>
            </a:r>
            <a:r>
              <a:rPr lang="en-US" baseline="0" dirty="0"/>
              <a:t> varieties will be discussed later.</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25</a:t>
            </a:fld>
            <a:endParaRPr lang="en-US"/>
          </a:p>
        </p:txBody>
      </p:sp>
    </p:spTree>
    <p:extLst>
      <p:ext uri="{BB962C8B-B14F-4D97-AF65-F5344CB8AC3E}">
        <p14:creationId xmlns:p14="http://schemas.microsoft.com/office/powerpoint/2010/main" val="1491190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Mention today’s date: November 15, 2015. This is also so those watching this later will</a:t>
            </a:r>
            <a:r>
              <a:rPr lang="en-US" baseline="0" dirty="0"/>
              <a:t> know when it was done. Like an </a:t>
            </a:r>
            <a:r>
              <a:rPr lang="en-US" baseline="0"/>
              <a:t>archeological find. </a:t>
            </a:r>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26</a:t>
            </a:fld>
            <a:endParaRPr lang="en-US"/>
          </a:p>
        </p:txBody>
      </p:sp>
    </p:spTree>
    <p:extLst>
      <p:ext uri="{BB962C8B-B14F-4D97-AF65-F5344CB8AC3E}">
        <p14:creationId xmlns:p14="http://schemas.microsoft.com/office/powerpoint/2010/main" val="1298572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27</a:t>
            </a:fld>
            <a:endParaRPr lang="en-US"/>
          </a:p>
        </p:txBody>
      </p:sp>
    </p:spTree>
    <p:extLst>
      <p:ext uri="{BB962C8B-B14F-4D97-AF65-F5344CB8AC3E}">
        <p14:creationId xmlns:p14="http://schemas.microsoft.com/office/powerpoint/2010/main" val="238610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28</a:t>
            </a:fld>
            <a:endParaRPr lang="en-US"/>
          </a:p>
        </p:txBody>
      </p:sp>
    </p:spTree>
    <p:extLst>
      <p:ext uri="{BB962C8B-B14F-4D97-AF65-F5344CB8AC3E}">
        <p14:creationId xmlns:p14="http://schemas.microsoft.com/office/powerpoint/2010/main" val="978334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Annual pattern of growth of deciduous</a:t>
            </a:r>
            <a:r>
              <a:rPr lang="en-US" baseline="0" dirty="0"/>
              <a:t> fruit trees changes with seasonal transitions. Grow rapidly during spring and first ½ of summer. Later in the season the growth rate declines. In the fall growth of trees stops as day length an temp decrease and drop their leaves. Dormancy is due to hormone growth inhibition and the trees internal processes are in a state of rest. Dormancy is then broken after sufficient cold temperature breaks down the growth inhibitor. </a:t>
            </a:r>
          </a:p>
          <a:p>
            <a:r>
              <a:rPr lang="en-US" baseline="0" dirty="0"/>
              <a:t>A specific number of hours of cold weather (below 45 degrees F) are required for each variety of deciduous trees, called </a:t>
            </a:r>
            <a:r>
              <a:rPr lang="en-US" b="1" baseline="0" dirty="0"/>
              <a:t>CHILL HOURS </a:t>
            </a:r>
            <a:r>
              <a:rPr lang="en-US" baseline="0" dirty="0"/>
              <a:t>Below 45degrees F/ 7 degrees C</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might be best to indicate that this is as of 2015, and although it is true that these parameters still hold true, but the current number of chill hours is closer to 800 than to 1000. </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30</a:t>
            </a:fld>
            <a:endParaRPr lang="en-US"/>
          </a:p>
        </p:txBody>
      </p:sp>
    </p:spTree>
    <p:extLst>
      <p:ext uri="{BB962C8B-B14F-4D97-AF65-F5344CB8AC3E}">
        <p14:creationId xmlns:p14="http://schemas.microsoft.com/office/powerpoint/2010/main" val="187950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might be redone in a graph. Explaining</a:t>
            </a:r>
            <a:r>
              <a:rPr lang="en-US" baseline="0" dirty="0"/>
              <a:t> that UCD has stations in Oakville and </a:t>
            </a:r>
            <a:r>
              <a:rPr lang="en-US" baseline="0" dirty="0" err="1"/>
              <a:t>Carneros</a:t>
            </a:r>
            <a:r>
              <a:rPr lang="en-US" baseline="0" dirty="0"/>
              <a:t>. This is just </a:t>
            </a:r>
            <a:r>
              <a:rPr lang="en-US" baseline="0" dirty="0" err="1"/>
              <a:t>Carneros</a:t>
            </a:r>
            <a:r>
              <a:rPr lang="en-US" baseline="0" dirty="0"/>
              <a:t>. And the time of calculation is from Nov.1 to Feb 28(29) of the following year. </a:t>
            </a:r>
          </a:p>
          <a:p>
            <a:r>
              <a:rPr lang="en-US" baseline="0" dirty="0"/>
              <a:t>Or leave the years out to say that it has decreased in cumulative CH from 2011 to 2014 of 1000 hours to 685 in 2014-2015; 801 in 2015-2016 and 852 in 2016-2017. </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31</a:t>
            </a:fld>
            <a:endParaRPr lang="en-US"/>
          </a:p>
        </p:txBody>
      </p:sp>
    </p:spTree>
    <p:extLst>
      <p:ext uri="{BB962C8B-B14F-4D97-AF65-F5344CB8AC3E}">
        <p14:creationId xmlns:p14="http://schemas.microsoft.com/office/powerpoint/2010/main" val="1739241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ＭＳ Ｐゴシック" pitchFamily="-65" charset="-128"/>
                <a:cs typeface="ＭＳ Ｐゴシック" pitchFamily="-65" charset="-128"/>
              </a:rPr>
              <a:t>Many apple varieties are self-fruitful, including ‘</a:t>
            </a:r>
            <a:r>
              <a:rPr lang="en-US" sz="1200" kern="1200" dirty="0" err="1">
                <a:solidFill>
                  <a:schemeClr val="tx1"/>
                </a:solidFill>
                <a:latin typeface="+mn-lt"/>
                <a:ea typeface="ＭＳ Ｐゴシック" pitchFamily="-65" charset="-128"/>
                <a:cs typeface="ＭＳ Ｐゴシック" pitchFamily="-65" charset="-128"/>
              </a:rPr>
              <a:t>Braeburn</a:t>
            </a:r>
            <a:r>
              <a:rPr lang="en-US" sz="1200" kern="1200" dirty="0">
                <a:solidFill>
                  <a:schemeClr val="tx1"/>
                </a:solidFill>
                <a:latin typeface="+mn-lt"/>
                <a:ea typeface="ＭＳ Ｐゴシック" pitchFamily="-65" charset="-128"/>
                <a:cs typeface="ＭＳ Ｐゴシック" pitchFamily="-65" charset="-128"/>
              </a:rPr>
              <a:t>,’ ‘Empire,’ ‘Fuji,’ ‘Gala,’ ‘Granny Smith,’ and ‘Pippin.’ </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resistance</a:t>
            </a:r>
            <a:r>
              <a:rPr lang="en-US" baseline="0" dirty="0"/>
              <a:t> to </a:t>
            </a:r>
            <a:r>
              <a:rPr lang="en-US" baseline="0" dirty="0" err="1"/>
              <a:t>Fireblight</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33</a:t>
            </a:fld>
            <a:endParaRPr lang="en-US"/>
          </a:p>
        </p:txBody>
      </p:sp>
    </p:spTree>
    <p:extLst>
      <p:ext uri="{BB962C8B-B14F-4D97-AF65-F5344CB8AC3E}">
        <p14:creationId xmlns:p14="http://schemas.microsoft.com/office/powerpoint/2010/main" val="2023718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34</a:t>
            </a:fld>
            <a:endParaRPr lang="en-US"/>
          </a:p>
        </p:txBody>
      </p:sp>
    </p:spTree>
    <p:extLst>
      <p:ext uri="{BB962C8B-B14F-4D97-AF65-F5344CB8AC3E}">
        <p14:creationId xmlns:p14="http://schemas.microsoft.com/office/powerpoint/2010/main" val="798324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ＭＳ Ｐゴシック" pitchFamily="-65" charset="-128"/>
                <a:cs typeface="ＭＳ Ｐゴシック" pitchFamily="-65" charset="-128"/>
              </a:rPr>
              <a:t>Almost all citrus species are “self-fruitful.”  Other </a:t>
            </a:r>
            <a:r>
              <a:rPr lang="en-US" sz="1200" b="1" kern="1200" dirty="0">
                <a:solidFill>
                  <a:schemeClr val="tx1"/>
                </a:solidFill>
                <a:latin typeface="+mn-lt"/>
                <a:ea typeface="ＭＳ Ｐゴシック" pitchFamily="-65" charset="-128"/>
                <a:cs typeface="ＭＳ Ｐゴシック" pitchFamily="-65" charset="-128"/>
              </a:rPr>
              <a:t>self-fruitful species </a:t>
            </a:r>
            <a:r>
              <a:rPr lang="en-US" sz="1200" kern="1200" dirty="0">
                <a:solidFill>
                  <a:schemeClr val="tx1"/>
                </a:solidFill>
                <a:latin typeface="+mn-lt"/>
                <a:ea typeface="ＭＳ Ｐゴシック" pitchFamily="-65" charset="-128"/>
                <a:cs typeface="ＭＳ Ｐゴシック" pitchFamily="-65" charset="-128"/>
              </a:rPr>
              <a:t>include </a:t>
            </a:r>
            <a:r>
              <a:rPr lang="en-US" sz="1200" u="sng" kern="1200" dirty="0">
                <a:solidFill>
                  <a:schemeClr val="tx1"/>
                </a:solidFill>
                <a:latin typeface="+mn-lt"/>
                <a:ea typeface="ＭＳ Ｐゴシック" pitchFamily="-65" charset="-128"/>
                <a:cs typeface="ＭＳ Ｐゴシック" pitchFamily="-65" charset="-128"/>
              </a:rPr>
              <a:t>quince</a:t>
            </a:r>
            <a:r>
              <a:rPr lang="en-US" sz="1200" kern="1200" dirty="0">
                <a:solidFill>
                  <a:schemeClr val="tx1"/>
                </a:solidFill>
                <a:latin typeface="+mn-lt"/>
                <a:ea typeface="ＭＳ Ｐゴシック" pitchFamily="-65" charset="-128"/>
                <a:cs typeface="ＭＳ Ｐゴシック" pitchFamily="-65" charset="-128"/>
              </a:rPr>
              <a:t>, </a:t>
            </a:r>
            <a:r>
              <a:rPr lang="en-US" sz="1200" u="sng" kern="1200" dirty="0">
                <a:solidFill>
                  <a:schemeClr val="tx1"/>
                </a:solidFill>
                <a:latin typeface="+mn-lt"/>
                <a:ea typeface="ＭＳ Ｐゴシック" pitchFamily="-65" charset="-128"/>
                <a:cs typeface="ＭＳ Ｐゴシック" pitchFamily="-65" charset="-128"/>
              </a:rPr>
              <a:t>sour cherry</a:t>
            </a:r>
            <a:r>
              <a:rPr lang="en-US" sz="1200" kern="1200" dirty="0">
                <a:solidFill>
                  <a:schemeClr val="tx1"/>
                </a:solidFill>
                <a:latin typeface="+mn-lt"/>
                <a:ea typeface="ＭＳ Ｐゴシック" pitchFamily="-65" charset="-128"/>
                <a:cs typeface="ＭＳ Ｐゴシック" pitchFamily="-65" charset="-128"/>
              </a:rPr>
              <a:t>, </a:t>
            </a:r>
            <a:r>
              <a:rPr lang="en-US" sz="1200" u="sng" kern="1200" dirty="0">
                <a:solidFill>
                  <a:schemeClr val="tx1"/>
                </a:solidFill>
                <a:latin typeface="+mn-lt"/>
                <a:ea typeface="ＭＳ Ｐゴシック" pitchFamily="-65" charset="-128"/>
                <a:cs typeface="ＭＳ Ｐゴシック" pitchFamily="-65" charset="-128"/>
              </a:rPr>
              <a:t>most apricots, fig </a:t>
            </a:r>
            <a:r>
              <a:rPr lang="en-US" sz="1200" kern="1200" dirty="0">
                <a:solidFill>
                  <a:schemeClr val="tx1"/>
                </a:solidFill>
                <a:latin typeface="+mn-lt"/>
                <a:ea typeface="ＭＳ Ｐゴシック" pitchFamily="-65" charset="-128"/>
                <a:cs typeface="ＭＳ Ｐゴシック" pitchFamily="-65" charset="-128"/>
              </a:rPr>
              <a:t>(except the Smyrna type), </a:t>
            </a:r>
            <a:r>
              <a:rPr lang="en-US" sz="1200" u="sng" kern="1200" dirty="0">
                <a:solidFill>
                  <a:schemeClr val="tx1"/>
                </a:solidFill>
                <a:latin typeface="+mn-lt"/>
                <a:ea typeface="ＭＳ Ｐゴシック" pitchFamily="-65" charset="-128"/>
                <a:cs typeface="ＭＳ Ｐゴシック" pitchFamily="-65" charset="-128"/>
              </a:rPr>
              <a:t>peach</a:t>
            </a:r>
            <a:r>
              <a:rPr lang="en-US" sz="1200" kern="1200" dirty="0">
                <a:solidFill>
                  <a:schemeClr val="tx1"/>
                </a:solidFill>
                <a:latin typeface="+mn-lt"/>
                <a:ea typeface="ＭＳ Ｐゴシック" pitchFamily="-65" charset="-128"/>
                <a:cs typeface="ＭＳ Ｐゴシック" pitchFamily="-65" charset="-128"/>
              </a:rPr>
              <a:t> (except ‘J.H. Hale’ and some others), and European-type </a:t>
            </a:r>
            <a:r>
              <a:rPr lang="en-US" sz="1200" u="sng" kern="1200" dirty="0">
                <a:solidFill>
                  <a:schemeClr val="tx1"/>
                </a:solidFill>
                <a:latin typeface="+mn-lt"/>
                <a:ea typeface="ＭＳ Ｐゴシック" pitchFamily="-65" charset="-128"/>
                <a:cs typeface="ＭＳ Ｐゴシック" pitchFamily="-65" charset="-128"/>
              </a:rPr>
              <a:t>plums and prunes</a:t>
            </a:r>
            <a:r>
              <a:rPr lang="en-US" sz="1200" kern="1200" dirty="0">
                <a:solidFill>
                  <a:schemeClr val="tx1"/>
                </a:solidFill>
                <a:latin typeface="+mn-lt"/>
                <a:ea typeface="ＭＳ Ｐゴシック" pitchFamily="-65" charset="-128"/>
                <a:cs typeface="ＭＳ Ｐゴシック" pitchFamily="-65" charset="-128"/>
              </a:rPr>
              <a:t>.  Some </a:t>
            </a:r>
            <a:r>
              <a:rPr lang="en-US" sz="1200" u="sng" kern="1200" dirty="0">
                <a:solidFill>
                  <a:schemeClr val="tx1"/>
                </a:solidFill>
                <a:latin typeface="+mn-lt"/>
                <a:ea typeface="ＭＳ Ｐゴシック" pitchFamily="-65" charset="-128"/>
                <a:cs typeface="ＭＳ Ｐゴシック" pitchFamily="-65" charset="-128"/>
              </a:rPr>
              <a:t>European pears are also self-fruitful</a:t>
            </a:r>
            <a:r>
              <a:rPr lang="en-US" sz="1200" kern="1200" dirty="0">
                <a:solidFill>
                  <a:schemeClr val="tx1"/>
                </a:solidFill>
                <a:latin typeface="+mn-lt"/>
                <a:ea typeface="ＭＳ Ｐゴシック" pitchFamily="-65" charset="-128"/>
                <a:cs typeface="ＭＳ Ｐゴシック" pitchFamily="-65" charset="-128"/>
              </a:rPr>
              <a:t>.  ‘Bartlett’ pear is </a:t>
            </a:r>
            <a:r>
              <a:rPr lang="en-US" sz="1200" kern="1200" dirty="0" err="1">
                <a:solidFill>
                  <a:schemeClr val="tx1"/>
                </a:solidFill>
                <a:latin typeface="+mn-lt"/>
                <a:ea typeface="ＭＳ Ｐゴシック" pitchFamily="-65" charset="-128"/>
                <a:cs typeface="ＭＳ Ｐゴシック" pitchFamily="-65" charset="-128"/>
              </a:rPr>
              <a:t>parthenocarpic</a:t>
            </a:r>
            <a:r>
              <a:rPr lang="en-US" sz="1200" kern="1200" dirty="0">
                <a:solidFill>
                  <a:schemeClr val="tx1"/>
                </a:solidFill>
                <a:latin typeface="+mn-lt"/>
                <a:ea typeface="ＭＳ Ｐゴシック" pitchFamily="-65" charset="-128"/>
                <a:cs typeface="ＭＳ Ｐゴシック" pitchFamily="-65" charset="-128"/>
              </a:rPr>
              <a:t>, which means that no pollination is required to set fruit (only in California).  </a:t>
            </a:r>
            <a:r>
              <a:rPr lang="en-US" sz="1200" u="sng" kern="1200" dirty="0">
                <a:solidFill>
                  <a:schemeClr val="tx1"/>
                </a:solidFill>
                <a:latin typeface="+mn-lt"/>
                <a:ea typeface="ＭＳ Ｐゴシック" pitchFamily="-65" charset="-128"/>
                <a:cs typeface="ＭＳ Ｐゴシック" pitchFamily="-65" charset="-128"/>
              </a:rPr>
              <a:t>Some cherries are self-fruitful,</a:t>
            </a:r>
            <a:r>
              <a:rPr lang="en-US" sz="1200" kern="1200" dirty="0">
                <a:solidFill>
                  <a:schemeClr val="tx1"/>
                </a:solidFill>
                <a:latin typeface="+mn-lt"/>
                <a:ea typeface="ＭＳ Ｐゴシック" pitchFamily="-65" charset="-128"/>
                <a:cs typeface="ＭＳ Ｐゴシック" pitchFamily="-65" charset="-128"/>
              </a:rPr>
              <a:t> such as ‘</a:t>
            </a:r>
            <a:r>
              <a:rPr lang="en-US" sz="1200" kern="1200" dirty="0" err="1">
                <a:solidFill>
                  <a:schemeClr val="tx1"/>
                </a:solidFill>
                <a:latin typeface="+mn-lt"/>
                <a:ea typeface="ＭＳ Ｐゴシック" pitchFamily="-65" charset="-128"/>
                <a:cs typeface="ＭＳ Ｐゴシック" pitchFamily="-65" charset="-128"/>
              </a:rPr>
              <a:t>Lapins</a:t>
            </a:r>
            <a:r>
              <a:rPr lang="en-US" sz="1200" kern="1200" dirty="0">
                <a:solidFill>
                  <a:schemeClr val="tx1"/>
                </a:solidFill>
                <a:latin typeface="+mn-lt"/>
                <a:ea typeface="ＭＳ Ｐゴシック" pitchFamily="-65" charset="-128"/>
                <a:cs typeface="ＭＳ Ｐゴシック" pitchFamily="-65" charset="-128"/>
              </a:rPr>
              <a:t>,’ ‘Stella,’ and ‘Sunburst.’  Many apple varieties are self-fruitful, including ‘</a:t>
            </a:r>
            <a:r>
              <a:rPr lang="en-US" sz="1200" kern="1200" dirty="0" err="1">
                <a:solidFill>
                  <a:schemeClr val="tx1"/>
                </a:solidFill>
                <a:latin typeface="+mn-lt"/>
                <a:ea typeface="ＭＳ Ｐゴシック" pitchFamily="-65" charset="-128"/>
                <a:cs typeface="ＭＳ Ｐゴシック" pitchFamily="-65" charset="-128"/>
              </a:rPr>
              <a:t>Braeburn</a:t>
            </a:r>
            <a:r>
              <a:rPr lang="en-US" sz="1200" kern="1200" dirty="0">
                <a:solidFill>
                  <a:schemeClr val="tx1"/>
                </a:solidFill>
                <a:latin typeface="+mn-lt"/>
                <a:ea typeface="ＭＳ Ｐゴシック" pitchFamily="-65" charset="-128"/>
                <a:cs typeface="ＭＳ Ｐゴシック" pitchFamily="-65" charset="-128"/>
              </a:rPr>
              <a:t>,’ ‘Empire,’ ‘Fuji,’ ‘Gala,’ ‘Granny Smith,’ and ‘Pippin.’ </a:t>
            </a:r>
          </a:p>
          <a:p>
            <a:endParaRPr lang="en-US" sz="1200" kern="1200" dirty="0">
              <a:solidFill>
                <a:schemeClr val="tx1"/>
              </a:solidFill>
              <a:latin typeface="+mn-lt"/>
              <a:ea typeface="ＭＳ Ｐゴシック" pitchFamily="-65" charset="-128"/>
              <a:cs typeface="ＭＳ Ｐゴシック" pitchFamily="-65" charset="-128"/>
            </a:endParaRPr>
          </a:p>
          <a:p>
            <a:r>
              <a:rPr lang="en-US" sz="1200" kern="1200" dirty="0">
                <a:solidFill>
                  <a:schemeClr val="tx1"/>
                </a:solidFill>
                <a:latin typeface="+mn-lt"/>
                <a:ea typeface="ＭＳ Ｐゴシック" pitchFamily="-65" charset="-128"/>
                <a:cs typeface="ＭＳ Ｐゴシック" pitchFamily="-65" charset="-128"/>
              </a:rPr>
              <a:t>THIS INFORMATION MIGHT BE BETTER PLACED ELSEWHERE.</a:t>
            </a:r>
            <a:r>
              <a:rPr lang="en-US" sz="1200" kern="1200" baseline="0" dirty="0">
                <a:solidFill>
                  <a:schemeClr val="tx1"/>
                </a:solidFill>
                <a:latin typeface="+mn-lt"/>
                <a:ea typeface="ＭＳ Ｐゴシック" pitchFamily="-65" charset="-128"/>
                <a:cs typeface="ＭＳ Ｐゴシック" pitchFamily="-65" charset="-128"/>
              </a:rPr>
              <a:t> (Pollination) slide 42. </a:t>
            </a:r>
          </a:p>
          <a:p>
            <a:endParaRPr lang="en-US" sz="1200" kern="1200" baseline="0" dirty="0">
              <a:solidFill>
                <a:schemeClr val="tx1"/>
              </a:solidFill>
              <a:latin typeface="+mn-lt"/>
              <a:ea typeface="ＭＳ Ｐゴシック" pitchFamily="-65" charset="-128"/>
              <a:cs typeface="ＭＳ Ｐゴシック" pitchFamily="-65" charset="-128"/>
            </a:endParaRPr>
          </a:p>
        </p:txBody>
      </p:sp>
      <p:sp>
        <p:nvSpPr>
          <p:cNvPr id="4" name="Slide Number Placeholder 3"/>
          <p:cNvSpPr>
            <a:spLocks noGrp="1"/>
          </p:cNvSpPr>
          <p:nvPr>
            <p:ph type="sldNum" sz="quarter" idx="10"/>
          </p:nvPr>
        </p:nvSpPr>
        <p:spPr/>
        <p:txBody>
          <a:bodyPr/>
          <a:lstStyle/>
          <a:p>
            <a:fld id="{1F20D1DB-A05F-4C4A-ABF7-9FC2789E8A29}" type="slidenum">
              <a:rPr lang="en-US" smtClean="0"/>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ea typeface="ＭＳ Ｐゴシック" charset="0"/>
                <a:cs typeface="ＭＳ Ｐゴシック" charset="0"/>
              </a:rPr>
              <a:t>And we have </a:t>
            </a:r>
            <a:r>
              <a:rPr lang="en-US" b="1" dirty="0">
                <a:ea typeface="ＭＳ Ｐゴシック" charset="0"/>
                <a:cs typeface="ＭＳ Ｐゴシック" charset="0"/>
              </a:rPr>
              <a:t>several services</a:t>
            </a:r>
            <a:r>
              <a:rPr lang="en-US" dirty="0">
                <a:ea typeface="ＭＳ Ｐゴシック" charset="0"/>
                <a:cs typeface="ＭＳ Ｐゴシック" charset="0"/>
              </a:rPr>
              <a:t> we want to make sure you know about!</a:t>
            </a:r>
          </a:p>
          <a:p>
            <a:r>
              <a:rPr lang="en-US" dirty="0">
                <a:ea typeface="ＭＳ Ｐゴシック" charset="0"/>
                <a:cs typeface="ＭＳ Ｐゴシック" charset="0"/>
              </a:rPr>
              <a:t>First, </a:t>
            </a:r>
            <a:r>
              <a:rPr lang="en-US" b="1" dirty="0">
                <a:ea typeface="ＭＳ Ｐゴシック" charset="0"/>
                <a:cs typeface="ＭＳ Ｐゴシック" charset="0"/>
              </a:rPr>
              <a:t>workshops</a:t>
            </a:r>
            <a:r>
              <a:rPr lang="en-US" dirty="0">
                <a:ea typeface="ＭＳ Ｐゴシック" charset="0"/>
                <a:cs typeface="ＭＳ Ｐゴシック" charset="0"/>
              </a:rPr>
              <a:t>—you already know that, because you are here!</a:t>
            </a:r>
          </a:p>
          <a:p>
            <a:r>
              <a:rPr lang="en-US" dirty="0">
                <a:ea typeface="ＭＳ Ｐゴシック" charset="0"/>
                <a:cs typeface="ＭＳ Ｐゴシック" charset="0"/>
              </a:rPr>
              <a:t>We have a </a:t>
            </a:r>
            <a:r>
              <a:rPr lang="en-US" b="1" dirty="0">
                <a:ea typeface="ＭＳ Ｐゴシック" charset="0"/>
                <a:cs typeface="ＭＳ Ｐゴシック" charset="0"/>
              </a:rPr>
              <a:t>Help Desk (bricks and mortar)</a:t>
            </a:r>
            <a:r>
              <a:rPr lang="en-US" dirty="0">
                <a:ea typeface="ＭＳ Ｐゴシック" charset="0"/>
                <a:cs typeface="ＭＳ Ｐゴシック" charset="0"/>
              </a:rPr>
              <a:t>, and here (Hold up business card) is the information for that.  And we have </a:t>
            </a:r>
            <a:r>
              <a:rPr lang="en-US" b="1" dirty="0">
                <a:ea typeface="ＭＳ Ｐゴシック" charset="0"/>
                <a:cs typeface="ＭＳ Ｐゴシック" charset="0"/>
              </a:rPr>
              <a:t>Mobile Help Desks</a:t>
            </a:r>
            <a:r>
              <a:rPr lang="en-US" dirty="0">
                <a:ea typeface="ＭＳ Ｐゴシック" charset="0"/>
                <a:cs typeface="ＭＳ Ｐゴシック" charset="0"/>
              </a:rPr>
              <a:t> at various nurseries in the area in the spring, and we are generally a presence at all the valley </a:t>
            </a:r>
            <a:r>
              <a:rPr lang="en-US" b="1" dirty="0">
                <a:ea typeface="ＭＳ Ｐゴシック" charset="0"/>
                <a:cs typeface="ＭＳ Ｐゴシック" charset="0"/>
              </a:rPr>
              <a:t>Farmers Markets</a:t>
            </a:r>
            <a:r>
              <a:rPr lang="en-US" dirty="0">
                <a:ea typeface="ＭＳ Ｐゴシック" charset="0"/>
                <a:cs typeface="ＭＳ Ｐゴシック" charset="0"/>
              </a:rPr>
              <a:t>.  Have any of you seen us around?</a:t>
            </a:r>
          </a:p>
          <a:p>
            <a:r>
              <a:rPr lang="en-US" dirty="0">
                <a:ea typeface="ＭＳ Ｐゴシック" charset="0"/>
                <a:cs typeface="ＭＳ Ｐゴシック" charset="0"/>
              </a:rPr>
              <a:t>Our </a:t>
            </a:r>
            <a:r>
              <a:rPr lang="en-US" b="1" dirty="0">
                <a:ea typeface="ＭＳ Ｐゴシック" charset="0"/>
                <a:cs typeface="ＭＳ Ｐゴシック" charset="0"/>
              </a:rPr>
              <a:t>website</a:t>
            </a:r>
            <a:r>
              <a:rPr lang="en-US" dirty="0">
                <a:ea typeface="ＭＳ Ｐゴシック" charset="0"/>
                <a:cs typeface="ＭＳ Ｐゴシック" charset="0"/>
              </a:rPr>
              <a:t> is just packed with help!  Google Napa County Master Gardeners.  We are also linked to the Agriculture and Natural Resources </a:t>
            </a:r>
            <a:r>
              <a:rPr lang="en-US" b="1" dirty="0">
                <a:ea typeface="ＭＳ Ｐゴシック" charset="0"/>
                <a:cs typeface="ＭＳ Ｐゴシック" charset="0"/>
              </a:rPr>
              <a:t>library at UC Davis</a:t>
            </a:r>
            <a:r>
              <a:rPr lang="en-US" dirty="0">
                <a:ea typeface="ＭＳ Ｐゴシック" charset="0"/>
                <a:cs typeface="ＭＳ Ｐゴシック" charset="0"/>
              </a:rPr>
              <a:t>.</a:t>
            </a:r>
          </a:p>
          <a:p>
            <a:r>
              <a:rPr lang="en-US" dirty="0">
                <a:ea typeface="ＭＳ Ｐゴシック" charset="0"/>
                <a:cs typeface="ＭＳ Ｐゴシック" charset="0"/>
              </a:rPr>
              <a:t>We have a </a:t>
            </a:r>
            <a:r>
              <a:rPr lang="en-US" b="1" dirty="0">
                <a:ea typeface="ＭＳ Ｐゴシック" charset="0"/>
                <a:cs typeface="ＭＳ Ｐゴシック" charset="0"/>
              </a:rPr>
              <a:t>weekly column</a:t>
            </a:r>
            <a:r>
              <a:rPr lang="en-US" dirty="0">
                <a:ea typeface="ＭＳ Ｐゴシック" charset="0"/>
                <a:cs typeface="ＭＳ Ｐゴシック" charset="0"/>
              </a:rPr>
              <a:t> in the Napa newspaper—have you seen it?  You can find an archive of our newspaper articles on our website.  </a:t>
            </a:r>
          </a:p>
          <a:p>
            <a:r>
              <a:rPr lang="en-US" dirty="0">
                <a:ea typeface="ＭＳ Ｐゴシック" charset="0"/>
                <a:cs typeface="ＭＳ Ｐゴシック" charset="0"/>
              </a:rPr>
              <a:t>We have our </a:t>
            </a:r>
            <a:r>
              <a:rPr lang="en-US" b="1" dirty="0">
                <a:ea typeface="ＭＳ Ｐゴシック" charset="0"/>
                <a:cs typeface="ＭＳ Ｐゴシック" charset="0"/>
              </a:rPr>
              <a:t>Monthly Garden Guide specific to Napa County</a:t>
            </a:r>
            <a:r>
              <a:rPr lang="en-US" dirty="0">
                <a:ea typeface="ＭＳ Ｐゴシック" charset="0"/>
                <a:cs typeface="ＭＳ Ｐゴシック" charset="0"/>
              </a:rPr>
              <a:t> and have just completed an update</a:t>
            </a:r>
            <a:r>
              <a:rPr lang="en-US" baseline="0" dirty="0">
                <a:ea typeface="ＭＳ Ｐゴシック" charset="0"/>
                <a:cs typeface="ＭＳ Ｐゴシック" charset="0"/>
              </a:rPr>
              <a:t> to our</a:t>
            </a:r>
            <a:r>
              <a:rPr lang="en-US" dirty="0">
                <a:ea typeface="ＭＳ Ｐゴシック" charset="0"/>
                <a:cs typeface="ＭＳ Ｐゴシック" charset="0"/>
              </a:rPr>
              <a:t> book about </a:t>
            </a:r>
            <a:r>
              <a:rPr lang="en-US" b="1" dirty="0">
                <a:ea typeface="ＭＳ Ｐゴシック" charset="0"/>
                <a:cs typeface="ＭＳ Ｐゴシック" charset="0"/>
              </a:rPr>
              <a:t>Trees in Napa</a:t>
            </a:r>
            <a:r>
              <a:rPr lang="en-US" dirty="0">
                <a:ea typeface="ＭＳ Ｐゴシック" charset="0"/>
                <a:cs typeface="ＭＳ Ｐゴシック" charset="0"/>
              </a:rPr>
              <a:t>.</a:t>
            </a:r>
          </a:p>
          <a:p>
            <a:r>
              <a:rPr lang="en-US" dirty="0">
                <a:ea typeface="ＭＳ Ｐゴシック" charset="0"/>
                <a:cs typeface="ＭＳ Ｐゴシック" charset="0"/>
              </a:rPr>
              <a:t>We want you to take advantage of all this information!</a:t>
            </a:r>
          </a:p>
          <a:p>
            <a:r>
              <a:rPr lang="en-US" dirty="0">
                <a:ea typeface="ＭＳ Ｐゴシック" charset="0"/>
                <a:cs typeface="ＭＳ Ｐゴシック" charset="0"/>
              </a:rPr>
              <a:t>But wait, there’s more!</a:t>
            </a:r>
          </a:p>
          <a:p>
            <a:r>
              <a:rPr lang="en-US" dirty="0">
                <a:ea typeface="ＭＳ Ｐゴシック" charset="0"/>
                <a:cs typeface="ＭＳ Ｐゴシック" charset="0"/>
              </a:rPr>
              <a:t>We </a:t>
            </a:r>
            <a:r>
              <a:rPr lang="en-US" b="1" dirty="0">
                <a:ea typeface="ＭＳ Ｐゴシック" charset="0"/>
                <a:cs typeface="ＭＳ Ｐゴシック" charset="0"/>
              </a:rPr>
              <a:t>train</a:t>
            </a:r>
            <a:r>
              <a:rPr lang="en-US" dirty="0">
                <a:ea typeface="ＭＳ Ｐゴシック" charset="0"/>
                <a:cs typeface="ＭＳ Ｐゴシック" charset="0"/>
              </a:rPr>
              <a:t> future Master Gardeners!  Check our website to sign up to be notified when we begin recruiting for the 2019 class next summer!  Our 2018 candidates are eagerly</a:t>
            </a:r>
            <a:r>
              <a:rPr lang="en-US" baseline="0" dirty="0">
                <a:ea typeface="ＭＳ Ｐゴシック" charset="0"/>
                <a:cs typeface="ＭＳ Ｐゴシック" charset="0"/>
              </a:rPr>
              <a:t> waiting for class to begin!</a:t>
            </a:r>
            <a:endParaRPr lang="en-US" dirty="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3</a:t>
            </a:fld>
            <a:endParaRPr lang="en-US"/>
          </a:p>
        </p:txBody>
      </p:sp>
    </p:spTree>
    <p:extLst>
      <p:ext uri="{BB962C8B-B14F-4D97-AF65-F5344CB8AC3E}">
        <p14:creationId xmlns:p14="http://schemas.microsoft.com/office/powerpoint/2010/main" val="3384199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36</a:t>
            </a:fld>
            <a:endParaRPr lang="en-US"/>
          </a:p>
        </p:txBody>
      </p:sp>
    </p:spTree>
    <p:extLst>
      <p:ext uri="{BB962C8B-B14F-4D97-AF65-F5344CB8AC3E}">
        <p14:creationId xmlns:p14="http://schemas.microsoft.com/office/powerpoint/2010/main" val="482159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37</a:t>
            </a:fld>
            <a:endParaRPr lang="en-US"/>
          </a:p>
        </p:txBody>
      </p:sp>
    </p:spTree>
    <p:extLst>
      <p:ext uri="{BB962C8B-B14F-4D97-AF65-F5344CB8AC3E}">
        <p14:creationId xmlns:p14="http://schemas.microsoft.com/office/powerpoint/2010/main" val="1200193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38</a:t>
            </a:fld>
            <a:endParaRPr lang="en-US"/>
          </a:p>
        </p:txBody>
      </p:sp>
    </p:spTree>
    <p:extLst>
      <p:ext uri="{BB962C8B-B14F-4D97-AF65-F5344CB8AC3E}">
        <p14:creationId xmlns:p14="http://schemas.microsoft.com/office/powerpoint/2010/main" val="341636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Quince and Figs are not</a:t>
            </a:r>
            <a:r>
              <a:rPr lang="en-US" baseline="0" dirty="0"/>
              <a:t> grafted, and grow on their own seedling root stock.</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39</a:t>
            </a:fld>
            <a:endParaRPr lang="en-US"/>
          </a:p>
        </p:txBody>
      </p:sp>
    </p:spTree>
    <p:extLst>
      <p:ext uri="{BB962C8B-B14F-4D97-AF65-F5344CB8AC3E}">
        <p14:creationId xmlns:p14="http://schemas.microsoft.com/office/powerpoint/2010/main" val="1659791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Fruit</a:t>
            </a:r>
            <a:r>
              <a:rPr lang="en-US" baseline="0" dirty="0"/>
              <a:t> will not form until pollen from male parts are transferred to the female parts of a flower.</a:t>
            </a:r>
          </a:p>
          <a:p>
            <a:pPr eaLnBrk="1" hangingPunct="1">
              <a:spcBef>
                <a:spcPct val="0"/>
              </a:spcBef>
            </a:pPr>
            <a:r>
              <a:rPr lang="en-US" baseline="0" dirty="0"/>
              <a:t>Without pollination, flowers may bloom abundantly, but will not bear fruit.</a:t>
            </a:r>
          </a:p>
          <a:p>
            <a:pPr eaLnBrk="1" hangingPunct="1">
              <a:spcBef>
                <a:spcPct val="0"/>
              </a:spcBef>
            </a:pPr>
            <a:r>
              <a:rPr lang="en-US" baseline="0" dirty="0"/>
              <a:t>Pollination is the transfer of pollen from the stamens (male part) to the stigma (female part) of the same or a different flower.</a:t>
            </a:r>
          </a:p>
          <a:p>
            <a:pPr eaLnBrk="1" hangingPunct="1">
              <a:spcBef>
                <a:spcPct val="0"/>
              </a:spcBef>
            </a:pPr>
            <a:endParaRPr lang="en-US" baseline="0" dirty="0"/>
          </a:p>
          <a:p>
            <a:pPr eaLnBrk="1" hangingPunct="1">
              <a:spcBef>
                <a:spcPct val="0"/>
              </a:spcBef>
            </a:pPr>
            <a:r>
              <a:rPr lang="en-US" baseline="0" dirty="0"/>
              <a:t>Some species of fruit trees have perfect flowers—that is both the anthers which contain pollen, and the pistils which develop the fruit, are on the same blossom.</a:t>
            </a:r>
          </a:p>
          <a:p>
            <a:pPr eaLnBrk="1" hangingPunct="1">
              <a:spcBef>
                <a:spcPct val="0"/>
              </a:spcBef>
            </a:pPr>
            <a:endParaRPr lang="en-US" baseline="0" dirty="0"/>
          </a:p>
          <a:p>
            <a:pPr eaLnBrk="1" hangingPunct="1">
              <a:spcBef>
                <a:spcPct val="0"/>
              </a:spcBef>
            </a:pPr>
            <a:r>
              <a:rPr lang="en-US" baseline="0" dirty="0"/>
              <a:t>Trees THAT BEAR FRUIT from self pollination or from pollen from another tree of the same kind are called Self fruitful trees, or Self pollinating trees. </a:t>
            </a:r>
            <a:endParaRPr lang="en-US" dirty="0"/>
          </a:p>
        </p:txBody>
      </p:sp>
      <p:sp>
        <p:nvSpPr>
          <p:cNvPr id="49156" name="Slide Number Placeholder 3"/>
          <p:cNvSpPr>
            <a:spLocks noGrp="1"/>
          </p:cNvSpPr>
          <p:nvPr>
            <p:ph type="sldNum" sz="quarter" idx="5"/>
          </p:nvPr>
        </p:nvSpPr>
        <p:spPr bwMode="auto">
          <a:noFill/>
          <a:ln>
            <a:miter lim="800000"/>
            <a:headEnd/>
            <a:tailEnd/>
          </a:ln>
        </p:spPr>
        <p:txBody>
          <a:bodyPr/>
          <a:lstStyle/>
          <a:p>
            <a:fld id="{D1C8E589-0F05-42D6-A7DE-39401F422BCC}" type="slidenum">
              <a:rPr lang="en-US"/>
              <a:pPr/>
              <a:t>40</a:t>
            </a:fld>
            <a:endParaRPr lang="en-US"/>
          </a:p>
        </p:txBody>
      </p:sp>
    </p:spTree>
    <p:extLst>
      <p:ext uri="{BB962C8B-B14F-4D97-AF65-F5344CB8AC3E}">
        <p14:creationId xmlns:p14="http://schemas.microsoft.com/office/powerpoint/2010/main" val="25710720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a:t>Pollination can be performed by animals, insects, wind, or water.</a:t>
            </a:r>
            <a:endParaRPr lang="en-US" dirty="0"/>
          </a:p>
        </p:txBody>
      </p:sp>
      <p:sp>
        <p:nvSpPr>
          <p:cNvPr id="49156" name="Slide Number Placeholder 3"/>
          <p:cNvSpPr>
            <a:spLocks noGrp="1"/>
          </p:cNvSpPr>
          <p:nvPr>
            <p:ph type="sldNum" sz="quarter" idx="5"/>
          </p:nvPr>
        </p:nvSpPr>
        <p:spPr bwMode="auto">
          <a:noFill/>
          <a:ln>
            <a:miter lim="800000"/>
            <a:headEnd/>
            <a:tailEnd/>
          </a:ln>
        </p:spPr>
        <p:txBody>
          <a:bodyPr/>
          <a:lstStyle/>
          <a:p>
            <a:fld id="{D1C8E589-0F05-42D6-A7DE-39401F422BCC}" type="slidenum">
              <a:rPr lang="en-US"/>
              <a:pPr/>
              <a:t>41</a:t>
            </a:fld>
            <a:endParaRPr lang="en-US"/>
          </a:p>
        </p:txBody>
      </p:sp>
    </p:spTree>
    <p:extLst>
      <p:ext uri="{BB962C8B-B14F-4D97-AF65-F5344CB8AC3E}">
        <p14:creationId xmlns:p14="http://schemas.microsoft.com/office/powerpoint/2010/main" val="2571072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baseline="0" dirty="0"/>
              <a:t>Mostly, fruit trees are pollinated by bees. Not just honey bees. Native bees make up a larger percentage of bees than the honey bees. </a:t>
            </a:r>
          </a:p>
          <a:p>
            <a:pPr marL="0" marR="0" indent="0" algn="l" defTabSz="457200" rtl="0" eaLnBrk="1" fontAlgn="base" latinLnBrk="0" hangingPunct="1">
              <a:lnSpc>
                <a:spcPct val="100000"/>
              </a:lnSpc>
              <a:spcBef>
                <a:spcPct val="0"/>
              </a:spcBef>
              <a:spcAft>
                <a:spcPct val="0"/>
              </a:spcAft>
              <a:buClrTx/>
              <a:buSzTx/>
              <a:buFontTx/>
              <a:buNone/>
              <a:tabLst/>
              <a:defRPr/>
            </a:pPr>
            <a:r>
              <a:rPr lang="en-US" baseline="0" dirty="0"/>
              <a:t>Fruit set refers to fertilized flowers that have developed fruit.</a:t>
            </a:r>
            <a:endParaRPr lang="en-US" dirty="0"/>
          </a:p>
          <a:p>
            <a:pPr eaLnBrk="1" hangingPunct="1">
              <a:spcBef>
                <a:spcPct val="0"/>
              </a:spcBef>
            </a:pPr>
            <a:endParaRPr lang="en-US" baseline="0" dirty="0"/>
          </a:p>
        </p:txBody>
      </p:sp>
      <p:sp>
        <p:nvSpPr>
          <p:cNvPr id="49156" name="Slide Number Placeholder 3"/>
          <p:cNvSpPr>
            <a:spLocks noGrp="1"/>
          </p:cNvSpPr>
          <p:nvPr>
            <p:ph type="sldNum" sz="quarter" idx="5"/>
          </p:nvPr>
        </p:nvSpPr>
        <p:spPr bwMode="auto">
          <a:noFill/>
          <a:ln>
            <a:miter lim="800000"/>
            <a:headEnd/>
            <a:tailEnd/>
          </a:ln>
        </p:spPr>
        <p:txBody>
          <a:bodyPr/>
          <a:lstStyle/>
          <a:p>
            <a:fld id="{D1C8E589-0F05-42D6-A7DE-39401F422BCC}" type="slidenum">
              <a:rPr lang="en-US"/>
              <a:pPr/>
              <a:t>42</a:t>
            </a:fld>
            <a:endParaRPr lang="en-US"/>
          </a:p>
        </p:txBody>
      </p:sp>
    </p:spTree>
    <p:extLst>
      <p:ext uri="{BB962C8B-B14F-4D97-AF65-F5344CB8AC3E}">
        <p14:creationId xmlns:p14="http://schemas.microsoft.com/office/powerpoint/2010/main" val="25710720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a:t>What do YOU as a home gardener need to know about pollination?</a:t>
            </a:r>
          </a:p>
          <a:p>
            <a:pPr eaLnBrk="1" hangingPunct="1">
              <a:spcBef>
                <a:spcPct val="0"/>
              </a:spcBef>
            </a:pPr>
            <a:r>
              <a:rPr lang="en-US" baseline="0" dirty="0"/>
              <a:t>We talked about fruit trees with perfect flowers, that can bear fruit by self-pollinating.</a:t>
            </a:r>
          </a:p>
          <a:p>
            <a:pPr eaLnBrk="1" hangingPunct="1">
              <a:spcBef>
                <a:spcPct val="0"/>
              </a:spcBef>
            </a:pPr>
            <a:r>
              <a:rPr lang="en-US" dirty="0"/>
              <a:t>Nearly all common varieties of </a:t>
            </a:r>
            <a:r>
              <a:rPr lang="en-US" b="1" dirty="0"/>
              <a:t>apricot</a:t>
            </a:r>
            <a:r>
              <a:rPr lang="en-US" dirty="0"/>
              <a:t>, </a:t>
            </a:r>
            <a:r>
              <a:rPr lang="en-US" b="1" dirty="0"/>
              <a:t>peach</a:t>
            </a:r>
            <a:r>
              <a:rPr lang="en-US" dirty="0"/>
              <a:t>, </a:t>
            </a:r>
            <a:r>
              <a:rPr lang="en-US" b="1" dirty="0"/>
              <a:t>nectarine</a:t>
            </a:r>
            <a:r>
              <a:rPr lang="en-US" dirty="0"/>
              <a:t> and sour cherry, persimmons,</a:t>
            </a:r>
            <a:r>
              <a:rPr lang="en-US" baseline="0" dirty="0"/>
              <a:t> quince, and pomegranate</a:t>
            </a:r>
            <a:r>
              <a:rPr lang="en-US" dirty="0"/>
              <a:t> are self-pollinating. MOST figs.</a:t>
            </a:r>
          </a:p>
          <a:p>
            <a:pPr marL="0" marR="0" indent="0" algn="l" defTabSz="457200" rtl="0" eaLnBrk="1" fontAlgn="base" latinLnBrk="0" hangingPunct="1">
              <a:lnSpc>
                <a:spcPct val="100000"/>
              </a:lnSpc>
              <a:spcBef>
                <a:spcPct val="0"/>
              </a:spcBef>
              <a:spcAft>
                <a:spcPct val="0"/>
              </a:spcAft>
              <a:buClrTx/>
              <a:buSzTx/>
              <a:buFontTx/>
              <a:buNone/>
              <a:tabLst/>
              <a:defRPr/>
            </a:pPr>
            <a:r>
              <a:rPr lang="en-US" sz="1200" kern="1200" dirty="0">
                <a:solidFill>
                  <a:schemeClr val="tx1"/>
                </a:solidFill>
                <a:latin typeface="+mn-lt"/>
                <a:ea typeface="ＭＳ Ｐゴシック" pitchFamily="-65" charset="-128"/>
                <a:cs typeface="ＭＳ Ｐゴシック" pitchFamily="-65" charset="-128"/>
              </a:rPr>
              <a:t>Almost all citrus species are “self-fruitful.”  Other </a:t>
            </a:r>
            <a:r>
              <a:rPr lang="en-US" sz="1200" b="1" kern="1200" dirty="0">
                <a:solidFill>
                  <a:schemeClr val="tx1"/>
                </a:solidFill>
                <a:latin typeface="+mn-lt"/>
                <a:ea typeface="ＭＳ Ｐゴシック" pitchFamily="-65" charset="-128"/>
                <a:cs typeface="ＭＳ Ｐゴシック" pitchFamily="-65" charset="-128"/>
              </a:rPr>
              <a:t>self-fruitful species </a:t>
            </a:r>
            <a:r>
              <a:rPr lang="en-US" sz="1200" kern="1200" dirty="0">
                <a:solidFill>
                  <a:schemeClr val="tx1"/>
                </a:solidFill>
                <a:latin typeface="+mn-lt"/>
                <a:ea typeface="ＭＳ Ｐゴシック" pitchFamily="-65" charset="-128"/>
                <a:cs typeface="ＭＳ Ｐゴシック" pitchFamily="-65" charset="-128"/>
              </a:rPr>
              <a:t>include </a:t>
            </a:r>
            <a:r>
              <a:rPr lang="en-US" sz="1200" u="sng" kern="1200" dirty="0">
                <a:solidFill>
                  <a:schemeClr val="tx1"/>
                </a:solidFill>
                <a:latin typeface="+mn-lt"/>
                <a:ea typeface="ＭＳ Ｐゴシック" pitchFamily="-65" charset="-128"/>
                <a:cs typeface="ＭＳ Ｐゴシック" pitchFamily="-65" charset="-128"/>
              </a:rPr>
              <a:t>quince</a:t>
            </a:r>
            <a:r>
              <a:rPr lang="en-US" sz="1200" kern="1200" dirty="0">
                <a:solidFill>
                  <a:schemeClr val="tx1"/>
                </a:solidFill>
                <a:latin typeface="+mn-lt"/>
                <a:ea typeface="ＭＳ Ｐゴシック" pitchFamily="-65" charset="-128"/>
                <a:cs typeface="ＭＳ Ｐゴシック" pitchFamily="-65" charset="-128"/>
              </a:rPr>
              <a:t>, </a:t>
            </a:r>
            <a:r>
              <a:rPr lang="en-US" sz="1200" u="sng" kern="1200" dirty="0">
                <a:solidFill>
                  <a:schemeClr val="tx1"/>
                </a:solidFill>
                <a:latin typeface="+mn-lt"/>
                <a:ea typeface="ＭＳ Ｐゴシック" pitchFamily="-65" charset="-128"/>
                <a:cs typeface="ＭＳ Ｐゴシック" pitchFamily="-65" charset="-128"/>
              </a:rPr>
              <a:t>sour cherry</a:t>
            </a:r>
            <a:r>
              <a:rPr lang="en-US" sz="1200" kern="1200" dirty="0">
                <a:solidFill>
                  <a:schemeClr val="tx1"/>
                </a:solidFill>
                <a:latin typeface="+mn-lt"/>
                <a:ea typeface="ＭＳ Ｐゴシック" pitchFamily="-65" charset="-128"/>
                <a:cs typeface="ＭＳ Ｐゴシック" pitchFamily="-65" charset="-128"/>
              </a:rPr>
              <a:t>, </a:t>
            </a:r>
            <a:r>
              <a:rPr lang="en-US" sz="1200" u="sng" kern="1200" dirty="0">
                <a:solidFill>
                  <a:schemeClr val="tx1"/>
                </a:solidFill>
                <a:latin typeface="+mn-lt"/>
                <a:ea typeface="ＭＳ Ｐゴシック" pitchFamily="-65" charset="-128"/>
                <a:cs typeface="ＭＳ Ｐゴシック" pitchFamily="-65" charset="-128"/>
              </a:rPr>
              <a:t>most apricots, fig </a:t>
            </a:r>
            <a:r>
              <a:rPr lang="en-US" sz="1200" kern="1200" dirty="0">
                <a:solidFill>
                  <a:schemeClr val="tx1"/>
                </a:solidFill>
                <a:latin typeface="+mn-lt"/>
                <a:ea typeface="ＭＳ Ｐゴシック" pitchFamily="-65" charset="-128"/>
                <a:cs typeface="ＭＳ Ｐゴシック" pitchFamily="-65" charset="-128"/>
              </a:rPr>
              <a:t>(except the Smyrna type), </a:t>
            </a:r>
            <a:r>
              <a:rPr lang="en-US" sz="1200" u="sng" kern="1200" dirty="0">
                <a:solidFill>
                  <a:schemeClr val="tx1"/>
                </a:solidFill>
                <a:latin typeface="+mn-lt"/>
                <a:ea typeface="ＭＳ Ｐゴシック" pitchFamily="-65" charset="-128"/>
                <a:cs typeface="ＭＳ Ｐゴシック" pitchFamily="-65" charset="-128"/>
              </a:rPr>
              <a:t>peach</a:t>
            </a:r>
            <a:r>
              <a:rPr lang="en-US" sz="1200" kern="1200" dirty="0">
                <a:solidFill>
                  <a:schemeClr val="tx1"/>
                </a:solidFill>
                <a:latin typeface="+mn-lt"/>
                <a:ea typeface="ＭＳ Ｐゴシック" pitchFamily="-65" charset="-128"/>
                <a:cs typeface="ＭＳ Ｐゴシック" pitchFamily="-65" charset="-128"/>
              </a:rPr>
              <a:t> (except ‘J.H. Hale’ and some others), and European-type </a:t>
            </a:r>
            <a:r>
              <a:rPr lang="en-US" sz="1200" u="sng" kern="1200" dirty="0">
                <a:solidFill>
                  <a:schemeClr val="tx1"/>
                </a:solidFill>
                <a:latin typeface="+mn-lt"/>
                <a:ea typeface="ＭＳ Ｐゴシック" pitchFamily="-65" charset="-128"/>
                <a:cs typeface="ＭＳ Ｐゴシック" pitchFamily="-65" charset="-128"/>
              </a:rPr>
              <a:t>plums and prunes</a:t>
            </a:r>
            <a:r>
              <a:rPr lang="en-US" sz="1200" kern="1200" dirty="0">
                <a:solidFill>
                  <a:schemeClr val="tx1"/>
                </a:solidFill>
                <a:latin typeface="+mn-lt"/>
                <a:ea typeface="ＭＳ Ｐゴシック" pitchFamily="-65" charset="-128"/>
                <a:cs typeface="ＭＳ Ｐゴシック" pitchFamily="-65" charset="-128"/>
              </a:rPr>
              <a:t>.  Some </a:t>
            </a:r>
            <a:r>
              <a:rPr lang="en-US" sz="1200" u="sng" kern="1200" dirty="0">
                <a:solidFill>
                  <a:schemeClr val="tx1"/>
                </a:solidFill>
                <a:latin typeface="+mn-lt"/>
                <a:ea typeface="ＭＳ Ｐゴシック" pitchFamily="-65" charset="-128"/>
                <a:cs typeface="ＭＳ Ｐゴシック" pitchFamily="-65" charset="-128"/>
              </a:rPr>
              <a:t>European pears are also self-fruitful</a:t>
            </a:r>
            <a:r>
              <a:rPr lang="en-US" sz="1200" kern="1200" dirty="0">
                <a:solidFill>
                  <a:schemeClr val="tx1"/>
                </a:solidFill>
                <a:latin typeface="+mn-lt"/>
                <a:ea typeface="ＭＳ Ｐゴシック" pitchFamily="-65" charset="-128"/>
                <a:cs typeface="ＭＳ Ｐゴシック" pitchFamily="-65" charset="-128"/>
              </a:rPr>
              <a:t>.  ‘Bartlett’ pear is </a:t>
            </a:r>
            <a:r>
              <a:rPr lang="en-US" sz="1200" kern="1200" dirty="0" err="1">
                <a:solidFill>
                  <a:schemeClr val="tx1"/>
                </a:solidFill>
                <a:latin typeface="+mn-lt"/>
                <a:ea typeface="ＭＳ Ｐゴシック" pitchFamily="-65" charset="-128"/>
                <a:cs typeface="ＭＳ Ｐゴシック" pitchFamily="-65" charset="-128"/>
              </a:rPr>
              <a:t>parthenocarpic</a:t>
            </a:r>
            <a:r>
              <a:rPr lang="en-US" sz="1200" kern="1200" dirty="0">
                <a:solidFill>
                  <a:schemeClr val="tx1"/>
                </a:solidFill>
                <a:latin typeface="+mn-lt"/>
                <a:ea typeface="ＭＳ Ｐゴシック" pitchFamily="-65" charset="-128"/>
                <a:cs typeface="ＭＳ Ｐゴシック" pitchFamily="-65" charset="-128"/>
              </a:rPr>
              <a:t>, which means that no pollination is required to set fruit (only in California).  </a:t>
            </a:r>
            <a:r>
              <a:rPr lang="en-US" sz="1200" u="sng" kern="1200" dirty="0">
                <a:solidFill>
                  <a:schemeClr val="tx1"/>
                </a:solidFill>
                <a:latin typeface="+mn-lt"/>
                <a:ea typeface="ＭＳ Ｐゴシック" pitchFamily="-65" charset="-128"/>
                <a:cs typeface="ＭＳ Ｐゴシック" pitchFamily="-65" charset="-128"/>
              </a:rPr>
              <a:t>Some cherries are self-fruitful,</a:t>
            </a:r>
            <a:r>
              <a:rPr lang="en-US" sz="1200" kern="1200" dirty="0">
                <a:solidFill>
                  <a:schemeClr val="tx1"/>
                </a:solidFill>
                <a:latin typeface="+mn-lt"/>
                <a:ea typeface="ＭＳ Ｐゴシック" pitchFamily="-65" charset="-128"/>
                <a:cs typeface="ＭＳ Ｐゴシック" pitchFamily="-65" charset="-128"/>
              </a:rPr>
              <a:t> such as ‘</a:t>
            </a:r>
            <a:r>
              <a:rPr lang="en-US" sz="1200" kern="1200" dirty="0" err="1">
                <a:solidFill>
                  <a:schemeClr val="tx1"/>
                </a:solidFill>
                <a:latin typeface="+mn-lt"/>
                <a:ea typeface="ＭＳ Ｐゴシック" pitchFamily="-65" charset="-128"/>
                <a:cs typeface="ＭＳ Ｐゴシック" pitchFamily="-65" charset="-128"/>
              </a:rPr>
              <a:t>Lapins</a:t>
            </a:r>
            <a:r>
              <a:rPr lang="en-US" sz="1200" kern="1200" dirty="0">
                <a:solidFill>
                  <a:schemeClr val="tx1"/>
                </a:solidFill>
                <a:latin typeface="+mn-lt"/>
                <a:ea typeface="ＭＳ Ｐゴシック" pitchFamily="-65" charset="-128"/>
                <a:cs typeface="ＭＳ Ｐゴシック" pitchFamily="-65" charset="-128"/>
              </a:rPr>
              <a:t>,’ ‘Stella,’ and ‘Sunburst.’  Many apple varieties are self-fruitful, including ‘</a:t>
            </a:r>
            <a:r>
              <a:rPr lang="en-US" sz="1200" kern="1200" dirty="0" err="1">
                <a:solidFill>
                  <a:schemeClr val="tx1"/>
                </a:solidFill>
                <a:latin typeface="+mn-lt"/>
                <a:ea typeface="ＭＳ Ｐゴシック" pitchFamily="-65" charset="-128"/>
                <a:cs typeface="ＭＳ Ｐゴシック" pitchFamily="-65" charset="-128"/>
              </a:rPr>
              <a:t>Braeburn</a:t>
            </a:r>
            <a:r>
              <a:rPr lang="en-US" sz="1200" kern="1200" dirty="0">
                <a:solidFill>
                  <a:schemeClr val="tx1"/>
                </a:solidFill>
                <a:latin typeface="+mn-lt"/>
                <a:ea typeface="ＭＳ Ｐゴシック" pitchFamily="-65" charset="-128"/>
                <a:cs typeface="ＭＳ Ｐゴシック" pitchFamily="-65" charset="-128"/>
              </a:rPr>
              <a:t>,’ ‘Empire,’ ‘Fuji,’ ‘Gala,’ ‘Granny Smith,’ and ‘Pippin.’ </a:t>
            </a:r>
            <a:endParaRPr lang="en-US" dirty="0"/>
          </a:p>
          <a:p>
            <a:pPr eaLnBrk="1" hangingPunct="1">
              <a:spcBef>
                <a:spcPct val="0"/>
              </a:spcBef>
            </a:pPr>
            <a:endParaRPr lang="en-US" baseline="0" dirty="0"/>
          </a:p>
        </p:txBody>
      </p:sp>
      <p:sp>
        <p:nvSpPr>
          <p:cNvPr id="49156" name="Slide Number Placeholder 3"/>
          <p:cNvSpPr>
            <a:spLocks noGrp="1"/>
          </p:cNvSpPr>
          <p:nvPr>
            <p:ph type="sldNum" sz="quarter" idx="5"/>
          </p:nvPr>
        </p:nvSpPr>
        <p:spPr bwMode="auto">
          <a:noFill/>
          <a:ln>
            <a:miter lim="800000"/>
            <a:headEnd/>
            <a:tailEnd/>
          </a:ln>
        </p:spPr>
        <p:txBody>
          <a:bodyPr/>
          <a:lstStyle/>
          <a:p>
            <a:fld id="{D1C8E589-0F05-42D6-A7DE-39401F422BCC}" type="slidenum">
              <a:rPr lang="en-US"/>
              <a:pPr/>
              <a:t>43</a:t>
            </a:fld>
            <a:endParaRPr lang="en-US"/>
          </a:p>
        </p:txBody>
      </p:sp>
    </p:spTree>
    <p:extLst>
      <p:ext uri="{BB962C8B-B14F-4D97-AF65-F5344CB8AC3E}">
        <p14:creationId xmlns:p14="http://schemas.microsoft.com/office/powerpoint/2010/main" val="25710720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a:t>Then there are Self sterile fruit trees.</a:t>
            </a:r>
          </a:p>
          <a:p>
            <a:pPr eaLnBrk="1" hangingPunct="1">
              <a:spcBef>
                <a:spcPct val="0"/>
              </a:spcBef>
            </a:pPr>
            <a:r>
              <a:rPr lang="en-US" baseline="0" dirty="0"/>
              <a:t>However, there are many types of fruit trees with perfect flowers that cannot produce fruit from their own pollen.</a:t>
            </a:r>
          </a:p>
          <a:p>
            <a:pPr eaLnBrk="1" hangingPunct="1">
              <a:spcBef>
                <a:spcPct val="0"/>
              </a:spcBef>
            </a:pPr>
            <a:r>
              <a:rPr lang="en-US" baseline="0" dirty="0"/>
              <a:t>They require pollen from a related cultivar.</a:t>
            </a:r>
          </a:p>
          <a:p>
            <a:pPr eaLnBrk="1" hangingPunct="1">
              <a:spcBef>
                <a:spcPct val="0"/>
              </a:spcBef>
            </a:pPr>
            <a:r>
              <a:rPr lang="en-US" baseline="0" dirty="0"/>
              <a:t>That related cultivar is called a POLLENIZER.</a:t>
            </a:r>
          </a:p>
          <a:p>
            <a:pPr eaLnBrk="1" hangingPunct="1">
              <a:spcBef>
                <a:spcPct val="0"/>
              </a:spcBef>
            </a:pPr>
            <a:r>
              <a:rPr lang="en-US" baseline="0" dirty="0"/>
              <a:t>In general, self-sterile types of fruit (and nuts) include many apples, sweet cherries, nuts, some pears, blueberries.</a:t>
            </a:r>
          </a:p>
        </p:txBody>
      </p:sp>
      <p:sp>
        <p:nvSpPr>
          <p:cNvPr id="49156" name="Slide Number Placeholder 3"/>
          <p:cNvSpPr>
            <a:spLocks noGrp="1"/>
          </p:cNvSpPr>
          <p:nvPr>
            <p:ph type="sldNum" sz="quarter" idx="5"/>
          </p:nvPr>
        </p:nvSpPr>
        <p:spPr bwMode="auto">
          <a:noFill/>
          <a:ln>
            <a:miter lim="800000"/>
            <a:headEnd/>
            <a:tailEnd/>
          </a:ln>
        </p:spPr>
        <p:txBody>
          <a:bodyPr/>
          <a:lstStyle/>
          <a:p>
            <a:fld id="{D1C8E589-0F05-42D6-A7DE-39401F422BCC}" type="slidenum">
              <a:rPr lang="en-US"/>
              <a:pPr/>
              <a:t>44</a:t>
            </a:fld>
            <a:endParaRPr lang="en-US"/>
          </a:p>
        </p:txBody>
      </p:sp>
    </p:spTree>
    <p:extLst>
      <p:ext uri="{BB962C8B-B14F-4D97-AF65-F5344CB8AC3E}">
        <p14:creationId xmlns:p14="http://schemas.microsoft.com/office/powerpoint/2010/main" val="25710720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a:p>
        </p:txBody>
      </p:sp>
      <p:sp>
        <p:nvSpPr>
          <p:cNvPr id="49156" name="Slide Number Placeholder 3"/>
          <p:cNvSpPr>
            <a:spLocks noGrp="1"/>
          </p:cNvSpPr>
          <p:nvPr>
            <p:ph type="sldNum" sz="quarter" idx="5"/>
          </p:nvPr>
        </p:nvSpPr>
        <p:spPr bwMode="auto">
          <a:noFill/>
          <a:ln>
            <a:miter lim="800000"/>
            <a:headEnd/>
            <a:tailEnd/>
          </a:ln>
        </p:spPr>
        <p:txBody>
          <a:bodyPr/>
          <a:lstStyle/>
          <a:p>
            <a:fld id="{D1C8E589-0F05-42D6-A7DE-39401F422BCC}" type="slidenum">
              <a:rPr lang="en-US"/>
              <a:pPr/>
              <a:t>45</a:t>
            </a:fld>
            <a:endParaRPr lang="en-US"/>
          </a:p>
        </p:txBody>
      </p:sp>
    </p:spTree>
    <p:extLst>
      <p:ext uri="{BB962C8B-B14F-4D97-AF65-F5344CB8AC3E}">
        <p14:creationId xmlns:p14="http://schemas.microsoft.com/office/powerpoint/2010/main" val="2571072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5</a:t>
            </a:fld>
            <a:endParaRPr lang="en-US"/>
          </a:p>
        </p:txBody>
      </p:sp>
    </p:spTree>
    <p:extLst>
      <p:ext uri="{BB962C8B-B14F-4D97-AF65-F5344CB8AC3E}">
        <p14:creationId xmlns:p14="http://schemas.microsoft.com/office/powerpoint/2010/main" val="18887612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a:t>Tag #1: The Variety</a:t>
            </a:r>
          </a:p>
          <a:p>
            <a:pPr defTabSz="444398">
              <a:defRPr/>
            </a:pPr>
            <a:r>
              <a:rPr lang="en-US" dirty="0"/>
              <a:t>Harvested very late (early September), excellent freezer or fresh-market selection. Yellow-fleshed freestone peach with an attractive yellow skin and bright red blush where exposed to sun. The fruit features a very large size and a well-balanced peach flavor.</a:t>
            </a:r>
          </a:p>
          <a:p>
            <a:endParaRPr lang="en-US" b="1" dirty="0"/>
          </a:p>
          <a:p>
            <a:r>
              <a:rPr lang="en-US" dirty="0"/>
              <a:t>This tag shows the particular named variety of fruit, like an “Anna” apple, or a “May Pride” peach. This label lists the characteristics of that particular variety, such as the flavor, ripening time and chill hours required to set fruit. If you live near the coast, you need to be particularly careful in selecting a fruit tree that has a low chill hour requirement. After you’re done salivating over the fruit’s juicy details, pay close attention to other label.</a:t>
            </a:r>
          </a:p>
          <a:p>
            <a:r>
              <a:rPr lang="en-US" b="1" dirty="0"/>
              <a:t>Tag #2: The Rootstock</a:t>
            </a:r>
          </a:p>
          <a:p>
            <a:r>
              <a:rPr lang="en-US" b="1" dirty="0">
                <a:effectLst/>
              </a:rPr>
              <a:t>Citation</a:t>
            </a:r>
            <a:endParaRPr lang="en-US" b="1" dirty="0"/>
          </a:p>
          <a:p>
            <a:r>
              <a:rPr lang="en-US" dirty="0"/>
              <a:t>Peaches and nectarines dwarfed to 8 to 14 feet. Apricots and plums dwarfed to 3/4 of standard. Very tolerant of wet soil, induces early dormancy in dry soil. Very winter hardy. Resists root-knot nematodes. Trees bear at young age. (</a:t>
            </a:r>
            <a:r>
              <a:rPr lang="en-US" dirty="0" err="1"/>
              <a:t>Zaiger</a:t>
            </a:r>
            <a:r>
              <a:rPr lang="en-US" dirty="0"/>
              <a:t>)</a:t>
            </a:r>
          </a:p>
          <a:p>
            <a:endParaRPr lang="en-US" b="1" dirty="0"/>
          </a:p>
          <a:p>
            <a:r>
              <a:rPr lang="en-US" dirty="0"/>
              <a:t>The rootstock information is critical in determining whether the tree is best suited to your site. Fruit trees are grafted onto various rootstocks which impart particular attributes to the variety. For example, different </a:t>
            </a:r>
            <a:r>
              <a:rPr lang="en-US" dirty="0" err="1"/>
              <a:t>rootsocks</a:t>
            </a:r>
            <a:r>
              <a:rPr lang="en-US" dirty="0"/>
              <a:t> may extend the range for that tree, giving it the ability to grow where it might not normally be possible (due to sandy soils, wet soils, crown rots, nematodes, etc.). Rootstocks can also help control the height of the tree (creating dwarf or semi-dwarfing trees) or offer drought tolerance or more protection in cold winter areas. Generally, your local nursery will pick the combinations of variety and rootstock that will work best in your area. For additional information on varieties suitable for low chill coastal San Diego, check out this link to see a list of recommended fruit trees prepared by the California Rare Fruit Growers, San Diego Chapter.</a:t>
            </a:r>
          </a:p>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46</a:t>
            </a:fld>
            <a:endParaRPr lang="en-US" dirty="0"/>
          </a:p>
        </p:txBody>
      </p:sp>
    </p:spTree>
    <p:extLst>
      <p:ext uri="{BB962C8B-B14F-4D97-AF65-F5344CB8AC3E}">
        <p14:creationId xmlns:p14="http://schemas.microsoft.com/office/powerpoint/2010/main" val="13463764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a:t>Learn the needs of the tree you want to plant—some fruit species bear male and female parts on the same flower, some bear male and female flowers on the same tree, some bear male and female flowers on SEPARATE plants.</a:t>
            </a:r>
          </a:p>
          <a:p>
            <a:pPr eaLnBrk="1" hangingPunct="1">
              <a:spcBef>
                <a:spcPct val="0"/>
              </a:spcBef>
            </a:pPr>
            <a:endParaRPr lang="en-US" baseline="0" dirty="0"/>
          </a:p>
          <a:p>
            <a:pPr eaLnBrk="1" hangingPunct="1">
              <a:spcBef>
                <a:spcPct val="0"/>
              </a:spcBef>
            </a:pPr>
            <a:r>
              <a:rPr lang="en-US" baseline="0" dirty="0"/>
              <a:t>Often neighbors have fruit tree varieties that will serve as pollinators.  </a:t>
            </a:r>
          </a:p>
          <a:p>
            <a:pPr eaLnBrk="1" hangingPunct="1">
              <a:spcBef>
                <a:spcPct val="0"/>
              </a:spcBef>
            </a:pPr>
            <a:r>
              <a:rPr lang="en-US" baseline="0" dirty="0"/>
              <a:t>With appropriate bee activity (we’ll get back to that in a moment), neighboring trees or even wild trees can provide a source of pollen.  Maximum distance, 100 ft.</a:t>
            </a:r>
          </a:p>
          <a:p>
            <a:pPr eaLnBrk="1" hangingPunct="1">
              <a:spcBef>
                <a:spcPct val="0"/>
              </a:spcBef>
            </a:pPr>
            <a:r>
              <a:rPr lang="en-US" baseline="0" dirty="0"/>
              <a:t>Plant your own pollinator.</a:t>
            </a:r>
          </a:p>
          <a:p>
            <a:pPr eaLnBrk="1" hangingPunct="1">
              <a:spcBef>
                <a:spcPct val="0"/>
              </a:spcBef>
            </a:pPr>
            <a:r>
              <a:rPr lang="en-US" baseline="0" dirty="0"/>
              <a:t>Graft a cultivar that will serve as a pollinator branch, or place a bouquet of flowers from a pollinator in a jug or basket and place in the tree.  Do this in the early morning before the bees arrive.</a:t>
            </a:r>
          </a:p>
          <a:p>
            <a:pPr eaLnBrk="1" hangingPunct="1">
              <a:spcBef>
                <a:spcPct val="0"/>
              </a:spcBef>
            </a:pPr>
            <a:r>
              <a:rPr lang="en-US" baseline="0" dirty="0"/>
              <a:t>We have a full listing of resources you can consult—it’s one of your handouts.</a:t>
            </a:r>
          </a:p>
          <a:p>
            <a:pPr eaLnBrk="1" hangingPunct="1">
              <a:spcBef>
                <a:spcPct val="0"/>
              </a:spcBef>
            </a:pPr>
            <a:r>
              <a:rPr lang="en-US" baseline="0" dirty="0"/>
              <a:t>Please note especially the UC references—The Backyard Orchard, The Home Orchard, ANR PDF downloads.</a:t>
            </a:r>
          </a:p>
        </p:txBody>
      </p:sp>
      <p:sp>
        <p:nvSpPr>
          <p:cNvPr id="49156" name="Slide Number Placeholder 3"/>
          <p:cNvSpPr>
            <a:spLocks noGrp="1"/>
          </p:cNvSpPr>
          <p:nvPr>
            <p:ph type="sldNum" sz="quarter" idx="5"/>
          </p:nvPr>
        </p:nvSpPr>
        <p:spPr bwMode="auto">
          <a:noFill/>
          <a:ln>
            <a:miter lim="800000"/>
            <a:headEnd/>
            <a:tailEnd/>
          </a:ln>
        </p:spPr>
        <p:txBody>
          <a:bodyPr/>
          <a:lstStyle/>
          <a:p>
            <a:fld id="{D1C8E589-0F05-42D6-A7DE-39401F422BCC}" type="slidenum">
              <a:rPr lang="en-US"/>
              <a:pPr/>
              <a:t>47</a:t>
            </a:fld>
            <a:endParaRPr lang="en-US"/>
          </a:p>
        </p:txBody>
      </p:sp>
    </p:spTree>
    <p:extLst>
      <p:ext uri="{BB962C8B-B14F-4D97-AF65-F5344CB8AC3E}">
        <p14:creationId xmlns:p14="http://schemas.microsoft.com/office/powerpoint/2010/main" val="25710720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a:t>Make sure you have bees!</a:t>
            </a:r>
          </a:p>
          <a:p>
            <a:pPr eaLnBrk="1" hangingPunct="1">
              <a:spcBef>
                <a:spcPct val="0"/>
              </a:spcBef>
            </a:pPr>
            <a:r>
              <a:rPr lang="en-US" baseline="0" dirty="0"/>
              <a:t>Invite them into your garden.</a:t>
            </a:r>
          </a:p>
          <a:p>
            <a:pPr eaLnBrk="1" hangingPunct="1">
              <a:spcBef>
                <a:spcPct val="0"/>
              </a:spcBef>
            </a:pPr>
            <a:r>
              <a:rPr lang="en-US" baseline="0" dirty="0"/>
              <a:t>Find a little nook where you can plant some bee-friendly plants and let them become a little wild and alluring!</a:t>
            </a:r>
          </a:p>
          <a:p>
            <a:pPr eaLnBrk="1" hangingPunct="1">
              <a:spcBef>
                <a:spcPct val="0"/>
              </a:spcBef>
            </a:pPr>
            <a:r>
              <a:rPr lang="en-US" baseline="0" dirty="0"/>
              <a:t>We suggest California natives, of course!  For instance: Ceanothus, California buckwheat, coyote bush, </a:t>
            </a:r>
            <a:r>
              <a:rPr lang="en-US" baseline="0" dirty="0" err="1"/>
              <a:t>penstemon</a:t>
            </a:r>
            <a:r>
              <a:rPr lang="en-US" baseline="0" dirty="0"/>
              <a:t>, </a:t>
            </a:r>
            <a:r>
              <a:rPr lang="en-US" baseline="0" dirty="0" err="1"/>
              <a:t>asclepius</a:t>
            </a:r>
            <a:r>
              <a:rPr lang="en-US" baseline="0" dirty="0"/>
              <a:t>, and the salvias (sages)</a:t>
            </a:r>
          </a:p>
          <a:p>
            <a:pPr eaLnBrk="1" hangingPunct="1">
              <a:spcBef>
                <a:spcPct val="0"/>
              </a:spcBef>
            </a:pPr>
            <a:r>
              <a:rPr lang="en-US" baseline="0" dirty="0"/>
              <a:t>Find a whole list of them at the California Native Plant Society website.  Or stay after and look at the pictures we have here???</a:t>
            </a:r>
          </a:p>
          <a:p>
            <a:pPr eaLnBrk="1" hangingPunct="1">
              <a:spcBef>
                <a:spcPct val="0"/>
              </a:spcBef>
            </a:pPr>
            <a:r>
              <a:rPr lang="en-US" baseline="0" dirty="0"/>
              <a:t>Also, be sure to have water available.  Bees LOVE water, too!</a:t>
            </a:r>
          </a:p>
          <a:p>
            <a:pPr eaLnBrk="1" hangingPunct="1">
              <a:spcBef>
                <a:spcPct val="0"/>
              </a:spcBef>
            </a:pPr>
            <a:endParaRPr lang="en-US" baseline="0" dirty="0"/>
          </a:p>
        </p:txBody>
      </p:sp>
      <p:sp>
        <p:nvSpPr>
          <p:cNvPr id="49156" name="Slide Number Placeholder 3"/>
          <p:cNvSpPr>
            <a:spLocks noGrp="1"/>
          </p:cNvSpPr>
          <p:nvPr>
            <p:ph type="sldNum" sz="quarter" idx="5"/>
          </p:nvPr>
        </p:nvSpPr>
        <p:spPr bwMode="auto">
          <a:noFill/>
          <a:ln>
            <a:miter lim="800000"/>
            <a:headEnd/>
            <a:tailEnd/>
          </a:ln>
        </p:spPr>
        <p:txBody>
          <a:bodyPr/>
          <a:lstStyle/>
          <a:p>
            <a:fld id="{D1C8E589-0F05-42D6-A7DE-39401F422BCC}" type="slidenum">
              <a:rPr lang="en-US"/>
              <a:pPr/>
              <a:t>48</a:t>
            </a:fld>
            <a:endParaRPr lang="en-US"/>
          </a:p>
        </p:txBody>
      </p:sp>
    </p:spTree>
    <p:extLst>
      <p:ext uri="{BB962C8B-B14F-4D97-AF65-F5344CB8AC3E}">
        <p14:creationId xmlns:p14="http://schemas.microsoft.com/office/powerpoint/2010/main" val="25710720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ＭＳ Ｐゴシック" pitchFamily="-65" charset="-128"/>
                <a:cs typeface="ＭＳ Ｐゴシック" pitchFamily="-65" charset="-128"/>
              </a:rPr>
              <a:t>What’s really important about fruit tree selection and planting?</a:t>
            </a:r>
          </a:p>
          <a:p>
            <a:r>
              <a:rPr lang="en-US" sz="1200" kern="1200" dirty="0">
                <a:solidFill>
                  <a:schemeClr val="tx1"/>
                </a:solidFill>
                <a:effectLst/>
                <a:latin typeface="+mn-lt"/>
                <a:ea typeface="ＭＳ Ｐゴシック" pitchFamily="-65" charset="-128"/>
                <a:cs typeface="ＭＳ Ｐゴシック" pitchFamily="-65" charset="-128"/>
              </a:rPr>
              <a:t>Helen had some good points about</a:t>
            </a:r>
          </a:p>
          <a:p>
            <a:r>
              <a:rPr lang="en-US" sz="1200" kern="1200" dirty="0">
                <a:solidFill>
                  <a:schemeClr val="tx1"/>
                </a:solidFill>
                <a:effectLst/>
                <a:latin typeface="+mn-lt"/>
                <a:ea typeface="ＭＳ Ｐゴシック" pitchFamily="-65" charset="-128"/>
                <a:cs typeface="ＭＳ Ｐゴシック" pitchFamily="-65" charset="-128"/>
              </a:rPr>
              <a:t>	Climate</a:t>
            </a:r>
          </a:p>
          <a:p>
            <a:r>
              <a:rPr lang="en-US" sz="1200" kern="1200" dirty="0">
                <a:solidFill>
                  <a:schemeClr val="tx1"/>
                </a:solidFill>
                <a:effectLst/>
                <a:latin typeface="+mn-lt"/>
                <a:ea typeface="ＭＳ Ｐゴシック" pitchFamily="-65" charset="-128"/>
                <a:cs typeface="ＭＳ Ｐゴシック" pitchFamily="-65" charset="-128"/>
              </a:rPr>
              <a:t>	Space</a:t>
            </a:r>
          </a:p>
          <a:p>
            <a:r>
              <a:rPr lang="en-US" sz="1200" kern="1200" dirty="0">
                <a:solidFill>
                  <a:schemeClr val="tx1"/>
                </a:solidFill>
                <a:effectLst/>
                <a:latin typeface="+mn-lt"/>
                <a:ea typeface="ＭＳ Ｐゴシック" pitchFamily="-65" charset="-128"/>
                <a:cs typeface="ＭＳ Ｐゴシック" pitchFamily="-65" charset="-128"/>
              </a:rPr>
              <a:t>	Chill requirements</a:t>
            </a:r>
          </a:p>
          <a:p>
            <a:r>
              <a:rPr lang="en-US" sz="1200" kern="1200" dirty="0">
                <a:solidFill>
                  <a:schemeClr val="tx1"/>
                </a:solidFill>
                <a:effectLst/>
                <a:latin typeface="+mn-lt"/>
                <a:ea typeface="ＭＳ Ｐゴシック" pitchFamily="-65" charset="-128"/>
                <a:cs typeface="ＭＳ Ｐゴシック" pitchFamily="-65" charset="-128"/>
              </a:rPr>
              <a:t>	Root stock</a:t>
            </a:r>
          </a:p>
          <a:p>
            <a:r>
              <a:rPr lang="en-US" sz="1200" kern="1200" dirty="0">
                <a:solidFill>
                  <a:schemeClr val="tx1"/>
                </a:solidFill>
                <a:effectLst/>
                <a:latin typeface="+mn-lt"/>
                <a:ea typeface="ＭＳ Ｐゴシック" pitchFamily="-65" charset="-128"/>
                <a:cs typeface="ＭＳ Ｐゴシック" pitchFamily="-65" charset="-128"/>
              </a:rPr>
              <a:t>	And the all important part, YOUR choices on what you would like to eat!</a:t>
            </a:r>
          </a:p>
          <a:p>
            <a:r>
              <a:rPr lang="en-US" sz="1200" kern="1200" dirty="0">
                <a:solidFill>
                  <a:schemeClr val="tx1"/>
                </a:solidFill>
                <a:effectLst/>
                <a:latin typeface="+mn-lt"/>
                <a:ea typeface="ＭＳ Ｐゴシック" pitchFamily="-65" charset="-128"/>
                <a:cs typeface="ＭＳ Ｐゴシック" pitchFamily="-65" charset="-128"/>
              </a:rPr>
              <a:t> </a:t>
            </a:r>
          </a:p>
          <a:p>
            <a:r>
              <a:rPr lang="en-US" sz="1200" kern="1200" dirty="0">
                <a:solidFill>
                  <a:schemeClr val="tx1"/>
                </a:solidFill>
                <a:effectLst/>
                <a:latin typeface="+mn-lt"/>
                <a:ea typeface="ＭＳ Ｐゴシック" pitchFamily="-65" charset="-128"/>
                <a:cs typeface="ＭＳ Ｐゴシック" pitchFamily="-65" charset="-128"/>
              </a:rPr>
              <a:t>And Jan’s talk will help with understanding pollination and how every home gardener can optimize it.  Flowers and native plants, right?!</a:t>
            </a:r>
          </a:p>
          <a:p>
            <a:r>
              <a:rPr lang="en-US" sz="1200" kern="1200" dirty="0">
                <a:solidFill>
                  <a:schemeClr val="tx1"/>
                </a:solidFill>
                <a:effectLst/>
                <a:latin typeface="+mn-lt"/>
                <a:ea typeface="ＭＳ Ｐゴシック" pitchFamily="-65" charset="-128"/>
                <a:cs typeface="ＭＳ Ｐゴシック" pitchFamily="-65" charset="-128"/>
              </a:rPr>
              <a:t>  </a:t>
            </a:r>
          </a:p>
          <a:p>
            <a:r>
              <a:rPr lang="en-US" sz="1200" kern="1200" dirty="0">
                <a:solidFill>
                  <a:schemeClr val="tx1"/>
                </a:solidFill>
                <a:effectLst/>
                <a:latin typeface="+mn-lt"/>
                <a:ea typeface="ＭＳ Ｐゴシック" pitchFamily="-65" charset="-128"/>
                <a:cs typeface="ＭＳ Ｐゴシック" pitchFamily="-65" charset="-128"/>
              </a:rPr>
              <a:t>And as always our UC IPM website, on your resource list, has much much more information about every fruit and nut than we can share in an hour and a half!</a:t>
            </a:r>
          </a:p>
          <a:p>
            <a:r>
              <a:rPr lang="en-US" sz="1200" kern="1200" dirty="0">
                <a:solidFill>
                  <a:schemeClr val="tx1"/>
                </a:solidFill>
                <a:effectLst/>
                <a:latin typeface="+mn-lt"/>
                <a:ea typeface="ＭＳ Ｐゴシック" pitchFamily="-65" charset="-128"/>
                <a:cs typeface="ＭＳ Ｐゴシック" pitchFamily="-65" charset="-128"/>
              </a:rPr>
              <a:t> </a:t>
            </a:r>
          </a:p>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49</a:t>
            </a:fld>
            <a:endParaRPr lang="en-US"/>
          </a:p>
        </p:txBody>
      </p:sp>
    </p:spTree>
    <p:extLst>
      <p:ext uri="{BB962C8B-B14F-4D97-AF65-F5344CB8AC3E}">
        <p14:creationId xmlns:p14="http://schemas.microsoft.com/office/powerpoint/2010/main" val="4019998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100" dirty="0"/>
              <a:t>So you have your tree!</a:t>
            </a:r>
          </a:p>
          <a:p>
            <a:pPr eaLnBrk="1" hangingPunct="1">
              <a:spcBef>
                <a:spcPct val="0"/>
              </a:spcBef>
            </a:pPr>
            <a:r>
              <a:rPr lang="en-US" sz="1100" dirty="0"/>
              <a:t>I’m going to give some general remarks about soil preparation and planting.  </a:t>
            </a:r>
          </a:p>
          <a:p>
            <a:pPr eaLnBrk="1" hangingPunct="1">
              <a:spcBef>
                <a:spcPct val="0"/>
              </a:spcBef>
            </a:pPr>
            <a:r>
              <a:rPr lang="en-US" sz="1100" dirty="0"/>
              <a:t>I will show you how</a:t>
            </a:r>
            <a:r>
              <a:rPr lang="en-US" sz="1100" baseline="0" dirty="0"/>
              <a:t> to plant a bare root tree, and a container grown tree.  </a:t>
            </a:r>
          </a:p>
          <a:p>
            <a:pPr eaLnBrk="1" hangingPunct="1">
              <a:spcBef>
                <a:spcPct val="0"/>
              </a:spcBef>
            </a:pPr>
            <a:r>
              <a:rPr lang="en-US" sz="1100" baseline="0" dirty="0"/>
              <a:t>We have step by step slides for this which you can view on our website.</a:t>
            </a:r>
          </a:p>
          <a:p>
            <a:pPr eaLnBrk="1" hangingPunct="1">
              <a:spcBef>
                <a:spcPct val="0"/>
              </a:spcBef>
            </a:pPr>
            <a:r>
              <a:rPr lang="en-US" sz="1100" baseline="0" dirty="0"/>
              <a:t>SWITCH TO OUR WEBSITE, previously prepped and tabbed open to show.</a:t>
            </a:r>
          </a:p>
          <a:p>
            <a:pPr eaLnBrk="1" hangingPunct="1">
              <a:spcBef>
                <a:spcPct val="0"/>
              </a:spcBef>
            </a:pPr>
            <a:endParaRPr lang="en-US" sz="1100" baseline="0" dirty="0"/>
          </a:p>
          <a:p>
            <a:pPr eaLnBrk="1" hangingPunct="1">
              <a:spcBef>
                <a:spcPct val="0"/>
              </a:spcBef>
            </a:pPr>
            <a:r>
              <a:rPr lang="en-US" sz="1100" baseline="0" dirty="0"/>
              <a:t>When I’m done, Meredith will have some guidelines about what to do after planting, and some pests and diseases to be on alert for.</a:t>
            </a:r>
            <a:endParaRPr lang="en-US" sz="1100" dirty="0"/>
          </a:p>
        </p:txBody>
      </p:sp>
      <p:sp>
        <p:nvSpPr>
          <p:cNvPr id="44036" name="Slide Number Placeholder 3"/>
          <p:cNvSpPr>
            <a:spLocks noGrp="1"/>
          </p:cNvSpPr>
          <p:nvPr>
            <p:ph type="sldNum" sz="quarter" idx="5"/>
          </p:nvPr>
        </p:nvSpPr>
        <p:spPr bwMode="auto">
          <a:noFill/>
          <a:ln>
            <a:miter lim="800000"/>
            <a:headEnd/>
            <a:tailEnd/>
          </a:ln>
        </p:spPr>
        <p:txBody>
          <a:bodyPr/>
          <a:lstStyle/>
          <a:p>
            <a:fld id="{235DE2DE-C5E8-43C2-B4B6-662406F1FB8E}" type="slidenum">
              <a:rPr lang="en-US"/>
              <a:pPr/>
              <a:t>50</a:t>
            </a:fld>
            <a:endParaRPr lang="en-US" dirty="0"/>
          </a:p>
        </p:txBody>
      </p:sp>
    </p:spTree>
    <p:extLst>
      <p:ext uri="{BB962C8B-B14F-4D97-AF65-F5344CB8AC3E}">
        <p14:creationId xmlns:p14="http://schemas.microsoft.com/office/powerpoint/2010/main" val="37680761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 plant depends on what you like!  Since Napa</a:t>
            </a:r>
            <a:r>
              <a:rPr lang="en-US" baseline="0" dirty="0"/>
              <a:t> county is notorious for having clay soils, here are some varieties best suited to clay soils.  Does this mean you CAN’T have nectarines or peaches, or even cherries or apricots?  No.  Home gardeners need to know the growing requirements of what they plant, and be the person that makes it happen!</a:t>
            </a:r>
          </a:p>
          <a:p>
            <a:endParaRPr lang="en-US" baseline="0" dirty="0"/>
          </a:p>
          <a:p>
            <a:r>
              <a:rPr lang="en-US" baseline="0" dirty="0"/>
              <a:t>That’s why Master Gardeners are here, to help you find the information you need.  All YOU need to do is promise to follow the guidelines for YOUR tree!</a:t>
            </a:r>
          </a:p>
          <a:p>
            <a:endParaRPr lang="en-US" baseline="0" dirty="0"/>
          </a:p>
          <a:p>
            <a:r>
              <a:rPr lang="en-US" baseline="0" dirty="0"/>
              <a:t>Planting starts with the soil.</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51</a:t>
            </a:fld>
            <a:endParaRPr lang="en-US" dirty="0"/>
          </a:p>
        </p:txBody>
      </p:sp>
    </p:spTree>
    <p:extLst>
      <p:ext uri="{BB962C8B-B14F-4D97-AF65-F5344CB8AC3E}">
        <p14:creationId xmlns:p14="http://schemas.microsoft.com/office/powerpoint/2010/main" val="9446928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normAutofit fontScale="92500"/>
          </a:bodyPr>
          <a:lstStyle/>
          <a:p>
            <a:pPr eaLnBrk="1" hangingPunct="1">
              <a:spcBef>
                <a:spcPct val="0"/>
              </a:spcBef>
            </a:pPr>
            <a:r>
              <a:rPr lang="en-US" sz="400" dirty="0"/>
              <a:t>The health of the soil is a key factor in the growth and health of your new fruit tree.</a:t>
            </a:r>
          </a:p>
          <a:p>
            <a:pPr eaLnBrk="1" hangingPunct="1">
              <a:spcBef>
                <a:spcPct val="0"/>
              </a:spcBef>
            </a:pPr>
            <a:endParaRPr lang="en-US" sz="400" dirty="0"/>
          </a:p>
          <a:p>
            <a:r>
              <a:rPr lang="en-US" sz="1200" kern="1200" dirty="0">
                <a:solidFill>
                  <a:schemeClr val="tx1"/>
                </a:solidFill>
                <a:effectLst/>
                <a:latin typeface="+mn-lt"/>
                <a:ea typeface="ＭＳ Ｐゴシック" pitchFamily="-65" charset="-128"/>
                <a:cs typeface="ＭＳ Ｐゴシック" pitchFamily="-65" charset="-128"/>
              </a:rPr>
              <a:t>So</a:t>
            </a:r>
            <a:r>
              <a:rPr lang="en-US" sz="1200" kern="1200" baseline="0" dirty="0">
                <a:solidFill>
                  <a:schemeClr val="tx1"/>
                </a:solidFill>
                <a:effectLst/>
                <a:latin typeface="+mn-lt"/>
                <a:ea typeface="ＭＳ Ｐゴシック" pitchFamily="-65" charset="-128"/>
                <a:cs typeface="ＭＳ Ｐゴシック" pitchFamily="-65" charset="-128"/>
              </a:rPr>
              <a:t> l</a:t>
            </a:r>
            <a:r>
              <a:rPr lang="en-US" sz="1200" kern="1200" dirty="0">
                <a:solidFill>
                  <a:schemeClr val="tx1"/>
                </a:solidFill>
                <a:effectLst/>
                <a:latin typeface="+mn-lt"/>
                <a:ea typeface="ＭＳ Ｐゴシック" pitchFamily="-65" charset="-128"/>
                <a:cs typeface="ＭＳ Ｐゴシック" pitchFamily="-65" charset="-128"/>
              </a:rPr>
              <a:t>et’s talk about it!</a:t>
            </a:r>
          </a:p>
          <a:p>
            <a:r>
              <a:rPr lang="en-US" sz="1200" kern="1200" dirty="0">
                <a:solidFill>
                  <a:schemeClr val="tx1"/>
                </a:solidFill>
                <a:effectLst/>
                <a:latin typeface="+mn-lt"/>
                <a:ea typeface="ＭＳ Ｐゴシック" pitchFamily="-65" charset="-128"/>
                <a:cs typeface="ＭＳ Ｐゴシック" pitchFamily="-65" charset="-128"/>
              </a:rPr>
              <a:t> </a:t>
            </a:r>
          </a:p>
          <a:p>
            <a:r>
              <a:rPr lang="en-US" sz="1200" kern="1200" dirty="0">
                <a:solidFill>
                  <a:schemeClr val="tx1"/>
                </a:solidFill>
                <a:effectLst/>
                <a:latin typeface="+mn-lt"/>
                <a:ea typeface="ＭＳ Ｐゴシック" pitchFamily="-65" charset="-128"/>
                <a:cs typeface="ＭＳ Ｐゴシック" pitchFamily="-65" charset="-128"/>
              </a:rPr>
              <a:t>‘Good Soil </a:t>
            </a:r>
            <a:r>
              <a:rPr lang="en-US" sz="1200" kern="1200" dirty="0" err="1">
                <a:solidFill>
                  <a:schemeClr val="tx1"/>
                </a:solidFill>
                <a:effectLst/>
                <a:latin typeface="+mn-lt"/>
                <a:ea typeface="ＭＳ Ｐゴシック" pitchFamily="-65" charset="-128"/>
                <a:cs typeface="ＭＳ Ｐゴシック" pitchFamily="-65" charset="-128"/>
              </a:rPr>
              <a:t>Tilth</a:t>
            </a:r>
            <a:r>
              <a:rPr lang="en-US" sz="1200" kern="1200" dirty="0">
                <a:solidFill>
                  <a:schemeClr val="tx1"/>
                </a:solidFill>
                <a:effectLst/>
                <a:latin typeface="+mn-lt"/>
                <a:ea typeface="ＭＳ Ｐゴシック" pitchFamily="-65" charset="-128"/>
                <a:cs typeface="ＭＳ Ｐゴシック" pitchFamily="-65" charset="-128"/>
              </a:rPr>
              <a:t>’ is the Master Gardener way to say Good Soil Health.</a:t>
            </a:r>
          </a:p>
          <a:p>
            <a:endParaRPr lang="en-US" sz="1200" kern="1200" dirty="0">
              <a:solidFill>
                <a:schemeClr val="tx1"/>
              </a:solidFill>
              <a:effectLst/>
              <a:latin typeface="+mn-lt"/>
              <a:ea typeface="ＭＳ Ｐゴシック" pitchFamily="-65" charset="-128"/>
              <a:cs typeface="ＭＳ Ｐゴシック" pitchFamily="-65" charset="-128"/>
            </a:endParaRPr>
          </a:p>
          <a:p>
            <a:r>
              <a:rPr lang="en-US" sz="1200" kern="1200" dirty="0">
                <a:solidFill>
                  <a:schemeClr val="tx1"/>
                </a:solidFill>
                <a:effectLst/>
                <a:latin typeface="+mn-lt"/>
                <a:ea typeface="ＭＳ Ｐゴシック" pitchFamily="-65" charset="-128"/>
                <a:cs typeface="ＭＳ Ｐゴシック" pitchFamily="-65" charset="-128"/>
              </a:rPr>
              <a:t>Soil is made up of minerals, organic material, water, and air.  There needs to be a balance of all four of them in order to have a healthy tree.  </a:t>
            </a:r>
          </a:p>
          <a:p>
            <a:endParaRPr lang="en-US" sz="1200" kern="1200" dirty="0">
              <a:solidFill>
                <a:schemeClr val="tx1"/>
              </a:solidFill>
              <a:effectLst/>
              <a:latin typeface="+mn-lt"/>
              <a:ea typeface="ＭＳ Ｐゴシック" pitchFamily="-65" charset="-128"/>
              <a:cs typeface="ＭＳ Ｐゴシック" pitchFamily="-65" charset="-128"/>
            </a:endParaRPr>
          </a:p>
          <a:p>
            <a:r>
              <a:rPr lang="en-US" sz="1200" kern="1200" dirty="0">
                <a:solidFill>
                  <a:schemeClr val="tx1"/>
                </a:solidFill>
                <a:effectLst/>
                <a:latin typeface="+mn-lt"/>
                <a:ea typeface="ＭＳ Ｐゴシック" pitchFamily="-65" charset="-128"/>
                <a:cs typeface="ＭＳ Ｐゴシック" pitchFamily="-65" charset="-128"/>
              </a:rPr>
              <a:t>We can get the organic material and minerals in there with amendments and</a:t>
            </a:r>
            <a:r>
              <a:rPr lang="en-US" sz="1200" kern="1200" baseline="0" dirty="0">
                <a:solidFill>
                  <a:schemeClr val="tx1"/>
                </a:solidFill>
                <a:effectLst/>
                <a:latin typeface="+mn-lt"/>
                <a:ea typeface="ＭＳ Ｐゴシック" pitchFamily="-65" charset="-128"/>
                <a:cs typeface="ＭＳ Ｐゴシック" pitchFamily="-65" charset="-128"/>
              </a:rPr>
              <a:t> other methods</a:t>
            </a:r>
            <a:r>
              <a:rPr lang="en-US" sz="1200" kern="1200" dirty="0">
                <a:solidFill>
                  <a:schemeClr val="tx1"/>
                </a:solidFill>
                <a:effectLst/>
                <a:latin typeface="+mn-lt"/>
                <a:ea typeface="ＭＳ Ｐゴシック" pitchFamily="-65" charset="-128"/>
                <a:cs typeface="ＭＳ Ｐゴシック" pitchFamily="-65" charset="-128"/>
              </a:rPr>
              <a:t>.  </a:t>
            </a:r>
          </a:p>
          <a:p>
            <a:r>
              <a:rPr lang="en-US" sz="1200" kern="1200" dirty="0">
                <a:solidFill>
                  <a:schemeClr val="tx1"/>
                </a:solidFill>
                <a:effectLst/>
                <a:latin typeface="+mn-lt"/>
                <a:ea typeface="ＭＳ Ｐゴシック" pitchFamily="-65" charset="-128"/>
                <a:cs typeface="ＭＳ Ｐゴシック" pitchFamily="-65" charset="-128"/>
              </a:rPr>
              <a:t>The air</a:t>
            </a:r>
            <a:r>
              <a:rPr lang="en-US" sz="1200" kern="1200" baseline="0" dirty="0">
                <a:solidFill>
                  <a:schemeClr val="tx1"/>
                </a:solidFill>
                <a:effectLst/>
                <a:latin typeface="+mn-lt"/>
                <a:ea typeface="ＭＳ Ｐゴシック" pitchFamily="-65" charset="-128"/>
                <a:cs typeface="ＭＳ Ｐゴシック" pitchFamily="-65" charset="-128"/>
              </a:rPr>
              <a:t> and water components are measurable by you yourself.</a:t>
            </a:r>
          </a:p>
          <a:p>
            <a:endParaRPr lang="en-US" sz="1200" kern="1200" baseline="0" dirty="0">
              <a:solidFill>
                <a:schemeClr val="tx1"/>
              </a:solidFill>
              <a:effectLst/>
              <a:latin typeface="+mn-lt"/>
              <a:ea typeface="ＭＳ Ｐゴシック" pitchFamily="-65" charset="-128"/>
              <a:cs typeface="ＭＳ Ｐゴシック" pitchFamily="-65"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65" charset="-128"/>
                <a:cs typeface="ＭＳ Ｐゴシック" pitchFamily="-65" charset="-128"/>
              </a:rPr>
              <a:t>The air and water need to move around within the minerals and organic material so that the roots can absorb water along with nutrients from the soil.  That’s what ‘large pore spaces’ means on the slide.  Roots grow only where there are sufficient levels of oxygen in the soil.  Soil also needs to hold water long enough for the nutrients to dissolve into it and get taken up by the roots.  Sandy or really gravelly soil can be just as challenging a soil condition as clay.</a:t>
            </a:r>
          </a:p>
          <a:p>
            <a:endParaRPr lang="en-US" sz="1200" kern="1200" dirty="0">
              <a:solidFill>
                <a:schemeClr val="tx1"/>
              </a:solidFill>
              <a:effectLst/>
              <a:latin typeface="+mn-lt"/>
              <a:ea typeface="ＭＳ Ｐゴシック" pitchFamily="-65" charset="-128"/>
              <a:cs typeface="ＭＳ Ｐゴシック" pitchFamily="-65" charset="-128"/>
            </a:endParaRPr>
          </a:p>
          <a:p>
            <a:r>
              <a:rPr lang="en-US" sz="1200" kern="1200" dirty="0">
                <a:solidFill>
                  <a:schemeClr val="tx1"/>
                </a:solidFill>
                <a:effectLst/>
                <a:latin typeface="+mn-lt"/>
                <a:ea typeface="ＭＳ Ｐゴシック" pitchFamily="-65" charset="-128"/>
                <a:cs typeface="ＭＳ Ｐゴシック" pitchFamily="-65" charset="-128"/>
              </a:rPr>
              <a:t>Water is a component of soil  Let’s figure out how your soil absorbs water. Or</a:t>
            </a:r>
            <a:r>
              <a:rPr lang="en-US" sz="1200" kern="1200" baseline="0" dirty="0">
                <a:solidFill>
                  <a:schemeClr val="tx1"/>
                </a:solidFill>
                <a:effectLst/>
                <a:latin typeface="+mn-lt"/>
                <a:ea typeface="ＭＳ Ｐゴシック" pitchFamily="-65" charset="-128"/>
                <a:cs typeface="ＭＳ Ｐゴシック" pitchFamily="-65" charset="-128"/>
              </a:rPr>
              <a:t> does not.</a:t>
            </a:r>
            <a:endParaRPr lang="en-US" sz="1200" kern="1200" dirty="0">
              <a:solidFill>
                <a:schemeClr val="tx1"/>
              </a:solidFill>
              <a:effectLst/>
              <a:latin typeface="+mn-lt"/>
              <a:ea typeface="ＭＳ Ｐゴシック" pitchFamily="-65" charset="-128"/>
              <a:cs typeface="ＭＳ Ｐゴシック" pitchFamily="-65" charset="-128"/>
            </a:endParaRPr>
          </a:p>
          <a:p>
            <a:r>
              <a:rPr lang="en-US" sz="1200" kern="1200" dirty="0">
                <a:solidFill>
                  <a:schemeClr val="tx1"/>
                </a:solidFill>
                <a:effectLst/>
                <a:latin typeface="+mn-lt"/>
                <a:ea typeface="ＭＳ Ｐゴシック" pitchFamily="-65" charset="-128"/>
                <a:cs typeface="ＭＳ Ｐゴシック" pitchFamily="-65" charset="-128"/>
              </a:rPr>
              <a:t> </a:t>
            </a:r>
          </a:p>
          <a:p>
            <a:pPr eaLnBrk="1" hangingPunct="1">
              <a:spcBef>
                <a:spcPct val="0"/>
              </a:spcBef>
            </a:pPr>
            <a:endParaRPr lang="en-US" sz="400" dirty="0"/>
          </a:p>
          <a:p>
            <a:pPr eaLnBrk="1" hangingPunct="1">
              <a:spcBef>
                <a:spcPct val="0"/>
              </a:spcBef>
            </a:pPr>
            <a:endParaRPr lang="en-US" sz="400" dirty="0"/>
          </a:p>
          <a:p>
            <a:pPr eaLnBrk="1" hangingPunct="1">
              <a:spcBef>
                <a:spcPct val="0"/>
              </a:spcBef>
            </a:pPr>
            <a:endParaRPr lang="en-US" sz="400" dirty="0"/>
          </a:p>
        </p:txBody>
      </p:sp>
      <p:sp>
        <p:nvSpPr>
          <p:cNvPr id="44036" name="Slide Number Placeholder 3"/>
          <p:cNvSpPr>
            <a:spLocks noGrp="1"/>
          </p:cNvSpPr>
          <p:nvPr>
            <p:ph type="sldNum" sz="quarter" idx="5"/>
          </p:nvPr>
        </p:nvSpPr>
        <p:spPr bwMode="auto">
          <a:noFill/>
          <a:ln>
            <a:miter lim="800000"/>
            <a:headEnd/>
            <a:tailEnd/>
          </a:ln>
        </p:spPr>
        <p:txBody>
          <a:bodyPr/>
          <a:lstStyle/>
          <a:p>
            <a:fld id="{235DE2DE-C5E8-43C2-B4B6-662406F1FB8E}" type="slidenum">
              <a:rPr lang="en-US"/>
              <a:pPr/>
              <a:t>52</a:t>
            </a:fld>
            <a:endParaRPr lang="en-US" dirty="0"/>
          </a:p>
        </p:txBody>
      </p:sp>
    </p:spTree>
    <p:extLst>
      <p:ext uri="{BB962C8B-B14F-4D97-AF65-F5344CB8AC3E}">
        <p14:creationId xmlns:p14="http://schemas.microsoft.com/office/powerpoint/2010/main" val="31750025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ＭＳ Ｐゴシック" pitchFamily="-65" charset="-128"/>
                <a:cs typeface="ＭＳ Ｐゴシック" pitchFamily="-65" charset="-128"/>
              </a:rPr>
              <a:t>Here’s how to determine</a:t>
            </a:r>
            <a:r>
              <a:rPr lang="en-US" sz="1200" kern="1200" baseline="0" dirty="0">
                <a:solidFill>
                  <a:schemeClr val="tx1"/>
                </a:solidFill>
                <a:effectLst/>
                <a:latin typeface="+mn-lt"/>
                <a:ea typeface="ＭＳ Ｐゴシック" pitchFamily="-65" charset="-128"/>
                <a:cs typeface="ＭＳ Ｐゴシック" pitchFamily="-65" charset="-128"/>
              </a:rPr>
              <a:t> how your soil drains, or holds water.</a:t>
            </a:r>
          </a:p>
          <a:p>
            <a:endParaRPr lang="en-US" sz="1200" kern="1200" dirty="0">
              <a:solidFill>
                <a:schemeClr val="tx1"/>
              </a:solidFill>
              <a:effectLst/>
              <a:latin typeface="+mn-lt"/>
              <a:ea typeface="ＭＳ Ｐゴシック" pitchFamily="-65" charset="-128"/>
              <a:cs typeface="ＭＳ Ｐゴシック" pitchFamily="-65" charset="-128"/>
            </a:endParaRPr>
          </a:p>
          <a:p>
            <a:r>
              <a:rPr lang="en-US" sz="1200" kern="1200" dirty="0">
                <a:solidFill>
                  <a:schemeClr val="tx1"/>
                </a:solidFill>
                <a:effectLst/>
                <a:latin typeface="+mn-lt"/>
                <a:ea typeface="ＭＳ Ｐゴシック" pitchFamily="-65" charset="-128"/>
                <a:cs typeface="ＭＳ Ｐゴシック" pitchFamily="-65" charset="-128"/>
              </a:rPr>
              <a:t>Dig a hole 3 feet deep near where you’re going to plant.  Fill with water.</a:t>
            </a:r>
          </a:p>
          <a:p>
            <a:r>
              <a:rPr lang="en-US" sz="1200" kern="1200" dirty="0">
                <a:solidFill>
                  <a:schemeClr val="tx1"/>
                </a:solidFill>
                <a:effectLst/>
                <a:latin typeface="+mn-lt"/>
                <a:ea typeface="ＭＳ Ｐゴシック" pitchFamily="-65" charset="-128"/>
                <a:cs typeface="ＭＳ Ｐゴシック" pitchFamily="-65" charset="-128"/>
              </a:rPr>
              <a:t>If it empties in less than 24 hours, you have good drainage.</a:t>
            </a:r>
          </a:p>
          <a:p>
            <a:r>
              <a:rPr lang="en-US" sz="1200" kern="1200" dirty="0">
                <a:solidFill>
                  <a:schemeClr val="tx1"/>
                </a:solidFill>
                <a:effectLst/>
                <a:latin typeface="+mn-lt"/>
                <a:ea typeface="ＭＳ Ｐゴシック" pitchFamily="-65" charset="-128"/>
                <a:cs typeface="ＭＳ Ｐゴシック" pitchFamily="-65" charset="-128"/>
              </a:rPr>
              <a:t>If it empties in 24 to 48 hours, that is marginal, but you can still plant.</a:t>
            </a:r>
          </a:p>
          <a:p>
            <a:r>
              <a:rPr lang="en-US" sz="1200" kern="1200" dirty="0">
                <a:solidFill>
                  <a:schemeClr val="tx1"/>
                </a:solidFill>
                <a:effectLst/>
                <a:latin typeface="+mn-lt"/>
                <a:ea typeface="ＭＳ Ｐゴシック" pitchFamily="-65" charset="-128"/>
                <a:cs typeface="ＭＳ Ｐゴシック" pitchFamily="-65" charset="-128"/>
              </a:rPr>
              <a:t>If it does not empty in 48 hours, select another site, or wait a whole year and in the meantime prepare the soil.</a:t>
            </a:r>
          </a:p>
          <a:p>
            <a:pPr eaLnBrk="1" hangingPunct="1">
              <a:spcBef>
                <a:spcPct val="0"/>
              </a:spcBef>
            </a:pPr>
            <a:endParaRPr lang="en-US" dirty="0"/>
          </a:p>
        </p:txBody>
      </p:sp>
      <p:sp>
        <p:nvSpPr>
          <p:cNvPr id="49156" name="Slide Number Placeholder 3"/>
          <p:cNvSpPr>
            <a:spLocks noGrp="1"/>
          </p:cNvSpPr>
          <p:nvPr>
            <p:ph type="sldNum" sz="quarter" idx="5"/>
          </p:nvPr>
        </p:nvSpPr>
        <p:spPr bwMode="auto">
          <a:noFill/>
          <a:ln>
            <a:miter lim="800000"/>
            <a:headEnd/>
            <a:tailEnd/>
          </a:ln>
        </p:spPr>
        <p:txBody>
          <a:bodyPr/>
          <a:lstStyle/>
          <a:p>
            <a:fld id="{D1C8E589-0F05-42D6-A7DE-39401F422BCC}" type="slidenum">
              <a:rPr lang="en-US"/>
              <a:pPr/>
              <a:t>53</a:t>
            </a:fld>
            <a:endParaRPr lang="en-US" dirty="0"/>
          </a:p>
        </p:txBody>
      </p:sp>
    </p:spTree>
    <p:extLst>
      <p:ext uri="{BB962C8B-B14F-4D97-AF65-F5344CB8AC3E}">
        <p14:creationId xmlns:p14="http://schemas.microsoft.com/office/powerpoint/2010/main" val="25710720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65" charset="-128"/>
                <a:cs typeface="ＭＳ Ｐゴシック" pitchFamily="-65" charset="-128"/>
              </a:rPr>
              <a:t>Most soils in Napa are composed of a lot of clay.  Have you found that kind of soil in YOUR garden?  The major problem with clay soil is that it is usually compacted, and lacks air, one of the four major components of soil.  This can be overcome to some extent.  I’m going to tell you how.</a:t>
            </a:r>
          </a:p>
          <a:p>
            <a:endParaRPr lang="en-US" dirty="0"/>
          </a:p>
          <a:p>
            <a:r>
              <a:rPr lang="en-US" dirty="0"/>
              <a:t>It’s called Sheet Mulching, or Lasagna method, or layering.</a:t>
            </a:r>
          </a:p>
        </p:txBody>
      </p:sp>
      <p:sp>
        <p:nvSpPr>
          <p:cNvPr id="4" name="Slide Number Placeholder 3"/>
          <p:cNvSpPr>
            <a:spLocks noGrp="1"/>
          </p:cNvSpPr>
          <p:nvPr>
            <p:ph type="sldNum" sz="quarter" idx="10"/>
          </p:nvPr>
        </p:nvSpPr>
        <p:spPr/>
        <p:txBody>
          <a:bodyPr/>
          <a:lstStyle/>
          <a:p>
            <a:fld id="{1F20D1DB-A05F-4C4A-ABF7-9FC2789E8A29}" type="slidenum">
              <a:rPr lang="en-US" smtClean="0"/>
              <a:pPr/>
              <a:t>54</a:t>
            </a:fld>
            <a:endParaRPr lang="en-US"/>
          </a:p>
        </p:txBody>
      </p:sp>
    </p:spTree>
    <p:extLst>
      <p:ext uri="{BB962C8B-B14F-4D97-AF65-F5344CB8AC3E}">
        <p14:creationId xmlns:p14="http://schemas.microsoft.com/office/powerpoint/2010/main" val="5014866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65" charset="-128"/>
                <a:cs typeface="ＭＳ Ｐゴシック" pitchFamily="-65" charset="-128"/>
              </a:rPr>
              <a:t>This method of soil preparation is good for EVERY soil, not just clay soil, so everyone should pay attention, no matter what kind of soil you have.  This method improves all soil types!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pitchFamily="-65" charset="-128"/>
              <a:cs typeface="ＭＳ Ｐゴシック" pitchFamily="-65" charset="-128"/>
            </a:endParaRPr>
          </a:p>
          <a:p>
            <a:r>
              <a:rPr lang="en-US" sz="1200" kern="1200" dirty="0">
                <a:solidFill>
                  <a:schemeClr val="tx1"/>
                </a:solidFill>
                <a:effectLst/>
                <a:latin typeface="+mn-lt"/>
                <a:ea typeface="ＭＳ Ｐゴシック" pitchFamily="-65" charset="-128"/>
                <a:cs typeface="ＭＳ Ｐゴシック" pitchFamily="-65" charset="-128"/>
              </a:rPr>
              <a:t>This method requires cardboard and compost.  </a:t>
            </a:r>
          </a:p>
          <a:p>
            <a:endParaRPr lang="en-US" sz="1200" kern="1200" dirty="0">
              <a:solidFill>
                <a:schemeClr val="tx1"/>
              </a:solidFill>
              <a:effectLst/>
              <a:latin typeface="+mn-lt"/>
              <a:ea typeface="ＭＳ Ｐゴシック" pitchFamily="-65" charset="-128"/>
              <a:cs typeface="ＭＳ Ｐゴシック" pitchFamily="-65" charset="-128"/>
            </a:endParaRPr>
          </a:p>
          <a:p>
            <a:r>
              <a:rPr lang="en-US" sz="1200" kern="1200" dirty="0">
                <a:solidFill>
                  <a:schemeClr val="tx1"/>
                </a:solidFill>
                <a:effectLst/>
                <a:latin typeface="+mn-lt"/>
                <a:ea typeface="ＭＳ Ｐゴシック" pitchFamily="-65" charset="-128"/>
                <a:cs typeface="ＭＳ Ｐゴシック" pitchFamily="-65" charset="-128"/>
              </a:rPr>
              <a:t>Large pieces of cardboard can be obtained at an appliance store or a big box store.  Remove as much tape as you can.  Lots and lots of newspaper works, too.</a:t>
            </a:r>
          </a:p>
          <a:p>
            <a:endParaRPr lang="en-US" sz="1200" kern="1200" dirty="0">
              <a:solidFill>
                <a:schemeClr val="tx1"/>
              </a:solidFill>
              <a:effectLst/>
              <a:latin typeface="+mn-lt"/>
              <a:ea typeface="ＭＳ Ｐゴシック" pitchFamily="-65" charset="-128"/>
              <a:cs typeface="ＭＳ Ｐゴシック" pitchFamily="-65" charset="-128"/>
            </a:endParaRPr>
          </a:p>
          <a:p>
            <a:r>
              <a:rPr lang="en-US" sz="1200" kern="1200" dirty="0">
                <a:solidFill>
                  <a:schemeClr val="tx1"/>
                </a:solidFill>
                <a:effectLst/>
                <a:latin typeface="+mn-lt"/>
                <a:ea typeface="ＭＳ Ｐゴシック" pitchFamily="-65" charset="-128"/>
                <a:cs typeface="ＭＳ Ｐゴシック" pitchFamily="-65" charset="-128"/>
              </a:rPr>
              <a:t>Compost can be obtained from Napa Recycling, from Upper Valley Disposal, Sonoma Compost Company in </a:t>
            </a:r>
            <a:r>
              <a:rPr lang="en-US" sz="1200" kern="1200" dirty="0" err="1">
                <a:solidFill>
                  <a:schemeClr val="tx1"/>
                </a:solidFill>
                <a:effectLst/>
                <a:latin typeface="+mn-lt"/>
                <a:ea typeface="ＭＳ Ｐゴシック" pitchFamily="-65" charset="-128"/>
                <a:cs typeface="ＭＳ Ｐゴシック" pitchFamily="-65" charset="-128"/>
              </a:rPr>
              <a:t>Nicasio</a:t>
            </a:r>
            <a:r>
              <a:rPr lang="en-US" sz="1200" kern="1200" dirty="0">
                <a:solidFill>
                  <a:schemeClr val="tx1"/>
                </a:solidFill>
                <a:effectLst/>
                <a:latin typeface="+mn-lt"/>
                <a:ea typeface="ＭＳ Ｐゴシック" pitchFamily="-65" charset="-128"/>
                <a:cs typeface="ＭＳ Ｐゴシック" pitchFamily="-65" charset="-128"/>
              </a:rPr>
              <a:t>—they have many different kinds of blends and mulches, Grab and Grow in Santa Rosa, and Soils Plus in Sonoma.</a:t>
            </a:r>
          </a:p>
          <a:p>
            <a:endParaRPr lang="en-US" sz="1200" kern="1200" dirty="0">
              <a:solidFill>
                <a:schemeClr val="tx1"/>
              </a:solidFill>
              <a:effectLst/>
              <a:latin typeface="+mn-lt"/>
              <a:ea typeface="ＭＳ Ｐゴシック" pitchFamily="-65" charset="-128"/>
              <a:cs typeface="ＭＳ Ｐゴシック" pitchFamily="-65"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65" charset="-128"/>
                <a:cs typeface="ＭＳ Ｐゴシック" pitchFamily="-65" charset="-128"/>
              </a:rPr>
              <a:t>You can remove existing weeds from your site, or leave them.  If you do this layering method correctly, they’ll die for lack of light!</a:t>
            </a:r>
          </a:p>
          <a:p>
            <a:endParaRPr lang="en-US" sz="1200" kern="1200" dirty="0">
              <a:solidFill>
                <a:schemeClr val="tx1"/>
              </a:solidFill>
              <a:effectLst/>
              <a:latin typeface="+mn-lt"/>
              <a:ea typeface="ＭＳ Ｐゴシック" pitchFamily="-65" charset="-128"/>
              <a:cs typeface="ＭＳ Ｐゴシック" pitchFamily="-65" charset="-128"/>
            </a:endParaRPr>
          </a:p>
          <a:p>
            <a:endParaRPr lang="en-US" sz="1200" kern="1200" dirty="0">
              <a:solidFill>
                <a:schemeClr val="tx1"/>
              </a:solidFill>
              <a:effectLst/>
              <a:latin typeface="+mn-lt"/>
              <a:ea typeface="ＭＳ Ｐゴシック" pitchFamily="-65" charset="-128"/>
              <a:cs typeface="ＭＳ Ｐゴシック" pitchFamily="-65" charset="-128"/>
            </a:endParaRPr>
          </a:p>
          <a:p>
            <a:endParaRPr lang="en-US" sz="1200" kern="1200" dirty="0">
              <a:solidFill>
                <a:schemeClr val="tx1"/>
              </a:solidFill>
              <a:effectLst/>
              <a:latin typeface="+mn-lt"/>
              <a:ea typeface="ＭＳ Ｐゴシック" pitchFamily="-65" charset="-128"/>
              <a:cs typeface="ＭＳ Ｐゴシック" pitchFamily="-65"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pitchFamily="-65" charset="-128"/>
              <a:cs typeface="ＭＳ Ｐゴシック" pitchFamily="-65" charset="-128"/>
            </a:endParaRPr>
          </a:p>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55</a:t>
            </a:fld>
            <a:endParaRPr lang="en-US"/>
          </a:p>
        </p:txBody>
      </p:sp>
    </p:spTree>
    <p:extLst>
      <p:ext uri="{BB962C8B-B14F-4D97-AF65-F5344CB8AC3E}">
        <p14:creationId xmlns:p14="http://schemas.microsoft.com/office/powerpoint/2010/main" val="3166046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7</a:t>
            </a:fld>
            <a:endParaRPr lang="en-US"/>
          </a:p>
        </p:txBody>
      </p:sp>
    </p:spTree>
    <p:extLst>
      <p:ext uri="{BB962C8B-B14F-4D97-AF65-F5344CB8AC3E}">
        <p14:creationId xmlns:p14="http://schemas.microsoft.com/office/powerpoint/2010/main" val="15542267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65" charset="-128"/>
                <a:cs typeface="ＭＳ Ｐゴシック" pitchFamily="-65" charset="-128"/>
              </a:rPr>
              <a:t>Layer the newspaper or cardboard in your planting area.  Overlap the pieces.  Water them down a bit if it’s not going to rain the next day.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65" charset="-128"/>
                <a:cs typeface="ＭＳ Ｐゴシック" pitchFamily="-65" charset="-128"/>
              </a:rPr>
              <a:t>Heck, water it down anyway!</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56</a:t>
            </a:fld>
            <a:endParaRPr lang="en-US"/>
          </a:p>
        </p:txBody>
      </p:sp>
    </p:spTree>
    <p:extLst>
      <p:ext uri="{BB962C8B-B14F-4D97-AF65-F5344CB8AC3E}">
        <p14:creationId xmlns:p14="http://schemas.microsoft.com/office/powerpoint/2010/main" val="5653829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65" charset="-128"/>
                <a:cs typeface="ＭＳ Ｐゴシック" pitchFamily="-65" charset="-128"/>
              </a:rPr>
              <a:t>Cover the cardboard with at least 3 inches of compost.  At least.  More if you have a lot of compost.  It will seem like a lot, but it will settle over the winter.</a:t>
            </a:r>
          </a:p>
          <a:p>
            <a:r>
              <a:rPr lang="en-US" sz="1200" kern="1200" dirty="0">
                <a:solidFill>
                  <a:schemeClr val="tx1"/>
                </a:solidFill>
                <a:effectLst/>
                <a:latin typeface="+mn-lt"/>
                <a:ea typeface="ＭＳ Ｐゴシック" pitchFamily="-65" charset="-128"/>
                <a:cs typeface="ＭＳ Ｐゴシック" pitchFamily="-65" charset="-128"/>
              </a:rPr>
              <a:t>Then just leave it until it’s time to plant your bare root or container grown tree.  The cardboard will deteriorate with rain, and over the winter, and with help from earthworms.</a:t>
            </a:r>
          </a:p>
          <a:p>
            <a:endParaRPr lang="en-US" sz="1200" kern="1200" dirty="0">
              <a:solidFill>
                <a:schemeClr val="tx1"/>
              </a:solidFill>
              <a:effectLst/>
              <a:latin typeface="+mn-lt"/>
              <a:ea typeface="ＭＳ Ｐゴシック" pitchFamily="-65" charset="-128"/>
              <a:cs typeface="ＭＳ Ｐゴシック" pitchFamily="-65" charset="-128"/>
            </a:endParaRPr>
          </a:p>
          <a:p>
            <a:r>
              <a:rPr lang="en-US" sz="1200" kern="1200" dirty="0">
                <a:solidFill>
                  <a:schemeClr val="tx1"/>
                </a:solidFill>
                <a:effectLst/>
                <a:latin typeface="+mn-lt"/>
                <a:ea typeface="ＭＳ Ｐゴシック" pitchFamily="-65" charset="-128"/>
                <a:cs typeface="ＭＳ Ｐゴシック" pitchFamily="-65" charset="-128"/>
              </a:rPr>
              <a:t>What happens is that the compost and cardboard keep the rain from slamming on the soil, and compacting it.</a:t>
            </a:r>
          </a:p>
          <a:p>
            <a:r>
              <a:rPr lang="en-US" sz="1200" kern="1200" dirty="0">
                <a:solidFill>
                  <a:schemeClr val="tx1"/>
                </a:solidFill>
                <a:effectLst/>
                <a:latin typeface="+mn-lt"/>
                <a:ea typeface="ＭＳ Ｐゴシック" pitchFamily="-65" charset="-128"/>
                <a:cs typeface="ＭＳ Ｐゴシック" pitchFamily="-65" charset="-128"/>
              </a:rPr>
              <a:t>Slowly,</a:t>
            </a:r>
            <a:r>
              <a:rPr lang="en-US" sz="1200" kern="1200" baseline="0" dirty="0">
                <a:solidFill>
                  <a:schemeClr val="tx1"/>
                </a:solidFill>
                <a:effectLst/>
                <a:latin typeface="+mn-lt"/>
                <a:ea typeface="ＭＳ Ｐゴシック" pitchFamily="-65" charset="-128"/>
                <a:cs typeface="ＭＳ Ｐゴシック" pitchFamily="-65" charset="-128"/>
              </a:rPr>
              <a:t> slowly, the cardboard deteriorates, and the organic goodness from the compost trickles into the clay.</a:t>
            </a:r>
          </a:p>
          <a:p>
            <a:r>
              <a:rPr lang="en-US" sz="1200" kern="1200" baseline="0" dirty="0">
                <a:solidFill>
                  <a:schemeClr val="tx1"/>
                </a:solidFill>
                <a:effectLst/>
                <a:latin typeface="+mn-lt"/>
                <a:ea typeface="ＭＳ Ｐゴシック" pitchFamily="-65" charset="-128"/>
                <a:cs typeface="ＭＳ Ｐゴシック" pitchFamily="-65" charset="-128"/>
              </a:rPr>
              <a:t>In the meantime, earthworms will be racing to the cardboard—worms LOVE cardboard, and working their aeration magic from below.</a:t>
            </a:r>
          </a:p>
          <a:p>
            <a:endParaRPr lang="en-US" sz="1200" kern="1200" baseline="0" dirty="0">
              <a:solidFill>
                <a:schemeClr val="tx1"/>
              </a:solidFill>
              <a:effectLst/>
              <a:latin typeface="+mn-lt"/>
              <a:ea typeface="ＭＳ Ｐゴシック" pitchFamily="-65" charset="-128"/>
              <a:cs typeface="ＭＳ Ｐゴシック" pitchFamily="-65" charset="-128"/>
            </a:endParaRPr>
          </a:p>
          <a:p>
            <a:r>
              <a:rPr lang="en-US" sz="1200" kern="1200" baseline="0" dirty="0">
                <a:solidFill>
                  <a:schemeClr val="tx1"/>
                </a:solidFill>
                <a:effectLst/>
                <a:latin typeface="+mn-lt"/>
                <a:ea typeface="ＭＳ Ｐゴシック" pitchFamily="-65" charset="-128"/>
                <a:cs typeface="ＭＳ Ｐゴシック" pitchFamily="-65" charset="-128"/>
              </a:rPr>
              <a:t>The result is that a year later, or sooner perhaps, you will have a lovely, rich place to plant—a fruit tree or anything else.</a:t>
            </a:r>
          </a:p>
          <a:p>
            <a:endParaRPr lang="en-US" sz="1200" kern="1200" dirty="0">
              <a:solidFill>
                <a:schemeClr val="tx1"/>
              </a:solidFill>
              <a:effectLst/>
              <a:latin typeface="+mn-lt"/>
              <a:ea typeface="ＭＳ Ｐゴシック" pitchFamily="-65" charset="-128"/>
              <a:cs typeface="ＭＳ Ｐゴシック" pitchFamily="-65" charset="-128"/>
            </a:endParaRPr>
          </a:p>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57</a:t>
            </a:fld>
            <a:endParaRPr lang="en-US"/>
          </a:p>
        </p:txBody>
      </p:sp>
    </p:spTree>
    <p:extLst>
      <p:ext uri="{BB962C8B-B14F-4D97-AF65-F5344CB8AC3E}">
        <p14:creationId xmlns:p14="http://schemas.microsoft.com/office/powerpoint/2010/main" val="12286996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65" charset="-128"/>
                <a:cs typeface="ＭＳ Ｐゴシック" pitchFamily="-65" charset="-128"/>
              </a:rPr>
              <a:t>Prepare the soil now.  This afternoon, or next Saturday at the latest.  That will give you time to get or order some compost!  You can also buy compost in bags from Orchard, or Home Depot, or Van </a:t>
            </a:r>
            <a:r>
              <a:rPr lang="en-US" sz="1200" kern="1200" dirty="0" err="1">
                <a:solidFill>
                  <a:schemeClr val="tx1"/>
                </a:solidFill>
                <a:effectLst/>
                <a:latin typeface="+mn-lt"/>
                <a:ea typeface="ＭＳ Ｐゴシック" pitchFamily="-65" charset="-128"/>
                <a:cs typeface="ＭＳ Ｐゴシック" pitchFamily="-65" charset="-128"/>
              </a:rPr>
              <a:t>Winden’s</a:t>
            </a:r>
            <a:r>
              <a:rPr lang="en-US" sz="1200" kern="1200" dirty="0">
                <a:solidFill>
                  <a:schemeClr val="tx1"/>
                </a:solidFill>
                <a:effectLst/>
                <a:latin typeface="+mn-lt"/>
                <a:ea typeface="ＭＳ Ｐゴシック" pitchFamily="-65" charset="-128"/>
                <a:cs typeface="ＭＳ Ｐゴシック" pitchFamily="-65" charset="-128"/>
              </a:rPr>
              <a:t> if you don’t have a large area to layer.</a:t>
            </a:r>
          </a:p>
          <a:p>
            <a:r>
              <a:rPr lang="en-US" sz="1200" kern="1200" dirty="0">
                <a:solidFill>
                  <a:schemeClr val="tx1"/>
                </a:solidFill>
                <a:effectLst/>
                <a:latin typeface="+mn-lt"/>
                <a:ea typeface="ＭＳ Ｐゴシック" pitchFamily="-65" charset="-128"/>
                <a:cs typeface="ＭＳ Ｐゴシック" pitchFamily="-65" charset="-128"/>
              </a:rPr>
              <a:t>When it is time to plant, just make the hole right through the compost and cardboard.  All that compost goodness around the edges is breakfast, lunch, and dinner for your baby tree.</a:t>
            </a:r>
          </a:p>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58</a:t>
            </a:fld>
            <a:endParaRPr lang="en-US"/>
          </a:p>
        </p:txBody>
      </p:sp>
    </p:spTree>
    <p:extLst>
      <p:ext uri="{BB962C8B-B14F-4D97-AF65-F5344CB8AC3E}">
        <p14:creationId xmlns:p14="http://schemas.microsoft.com/office/powerpoint/2010/main" val="33515903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65" charset="-128"/>
                <a:cs typeface="ＭＳ Ｐゴシック" pitchFamily="-65" charset="-128"/>
              </a:rPr>
              <a:t>If you have packed clay, get someone to rough it up a bit by tilling or pick axe.  And if you have packed clay and don’t want to do that, prepare the area anyway, and plant a container grown tree in the summer or bare root in January 2019.  </a:t>
            </a:r>
          </a:p>
          <a:p>
            <a:endParaRPr lang="en-US" b="1" dirty="0"/>
          </a:p>
          <a:p>
            <a:r>
              <a:rPr lang="en-US" b="1" dirty="0"/>
              <a:t>Remember – roots grow out more than they grow down.</a:t>
            </a:r>
          </a:p>
        </p:txBody>
      </p:sp>
      <p:sp>
        <p:nvSpPr>
          <p:cNvPr id="4" name="Slide Number Placeholder 3"/>
          <p:cNvSpPr>
            <a:spLocks noGrp="1"/>
          </p:cNvSpPr>
          <p:nvPr>
            <p:ph type="sldNum" sz="quarter" idx="10"/>
          </p:nvPr>
        </p:nvSpPr>
        <p:spPr/>
        <p:txBody>
          <a:bodyPr/>
          <a:lstStyle/>
          <a:p>
            <a:fld id="{1F20D1DB-A05F-4C4A-ABF7-9FC2789E8A29}" type="slidenum">
              <a:rPr lang="en-US" smtClean="0"/>
              <a:pPr/>
              <a:t>59</a:t>
            </a:fld>
            <a:endParaRPr lang="en-US" dirty="0"/>
          </a:p>
        </p:txBody>
      </p:sp>
    </p:spTree>
    <p:extLst>
      <p:ext uri="{BB962C8B-B14F-4D97-AF65-F5344CB8AC3E}">
        <p14:creationId xmlns:p14="http://schemas.microsoft.com/office/powerpoint/2010/main" val="26750459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65" charset="-128"/>
                <a:cs typeface="ＭＳ Ｐゴシック" pitchFamily="-65" charset="-128"/>
              </a:rPr>
              <a:t>See that slide?  If you have soil that routinely looks like this when it rains, by all means get that sheet mulching layering process started that I’m going to talk about in a minute, and wait till summer or even 2019 to plant.  </a:t>
            </a:r>
          </a:p>
        </p:txBody>
      </p:sp>
      <p:sp>
        <p:nvSpPr>
          <p:cNvPr id="4" name="Slide Number Placeholder 3"/>
          <p:cNvSpPr>
            <a:spLocks noGrp="1"/>
          </p:cNvSpPr>
          <p:nvPr>
            <p:ph type="sldNum" sz="quarter" idx="10"/>
          </p:nvPr>
        </p:nvSpPr>
        <p:spPr/>
        <p:txBody>
          <a:bodyPr/>
          <a:lstStyle/>
          <a:p>
            <a:fld id="{1F20D1DB-A05F-4C4A-ABF7-9FC2789E8A29}" type="slidenum">
              <a:rPr lang="en-US" smtClean="0"/>
              <a:pPr/>
              <a:t>60</a:t>
            </a:fld>
            <a:endParaRPr lang="en-US"/>
          </a:p>
        </p:txBody>
      </p:sp>
    </p:spTree>
    <p:extLst>
      <p:ext uri="{BB962C8B-B14F-4D97-AF65-F5344CB8AC3E}">
        <p14:creationId xmlns:p14="http://schemas.microsoft.com/office/powerpoint/2010/main" val="8526402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65" charset="-128"/>
                <a:cs typeface="ＭＳ Ｐゴシック" pitchFamily="-65" charset="-128"/>
              </a:rPr>
              <a:t>Now you have a bare root tree from a reputable nursery.  If you’re going to plant it right away, soak it.  If you’re not going to plant it right away, heel it in.  This means put it on its side and loosely cover the roots with soil.  Please don’t let it dry out or freeze.  Get it planted as soon as you can!</a:t>
            </a:r>
          </a:p>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61</a:t>
            </a:fld>
            <a:endParaRPr lang="en-US"/>
          </a:p>
        </p:txBody>
      </p:sp>
    </p:spTree>
    <p:extLst>
      <p:ext uri="{BB962C8B-B14F-4D97-AF65-F5344CB8AC3E}">
        <p14:creationId xmlns:p14="http://schemas.microsoft.com/office/powerpoint/2010/main" val="3018382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62</a:t>
            </a:fld>
            <a:endParaRPr lang="en-US" dirty="0"/>
          </a:p>
        </p:txBody>
      </p:sp>
    </p:spTree>
    <p:extLst>
      <p:ext uri="{BB962C8B-B14F-4D97-AF65-F5344CB8AC3E}">
        <p14:creationId xmlns:p14="http://schemas.microsoft.com/office/powerpoint/2010/main" val="29261184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65" charset="-128"/>
                <a:cs typeface="ＭＳ Ｐゴシック" pitchFamily="-65" charset="-128"/>
              </a:rPr>
              <a:t>Have a look at the roots.  Remove broken or kinked ones.  Please don’t shorten a long root—make the hole wider.</a:t>
            </a:r>
          </a:p>
        </p:txBody>
      </p:sp>
      <p:sp>
        <p:nvSpPr>
          <p:cNvPr id="4" name="Slide Number Placeholder 3"/>
          <p:cNvSpPr>
            <a:spLocks noGrp="1"/>
          </p:cNvSpPr>
          <p:nvPr>
            <p:ph type="sldNum" sz="quarter" idx="10"/>
          </p:nvPr>
        </p:nvSpPr>
        <p:spPr/>
        <p:txBody>
          <a:bodyPr/>
          <a:lstStyle/>
          <a:p>
            <a:fld id="{1F20D1DB-A05F-4C4A-ABF7-9FC2789E8A29}" type="slidenum">
              <a:rPr lang="en-US" smtClean="0"/>
              <a:pPr/>
              <a:t>63</a:t>
            </a:fld>
            <a:endParaRPr lang="en-US"/>
          </a:p>
        </p:txBody>
      </p:sp>
    </p:spTree>
    <p:extLst>
      <p:ext uri="{BB962C8B-B14F-4D97-AF65-F5344CB8AC3E}">
        <p14:creationId xmlns:p14="http://schemas.microsoft.com/office/powerpoint/2010/main" val="6385389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65" charset="-128"/>
                <a:cs typeface="ＭＳ Ｐゴシック" pitchFamily="-65" charset="-128"/>
              </a:rPr>
              <a:t>The planting hole.  Wider is much more important than deep.  The hole needs to be only as deep as the bare roots are long.  And at least twice as wide as the bare roots spread.  </a:t>
            </a:r>
          </a:p>
          <a:p>
            <a:endParaRPr lang="en-US" sz="1200" kern="1200" dirty="0">
              <a:solidFill>
                <a:schemeClr val="tx1"/>
              </a:solidFill>
              <a:effectLst/>
              <a:latin typeface="+mn-lt"/>
              <a:ea typeface="ＭＳ Ｐゴシック" pitchFamily="-65" charset="-128"/>
              <a:cs typeface="ＭＳ Ｐゴシック" pitchFamily="-65" charset="-128"/>
            </a:endParaRPr>
          </a:p>
          <a:p>
            <a:r>
              <a:rPr lang="en-US" sz="1200" kern="1200" dirty="0">
                <a:solidFill>
                  <a:schemeClr val="tx1"/>
                </a:solidFill>
                <a:effectLst/>
                <a:latin typeface="+mn-lt"/>
                <a:ea typeface="ＭＳ Ｐゴシック" pitchFamily="-65" charset="-128"/>
                <a:cs typeface="ＭＳ Ｐゴシック" pitchFamily="-65" charset="-128"/>
              </a:rPr>
              <a:t>Please do not add fertilizer or amendments to the</a:t>
            </a:r>
            <a:r>
              <a:rPr lang="en-US" sz="1200" kern="1200" baseline="0" dirty="0">
                <a:solidFill>
                  <a:schemeClr val="tx1"/>
                </a:solidFill>
                <a:effectLst/>
                <a:latin typeface="+mn-lt"/>
                <a:ea typeface="ＭＳ Ｐゴシック" pitchFamily="-65" charset="-128"/>
                <a:cs typeface="ＭＳ Ｐゴシック" pitchFamily="-65" charset="-128"/>
              </a:rPr>
              <a:t> planting hole.  They are not needed in our area, and especially if you have prepared your planting area with organic material—compost.</a:t>
            </a:r>
          </a:p>
          <a:p>
            <a:endParaRPr lang="en-US" sz="1200" kern="1200" baseline="0" dirty="0">
              <a:solidFill>
                <a:schemeClr val="tx1"/>
              </a:solidFill>
              <a:effectLst/>
              <a:latin typeface="+mn-lt"/>
              <a:ea typeface="ＭＳ Ｐゴシック" pitchFamily="-65" charset="-128"/>
              <a:cs typeface="ＭＳ Ｐゴシック" pitchFamily="-65" charset="-128"/>
            </a:endParaRPr>
          </a:p>
          <a:p>
            <a:r>
              <a:rPr lang="en-US" sz="1200" kern="1200" baseline="0" dirty="0">
                <a:solidFill>
                  <a:schemeClr val="tx1"/>
                </a:solidFill>
                <a:effectLst/>
                <a:latin typeface="+mn-lt"/>
                <a:ea typeface="ＭＳ Ｐゴシック" pitchFamily="-65" charset="-128"/>
                <a:cs typeface="ＭＳ Ｐゴシック" pitchFamily="-65" charset="-128"/>
              </a:rPr>
              <a:t>Remember, roots grow out, so it’s important that the areas the roots are growing in to have the nutrients that compost provides.</a:t>
            </a:r>
          </a:p>
          <a:p>
            <a:endParaRPr lang="en-US" sz="1200" kern="1200" dirty="0">
              <a:solidFill>
                <a:schemeClr val="tx1"/>
              </a:solidFill>
              <a:effectLst/>
              <a:latin typeface="+mn-lt"/>
              <a:ea typeface="ＭＳ Ｐゴシック" pitchFamily="-65" charset="-128"/>
              <a:cs typeface="ＭＳ Ｐゴシック" pitchFamily="-65" charset="-128"/>
            </a:endParaRPr>
          </a:p>
        </p:txBody>
      </p:sp>
      <p:sp>
        <p:nvSpPr>
          <p:cNvPr id="4" name="Slide Number Placeholder 3"/>
          <p:cNvSpPr>
            <a:spLocks noGrp="1"/>
          </p:cNvSpPr>
          <p:nvPr>
            <p:ph type="sldNum" sz="quarter" idx="10"/>
          </p:nvPr>
        </p:nvSpPr>
        <p:spPr/>
        <p:txBody>
          <a:bodyPr/>
          <a:lstStyle/>
          <a:p>
            <a:fld id="{1F20D1DB-A05F-4C4A-ABF7-9FC2789E8A29}" type="slidenum">
              <a:rPr lang="en-US" smtClean="0"/>
              <a:pPr/>
              <a:t>64</a:t>
            </a:fld>
            <a:endParaRPr lang="en-US" dirty="0"/>
          </a:p>
        </p:txBody>
      </p:sp>
    </p:spTree>
    <p:extLst>
      <p:ext uri="{BB962C8B-B14F-4D97-AF65-F5344CB8AC3E}">
        <p14:creationId xmlns:p14="http://schemas.microsoft.com/office/powerpoint/2010/main" val="674723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65" charset="-128"/>
                <a:cs typeface="ＭＳ Ｐゴシック" pitchFamily="-65" charset="-128"/>
              </a:rPr>
              <a:t>Please do not add fertilizer or amendments to the</a:t>
            </a:r>
            <a:r>
              <a:rPr lang="en-US" sz="1200" kern="1200" baseline="0" dirty="0">
                <a:solidFill>
                  <a:schemeClr val="tx1"/>
                </a:solidFill>
                <a:effectLst/>
                <a:latin typeface="+mn-lt"/>
                <a:ea typeface="ＭＳ Ｐゴシック" pitchFamily="-65" charset="-128"/>
                <a:cs typeface="ＭＳ Ｐゴシック" pitchFamily="-65" charset="-128"/>
              </a:rPr>
              <a:t> planting hole.  They are not needed in our area, and especially if you have prepared your planting area with organic material—compost.</a:t>
            </a:r>
          </a:p>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65</a:t>
            </a:fld>
            <a:endParaRPr lang="en-US" dirty="0"/>
          </a:p>
        </p:txBody>
      </p:sp>
    </p:spTree>
    <p:extLst>
      <p:ext uri="{BB962C8B-B14F-4D97-AF65-F5344CB8AC3E}">
        <p14:creationId xmlns:p14="http://schemas.microsoft.com/office/powerpoint/2010/main" val="2316123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8</a:t>
            </a:fld>
            <a:endParaRPr lang="en-US"/>
          </a:p>
        </p:txBody>
      </p:sp>
    </p:spTree>
    <p:extLst>
      <p:ext uri="{BB962C8B-B14F-4D97-AF65-F5344CB8AC3E}">
        <p14:creationId xmlns:p14="http://schemas.microsoft.com/office/powerpoint/2010/main" val="3074285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65" charset="-128"/>
                <a:cs typeface="ＭＳ Ｐゴシック" pitchFamily="-65" charset="-128"/>
              </a:rPr>
              <a:t>Place the tree in the hole to see if it is wide enough to accommodate the roots.</a:t>
            </a:r>
          </a:p>
          <a:p>
            <a:r>
              <a:rPr lang="en-US" sz="1200" kern="1200" dirty="0">
                <a:solidFill>
                  <a:schemeClr val="tx1"/>
                </a:solidFill>
                <a:effectLst/>
                <a:latin typeface="+mn-lt"/>
                <a:ea typeface="ＭＳ Ｐゴシック" pitchFamily="-65" charset="-128"/>
                <a:cs typeface="ＭＳ Ｐゴシック" pitchFamily="-65" charset="-128"/>
              </a:rPr>
              <a:t>Build a mound in the bottom of the hole so the roots can drape over it.  Adjust as needed!</a:t>
            </a:r>
          </a:p>
          <a:p>
            <a:r>
              <a:rPr lang="en-US" sz="1200" kern="1200" dirty="0">
                <a:solidFill>
                  <a:schemeClr val="tx1"/>
                </a:solidFill>
                <a:effectLst/>
                <a:latin typeface="+mn-lt"/>
                <a:ea typeface="ＭＳ Ｐゴシック" pitchFamily="-65" charset="-128"/>
                <a:cs typeface="ＭＳ Ｐゴシック" pitchFamily="-65" charset="-128"/>
              </a:rPr>
              <a:t>Place the tree on top of the mound.</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65" charset="-128"/>
                <a:cs typeface="ＭＳ Ｐゴシック" pitchFamily="-65" charset="-128"/>
              </a:rPr>
              <a:t>Position the graft union so it is 2 to 4 inches above the soil and facing northeast.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pitchFamily="-65" charset="-128"/>
              <a:cs typeface="ＭＳ Ｐゴシック" pitchFamily="-65" charset="-128"/>
            </a:endParaRPr>
          </a:p>
          <a:p>
            <a:r>
              <a:rPr lang="en-US" sz="1200" kern="1200" dirty="0">
                <a:solidFill>
                  <a:schemeClr val="tx1"/>
                </a:solidFill>
                <a:effectLst/>
                <a:latin typeface="+mn-lt"/>
                <a:ea typeface="ＭＳ Ｐゴシック" pitchFamily="-65" charset="-128"/>
                <a:cs typeface="ＭＳ Ｐゴシック" pitchFamily="-65" charset="-128"/>
              </a:rPr>
              <a:t>Fill the hole with the excavated soil.  Tamp down the soil gently.  Water it.</a:t>
            </a:r>
          </a:p>
          <a:p>
            <a:r>
              <a:rPr lang="en-US" sz="1200" kern="1200" dirty="0">
                <a:solidFill>
                  <a:schemeClr val="tx1"/>
                </a:solidFill>
                <a:effectLst/>
                <a:latin typeface="+mn-lt"/>
                <a:ea typeface="ＭＳ Ｐゴシック" pitchFamily="-65" charset="-128"/>
                <a:cs typeface="ＭＳ Ｐゴシック" pitchFamily="-65" charset="-128"/>
              </a:rPr>
              <a:t>Make an irrigation basin around the newly planted tree for future watering.  Meredith is going to have more to say about this in a minute.</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pitchFamily="-65" charset="-128"/>
              <a:cs typeface="ＭＳ Ｐゴシック" pitchFamily="-65" charset="-128"/>
            </a:endParaRPr>
          </a:p>
          <a:p>
            <a:endParaRPr lang="en-US" sz="1200" kern="1200" dirty="0">
              <a:solidFill>
                <a:schemeClr val="tx1"/>
              </a:solidFill>
              <a:effectLst/>
              <a:latin typeface="+mn-lt"/>
              <a:ea typeface="ＭＳ Ｐゴシック" pitchFamily="-65" charset="-128"/>
              <a:cs typeface="ＭＳ Ｐゴシック" pitchFamily="-65" charset="-128"/>
            </a:endParaRPr>
          </a:p>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66</a:t>
            </a:fld>
            <a:endParaRPr lang="en-US" dirty="0"/>
          </a:p>
        </p:txBody>
      </p:sp>
    </p:spTree>
    <p:extLst>
      <p:ext uri="{BB962C8B-B14F-4D97-AF65-F5344CB8AC3E}">
        <p14:creationId xmlns:p14="http://schemas.microsoft.com/office/powerpoint/2010/main" val="30604907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67</a:t>
            </a:fld>
            <a:endParaRPr lang="en-US"/>
          </a:p>
        </p:txBody>
      </p:sp>
    </p:spTree>
    <p:extLst>
      <p:ext uri="{BB962C8B-B14F-4D97-AF65-F5344CB8AC3E}">
        <p14:creationId xmlns:p14="http://schemas.microsoft.com/office/powerpoint/2010/main" val="9475922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65" charset="-128"/>
                <a:cs typeface="ＭＳ Ｐゴシック" pitchFamily="-65" charset="-128"/>
              </a:rPr>
              <a:t>Here you have a container grown tree from a reputable nursery.</a:t>
            </a:r>
          </a:p>
          <a:p>
            <a:r>
              <a:rPr lang="en-US" sz="1200" kern="1200" dirty="0">
                <a:solidFill>
                  <a:schemeClr val="tx1"/>
                </a:solidFill>
                <a:effectLst/>
                <a:latin typeface="+mn-lt"/>
                <a:ea typeface="ＭＳ Ｐゴシック" pitchFamily="-65" charset="-128"/>
                <a:cs typeface="ＭＳ Ｐゴシック" pitchFamily="-65" charset="-128"/>
              </a:rPr>
              <a:t>Once again, focus on wider rather than deeper.  The planting hole for a container grown tree should be 2 to 3 times as wide as the root ball, but only needs to be as deep as the root ball.</a:t>
            </a:r>
          </a:p>
          <a:p>
            <a:endParaRPr lang="en-US" b="1"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68</a:t>
            </a:fld>
            <a:endParaRPr lang="en-US" dirty="0"/>
          </a:p>
        </p:txBody>
      </p:sp>
    </p:spTree>
    <p:extLst>
      <p:ext uri="{BB962C8B-B14F-4D97-AF65-F5344CB8AC3E}">
        <p14:creationId xmlns:p14="http://schemas.microsoft.com/office/powerpoint/2010/main" val="10576951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65" charset="-128"/>
                <a:cs typeface="ＭＳ Ｐゴシック" pitchFamily="-65" charset="-128"/>
              </a:rPr>
              <a:t>Gently ease the tree from the container.  Please don’t pull on the trunk!</a:t>
            </a:r>
          </a:p>
          <a:p>
            <a:r>
              <a:rPr lang="en-US" sz="1200" kern="1200" dirty="0">
                <a:solidFill>
                  <a:schemeClr val="tx1"/>
                </a:solidFill>
                <a:effectLst/>
                <a:latin typeface="+mn-lt"/>
                <a:ea typeface="ＭＳ Ｐゴシック" pitchFamily="-65" charset="-128"/>
                <a:cs typeface="ＭＳ Ｐゴシック" pitchFamily="-65" charset="-128"/>
              </a:rPr>
              <a:t>Check for girdling or circling roots.  If there are some, pull them GENTLY away from the root ball before planting.</a:t>
            </a:r>
          </a:p>
          <a:p>
            <a:endParaRPr lang="en-US" b="1"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69</a:t>
            </a:fld>
            <a:endParaRPr lang="en-US" dirty="0"/>
          </a:p>
        </p:txBody>
      </p:sp>
    </p:spTree>
    <p:extLst>
      <p:ext uri="{BB962C8B-B14F-4D97-AF65-F5344CB8AC3E}">
        <p14:creationId xmlns:p14="http://schemas.microsoft.com/office/powerpoint/2010/main" val="6934394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65" charset="-128"/>
                <a:cs typeface="ＭＳ Ｐゴシック" pitchFamily="-65" charset="-128"/>
              </a:rPr>
              <a:t>Place the tree in the hole with the graft union 3 to 4 inches above the surrounding soil, and face the graft union northeast.  Adjust bottom of the hole with soil so tree is at the correct level.</a:t>
            </a:r>
          </a:p>
          <a:p>
            <a:r>
              <a:rPr lang="en-US" sz="1200" kern="1200" dirty="0">
                <a:solidFill>
                  <a:schemeClr val="tx1"/>
                </a:solidFill>
                <a:effectLst/>
                <a:latin typeface="+mn-lt"/>
                <a:ea typeface="ＭＳ Ｐゴシック" pitchFamily="-65" charset="-128"/>
                <a:cs typeface="ＭＳ Ｐゴシック" pitchFamily="-65" charset="-128"/>
              </a:rPr>
              <a:t>As with the bare root tree, backfill with the excavated soil.  Tamp gently, and water thoroughly.  Make an irrigation basin, or prepare irrigation line right away.  That’s more from Meredith.</a:t>
            </a:r>
          </a:p>
          <a:p>
            <a:endParaRPr lang="en-US" b="1"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70</a:t>
            </a:fld>
            <a:endParaRPr lang="en-US" dirty="0"/>
          </a:p>
        </p:txBody>
      </p:sp>
    </p:spTree>
    <p:extLst>
      <p:ext uri="{BB962C8B-B14F-4D97-AF65-F5344CB8AC3E}">
        <p14:creationId xmlns:p14="http://schemas.microsoft.com/office/powerpoint/2010/main" val="6306743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65" charset="-128"/>
                <a:cs typeface="ＭＳ Ｐゴシック" pitchFamily="-65" charset="-128"/>
              </a:rPr>
              <a:t>Both bare root and container grown trees need some sunscreen.  Sunscreen for baby trees is white (or light) interior latex paint and water, 50/50. </a:t>
            </a:r>
          </a:p>
        </p:txBody>
      </p:sp>
      <p:sp>
        <p:nvSpPr>
          <p:cNvPr id="4" name="Slide Number Placeholder 3"/>
          <p:cNvSpPr>
            <a:spLocks noGrp="1"/>
          </p:cNvSpPr>
          <p:nvPr>
            <p:ph type="sldNum" sz="quarter" idx="10"/>
          </p:nvPr>
        </p:nvSpPr>
        <p:spPr/>
        <p:txBody>
          <a:bodyPr/>
          <a:lstStyle/>
          <a:p>
            <a:fld id="{1F20D1DB-A05F-4C4A-ABF7-9FC2789E8A29}" type="slidenum">
              <a:rPr lang="en-US" smtClean="0"/>
              <a:pPr/>
              <a:t>71</a:t>
            </a:fld>
            <a:endParaRPr lang="en-US" dirty="0"/>
          </a:p>
        </p:txBody>
      </p:sp>
    </p:spTree>
    <p:extLst>
      <p:ext uri="{BB962C8B-B14F-4D97-AF65-F5344CB8AC3E}">
        <p14:creationId xmlns:p14="http://schemas.microsoft.com/office/powerpoint/2010/main" val="2853169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65" charset="-128"/>
                <a:cs typeface="ＭＳ Ｐゴシック" pitchFamily="-65" charset="-128"/>
              </a:rPr>
              <a:t>Both bare root and container grown trees need some mulch.  If you’ve planted in your cardboard and compost layers, all you need to do is tidy it up.  Keep the compost and soil away from the graft union and trunk of the tree.</a:t>
            </a:r>
          </a:p>
          <a:p>
            <a:endParaRPr lang="en-US" b="1"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72</a:t>
            </a:fld>
            <a:endParaRPr lang="en-US" dirty="0"/>
          </a:p>
        </p:txBody>
      </p:sp>
    </p:spTree>
    <p:extLst>
      <p:ext uri="{BB962C8B-B14F-4D97-AF65-F5344CB8AC3E}">
        <p14:creationId xmlns:p14="http://schemas.microsoft.com/office/powerpoint/2010/main" val="25500083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65" charset="-128"/>
                <a:cs typeface="ＭＳ Ｐゴシック" pitchFamily="-65" charset="-128"/>
              </a:rPr>
              <a:t>Both bare root and container grown trees need some mulch.  If you’ve planted in your cardboard and compost layers, all you need to do is tidy it up.  Keep the compost and soil away from the graft union and trunk of the tree</a:t>
            </a:r>
            <a:r>
              <a:rPr lang="en-US" dirty="0">
                <a:effectLst/>
              </a:rPr>
              <a:t> </a:t>
            </a:r>
          </a:p>
          <a:p>
            <a:endParaRPr lang="en-US" b="1" dirty="0">
              <a:effectLst/>
            </a:endParaRPr>
          </a:p>
          <a:p>
            <a:endParaRPr lang="en-US" b="1"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73</a:t>
            </a:fld>
            <a:endParaRPr lang="en-US" dirty="0"/>
          </a:p>
        </p:txBody>
      </p:sp>
    </p:spTree>
    <p:extLst>
      <p:ext uri="{BB962C8B-B14F-4D97-AF65-F5344CB8AC3E}">
        <p14:creationId xmlns:p14="http://schemas.microsoft.com/office/powerpoint/2010/main" val="315615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65" charset="-128"/>
                <a:cs typeface="ＭＳ Ｐゴシック" pitchFamily="-65" charset="-128"/>
              </a:rPr>
              <a:t>Are there other alternatives for planting bare root and container grown fruit trees?  </a:t>
            </a:r>
          </a:p>
          <a:p>
            <a:r>
              <a:rPr lang="en-US" sz="1200" kern="1200" dirty="0">
                <a:solidFill>
                  <a:schemeClr val="tx1"/>
                </a:solidFill>
                <a:effectLst/>
                <a:latin typeface="+mn-lt"/>
                <a:ea typeface="ＭＳ Ｐゴシック" pitchFamily="-65" charset="-128"/>
                <a:cs typeface="ＭＳ Ｐゴシック" pitchFamily="-65" charset="-128"/>
              </a:rPr>
              <a:t>YES!</a:t>
            </a:r>
          </a:p>
          <a:p>
            <a:r>
              <a:rPr lang="en-US" sz="1200" kern="1200" dirty="0">
                <a:solidFill>
                  <a:schemeClr val="tx1"/>
                </a:solidFill>
                <a:effectLst/>
                <a:latin typeface="+mn-lt"/>
                <a:ea typeface="ＭＳ Ｐゴシック" pitchFamily="-65" charset="-128"/>
                <a:cs typeface="ＭＳ Ｐゴシック" pitchFamily="-65" charset="-128"/>
              </a:rPr>
              <a:t>Helen mentioned them earlier.</a:t>
            </a:r>
          </a:p>
          <a:p>
            <a:r>
              <a:rPr lang="en-US" sz="1200" kern="1200" dirty="0">
                <a:solidFill>
                  <a:schemeClr val="tx1"/>
                </a:solidFill>
                <a:effectLst/>
                <a:latin typeface="+mn-lt"/>
                <a:ea typeface="ＭＳ Ｐゴシック" pitchFamily="-65" charset="-128"/>
                <a:cs typeface="ＭＳ Ｐゴシック" pitchFamily="-65" charset="-128"/>
              </a:rPr>
              <a:t>Consider planting in a raised bed.  You can do the same soil preparation if you have an existing raised bed, or if it’s a new one, use a good quality planting mix.   And here’s a caveat.  Depending on how high your raised bed is, consider the root stock carefully.  Even a tree on semi-dwarf rootstock in an 18 inch raised bed is going to be that much taller for all the care and cultivation tasks needed.  </a:t>
            </a:r>
          </a:p>
          <a:p>
            <a:r>
              <a:rPr lang="en-US" sz="1200" kern="1200" dirty="0">
                <a:solidFill>
                  <a:schemeClr val="tx1"/>
                </a:solidFill>
                <a:effectLst/>
                <a:latin typeface="+mn-lt"/>
                <a:ea typeface="ＭＳ Ｐゴシック" pitchFamily="-65" charset="-128"/>
                <a:cs typeface="ＭＳ Ｐゴシック" pitchFamily="-65" charset="-128"/>
              </a:rPr>
              <a:t>You can also plant in a VERY LARGE container.  Or</a:t>
            </a:r>
            <a:r>
              <a:rPr lang="en-US" sz="1200" kern="1200" baseline="0" dirty="0">
                <a:solidFill>
                  <a:schemeClr val="tx1"/>
                </a:solidFill>
                <a:effectLst/>
                <a:latin typeface="+mn-lt"/>
                <a:ea typeface="ＭＳ Ｐゴシック" pitchFamily="-65" charset="-128"/>
                <a:cs typeface="ＭＳ Ｐゴシック" pitchFamily="-65" charset="-128"/>
              </a:rPr>
              <a:t> plant 3 or 4 in a hole.  </a:t>
            </a:r>
            <a:endParaRPr lang="en-US" sz="1200" kern="1200" dirty="0">
              <a:solidFill>
                <a:schemeClr val="tx1"/>
              </a:solidFill>
              <a:effectLst/>
              <a:latin typeface="+mn-lt"/>
              <a:ea typeface="ＭＳ Ｐゴシック" pitchFamily="-65" charset="-128"/>
              <a:cs typeface="ＭＳ Ｐゴシック" pitchFamily="-65" charset="-128"/>
            </a:endParaRPr>
          </a:p>
          <a:p>
            <a:endParaRPr lang="en-US" sz="1200" kern="1200" dirty="0">
              <a:solidFill>
                <a:schemeClr val="tx1"/>
              </a:solidFill>
              <a:effectLst/>
              <a:latin typeface="+mn-lt"/>
              <a:ea typeface="ＭＳ Ｐゴシック" pitchFamily="-65" charset="-128"/>
              <a:cs typeface="ＭＳ Ｐゴシック" pitchFamily="-65" charset="-128"/>
            </a:endParaRPr>
          </a:p>
          <a:p>
            <a:r>
              <a:rPr lang="en-US" sz="1200" kern="1200" dirty="0">
                <a:solidFill>
                  <a:schemeClr val="tx1"/>
                </a:solidFill>
                <a:effectLst/>
                <a:latin typeface="+mn-lt"/>
                <a:ea typeface="ＭＳ Ｐゴシック" pitchFamily="-65" charset="-128"/>
                <a:cs typeface="ＭＳ Ｐゴシック" pitchFamily="-65" charset="-128"/>
              </a:rPr>
              <a:t>If you are considering planting into a container, choose a tree with dwarfing rootstock, be consistent about repotting and root pruning, and use a good quality planting mix.</a:t>
            </a:r>
          </a:p>
          <a:p>
            <a:endParaRPr lang="en-US" sz="1200" kern="1200" dirty="0">
              <a:solidFill>
                <a:schemeClr val="tx1"/>
              </a:solidFill>
              <a:effectLst/>
              <a:latin typeface="+mn-lt"/>
              <a:ea typeface="ＭＳ Ｐゴシック" pitchFamily="-65" charset="-128"/>
              <a:cs typeface="ＭＳ Ｐゴシック" pitchFamily="-65" charset="-128"/>
            </a:endParaRPr>
          </a:p>
          <a:p>
            <a:r>
              <a:rPr lang="en-US" sz="1200" kern="1200" dirty="0">
                <a:solidFill>
                  <a:schemeClr val="tx1"/>
                </a:solidFill>
                <a:effectLst/>
                <a:latin typeface="+mn-lt"/>
                <a:ea typeface="ＭＳ Ｐゴシック" pitchFamily="-65" charset="-128"/>
                <a:cs typeface="ＭＳ Ｐゴシック" pitchFamily="-65" charset="-128"/>
              </a:rPr>
              <a:t>So.  Questions before I turn this over to Meredith who will talk about what to do and what to look for after you’ve planted your tree?</a:t>
            </a:r>
          </a:p>
          <a:p>
            <a:endParaRPr lang="en-US" sz="1200" kern="1200" dirty="0">
              <a:solidFill>
                <a:schemeClr val="tx1"/>
              </a:solidFill>
              <a:effectLst/>
              <a:latin typeface="+mn-lt"/>
              <a:ea typeface="ＭＳ Ｐゴシック" pitchFamily="-65" charset="-128"/>
              <a:cs typeface="ＭＳ Ｐゴシック" pitchFamily="-65" charset="-128"/>
            </a:endParaRPr>
          </a:p>
        </p:txBody>
      </p:sp>
      <p:sp>
        <p:nvSpPr>
          <p:cNvPr id="4" name="Slide Number Placeholder 3"/>
          <p:cNvSpPr>
            <a:spLocks noGrp="1"/>
          </p:cNvSpPr>
          <p:nvPr>
            <p:ph type="sldNum" sz="quarter" idx="10"/>
          </p:nvPr>
        </p:nvSpPr>
        <p:spPr/>
        <p:txBody>
          <a:bodyPr/>
          <a:lstStyle/>
          <a:p>
            <a:fld id="{1F20D1DB-A05F-4C4A-ABF7-9FC2789E8A29}" type="slidenum">
              <a:rPr lang="en-US" smtClean="0"/>
              <a:pPr/>
              <a:t>74</a:t>
            </a:fld>
            <a:endParaRPr lang="en-US" dirty="0"/>
          </a:p>
        </p:txBody>
      </p:sp>
    </p:spTree>
    <p:extLst>
      <p:ext uri="{BB962C8B-B14F-4D97-AF65-F5344CB8AC3E}">
        <p14:creationId xmlns:p14="http://schemas.microsoft.com/office/powerpoint/2010/main" val="4392521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75</a:t>
            </a:fld>
            <a:endParaRPr lang="en-US" dirty="0"/>
          </a:p>
        </p:txBody>
      </p:sp>
    </p:spTree>
    <p:extLst>
      <p:ext uri="{BB962C8B-B14F-4D97-AF65-F5344CB8AC3E}">
        <p14:creationId xmlns:p14="http://schemas.microsoft.com/office/powerpoint/2010/main" val="587555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This is really hard to read—you can find it online by searching for USDA Zones.</a:t>
            </a:r>
          </a:p>
          <a:p>
            <a:r>
              <a:rPr lang="en-US"/>
              <a:t>What is important here is our USDA zones in Napa County indicating the average annual extreme minimum temperature.</a:t>
            </a:r>
          </a:p>
          <a:p>
            <a:r>
              <a:rPr lang="en-US"/>
              <a:t>Zone 9b, zip 94558, 94574, 94508:  25-30 F</a:t>
            </a:r>
          </a:p>
          <a:p>
            <a:r>
              <a:rPr lang="en-US"/>
              <a:t>Zone 9a, zip 94515:  20-25 F</a:t>
            </a:r>
          </a:p>
        </p:txBody>
      </p:sp>
      <p:sp>
        <p:nvSpPr>
          <p:cNvPr id="10244" name="Slide Number Placeholder 3"/>
          <p:cNvSpPr>
            <a:spLocks noGrp="1"/>
          </p:cNvSpPr>
          <p:nvPr>
            <p:ph type="sldNum" sz="quarter" idx="5"/>
          </p:nvPr>
        </p:nvSpPr>
        <p:spPr bwMode="auto">
          <a:noFill/>
          <a:ln>
            <a:miter lim="800000"/>
            <a:headEnd/>
            <a:tailEnd/>
          </a:ln>
        </p:spPr>
        <p:txBody>
          <a:bodyPr/>
          <a:lstStyle/>
          <a:p>
            <a:fld id="{49A20D0D-FFED-4018-8CFE-429F6529A794}" type="slidenum">
              <a:rPr lang="en-US"/>
              <a:pPr/>
              <a:t>9</a:t>
            </a:fld>
            <a:endParaRPr lang="en-US"/>
          </a:p>
        </p:txBody>
      </p:sp>
    </p:spTree>
    <p:extLst>
      <p:ext uri="{BB962C8B-B14F-4D97-AF65-F5344CB8AC3E}">
        <p14:creationId xmlns:p14="http://schemas.microsoft.com/office/powerpoint/2010/main" val="34343918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76</a:t>
            </a:fld>
            <a:endParaRPr lang="en-US"/>
          </a:p>
        </p:txBody>
      </p:sp>
    </p:spTree>
    <p:extLst>
      <p:ext uri="{BB962C8B-B14F-4D97-AF65-F5344CB8AC3E}">
        <p14:creationId xmlns:p14="http://schemas.microsoft.com/office/powerpoint/2010/main" val="1667086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Soil in the</a:t>
            </a:r>
            <a:r>
              <a:rPr lang="en-US" baseline="0" dirty="0"/>
              <a:t> root zone should be moist at all times. Not wet but not dry. Think a squeezed sponge. </a:t>
            </a:r>
          </a:p>
          <a:p>
            <a:r>
              <a:rPr lang="en-US" baseline="0" dirty="0"/>
              <a:t>Irrigation method depends on the weather, the number of trees, amount of time you spend away from the garden. Hand watering is OK, depending. You can place a timer on the spigot and use the hose as the method. You set the timer to begin and end the watering. You need to decide how to keep your new tree watered. We have periods of very hot weather. If you rely on yourself to do the watering, you may not be in town when the weather changes. Think about it. </a:t>
            </a:r>
          </a:p>
          <a:p>
            <a:r>
              <a:rPr lang="en-US" baseline="0" dirty="0"/>
              <a:t>An entire irrigation system is the most reliable but you may not want to invest in something that costly. There will be an irrigation workshop in 2018. Check the list on our website. I have here the tree part of the irrigation system, in a circle. It receives water through the central intake and the holes are 12 inches apart. The amount of water can be changed on the electric monitor which controls the system. </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77</a:t>
            </a:fld>
            <a:endParaRPr lang="en-US"/>
          </a:p>
        </p:txBody>
      </p:sp>
    </p:spTree>
    <p:extLst>
      <p:ext uri="{BB962C8B-B14F-4D97-AF65-F5344CB8AC3E}">
        <p14:creationId xmlns:p14="http://schemas.microsoft.com/office/powerpoint/2010/main" val="5837093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the first and second years, choose the branches you want as the main structure of your tree and remove or trim other branches. You’ll be cutting the branches back by about half. </a:t>
            </a:r>
            <a:r>
              <a:rPr lang="en-US" b="1" dirty="0"/>
              <a:t>Open Center</a:t>
            </a:r>
            <a:r>
              <a:rPr lang="en-US" dirty="0"/>
              <a:t> or </a:t>
            </a:r>
            <a:r>
              <a:rPr lang="en-US" b="1" dirty="0"/>
              <a:t>Vase-Shaped</a:t>
            </a:r>
            <a:r>
              <a:rPr lang="en-US" dirty="0"/>
              <a:t> can be used on all fruit and nut trees. So that in the first year select three to four limbs distributed evenly around trunk. Leave small branches on these limbs for early fruiting and sunburn protection. Limbs should be about 24-30“ on a tree that had been cut down to 18-24” at planting.</a:t>
            </a:r>
          </a:p>
          <a:p>
            <a:r>
              <a:rPr lang="en-US" dirty="0"/>
              <a:t>There are two types of pruning cuts:</a:t>
            </a:r>
          </a:p>
          <a:p>
            <a:r>
              <a:rPr lang="en-US" u="sng" dirty="0"/>
              <a:t>Thinning cuts </a:t>
            </a:r>
            <a:r>
              <a:rPr lang="en-US" dirty="0"/>
              <a:t>are used to remove lateral branches at their origin or to shorten branch length. Lateral cuts should be angled and leave the “collar” on. </a:t>
            </a:r>
          </a:p>
          <a:p>
            <a:r>
              <a:rPr lang="en-US" u="sng" dirty="0"/>
              <a:t>Heading cuts </a:t>
            </a:r>
            <a:r>
              <a:rPr lang="en-US" dirty="0"/>
              <a:t>are when a plant is cut back to a stub, lateral bud or small lateral branch. Heading cuts may result in a flush of vigorous, upright growth. .  I’m not going to explain how to make these cuts exactly because you need to go to a workshop to see it. There will be one in February</a:t>
            </a:r>
          </a:p>
          <a:p>
            <a:r>
              <a:rPr lang="en-US" dirty="0"/>
              <a:t>.</a:t>
            </a:r>
          </a:p>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78</a:t>
            </a:fld>
            <a:endParaRPr lang="en-US"/>
          </a:p>
        </p:txBody>
      </p:sp>
    </p:spTree>
    <p:extLst>
      <p:ext uri="{BB962C8B-B14F-4D97-AF65-F5344CB8AC3E}">
        <p14:creationId xmlns:p14="http://schemas.microsoft.com/office/powerpoint/2010/main" val="16684604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Napa county soils can provide many of the macro and micro elements that fruit trees need. Compost, mulches and organic fertilizers, however, can be an important part of fertility management of a backyard orchard, especially compost. Their nutrients are released slowly during the growing season and converted to a form that the trees can use. The difference between compost, mulch, and organic fertilizers on one hand and synthetic fertilizers on the other is that the nutrients in chemical fertilizers are released more quickly whereas composts and mulches may also improve the tilth of the soil. They are released slowly and in a manner that the trees use.  Manures used as fertilizer can be full of seeds and high in salts as well as being “fresh’ which can burn the plants. Mulches are any material put on top of the soil to conserve moisture, suppress weeds, encourage beneficial organisms and reduce erosion. Compost can be used as a mulch, as well as leaves, grass clippings, and other chopped up yard waste. </a:t>
            </a:r>
          </a:p>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79</a:t>
            </a:fld>
            <a:endParaRPr lang="en-US"/>
          </a:p>
        </p:txBody>
      </p:sp>
    </p:spTree>
    <p:extLst>
      <p:ext uri="{BB962C8B-B14F-4D97-AF65-F5344CB8AC3E}">
        <p14:creationId xmlns:p14="http://schemas.microsoft.com/office/powerpoint/2010/main" val="34861535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Who here has had issues with these. (name one at a time). Peach</a:t>
            </a:r>
            <a:r>
              <a:rPr lang="en-US" baseline="0" dirty="0"/>
              <a:t> Leaf Curl, upper left, bacterial canker on the right and fire blight on the bottom. </a:t>
            </a:r>
            <a:r>
              <a:rPr lang="en-US" dirty="0"/>
              <a:t>These</a:t>
            </a:r>
            <a:r>
              <a:rPr lang="en-US" baseline="0" dirty="0"/>
              <a:t> are the focus of this part of the presentation, but there are other pests: aphids, coddling moths, birds, deer, gophers, Brown Rot, scale insects, borers. Search the website pest notes if these are suspected.  Decide what you can live with, and use accepted control methods. Deciding what you can live with is very important in all your gardening. Do you want to give up 1/3 of your crop, how about 1/5</a:t>
            </a:r>
            <a:r>
              <a:rPr lang="en-US" baseline="30000" dirty="0"/>
              <a:t>th</a:t>
            </a:r>
            <a:r>
              <a:rPr lang="en-US" baseline="0" dirty="0"/>
              <a:t>?</a:t>
            </a:r>
          </a:p>
          <a:p>
            <a:endParaRPr lang="en-US" baseline="0" dirty="0"/>
          </a:p>
          <a:p>
            <a:r>
              <a:rPr lang="en-US" u="sng" baseline="0" dirty="0"/>
              <a:t>Peach Leaf Curl </a:t>
            </a:r>
            <a:r>
              <a:rPr lang="en-US" baseline="0" dirty="0"/>
              <a:t>is the distorted, reddened foliage typical of an infection with PLC and is a familiar sight on peach and nectarine trees</a:t>
            </a:r>
          </a:p>
          <a:p>
            <a:r>
              <a:rPr lang="en-US" u="sng" baseline="0" dirty="0"/>
              <a:t>Bacterial Canker </a:t>
            </a:r>
            <a:r>
              <a:rPr lang="en-US" baseline="0" dirty="0"/>
              <a:t>is common in stone fruits and seldom seen in apples or pears. It is caused by a bacterium</a:t>
            </a:r>
          </a:p>
          <a:p>
            <a:r>
              <a:rPr lang="en-US" u="sng" baseline="0" dirty="0"/>
              <a:t>Fire Blight. </a:t>
            </a:r>
            <a:r>
              <a:rPr lang="en-US" baseline="0" dirty="0"/>
              <a:t>FB is most serious on pears, but may also damage apple, quince and loquat trees as well as a few ornamentals. It is characterized by the blackening and shriveling of affected shoots, flowers and young fruit, which truly look as like they have been singed by fire. The causative organism is a bacterium</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80</a:t>
            </a:fld>
            <a:endParaRPr lang="en-US" dirty="0"/>
          </a:p>
        </p:txBody>
      </p:sp>
    </p:spTree>
    <p:extLst>
      <p:ext uri="{BB962C8B-B14F-4D97-AF65-F5344CB8AC3E}">
        <p14:creationId xmlns:p14="http://schemas.microsoft.com/office/powerpoint/2010/main" val="24608592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Leaves produced in spring are thickened curled and colored red or yellow instead of green. Badly diseased leaves fall by early summer. It is caused by the pathogen Taphrina deformans, survives on tree surfaces and buds, is favored by cool wet weather during spring. It survives the dry summer as spores. Tree to tree</a:t>
            </a:r>
            <a:r>
              <a:rPr lang="en-US" u="sng" dirty="0"/>
              <a:t> spread </a:t>
            </a:r>
            <a:r>
              <a:rPr lang="en-US" dirty="0"/>
              <a:t>of the fungus occurs by airborne spores which can be disseminated in splashing water. Infections occur only on young plant tissue. </a:t>
            </a:r>
            <a:r>
              <a:rPr lang="en-US" u="sng" dirty="0"/>
              <a:t>Management</a:t>
            </a:r>
            <a:r>
              <a:rPr lang="en-US" u="none" dirty="0"/>
              <a:t>: the disease may be kept under control with a dormant fungicide application, in wet years, more than one spray application may be needed – November 15</a:t>
            </a:r>
            <a:r>
              <a:rPr lang="en-US" u="none" baseline="30000" dirty="0"/>
              <a:t>th</a:t>
            </a:r>
            <a:r>
              <a:rPr lang="en-US" u="none" dirty="0"/>
              <a:t> and February 1</a:t>
            </a:r>
            <a:r>
              <a:rPr lang="en-US" u="none" baseline="30000" dirty="0"/>
              <a:t>st</a:t>
            </a:r>
            <a:r>
              <a:rPr lang="en-US" u="none" dirty="0"/>
              <a:t>. Some experts say that removing the affected leaves may be helpful but if a tree is fully infected, removing the leaves will remove the photosynthesis that helps the tree grow. Do clean up the fallen leaves and dispose of them. </a:t>
            </a:r>
          </a:p>
        </p:txBody>
      </p:sp>
      <p:sp>
        <p:nvSpPr>
          <p:cNvPr id="4" name="Slide Number Placeholder 3"/>
          <p:cNvSpPr>
            <a:spLocks noGrp="1"/>
          </p:cNvSpPr>
          <p:nvPr>
            <p:ph type="sldNum" sz="quarter" idx="10"/>
          </p:nvPr>
        </p:nvSpPr>
        <p:spPr/>
        <p:txBody>
          <a:bodyPr/>
          <a:lstStyle/>
          <a:p>
            <a:fld id="{1F20D1DB-A05F-4C4A-ABF7-9FC2789E8A29}" type="slidenum">
              <a:rPr lang="en-US" smtClean="0"/>
              <a:pPr/>
              <a:t>81</a:t>
            </a:fld>
            <a:endParaRPr lang="en-US"/>
          </a:p>
        </p:txBody>
      </p:sp>
    </p:spTree>
    <p:extLst>
      <p:ext uri="{BB962C8B-B14F-4D97-AF65-F5344CB8AC3E}">
        <p14:creationId xmlns:p14="http://schemas.microsoft.com/office/powerpoint/2010/main" val="19955458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PICTURE!! The canker is most common in stone fruits and symptoms appear as an irregularly shaped water or gum soaked area of bark. But it may grow to girdle and kill entire branches or trunks. It is active during the winter and ceases when warm weather returns and the trees start to grow.  </a:t>
            </a:r>
          </a:p>
          <a:p>
            <a:r>
              <a:rPr lang="en-US" dirty="0"/>
              <a:t>Management strategies must depend on cultural practices, Fungicides and bactericides are not effective. Healthy vigorous trees suffer less. Avoid planting in a place where there had been bacterial canker. Provide optimum levels of key nutrients, especially nitrogen to maintain tree vigor without over fertilizing. If trees have been affected by bacterial canker, remove entire affected branches in the summer. </a:t>
            </a:r>
          </a:p>
        </p:txBody>
      </p:sp>
      <p:sp>
        <p:nvSpPr>
          <p:cNvPr id="4" name="Slide Number Placeholder 3"/>
          <p:cNvSpPr>
            <a:spLocks noGrp="1"/>
          </p:cNvSpPr>
          <p:nvPr>
            <p:ph type="sldNum" sz="quarter" idx="10"/>
          </p:nvPr>
        </p:nvSpPr>
        <p:spPr/>
        <p:txBody>
          <a:bodyPr/>
          <a:lstStyle/>
          <a:p>
            <a:fld id="{1F20D1DB-A05F-4C4A-ABF7-9FC2789E8A29}" type="slidenum">
              <a:rPr lang="en-US" smtClean="0"/>
              <a:pPr/>
              <a:t>83</a:t>
            </a:fld>
            <a:endParaRPr lang="en-US"/>
          </a:p>
        </p:txBody>
      </p:sp>
    </p:spTree>
    <p:extLst>
      <p:ext uri="{BB962C8B-B14F-4D97-AF65-F5344CB8AC3E}">
        <p14:creationId xmlns:p14="http://schemas.microsoft.com/office/powerpoint/2010/main" val="20394553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Who</a:t>
            </a:r>
            <a:r>
              <a:rPr lang="en-US" baseline="0" dirty="0"/>
              <a:t> has experienced fire blight?  It is </a:t>
            </a:r>
            <a:r>
              <a:rPr lang="en-US" dirty="0"/>
              <a:t> very insidious,</a:t>
            </a:r>
            <a:r>
              <a:rPr lang="en-US" baseline="0" dirty="0"/>
              <a:t> </a:t>
            </a:r>
            <a:r>
              <a:rPr lang="en-US" dirty="0"/>
              <a:t>hideous bacterial disease.</a:t>
            </a:r>
            <a:r>
              <a:rPr lang="en-US" baseline="0" dirty="0"/>
              <a:t> Not easy to deal with. It can kill branches &amp; whole plants. Infections usually originate in the flowers.</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84</a:t>
            </a:fld>
            <a:endParaRPr lang="en-US" dirty="0"/>
          </a:p>
        </p:txBody>
      </p:sp>
    </p:spTree>
    <p:extLst>
      <p:ext uri="{BB962C8B-B14F-4D97-AF65-F5344CB8AC3E}">
        <p14:creationId xmlns:p14="http://schemas.microsoft.com/office/powerpoint/2010/main" val="36269218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Dead, blackened leaves and fruit cling to branches throughout the season, giving the tree a scorched appearance, hence the name “fire blight.” Infections can extend into scaffold limbs, trunks, or root systems and can kill highly susceptible hosts. Less susceptible varieties might be severely disfigured. Once infected, the plant will harbor the pathogen indefinitely. The first evidence of a fire blight infection usually is a tan ooze that begins to seep out of branch, twig or truck cankers as soon as growth begins in the spring. The ooze turns dark, leaving streaks on the bark. Flowers or shoots begin to shrivel and blacken. The disease spreads from blossoms into wood and the young branches develop brown dry leaves . </a:t>
            </a:r>
          </a:p>
        </p:txBody>
      </p:sp>
      <p:sp>
        <p:nvSpPr>
          <p:cNvPr id="4" name="Slide Number Placeholder 3"/>
          <p:cNvSpPr>
            <a:spLocks noGrp="1"/>
          </p:cNvSpPr>
          <p:nvPr>
            <p:ph type="sldNum" sz="quarter" idx="10"/>
          </p:nvPr>
        </p:nvSpPr>
        <p:spPr/>
        <p:txBody>
          <a:bodyPr/>
          <a:lstStyle/>
          <a:p>
            <a:fld id="{1F20D1DB-A05F-4C4A-ABF7-9FC2789E8A29}" type="slidenum">
              <a:rPr lang="en-US" smtClean="0"/>
              <a:pPr/>
              <a:t>85</a:t>
            </a:fld>
            <a:endParaRPr lang="en-US" dirty="0"/>
          </a:p>
        </p:txBody>
      </p:sp>
    </p:spTree>
    <p:extLst>
      <p:ext uri="{BB962C8B-B14F-4D97-AF65-F5344CB8AC3E}">
        <p14:creationId xmlns:p14="http://schemas.microsoft.com/office/powerpoint/2010/main" val="21218218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43837">
              <a:defRPr/>
            </a:pPr>
            <a:r>
              <a:rPr lang="en-US" baseline="0" dirty="0"/>
              <a:t>The first management practice is to buy a fire blight resistant tree. The next three management practices are to a</a:t>
            </a:r>
            <a:r>
              <a:rPr lang="en-US" dirty="0"/>
              <a:t>void</a:t>
            </a:r>
            <a:r>
              <a:rPr lang="en-US" baseline="0" dirty="0"/>
              <a:t> new growth. </a:t>
            </a:r>
            <a:r>
              <a:rPr lang="en-US" dirty="0"/>
              <a:t>Clean &amp; sterilize tools between cuts and plants. Copper products often don’t provide adequate control even with multiple applications. Sprays prevent new infections but won’t eliminate wood infections; </a:t>
            </a:r>
            <a:r>
              <a:rPr lang="en-US" b="1" dirty="0"/>
              <a:t>these must be pruned out</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86</a:t>
            </a:fld>
            <a:endParaRPr lang="en-US" dirty="0"/>
          </a:p>
        </p:txBody>
      </p:sp>
    </p:spTree>
    <p:extLst>
      <p:ext uri="{BB962C8B-B14F-4D97-AF65-F5344CB8AC3E}">
        <p14:creationId xmlns:p14="http://schemas.microsoft.com/office/powerpoint/2010/main" val="2385711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90000"/>
              </a:lnSpc>
              <a:defRPr/>
            </a:pPr>
            <a:r>
              <a:rPr lang="en-US" sz="1200" dirty="0">
                <a:ea typeface="ＭＳ Ｐゴシック" panose="020B0600070205080204" pitchFamily="34" charset="-128"/>
              </a:rPr>
              <a:t>Zone 7 owes its Foothill-Digger Pine name to the abundance of California foothill pines in the area. The zone comprises the eastern part of the county and includes Pope Valley and Lake </a:t>
            </a:r>
            <a:r>
              <a:rPr lang="en-US" sz="1200" dirty="0" err="1">
                <a:ea typeface="ＭＳ Ｐゴシック" panose="020B0600070205080204" pitchFamily="34" charset="-128"/>
              </a:rPr>
              <a:t>Berryessa</a:t>
            </a:r>
            <a:r>
              <a:rPr lang="en-US" sz="1200" dirty="0">
                <a:ea typeface="ＭＳ Ｐゴシック" panose="020B0600070205080204" pitchFamily="34" charset="-128"/>
              </a:rPr>
              <a:t>. These areas have a later spring and earlier frosts than the rest of the county, creating a growing season that may be as much as a month shorter. Summers are hotter and dryer. This is a good area for late- or long-blooming fruit and nut trees. This zone also defines most of Lake County.</a:t>
            </a:r>
          </a:p>
          <a:p>
            <a:pPr>
              <a:lnSpc>
                <a:spcPct val="90000"/>
              </a:lnSpc>
              <a:defRPr/>
            </a:pPr>
            <a:endParaRPr lang="en-US" sz="1200" dirty="0">
              <a:ea typeface="ＭＳ Ｐゴシック" panose="020B0600070205080204" pitchFamily="34" charset="-128"/>
            </a:endParaRPr>
          </a:p>
          <a:p>
            <a:pPr>
              <a:lnSpc>
                <a:spcPct val="90000"/>
              </a:lnSpc>
              <a:defRPr/>
            </a:pPr>
            <a:r>
              <a:rPr lang="en-US" sz="1200" dirty="0">
                <a:ea typeface="ＭＳ Ｐゴシック" panose="020B0600070205080204" pitchFamily="34" charset="-128"/>
              </a:rPr>
              <a:t>Zone 14, the so-called Coastal Warm area, includes the major valley floors in the county. The coastal influence keeps this zone from being as hot as the Central Valley. It is protected from the summer fog by its distance from the ocean and the mountain ranges; thus, summers in this zone are very dry. Between April 1 and October 31, the area clocks more than 1,100 hours between 70°F and 90°F degrees. Most deciduous fruit trees and wine grapes do well here. Sonoma County’s valley floors, including the town of Sonoma, are in this zone, too.</a:t>
            </a:r>
          </a:p>
          <a:p>
            <a:pPr>
              <a:lnSpc>
                <a:spcPct val="90000"/>
              </a:lnSpc>
              <a:defRPr/>
            </a:pPr>
            <a:endParaRPr lang="en-US" sz="1200" dirty="0">
              <a:ea typeface="ＭＳ Ｐゴシック" panose="020B0600070205080204" pitchFamily="34" charset="-128"/>
            </a:endParaRPr>
          </a:p>
          <a:p>
            <a:pPr>
              <a:lnSpc>
                <a:spcPct val="90000"/>
              </a:lnSpc>
              <a:defRPr/>
            </a:pPr>
            <a:r>
              <a:rPr lang="en-US" sz="1200" dirty="0">
                <a:ea typeface="ＭＳ Ｐゴシック" panose="020B0600070205080204" pitchFamily="34" charset="-128"/>
              </a:rPr>
              <a:t>Zone 15, nicknamed Coastal Cool, is affected by marine air 85 percent of the time and inland air 15 percent of the time. It covers the foggy hilltops above the valleys and the southern part of the county east of Napa and includes Mount </a:t>
            </a:r>
            <a:r>
              <a:rPr lang="en-US" sz="1200" dirty="0" err="1">
                <a:ea typeface="ＭＳ Ｐゴシック" panose="020B0600070205080204" pitchFamily="34" charset="-128"/>
              </a:rPr>
              <a:t>Veeder</a:t>
            </a:r>
            <a:r>
              <a:rPr lang="en-US" sz="1200" dirty="0">
                <a:ea typeface="ＭＳ Ｐゴシック" panose="020B0600070205080204" pitchFamily="34" charset="-128"/>
              </a:rPr>
              <a:t>, Spring Mountain and Howell Mountain.  It logs from 800 to 1,100 hours between 70°F and 90°F during the growing season. Cane berries, some fruits and certain grape varieties prosper here. Many of the plants recommended for Zone 15 will not prosper in Zone 14 because they need moister air, cooler summers or both. The Coastal Cool area receives more chilling hours than Zone 14.</a:t>
            </a:r>
          </a:p>
          <a:p>
            <a:pPr>
              <a:lnSpc>
                <a:spcPct val="90000"/>
              </a:lnSpc>
              <a:defRPr/>
            </a:pPr>
            <a:endParaRPr lang="en-US" sz="1200" dirty="0">
              <a:ea typeface="ＭＳ Ｐゴシック" panose="020B0600070205080204" pitchFamily="34" charset="-128"/>
            </a:endParaRPr>
          </a:p>
          <a:p>
            <a:pPr>
              <a:lnSpc>
                <a:spcPct val="90000"/>
              </a:lnSpc>
              <a:defRPr/>
            </a:pPr>
            <a:r>
              <a:rPr lang="en-US" sz="1200" dirty="0">
                <a:ea typeface="ＭＳ Ｐゴシック" panose="020B0600070205080204" pitchFamily="34" charset="-128"/>
              </a:rPr>
              <a:t>Zone 17, the Marine area, is the coolest zone in Napa County. It is also the largest, encircling the floor of the Napa Valley. It includes the Carneros District, American Canyon and the </a:t>
            </a:r>
            <a:r>
              <a:rPr lang="en-US" sz="1200" dirty="0" err="1">
                <a:ea typeface="ＭＳ Ｐゴシック" panose="020B0600070205080204" pitchFamily="34" charset="-128"/>
              </a:rPr>
              <a:t>Soscol</a:t>
            </a:r>
            <a:r>
              <a:rPr lang="en-US" sz="1200" dirty="0">
                <a:ea typeface="ＭＳ Ｐゴシック" panose="020B0600070205080204" pitchFamily="34" charset="-128"/>
              </a:rPr>
              <a:t> Ridge up to Napa. The heavy marine fog brings cooler temperatures and less intense sunlight here compared to other Napa County zones. The growing season may see as few as 800 hours between 70°F and 90°F.  Consequently, growing sub-tropical plants here is a challenge.</a:t>
            </a:r>
          </a:p>
          <a:p>
            <a:pPr>
              <a:lnSpc>
                <a:spcPct val="90000"/>
              </a:lnSpc>
              <a:defRPr/>
            </a:pPr>
            <a:endParaRPr lang="en-US" sz="1200" dirty="0">
              <a:ea typeface="ＭＳ Ｐゴシック" panose="020B0600070205080204" pitchFamily="34" charset="-128"/>
            </a:endParaRPr>
          </a:p>
          <a:p>
            <a:pPr>
              <a:lnSpc>
                <a:spcPct val="90000"/>
              </a:lnSpc>
              <a:defRPr/>
            </a:pPr>
            <a:endParaRPr lang="en-US" sz="1200" dirty="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10</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 Very </a:t>
            </a:r>
            <a:r>
              <a:rPr lang="en-US" dirty="0"/>
              <a:t>susceptible trees (pear, Asian pear, and some apple varieties) infections should be removed as soon as they appear in spring.  </a:t>
            </a:r>
            <a:r>
              <a:rPr lang="en-US" baseline="0" dirty="0"/>
              <a:t>Very important to read the IPM pest notes on Fireblight, including a list of resistant and susceptible varieties. Some apple and pear varieties are semi or completely </a:t>
            </a:r>
            <a:r>
              <a:rPr lang="en-US" baseline="0" dirty="0" err="1"/>
              <a:t>resistent</a:t>
            </a:r>
            <a:r>
              <a:rPr lang="en-US" baseline="0" dirty="0"/>
              <a:t> to </a:t>
            </a:r>
            <a:r>
              <a:rPr lang="en-US" baseline="0" dirty="0" err="1"/>
              <a:t>fireblight</a:t>
            </a:r>
            <a:r>
              <a:rPr lang="en-US" baseline="0" dirty="0"/>
              <a:t>. </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87</a:t>
            </a:fld>
            <a:endParaRPr lang="en-US" dirty="0"/>
          </a:p>
        </p:txBody>
      </p:sp>
    </p:spTree>
    <p:extLst>
      <p:ext uri="{BB962C8B-B14F-4D97-AF65-F5344CB8AC3E}">
        <p14:creationId xmlns:p14="http://schemas.microsoft.com/office/powerpoint/2010/main" val="23131183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a:t>
            </a:r>
            <a:r>
              <a:rPr lang="en-US" baseline="0" dirty="0"/>
              <a:t> the rewards of successful production of home-grown fruit greatly outweighs nature’s sometimes problems.  Always first decide what you can live with. A sort of “détente”.  And follow good cultural practices as has been </a:t>
            </a:r>
            <a:r>
              <a:rPr lang="en-US" baseline="0"/>
              <a:t>covered earlier.</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88</a:t>
            </a:fld>
            <a:endParaRPr lang="en-US"/>
          </a:p>
        </p:txBody>
      </p:sp>
    </p:spTree>
    <p:extLst>
      <p:ext uri="{BB962C8B-B14F-4D97-AF65-F5344CB8AC3E}">
        <p14:creationId xmlns:p14="http://schemas.microsoft.com/office/powerpoint/2010/main" val="4730354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Notes: </a:t>
            </a:r>
          </a:p>
          <a:p>
            <a:r>
              <a:rPr lang="en-US" baseline="0" dirty="0"/>
              <a:t>“So we can better serve our communities and improve the content and value of our program’s events and workshops, please be on the look-out for an email to access our online survey. The survey typically takes less than 10 minutes to complete. We are so grateful for your support of the UC Master Gardener Program”.</a:t>
            </a:r>
            <a:br>
              <a:rPr lang="en-US" baseline="0" dirty="0"/>
            </a:br>
            <a:endParaRPr lang="en-US" dirty="0">
              <a:ea typeface="+mn-ea"/>
              <a:cs typeface="+mn-cs"/>
            </a:endParaRPr>
          </a:p>
        </p:txBody>
      </p:sp>
      <p:sp>
        <p:nvSpPr>
          <p:cNvPr id="4" name="Slide Number Placeholder 3"/>
          <p:cNvSpPr>
            <a:spLocks noGrp="1"/>
          </p:cNvSpPr>
          <p:nvPr>
            <p:ph type="sldNum" sz="quarter" idx="10"/>
          </p:nvPr>
        </p:nvSpPr>
        <p:spPr/>
        <p:txBody>
          <a:bodyPr/>
          <a:lstStyle/>
          <a:p>
            <a:fld id="{B8A03875-C829-43EA-BB36-9F4426AAA6A3}" type="slidenum">
              <a:rPr lang="en-US" smtClean="0"/>
              <a:t>89</a:t>
            </a:fld>
            <a:endParaRPr lang="en-US"/>
          </a:p>
        </p:txBody>
      </p:sp>
    </p:spTree>
    <p:extLst>
      <p:ext uri="{BB962C8B-B14F-4D97-AF65-F5344CB8AC3E}">
        <p14:creationId xmlns:p14="http://schemas.microsoft.com/office/powerpoint/2010/main" val="34592210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90</a:t>
            </a:fld>
            <a:endParaRPr lang="en-US"/>
          </a:p>
        </p:txBody>
      </p:sp>
    </p:spTree>
    <p:extLst>
      <p:ext uri="{BB962C8B-B14F-4D97-AF65-F5344CB8AC3E}">
        <p14:creationId xmlns:p14="http://schemas.microsoft.com/office/powerpoint/2010/main" val="20449013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taken out of PPT</a:t>
            </a:r>
            <a:r>
              <a:rPr lang="en-US" baseline="0" dirty="0"/>
              <a:t> and parked here.</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92</a:t>
            </a:fld>
            <a:endParaRPr lang="en-US"/>
          </a:p>
        </p:txBody>
      </p:sp>
    </p:spTree>
    <p:extLst>
      <p:ext uri="{BB962C8B-B14F-4D97-AF65-F5344CB8AC3E}">
        <p14:creationId xmlns:p14="http://schemas.microsoft.com/office/powerpoint/2010/main" val="28450154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deleted from</a:t>
            </a:r>
            <a:r>
              <a:rPr lang="en-US" baseline="0" dirty="0"/>
              <a:t> PPT and parked here.</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93</a:t>
            </a:fld>
            <a:endParaRPr lang="en-US"/>
          </a:p>
        </p:txBody>
      </p:sp>
    </p:spTree>
    <p:extLst>
      <p:ext uri="{BB962C8B-B14F-4D97-AF65-F5344CB8AC3E}">
        <p14:creationId xmlns:p14="http://schemas.microsoft.com/office/powerpoint/2010/main" val="13467554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a:lnSpc>
                <a:spcPct val="90000"/>
              </a:lnSpc>
              <a:defRPr/>
            </a:pPr>
            <a:r>
              <a:rPr lang="en-US" sz="1100" dirty="0">
                <a:ea typeface="ＭＳ Ｐゴシック" panose="020B0600070205080204" pitchFamily="34" charset="-128"/>
              </a:rPr>
              <a:t>Zone 7 owes its Foothill-Digger Pine name to the abundance of California foothill pines in the area. The zone comprises the eastern part of the county and includes Pope Valley and Lake </a:t>
            </a:r>
            <a:r>
              <a:rPr lang="en-US" sz="1100" dirty="0" err="1">
                <a:ea typeface="ＭＳ Ｐゴシック" panose="020B0600070205080204" pitchFamily="34" charset="-128"/>
              </a:rPr>
              <a:t>Berryessa</a:t>
            </a:r>
            <a:r>
              <a:rPr lang="en-US" sz="1100" dirty="0">
                <a:ea typeface="ＭＳ Ｐゴシック" panose="020B0600070205080204" pitchFamily="34" charset="-128"/>
              </a:rPr>
              <a:t>. These areas have a later spring and earlier frosts than the rest of the county, creating a growing season that may be as much as a month shorter. Summers are hotter and dryer. This is a good area for late- or long-blooming fruit and nut trees. This zone also defines most of Lake County.</a:t>
            </a:r>
          </a:p>
          <a:p>
            <a:pPr>
              <a:lnSpc>
                <a:spcPct val="90000"/>
              </a:lnSpc>
              <a:defRPr/>
            </a:pPr>
            <a:endParaRPr lang="en-US" sz="1100" dirty="0">
              <a:ea typeface="ＭＳ Ｐゴシック" panose="020B0600070205080204" pitchFamily="34" charset="-128"/>
            </a:endParaRPr>
          </a:p>
          <a:p>
            <a:pPr>
              <a:lnSpc>
                <a:spcPct val="90000"/>
              </a:lnSpc>
              <a:defRPr/>
            </a:pPr>
            <a:r>
              <a:rPr lang="en-US" sz="1100" dirty="0">
                <a:ea typeface="ＭＳ Ｐゴシック" panose="020B0600070205080204" pitchFamily="34" charset="-128"/>
              </a:rPr>
              <a:t>Zone 14, the so-called Coastal Warm area, includes the major valley floors in the county. The coastal influence keeps this zone from being as hot as the Central Valley. It is protected from the summer fog by its distance from the ocean and the mountain ranges; thus, summers in this zone are very dry. Between April 1 and October 31, the area clocks more than 1,100 hours between 70°F and 90°F degrees. Most deciduous fruit trees and wine grapes do well here. Sonoma County’s valley floors, including the town of Sonoma, are in this zone, too.</a:t>
            </a:r>
          </a:p>
          <a:p>
            <a:pPr>
              <a:lnSpc>
                <a:spcPct val="90000"/>
              </a:lnSpc>
              <a:defRPr/>
            </a:pPr>
            <a:endParaRPr lang="en-US" sz="1100" dirty="0">
              <a:ea typeface="ＭＳ Ｐゴシック" panose="020B0600070205080204" pitchFamily="34" charset="-128"/>
            </a:endParaRPr>
          </a:p>
          <a:p>
            <a:pPr>
              <a:lnSpc>
                <a:spcPct val="90000"/>
              </a:lnSpc>
              <a:defRPr/>
            </a:pPr>
            <a:r>
              <a:rPr lang="en-US" sz="1100" dirty="0">
                <a:ea typeface="ＭＳ Ｐゴシック" panose="020B0600070205080204" pitchFamily="34" charset="-128"/>
              </a:rPr>
              <a:t>Zone 15, nicknamed Coastal Cool, is affected by marine air 85 percent of the time and inland air 15 percent of the time. It covers the foggy hilltops above the valleys and the southern part of the county east of Napa and includes Mount </a:t>
            </a:r>
            <a:r>
              <a:rPr lang="en-US" sz="1100" dirty="0" err="1">
                <a:ea typeface="ＭＳ Ｐゴシック" panose="020B0600070205080204" pitchFamily="34" charset="-128"/>
              </a:rPr>
              <a:t>Veeder</a:t>
            </a:r>
            <a:r>
              <a:rPr lang="en-US" sz="1100" dirty="0">
                <a:ea typeface="ＭＳ Ｐゴシック" panose="020B0600070205080204" pitchFamily="34" charset="-128"/>
              </a:rPr>
              <a:t>, Spring Mountain and Howell Mountain.  It logs from 800 to 1,100 hours between 70°F and 90°F during the growing season. Cane berries, some fruits and certain grape varieties prosper here. Many of the plants recommended for Zone 15 will not prosper in Zone 14 because they need moister air, cooler summers or both. The Coastal Cool area receives more chilling hours than Zone 14.</a:t>
            </a:r>
          </a:p>
          <a:p>
            <a:pPr>
              <a:lnSpc>
                <a:spcPct val="90000"/>
              </a:lnSpc>
              <a:defRPr/>
            </a:pPr>
            <a:endParaRPr lang="en-US" sz="1100" dirty="0">
              <a:ea typeface="ＭＳ Ｐゴシック" panose="020B0600070205080204" pitchFamily="34" charset="-128"/>
            </a:endParaRPr>
          </a:p>
          <a:p>
            <a:pPr>
              <a:lnSpc>
                <a:spcPct val="90000"/>
              </a:lnSpc>
              <a:defRPr/>
            </a:pPr>
            <a:r>
              <a:rPr lang="en-US" sz="1100" dirty="0">
                <a:ea typeface="ＭＳ Ｐゴシック" panose="020B0600070205080204" pitchFamily="34" charset="-128"/>
              </a:rPr>
              <a:t>Zone 17, the Marine area, is the coolest zone in Napa County. It is also the largest, encircling the floor of the Napa Valley. It includes the Carneros District, American Canyon and the </a:t>
            </a:r>
            <a:r>
              <a:rPr lang="en-US" sz="1100" dirty="0" err="1">
                <a:ea typeface="ＭＳ Ｐゴシック" panose="020B0600070205080204" pitchFamily="34" charset="-128"/>
              </a:rPr>
              <a:t>Soscol</a:t>
            </a:r>
            <a:r>
              <a:rPr lang="en-US" sz="1100" dirty="0">
                <a:ea typeface="ＭＳ Ｐゴシック" panose="020B0600070205080204" pitchFamily="34" charset="-128"/>
              </a:rPr>
              <a:t> Ridge up to Napa. The heavy marine fog brings cooler temperatures and less intense sunlight here compared to other Napa County zones. The growing season may see as few as 800 hours between 70°F and 90°F.  Consequently, growing sub-tropical plants here is a challenge.</a:t>
            </a:r>
          </a:p>
          <a:p>
            <a:pPr>
              <a:lnSpc>
                <a:spcPct val="90000"/>
              </a:lnSpc>
              <a:defRPr/>
            </a:pPr>
            <a:endParaRPr lang="en-US" sz="1100" dirty="0">
              <a:ea typeface="ＭＳ Ｐゴシック" panose="020B0600070205080204" pitchFamily="34" charset="-128"/>
            </a:endParaRPr>
          </a:p>
          <a:p>
            <a:pPr>
              <a:lnSpc>
                <a:spcPct val="90000"/>
              </a:lnSpc>
              <a:defRPr/>
            </a:pPr>
            <a:endParaRPr lang="en-US" sz="1100" dirty="0">
              <a:ea typeface="ＭＳ Ｐゴシック" panose="020B0600070205080204" pitchFamily="34" charset="-128"/>
            </a:endParaRPr>
          </a:p>
        </p:txBody>
      </p:sp>
      <p:sp>
        <p:nvSpPr>
          <p:cNvPr id="12292" name="Slide Number Placeholder 3"/>
          <p:cNvSpPr>
            <a:spLocks noGrp="1"/>
          </p:cNvSpPr>
          <p:nvPr>
            <p:ph type="sldNum" sz="quarter" idx="5"/>
          </p:nvPr>
        </p:nvSpPr>
        <p:spPr bwMode="auto">
          <a:noFill/>
          <a:ln>
            <a:miter lim="800000"/>
            <a:headEnd/>
            <a:tailEnd/>
          </a:ln>
        </p:spPr>
        <p:txBody>
          <a:bodyPr/>
          <a:lstStyle/>
          <a:p>
            <a:fld id="{9332F54B-8AD1-4C2D-92C8-7B1834E5E1A2}" type="slidenum">
              <a:rPr lang="en-US"/>
              <a:pPr/>
              <a:t>94</a:t>
            </a:fld>
            <a:endParaRPr lang="en-US"/>
          </a:p>
        </p:txBody>
      </p:sp>
    </p:spTree>
    <p:extLst>
      <p:ext uri="{BB962C8B-B14F-4D97-AF65-F5344CB8AC3E}">
        <p14:creationId xmlns:p14="http://schemas.microsoft.com/office/powerpoint/2010/main" val="15658547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have a “big tent party”: Mediterranean Climate. Our Golf umbrella</a:t>
            </a:r>
            <a:r>
              <a:rPr lang="en-US" baseline="0" dirty="0"/>
              <a:t> are our Sunset Climate Zones for Napa Valley: Our specific gear (raincoat, hat) is microclimate   </a:t>
            </a:r>
            <a:endParaRPr lang="en-US" dirty="0"/>
          </a:p>
          <a:p>
            <a:r>
              <a:rPr lang="en-US" dirty="0"/>
              <a:t>    Microclimate</a:t>
            </a:r>
            <a:r>
              <a:rPr lang="en-US" baseline="0" dirty="0"/>
              <a:t> includes</a:t>
            </a:r>
            <a:r>
              <a:rPr lang="en-US" b="1" u="none" baseline="0" dirty="0"/>
              <a:t> temp </a:t>
            </a:r>
            <a:r>
              <a:rPr lang="en-US" baseline="0" dirty="0"/>
              <a:t>(record daily high/low);</a:t>
            </a:r>
            <a:r>
              <a:rPr lang="en-US" b="1" baseline="0" dirty="0"/>
              <a:t> frost </a:t>
            </a:r>
            <a:r>
              <a:rPr lang="en-US" baseline="0" dirty="0"/>
              <a:t>(often, occasional)</a:t>
            </a:r>
            <a:r>
              <a:rPr lang="en-US" u="sng" baseline="0" dirty="0"/>
              <a:t>;</a:t>
            </a:r>
            <a:r>
              <a:rPr lang="en-US" b="1" u="none" baseline="0" dirty="0"/>
              <a:t> rainfall </a:t>
            </a:r>
            <a:r>
              <a:rPr lang="en-US" baseline="0" dirty="0"/>
              <a:t>(direction, normal, drought, El Nino, which side of valley);</a:t>
            </a:r>
            <a:r>
              <a:rPr lang="en-US" b="1" baseline="0" dirty="0"/>
              <a:t> sunlight </a:t>
            </a:r>
            <a:r>
              <a:rPr lang="en-US" baseline="0" dirty="0"/>
              <a:t>in parts of year; </a:t>
            </a:r>
          </a:p>
          <a:p>
            <a:r>
              <a:rPr lang="en-US" baseline="0" dirty="0"/>
              <a:t>  </a:t>
            </a:r>
            <a:r>
              <a:rPr lang="en-US" b="1" baseline="0" dirty="0"/>
              <a:t> wind </a:t>
            </a:r>
            <a:r>
              <a:rPr lang="en-US" baseline="0" dirty="0"/>
              <a:t>(direction, velocity, seasonal?)</a:t>
            </a:r>
            <a:r>
              <a:rPr lang="en-US" b="1" baseline="0" dirty="0"/>
              <a:t>; Elevation; topography </a:t>
            </a:r>
            <a:r>
              <a:rPr lang="en-US" baseline="0" dirty="0"/>
              <a:t>(top or bottom of hill, open valley, under trees, rocky outcropping); </a:t>
            </a:r>
            <a:r>
              <a:rPr lang="en-US" b="1" baseline="0" dirty="0"/>
              <a:t>exposure</a:t>
            </a:r>
            <a:r>
              <a:rPr lang="en-US" baseline="0" dirty="0"/>
              <a:t> (placement of home, direction</a:t>
            </a:r>
          </a:p>
          <a:p>
            <a:r>
              <a:rPr lang="en-US" baseline="0" dirty="0"/>
              <a:t>   of sun, note seasonal changes); </a:t>
            </a:r>
            <a:r>
              <a:rPr lang="en-US" b="1" baseline="0" dirty="0"/>
              <a:t>structure</a:t>
            </a:r>
            <a:r>
              <a:rPr lang="en-US" baseline="0" dirty="0"/>
              <a:t>s (buildings, fences, walls, terraces, paved areas that cause wind, shade, heat, reflections); </a:t>
            </a:r>
            <a:r>
              <a:rPr lang="en-US" b="1" baseline="0" dirty="0"/>
              <a:t>chill factor </a:t>
            </a:r>
            <a:r>
              <a:rPr lang="en-US" baseline="0" dirty="0"/>
              <a:t>will talk about</a:t>
            </a:r>
            <a:r>
              <a:rPr lang="en-US" b="1" baseline="0" dirty="0"/>
              <a:t>; Soil </a:t>
            </a:r>
          </a:p>
          <a:p>
            <a:r>
              <a:rPr lang="en-US" b="1" baseline="0" dirty="0"/>
              <a:t>   (</a:t>
            </a:r>
            <a:r>
              <a:rPr lang="en-US" b="0" baseline="0" dirty="0"/>
              <a:t>clay </a:t>
            </a:r>
            <a:r>
              <a:rPr lang="en-US" baseline="0" dirty="0"/>
              <a:t>or sandy soil will impact drainage); </a:t>
            </a:r>
            <a:r>
              <a:rPr lang="en-US" b="1" baseline="0" dirty="0"/>
              <a:t>eaves</a:t>
            </a:r>
            <a:r>
              <a:rPr lang="en-US" baseline="0" dirty="0"/>
              <a:t> (direction of overhangs for frost protection)</a:t>
            </a:r>
            <a:r>
              <a:rPr lang="en-US" b="1" baseline="0" dirty="0"/>
              <a:t>; drainage </a:t>
            </a:r>
            <a:r>
              <a:rPr lang="en-US" baseline="0" dirty="0"/>
              <a:t>(water table, percolation, standing water, run-off)</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95</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truth, we cannot find UC research on high density fruit tree planting, except for high density planting for commercial avocado growers.  </a:t>
            </a:r>
          </a:p>
          <a:p>
            <a:r>
              <a:rPr lang="en-US" dirty="0"/>
              <a:t>The information on three or four in a hole comes from Dave Wilson Nursery (very reputable), and at least two speakers who have given presentations to Master Gardeners.  </a:t>
            </a:r>
          </a:p>
          <a:p>
            <a:r>
              <a:rPr lang="en-US" dirty="0"/>
              <a:t>We</a:t>
            </a:r>
            <a:r>
              <a:rPr lang="en-US" baseline="0" dirty="0"/>
              <a:t> are continuing to search for university-level information on this topic.</a:t>
            </a:r>
          </a:p>
          <a:p>
            <a:r>
              <a:rPr lang="en-US" baseline="0" dirty="0"/>
              <a:t>Anecdotal evidence exists that it is successful, as long as the trees planted in the hole are of the same variety.  </a:t>
            </a:r>
          </a:p>
          <a:p>
            <a:r>
              <a:rPr lang="en-US" baseline="0" dirty="0"/>
              <a:t>Be aware that managing the trees for size and structure will require more intensive labor than routine summer or winter pruning of four separate fruit trees.</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96</a:t>
            </a:fld>
            <a:endParaRPr lang="en-US"/>
          </a:p>
        </p:txBody>
      </p:sp>
    </p:spTree>
    <p:extLst>
      <p:ext uri="{BB962C8B-B14F-4D97-AF65-F5344CB8AC3E}">
        <p14:creationId xmlns:p14="http://schemas.microsoft.com/office/powerpoint/2010/main" val="41784842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97</a:t>
            </a:fld>
            <a:endParaRPr lang="en-US"/>
          </a:p>
        </p:txBody>
      </p:sp>
    </p:spTree>
    <p:extLst>
      <p:ext uri="{BB962C8B-B14F-4D97-AF65-F5344CB8AC3E}">
        <p14:creationId xmlns:p14="http://schemas.microsoft.com/office/powerpoint/2010/main" val="2105091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13</a:t>
            </a:fld>
            <a:endParaRPr lang="en-US"/>
          </a:p>
        </p:txBody>
      </p:sp>
    </p:spTree>
    <p:extLst>
      <p:ext uri="{BB962C8B-B14F-4D97-AF65-F5344CB8AC3E}">
        <p14:creationId xmlns:p14="http://schemas.microsoft.com/office/powerpoint/2010/main" val="1059851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Peach rootstocks have names, not numbers! </a:t>
            </a:r>
          </a:p>
          <a:p>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latin typeface="+mn-lt"/>
                <a:ea typeface="ＭＳ Ｐゴシック" pitchFamily="-65" charset="-128"/>
                <a:cs typeface="ＭＳ Ｐゴシック" pitchFamily="-65" charset="-128"/>
              </a:rPr>
              <a:t>Citation root stock is used frequently in Napa County fruit trees. It helps early fruiting, helps keep your tree short, and increases flavor by increasing sugar content but it more susceptible to bacterial canker than Lovell, the other frequently used rootstock. But in the end, unless you want to order special trees, it is easiest to go with the trees that your nursery stocks. They want the best for their customers if the nursery is a good one. </a:t>
            </a:r>
            <a:endParaRPr lang="en-US" dirty="0"/>
          </a:p>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98</a:t>
            </a:fld>
            <a:endParaRPr lang="en-US"/>
          </a:p>
        </p:txBody>
      </p:sp>
    </p:spTree>
    <p:extLst>
      <p:ext uri="{BB962C8B-B14F-4D97-AF65-F5344CB8AC3E}">
        <p14:creationId xmlns:p14="http://schemas.microsoft.com/office/powerpoint/2010/main" val="23458542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ＭＳ Ｐゴシック" pitchFamily="-65" charset="-128"/>
                <a:cs typeface="ＭＳ Ｐゴシック" pitchFamily="-65" charset="-128"/>
              </a:rPr>
              <a:t>Many apple varieties are self-fruitful, including ‘</a:t>
            </a:r>
            <a:r>
              <a:rPr lang="en-US" sz="1200" kern="1200" dirty="0" err="1">
                <a:solidFill>
                  <a:schemeClr val="tx1"/>
                </a:solidFill>
                <a:latin typeface="+mn-lt"/>
                <a:ea typeface="ＭＳ Ｐゴシック" pitchFamily="-65" charset="-128"/>
                <a:cs typeface="ＭＳ Ｐゴシック" pitchFamily="-65" charset="-128"/>
              </a:rPr>
              <a:t>Braeburn</a:t>
            </a:r>
            <a:r>
              <a:rPr lang="en-US" sz="1200" kern="1200" dirty="0">
                <a:solidFill>
                  <a:schemeClr val="tx1"/>
                </a:solidFill>
                <a:latin typeface="+mn-lt"/>
                <a:ea typeface="ＭＳ Ｐゴシック" pitchFamily="-65" charset="-128"/>
                <a:cs typeface="ＭＳ Ｐゴシック" pitchFamily="-65" charset="-128"/>
              </a:rPr>
              <a:t>,’ ‘Empire,’ ‘Fuji,’ ‘Gala,’ ‘Granny Smith,’ and ‘Pippin.’ </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99</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100</a:t>
            </a:fld>
            <a:endParaRPr lang="en-US"/>
          </a:p>
        </p:txBody>
      </p:sp>
    </p:spTree>
    <p:extLst>
      <p:ext uri="{BB962C8B-B14F-4D97-AF65-F5344CB8AC3E}">
        <p14:creationId xmlns:p14="http://schemas.microsoft.com/office/powerpoint/2010/main" val="7983242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ＭＳ Ｐゴシック" pitchFamily="-65" charset="-128"/>
                <a:cs typeface="ＭＳ Ｐゴシック" pitchFamily="-65" charset="-128"/>
              </a:rPr>
              <a:t>Almost all citrus species are “self-fruitful.”  Other </a:t>
            </a:r>
            <a:r>
              <a:rPr lang="en-US" sz="1200" b="1" kern="1200" dirty="0">
                <a:solidFill>
                  <a:schemeClr val="tx1"/>
                </a:solidFill>
                <a:latin typeface="+mn-lt"/>
                <a:ea typeface="ＭＳ Ｐゴシック" pitchFamily="-65" charset="-128"/>
                <a:cs typeface="ＭＳ Ｐゴシック" pitchFamily="-65" charset="-128"/>
              </a:rPr>
              <a:t>self-fruitful species </a:t>
            </a:r>
            <a:r>
              <a:rPr lang="en-US" sz="1200" kern="1200" dirty="0">
                <a:solidFill>
                  <a:schemeClr val="tx1"/>
                </a:solidFill>
                <a:latin typeface="+mn-lt"/>
                <a:ea typeface="ＭＳ Ｐゴシック" pitchFamily="-65" charset="-128"/>
                <a:cs typeface="ＭＳ Ｐゴシック" pitchFamily="-65" charset="-128"/>
              </a:rPr>
              <a:t>include </a:t>
            </a:r>
            <a:r>
              <a:rPr lang="en-US" sz="1200" u="sng" kern="1200" dirty="0">
                <a:solidFill>
                  <a:schemeClr val="tx1"/>
                </a:solidFill>
                <a:latin typeface="+mn-lt"/>
                <a:ea typeface="ＭＳ Ｐゴシック" pitchFamily="-65" charset="-128"/>
                <a:cs typeface="ＭＳ Ｐゴシック" pitchFamily="-65" charset="-128"/>
              </a:rPr>
              <a:t>quince</a:t>
            </a:r>
            <a:r>
              <a:rPr lang="en-US" sz="1200" kern="1200" dirty="0">
                <a:solidFill>
                  <a:schemeClr val="tx1"/>
                </a:solidFill>
                <a:latin typeface="+mn-lt"/>
                <a:ea typeface="ＭＳ Ｐゴシック" pitchFamily="-65" charset="-128"/>
                <a:cs typeface="ＭＳ Ｐゴシック" pitchFamily="-65" charset="-128"/>
              </a:rPr>
              <a:t>, </a:t>
            </a:r>
            <a:r>
              <a:rPr lang="en-US" sz="1200" u="sng" kern="1200" dirty="0">
                <a:solidFill>
                  <a:schemeClr val="tx1"/>
                </a:solidFill>
                <a:latin typeface="+mn-lt"/>
                <a:ea typeface="ＭＳ Ｐゴシック" pitchFamily="-65" charset="-128"/>
                <a:cs typeface="ＭＳ Ｐゴシック" pitchFamily="-65" charset="-128"/>
              </a:rPr>
              <a:t>sour cherry</a:t>
            </a:r>
            <a:r>
              <a:rPr lang="en-US" sz="1200" kern="1200" dirty="0">
                <a:solidFill>
                  <a:schemeClr val="tx1"/>
                </a:solidFill>
                <a:latin typeface="+mn-lt"/>
                <a:ea typeface="ＭＳ Ｐゴシック" pitchFamily="-65" charset="-128"/>
                <a:cs typeface="ＭＳ Ｐゴシック" pitchFamily="-65" charset="-128"/>
              </a:rPr>
              <a:t>, </a:t>
            </a:r>
            <a:r>
              <a:rPr lang="en-US" sz="1200" u="sng" kern="1200" dirty="0">
                <a:solidFill>
                  <a:schemeClr val="tx1"/>
                </a:solidFill>
                <a:latin typeface="+mn-lt"/>
                <a:ea typeface="ＭＳ Ｐゴシック" pitchFamily="-65" charset="-128"/>
                <a:cs typeface="ＭＳ Ｐゴシック" pitchFamily="-65" charset="-128"/>
              </a:rPr>
              <a:t>most apricots, fig </a:t>
            </a:r>
            <a:r>
              <a:rPr lang="en-US" sz="1200" kern="1200" dirty="0">
                <a:solidFill>
                  <a:schemeClr val="tx1"/>
                </a:solidFill>
                <a:latin typeface="+mn-lt"/>
                <a:ea typeface="ＭＳ Ｐゴシック" pitchFamily="-65" charset="-128"/>
                <a:cs typeface="ＭＳ Ｐゴシック" pitchFamily="-65" charset="-128"/>
              </a:rPr>
              <a:t>(except the Smyrna type), </a:t>
            </a:r>
            <a:r>
              <a:rPr lang="en-US" sz="1200" u="sng" kern="1200" dirty="0">
                <a:solidFill>
                  <a:schemeClr val="tx1"/>
                </a:solidFill>
                <a:latin typeface="+mn-lt"/>
                <a:ea typeface="ＭＳ Ｐゴシック" pitchFamily="-65" charset="-128"/>
                <a:cs typeface="ＭＳ Ｐゴシック" pitchFamily="-65" charset="-128"/>
              </a:rPr>
              <a:t>peach</a:t>
            </a:r>
            <a:r>
              <a:rPr lang="en-US" sz="1200" kern="1200" dirty="0">
                <a:solidFill>
                  <a:schemeClr val="tx1"/>
                </a:solidFill>
                <a:latin typeface="+mn-lt"/>
                <a:ea typeface="ＭＳ Ｐゴシック" pitchFamily="-65" charset="-128"/>
                <a:cs typeface="ＭＳ Ｐゴシック" pitchFamily="-65" charset="-128"/>
              </a:rPr>
              <a:t> (except ‘J.H. Hale’ and some others), and European-type </a:t>
            </a:r>
            <a:r>
              <a:rPr lang="en-US" sz="1200" u="sng" kern="1200" dirty="0">
                <a:solidFill>
                  <a:schemeClr val="tx1"/>
                </a:solidFill>
                <a:latin typeface="+mn-lt"/>
                <a:ea typeface="ＭＳ Ｐゴシック" pitchFamily="-65" charset="-128"/>
                <a:cs typeface="ＭＳ Ｐゴシック" pitchFamily="-65" charset="-128"/>
              </a:rPr>
              <a:t>plums and prunes</a:t>
            </a:r>
            <a:r>
              <a:rPr lang="en-US" sz="1200" kern="1200" dirty="0">
                <a:solidFill>
                  <a:schemeClr val="tx1"/>
                </a:solidFill>
                <a:latin typeface="+mn-lt"/>
                <a:ea typeface="ＭＳ Ｐゴシック" pitchFamily="-65" charset="-128"/>
                <a:cs typeface="ＭＳ Ｐゴシック" pitchFamily="-65" charset="-128"/>
              </a:rPr>
              <a:t>.  Some </a:t>
            </a:r>
            <a:r>
              <a:rPr lang="en-US" sz="1200" u="sng" kern="1200" dirty="0">
                <a:solidFill>
                  <a:schemeClr val="tx1"/>
                </a:solidFill>
                <a:latin typeface="+mn-lt"/>
                <a:ea typeface="ＭＳ Ｐゴシック" pitchFamily="-65" charset="-128"/>
                <a:cs typeface="ＭＳ Ｐゴシック" pitchFamily="-65" charset="-128"/>
              </a:rPr>
              <a:t>European pears are also self-fruitful</a:t>
            </a:r>
            <a:r>
              <a:rPr lang="en-US" sz="1200" kern="1200" dirty="0">
                <a:solidFill>
                  <a:schemeClr val="tx1"/>
                </a:solidFill>
                <a:latin typeface="+mn-lt"/>
                <a:ea typeface="ＭＳ Ｐゴシック" pitchFamily="-65" charset="-128"/>
                <a:cs typeface="ＭＳ Ｐゴシック" pitchFamily="-65" charset="-128"/>
              </a:rPr>
              <a:t>.  ‘Bartlett’ pear is </a:t>
            </a:r>
            <a:r>
              <a:rPr lang="en-US" sz="1200" kern="1200" dirty="0" err="1">
                <a:solidFill>
                  <a:schemeClr val="tx1"/>
                </a:solidFill>
                <a:latin typeface="+mn-lt"/>
                <a:ea typeface="ＭＳ Ｐゴシック" pitchFamily="-65" charset="-128"/>
                <a:cs typeface="ＭＳ Ｐゴシック" pitchFamily="-65" charset="-128"/>
              </a:rPr>
              <a:t>parthenocarpic</a:t>
            </a:r>
            <a:r>
              <a:rPr lang="en-US" sz="1200" kern="1200" dirty="0">
                <a:solidFill>
                  <a:schemeClr val="tx1"/>
                </a:solidFill>
                <a:latin typeface="+mn-lt"/>
                <a:ea typeface="ＭＳ Ｐゴシック" pitchFamily="-65" charset="-128"/>
                <a:cs typeface="ＭＳ Ｐゴシック" pitchFamily="-65" charset="-128"/>
              </a:rPr>
              <a:t>, which means that no pollination is required to set fruit (only in California).  </a:t>
            </a:r>
            <a:r>
              <a:rPr lang="en-US" sz="1200" u="sng" kern="1200" dirty="0">
                <a:solidFill>
                  <a:schemeClr val="tx1"/>
                </a:solidFill>
                <a:latin typeface="+mn-lt"/>
                <a:ea typeface="ＭＳ Ｐゴシック" pitchFamily="-65" charset="-128"/>
                <a:cs typeface="ＭＳ Ｐゴシック" pitchFamily="-65" charset="-128"/>
              </a:rPr>
              <a:t>Some cherries are self-fruitful,</a:t>
            </a:r>
            <a:r>
              <a:rPr lang="en-US" sz="1200" kern="1200" dirty="0">
                <a:solidFill>
                  <a:schemeClr val="tx1"/>
                </a:solidFill>
                <a:latin typeface="+mn-lt"/>
                <a:ea typeface="ＭＳ Ｐゴシック" pitchFamily="-65" charset="-128"/>
                <a:cs typeface="ＭＳ Ｐゴシック" pitchFamily="-65" charset="-128"/>
              </a:rPr>
              <a:t> such as ‘</a:t>
            </a:r>
            <a:r>
              <a:rPr lang="en-US" sz="1200" kern="1200" dirty="0" err="1">
                <a:solidFill>
                  <a:schemeClr val="tx1"/>
                </a:solidFill>
                <a:latin typeface="+mn-lt"/>
                <a:ea typeface="ＭＳ Ｐゴシック" pitchFamily="-65" charset="-128"/>
                <a:cs typeface="ＭＳ Ｐゴシック" pitchFamily="-65" charset="-128"/>
              </a:rPr>
              <a:t>Lapins</a:t>
            </a:r>
            <a:r>
              <a:rPr lang="en-US" sz="1200" kern="1200" dirty="0">
                <a:solidFill>
                  <a:schemeClr val="tx1"/>
                </a:solidFill>
                <a:latin typeface="+mn-lt"/>
                <a:ea typeface="ＭＳ Ｐゴシック" pitchFamily="-65" charset="-128"/>
                <a:cs typeface="ＭＳ Ｐゴシック" pitchFamily="-65" charset="-128"/>
              </a:rPr>
              <a:t>,’ ‘Stella,’ and ‘Sunburst.’  Many apple varieties are self-fruitful, including ‘</a:t>
            </a:r>
            <a:r>
              <a:rPr lang="en-US" sz="1200" kern="1200" dirty="0" err="1">
                <a:solidFill>
                  <a:schemeClr val="tx1"/>
                </a:solidFill>
                <a:latin typeface="+mn-lt"/>
                <a:ea typeface="ＭＳ Ｐゴシック" pitchFamily="-65" charset="-128"/>
                <a:cs typeface="ＭＳ Ｐゴシック" pitchFamily="-65" charset="-128"/>
              </a:rPr>
              <a:t>Braeburn</a:t>
            </a:r>
            <a:r>
              <a:rPr lang="en-US" sz="1200" kern="1200" dirty="0">
                <a:solidFill>
                  <a:schemeClr val="tx1"/>
                </a:solidFill>
                <a:latin typeface="+mn-lt"/>
                <a:ea typeface="ＭＳ Ｐゴシック" pitchFamily="-65" charset="-128"/>
                <a:cs typeface="ＭＳ Ｐゴシック" pitchFamily="-65" charset="-128"/>
              </a:rPr>
              <a:t>,’ ‘Empire,’ ‘Fuji,’ ‘Gala,’ ‘Granny Smith,’ and ‘Pippin.’ </a:t>
            </a:r>
          </a:p>
          <a:p>
            <a:endParaRPr lang="en-US" sz="1200" kern="1200" dirty="0">
              <a:solidFill>
                <a:schemeClr val="tx1"/>
              </a:solidFill>
              <a:latin typeface="+mn-lt"/>
              <a:ea typeface="ＭＳ Ｐゴシック" pitchFamily="-65" charset="-128"/>
              <a:cs typeface="ＭＳ Ｐゴシック" pitchFamily="-65" charset="-128"/>
            </a:endParaRPr>
          </a:p>
          <a:p>
            <a:r>
              <a:rPr lang="en-US" sz="1200" kern="1200" dirty="0">
                <a:solidFill>
                  <a:schemeClr val="tx1"/>
                </a:solidFill>
                <a:latin typeface="+mn-lt"/>
                <a:ea typeface="ＭＳ Ｐゴシック" pitchFamily="-65" charset="-128"/>
                <a:cs typeface="ＭＳ Ｐゴシック" pitchFamily="-65" charset="-128"/>
              </a:rPr>
              <a:t>THIS INFORMATION MIGHT BE BETTER PLACED ELSEWHERE.</a:t>
            </a:r>
            <a:r>
              <a:rPr lang="en-US" sz="1200" kern="1200" baseline="0" dirty="0">
                <a:solidFill>
                  <a:schemeClr val="tx1"/>
                </a:solidFill>
                <a:latin typeface="+mn-lt"/>
                <a:ea typeface="ＭＳ Ｐゴシック" pitchFamily="-65" charset="-128"/>
                <a:cs typeface="ＭＳ Ｐゴシック" pitchFamily="-65" charset="-128"/>
              </a:rPr>
              <a:t> (Pollination) slide 42. </a:t>
            </a:r>
          </a:p>
          <a:p>
            <a:endParaRPr lang="en-US" sz="1200" kern="1200" baseline="0" dirty="0">
              <a:solidFill>
                <a:schemeClr val="tx1"/>
              </a:solidFill>
              <a:latin typeface="+mn-lt"/>
              <a:ea typeface="ＭＳ Ｐゴシック" pitchFamily="-65" charset="-128"/>
              <a:cs typeface="ＭＳ Ｐゴシック" pitchFamily="-65" charset="-128"/>
            </a:endParaRPr>
          </a:p>
        </p:txBody>
      </p:sp>
      <p:sp>
        <p:nvSpPr>
          <p:cNvPr id="4" name="Slide Number Placeholder 3"/>
          <p:cNvSpPr>
            <a:spLocks noGrp="1"/>
          </p:cNvSpPr>
          <p:nvPr>
            <p:ph type="sldNum" sz="quarter" idx="10"/>
          </p:nvPr>
        </p:nvSpPr>
        <p:spPr/>
        <p:txBody>
          <a:bodyPr/>
          <a:lstStyle/>
          <a:p>
            <a:fld id="{1F20D1DB-A05F-4C4A-ABF7-9FC2789E8A29}" type="slidenum">
              <a:rPr lang="en-US" smtClean="0"/>
              <a:pPr/>
              <a:t>101</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102</a:t>
            </a:fld>
            <a:endParaRPr lang="en-US"/>
          </a:p>
        </p:txBody>
      </p:sp>
    </p:spTree>
    <p:extLst>
      <p:ext uri="{BB962C8B-B14F-4D97-AF65-F5344CB8AC3E}">
        <p14:creationId xmlns:p14="http://schemas.microsoft.com/office/powerpoint/2010/main" val="4821595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103</a:t>
            </a:fld>
            <a:endParaRPr lang="en-US"/>
          </a:p>
        </p:txBody>
      </p:sp>
    </p:spTree>
    <p:extLst>
      <p:ext uri="{BB962C8B-B14F-4D97-AF65-F5344CB8AC3E}">
        <p14:creationId xmlns:p14="http://schemas.microsoft.com/office/powerpoint/2010/main" val="12001937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104</a:t>
            </a:fld>
            <a:endParaRPr lang="en-US"/>
          </a:p>
        </p:txBody>
      </p:sp>
    </p:spTree>
    <p:extLst>
      <p:ext uri="{BB962C8B-B14F-4D97-AF65-F5344CB8AC3E}">
        <p14:creationId xmlns:p14="http://schemas.microsoft.com/office/powerpoint/2010/main" val="3416364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105</a:t>
            </a:fld>
            <a:endParaRPr lang="en-US"/>
          </a:p>
        </p:txBody>
      </p:sp>
    </p:spTree>
    <p:extLst>
      <p:ext uri="{BB962C8B-B14F-4D97-AF65-F5344CB8AC3E}">
        <p14:creationId xmlns:p14="http://schemas.microsoft.com/office/powerpoint/2010/main" val="16597914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Impervious soil</a:t>
            </a:r>
            <a:r>
              <a:rPr lang="en-US" b="1" baseline="0" dirty="0"/>
              <a:t> - </a:t>
            </a:r>
            <a:r>
              <a:rPr lang="en-US" b="0" baseline="0" dirty="0"/>
              <a:t>a</a:t>
            </a:r>
            <a:r>
              <a:rPr lang="en-US" dirty="0"/>
              <a:t> very </a:t>
            </a:r>
            <a:r>
              <a:rPr lang="en-US" u="none" dirty="0"/>
              <a:t>fine-grained soil, such as </a:t>
            </a:r>
            <a:r>
              <a:rPr lang="en-US" u="none" dirty="0">
                <a:hlinkClick r:id="rId3"/>
              </a:rPr>
              <a:t>clay</a:t>
            </a:r>
            <a:r>
              <a:rPr lang="en-US" u="none" dirty="0"/>
              <a:t> or compacted </a:t>
            </a:r>
            <a:r>
              <a:rPr lang="en-US" u="none" dirty="0">
                <a:hlinkClick r:id="rId4"/>
              </a:rPr>
              <a:t>loam</a:t>
            </a:r>
            <a:r>
              <a:rPr lang="en-US" u="none" dirty="0"/>
              <a:t>, that is so resistant to water </a:t>
            </a:r>
            <a:r>
              <a:rPr lang="en-US" u="none" dirty="0">
                <a:hlinkClick r:id="rId5"/>
              </a:rPr>
              <a:t>penetration</a:t>
            </a:r>
            <a:r>
              <a:rPr lang="en-US" u="none" dirty="0"/>
              <a:t> that slow capillary </a:t>
            </a:r>
            <a:r>
              <a:rPr lang="en-US" u="none" dirty="0">
                <a:hlinkClick r:id="rId6"/>
              </a:rPr>
              <a:t>creep</a:t>
            </a:r>
            <a:r>
              <a:rPr lang="en-US" u="none" dirty="0"/>
              <a:t> is the only means by which water can enter.</a:t>
            </a:r>
          </a:p>
          <a:p>
            <a:endParaRPr lang="en-US" u="none" dirty="0"/>
          </a:p>
          <a:p>
            <a:r>
              <a:rPr lang="en-US" b="1" dirty="0">
                <a:effectLst/>
              </a:rPr>
              <a:t>Soil stratification </a:t>
            </a:r>
            <a:r>
              <a:rPr lang="en-US" b="1" baseline="0" dirty="0">
                <a:effectLst/>
              </a:rPr>
              <a:t> - </a:t>
            </a:r>
            <a:r>
              <a:rPr lang="en-US" dirty="0">
                <a:effectLst/>
              </a:rPr>
              <a:t>characterized by abrupt porosity changes at various depths within the potential active root zone. These changes in dimensions of the spaces between soil particles affect water and air movement and can limit the depth of the active root zone. In turn, this determines the total amount of soil water available to plant.</a:t>
            </a:r>
            <a:r>
              <a:rPr lang="en-US" baseline="0" dirty="0">
                <a:effectLst/>
              </a:rPr>
              <a:t> </a:t>
            </a:r>
            <a:r>
              <a:rPr lang="en-US" dirty="0">
                <a:effectLst/>
              </a:rPr>
              <a:t>Soil stratifications are caused by abrupt texture changes and compaction.</a:t>
            </a:r>
          </a:p>
          <a:p>
            <a:endParaRPr lang="en-US" dirty="0"/>
          </a:p>
          <a:p>
            <a:r>
              <a:rPr lang="en-US" b="1" dirty="0"/>
              <a:t>Soil compaction</a:t>
            </a:r>
            <a:r>
              <a:rPr lang="en-US" dirty="0"/>
              <a:t>, also known as </a:t>
            </a:r>
            <a:r>
              <a:rPr lang="en-US" b="1" dirty="0"/>
              <a:t>soil</a:t>
            </a:r>
            <a:r>
              <a:rPr lang="en-US" dirty="0"/>
              <a:t> structure degradation, is the increase of bulk density or decrease in porosity of </a:t>
            </a:r>
            <a:r>
              <a:rPr lang="en-US" b="1" dirty="0"/>
              <a:t>soil</a:t>
            </a:r>
            <a:r>
              <a:rPr lang="en-US" dirty="0"/>
              <a:t> due to externally or internally applied loads.</a:t>
            </a:r>
          </a:p>
          <a:p>
            <a:endParaRPr lang="en-US" dirty="0"/>
          </a:p>
          <a:p>
            <a:r>
              <a:rPr lang="en-US" b="1" dirty="0">
                <a:effectLst/>
              </a:rPr>
              <a:t>Soil compaction</a:t>
            </a:r>
            <a:r>
              <a:rPr lang="en-US" dirty="0">
                <a:effectLst/>
              </a:rPr>
              <a:t> - the process in which a stress applied to a soil causes densification as air is displaced from the pores between the soil grains. When stress is applied that causes densification due to water (or other liquid) being displaced from between the soil grains then </a:t>
            </a:r>
            <a:r>
              <a:rPr lang="en-US" dirty="0">
                <a:effectLst/>
                <a:hlinkClick r:id="rId7" tooltip="Consolidation (soil)"/>
              </a:rPr>
              <a:t>consolidation</a:t>
            </a:r>
            <a:r>
              <a:rPr lang="en-US" dirty="0">
                <a:effectLst/>
              </a:rPr>
              <a:t>, not compaction, has occurred. Normally, compaction is the result of heavy machinery compressing the </a:t>
            </a:r>
            <a:r>
              <a:rPr lang="en-US" dirty="0">
                <a:effectLst/>
                <a:hlinkClick r:id="rId8" tooltip="Soil"/>
              </a:rPr>
              <a:t>soil</a:t>
            </a:r>
            <a:r>
              <a:rPr lang="en-US" dirty="0">
                <a:effectLst/>
              </a:rPr>
              <a:t>, but it can also occur due to the passage of (e.g.) animal feet.</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106</a:t>
            </a:fld>
            <a:endParaRPr lang="en-US" dirty="0"/>
          </a:p>
        </p:txBody>
      </p:sp>
    </p:spTree>
    <p:extLst>
      <p:ext uri="{BB962C8B-B14F-4D97-AF65-F5344CB8AC3E}">
        <p14:creationId xmlns:p14="http://schemas.microsoft.com/office/powerpoint/2010/main" val="16736844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Impervious soil</a:t>
            </a:r>
            <a:r>
              <a:rPr lang="en-US" b="1" baseline="0" dirty="0"/>
              <a:t> - </a:t>
            </a:r>
            <a:r>
              <a:rPr lang="en-US" b="0" baseline="0" dirty="0"/>
              <a:t>a</a:t>
            </a:r>
            <a:r>
              <a:rPr lang="en-US" dirty="0"/>
              <a:t> very </a:t>
            </a:r>
            <a:r>
              <a:rPr lang="en-US" u="none" dirty="0"/>
              <a:t>fine-grained soil, such as </a:t>
            </a:r>
            <a:r>
              <a:rPr lang="en-US" u="none" dirty="0">
                <a:hlinkClick r:id="rId3"/>
              </a:rPr>
              <a:t>clay</a:t>
            </a:r>
            <a:r>
              <a:rPr lang="en-US" u="none" dirty="0"/>
              <a:t> or compacted </a:t>
            </a:r>
            <a:r>
              <a:rPr lang="en-US" u="none" dirty="0">
                <a:hlinkClick r:id="rId4"/>
              </a:rPr>
              <a:t>loam</a:t>
            </a:r>
            <a:r>
              <a:rPr lang="en-US" u="none" dirty="0"/>
              <a:t>, that is so resistant to water </a:t>
            </a:r>
            <a:r>
              <a:rPr lang="en-US" u="none" dirty="0">
                <a:hlinkClick r:id="rId5"/>
              </a:rPr>
              <a:t>penetration</a:t>
            </a:r>
            <a:r>
              <a:rPr lang="en-US" u="none" dirty="0"/>
              <a:t> that slow capillary </a:t>
            </a:r>
            <a:r>
              <a:rPr lang="en-US" u="none" dirty="0">
                <a:hlinkClick r:id="rId6"/>
              </a:rPr>
              <a:t>creep</a:t>
            </a:r>
            <a:r>
              <a:rPr lang="en-US" u="none" dirty="0"/>
              <a:t> is the only means by which water can enter.</a:t>
            </a:r>
          </a:p>
          <a:p>
            <a:endParaRPr lang="en-US" u="none" dirty="0"/>
          </a:p>
          <a:p>
            <a:r>
              <a:rPr lang="en-US" b="1" dirty="0">
                <a:effectLst/>
              </a:rPr>
              <a:t>Soil stratification </a:t>
            </a:r>
            <a:r>
              <a:rPr lang="en-US" b="1" baseline="0" dirty="0">
                <a:effectLst/>
              </a:rPr>
              <a:t> - </a:t>
            </a:r>
            <a:r>
              <a:rPr lang="en-US" dirty="0">
                <a:effectLst/>
              </a:rPr>
              <a:t>characterized by abrupt porosity changes at various depths within the potential active root zone. These changes in dimensions of the spaces between soil particles affect water and air movement and can limit the depth of the active root zone. In turn, this determines the total amount of soil water available to plant.</a:t>
            </a:r>
            <a:r>
              <a:rPr lang="en-US" baseline="0" dirty="0">
                <a:effectLst/>
              </a:rPr>
              <a:t> </a:t>
            </a:r>
            <a:r>
              <a:rPr lang="en-US" dirty="0">
                <a:effectLst/>
              </a:rPr>
              <a:t>Soil stratifications are caused by abrupt texture changes and compaction.</a:t>
            </a:r>
          </a:p>
          <a:p>
            <a:endParaRPr lang="en-US" dirty="0"/>
          </a:p>
          <a:p>
            <a:r>
              <a:rPr lang="en-US" b="1" dirty="0"/>
              <a:t>Soil compaction</a:t>
            </a:r>
            <a:r>
              <a:rPr lang="en-US" dirty="0"/>
              <a:t>, also known as </a:t>
            </a:r>
            <a:r>
              <a:rPr lang="en-US" b="1" dirty="0"/>
              <a:t>soil</a:t>
            </a:r>
            <a:r>
              <a:rPr lang="en-US" dirty="0"/>
              <a:t> structure degradation, is the increase of bulk density or decrease in porosity of </a:t>
            </a:r>
            <a:r>
              <a:rPr lang="en-US" b="1" dirty="0"/>
              <a:t>soil</a:t>
            </a:r>
            <a:r>
              <a:rPr lang="en-US" dirty="0"/>
              <a:t> due to externally or internally applied loads.</a:t>
            </a:r>
          </a:p>
          <a:p>
            <a:endParaRPr lang="en-US" dirty="0"/>
          </a:p>
          <a:p>
            <a:r>
              <a:rPr lang="en-US" b="1" dirty="0">
                <a:effectLst/>
              </a:rPr>
              <a:t>Soil compaction</a:t>
            </a:r>
            <a:r>
              <a:rPr lang="en-US" dirty="0">
                <a:effectLst/>
              </a:rPr>
              <a:t> - the process in which a stress applied to a soil causes densification as air is displaced from the pores between the soil grains. When stress is applied that causes densification due to water (or other liquid) being displaced from between the soil grains then </a:t>
            </a:r>
            <a:r>
              <a:rPr lang="en-US" dirty="0">
                <a:effectLst/>
                <a:hlinkClick r:id="rId7" tooltip="Consolidation (soil)"/>
              </a:rPr>
              <a:t>consolidation</a:t>
            </a:r>
            <a:r>
              <a:rPr lang="en-US" dirty="0">
                <a:effectLst/>
              </a:rPr>
              <a:t>, not compaction, has occurred. Normally, compaction is the result of heavy machinery compressing the </a:t>
            </a:r>
            <a:r>
              <a:rPr lang="en-US" dirty="0">
                <a:effectLst/>
                <a:hlinkClick r:id="rId8" tooltip="Soil"/>
              </a:rPr>
              <a:t>soil</a:t>
            </a:r>
            <a:r>
              <a:rPr lang="en-US" dirty="0">
                <a:effectLst/>
              </a:rPr>
              <a:t>, but it can also occur due to the passage of (e.g.) animal feet.</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107</a:t>
            </a:fld>
            <a:endParaRPr lang="en-US" dirty="0"/>
          </a:p>
        </p:txBody>
      </p:sp>
    </p:spTree>
    <p:extLst>
      <p:ext uri="{BB962C8B-B14F-4D97-AF65-F5344CB8AC3E}">
        <p14:creationId xmlns:p14="http://schemas.microsoft.com/office/powerpoint/2010/main" val="1673684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71040BC-E663-444C-9E37-7D2E21E1F88C}" type="datetime1">
              <a:rPr lang="en-US"/>
              <a:pPr>
                <a:defRPr/>
              </a:pPr>
              <a:t>11/16/2017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12078F2-F32D-4AC1-AF33-048EE86B354C}"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3791792-5D87-4D9D-9B5E-CAB72FEB8BC3}" type="datetime1">
              <a:rPr lang="en-US"/>
              <a:pPr>
                <a:defRPr/>
              </a:pPr>
              <a:t>11/16/2017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83022FF-B9BE-4BA6-B2E7-1439A33F3BE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0282D96-8EAD-4CA4-9B31-9B3643F4B239}" type="datetime1">
              <a:rPr lang="en-US"/>
              <a:pPr>
                <a:defRPr/>
              </a:pPr>
              <a:t>11/16/2017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72E30D5-6DE3-4E25-8875-E52CAAD28F6D}"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036A800-52DC-4D48-AA9D-4C59F0CF92D0}" type="datetime1">
              <a:rPr lang="en-US"/>
              <a:pPr>
                <a:defRPr/>
              </a:pPr>
              <a:t>11/16/2017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DFAD5D5-C77E-4E2C-B086-8C4834E3FDC6}"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72116F3-BFB8-4E05-BC8D-EE69D8139AD8}" type="datetime1">
              <a:rPr lang="en-US"/>
              <a:pPr>
                <a:defRPr/>
              </a:pPr>
              <a:t>11/16/2017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A1AE042-C78F-43C9-8956-9C925F052A31}"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8BCD2CA-0315-477B-912B-2348E5A2A1D6}" type="datetime1">
              <a:rPr lang="en-US"/>
              <a:pPr>
                <a:defRPr/>
              </a:pPr>
              <a:t>11/16/2017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10BDA01-9CA9-4699-ADF5-810009951BF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10EC833-A469-403D-AB04-6BB2641CCB88}" type="datetime1">
              <a:rPr lang="en-US"/>
              <a:pPr>
                <a:defRPr/>
              </a:pPr>
              <a:t>11/16/2017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7C0BE7F-8619-4A21-8364-1DA45C12F72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8585AC0-0489-4872-848E-76EF6C264BA9}" type="datetime1">
              <a:rPr lang="en-US"/>
              <a:pPr>
                <a:defRPr/>
              </a:pPr>
              <a:t>11/16/2017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A961D87-4FB5-485F-B18E-D1B9F44E887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59606F4-E027-482D-A09B-CCBA48FB3B4E}" type="datetime1">
              <a:rPr lang="en-US"/>
              <a:pPr>
                <a:defRPr/>
              </a:pPr>
              <a:t>11/16/2017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7511F925-FBFB-4256-8BF0-349E8859F9F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45095FB-84B4-416D-9E3C-038D037A2548}" type="datetime1">
              <a:rPr lang="en-US"/>
              <a:pPr>
                <a:defRPr/>
              </a:pPr>
              <a:t>11/16/2017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2520094-085D-475A-A872-C92D6564A33C}"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CEADAFD-8171-4FF9-BC41-46A7EA58C88E}" type="datetime1">
              <a:rPr lang="en-US"/>
              <a:pPr>
                <a:defRPr/>
              </a:pPr>
              <a:t>11/16/2017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05E829B-B47A-4D10-A5C0-9210CD7183B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65" charset="0"/>
                <a:ea typeface="ＭＳ Ｐゴシック" pitchFamily="-65" charset="-128"/>
              </a:defRPr>
            </a:lvl1pPr>
          </a:lstStyle>
          <a:p>
            <a:pPr>
              <a:defRPr/>
            </a:pPr>
            <a:fld id="{95FDED20-F64D-45F6-AA50-8618A56DF949}" type="datetime1">
              <a:rPr lang="en-US"/>
              <a:pPr>
                <a:defRPr/>
              </a:pPr>
              <a:t>11/16/2017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65" charset="0"/>
              </a:defRPr>
            </a:lvl1pPr>
          </a:lstStyle>
          <a:p>
            <a:fld id="{A68A29CD-13C4-49C1-B431-B2439946F55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10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3.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94.jpg"/><Relationship Id="rId4" Type="http://schemas.openxmlformats.org/officeDocument/2006/relationships/image" Target="../media/image93.jpg"/></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76.jpeg"/><Relationship Id="rId4" Type="http://schemas.openxmlformats.org/officeDocument/2006/relationships/image" Target="../media/image75.png"/></Relationships>
</file>

<file path=ppt/slides/_rels/slide1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9.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83.jpeg"/></Relationships>
</file>

<file path=ppt/slides/_rels/slide11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0.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76.jpeg"/></Relationships>
</file>

<file path=ppt/slides/_rels/slide1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1.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3.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4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png"/><Relationship Id="rId7"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jpg"/></Relationships>
</file>

<file path=ppt/slides/_rels/slide5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3.jpg"/></Relationships>
</file>

<file path=ppt/slides/_rels/slide5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9.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57.jpeg"/></Relationships>
</file>

<file path=ppt/slides/_rels/slide6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61.jp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jp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7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1.png"/><Relationship Id="rId4" Type="http://schemas.openxmlformats.org/officeDocument/2006/relationships/image" Target="../media/image70.jp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1.png"/><Relationship Id="rId4" Type="http://schemas.openxmlformats.org/officeDocument/2006/relationships/image" Target="../media/image76.jpeg"/></Relationships>
</file>

<file path=ppt/slides/_rels/slide8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8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83.jpeg"/></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8.xml"/><Relationship Id="rId1" Type="http://schemas.openxmlformats.org/officeDocument/2006/relationships/tags" Target="../tags/tag1.xml"/><Relationship Id="rId4" Type="http://schemas.openxmlformats.org/officeDocument/2006/relationships/hyperlink" Target="mailto:mgevaluation@ucanr.ed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9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Welcome!</a:t>
            </a:r>
            <a:br>
              <a:rPr lang="en-US" dirty="0"/>
            </a:br>
            <a:r>
              <a:rPr lang="en-US" sz="3200" dirty="0"/>
              <a:t>November 18, 2017</a:t>
            </a:r>
            <a:endParaRPr lang="en-US" dirty="0"/>
          </a:p>
        </p:txBody>
      </p:sp>
      <p:pic>
        <p:nvPicPr>
          <p:cNvPr id="6147" name="Content Placeholder 3" descr="MasterGardener logo.eps"/>
          <p:cNvPicPr>
            <a:picLocks noGrp="1" noChangeAspect="1"/>
          </p:cNvPicPr>
          <p:nvPr>
            <p:ph idx="1"/>
          </p:nvPr>
        </p:nvPicPr>
        <p:blipFill>
          <a:blip r:embed="rId3"/>
          <a:srcRect l="-39392" r="-39392"/>
          <a:stretch>
            <a:fillRect/>
          </a:stretch>
        </p:blipFill>
        <p:spPr>
          <a:xfrm>
            <a:off x="457200" y="1524883"/>
            <a:ext cx="8229600" cy="4525963"/>
          </a:xfrm>
        </p:spPr>
      </p:pic>
    </p:spTree>
    <p:extLst>
      <p:ext uri="{BB962C8B-B14F-4D97-AF65-F5344CB8AC3E}">
        <p14:creationId xmlns:p14="http://schemas.microsoft.com/office/powerpoint/2010/main" val="4047154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Napa Valley Sunset Zone Map.jpg"/>
          <p:cNvPicPr>
            <a:picLocks noChangeAspect="1"/>
          </p:cNvPicPr>
          <p:nvPr/>
        </p:nvPicPr>
        <p:blipFill>
          <a:blip r:embed="rId3"/>
          <a:stretch>
            <a:fillRect/>
          </a:stretch>
        </p:blipFill>
        <p:spPr>
          <a:xfrm>
            <a:off x="0" y="0"/>
            <a:ext cx="8065688" cy="9733266"/>
          </a:xfrm>
          <a:prstGeom prst="rect">
            <a:avLst/>
          </a:prstGeo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14026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a:t>       Good Performers, Napa County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22384892"/>
              </p:ext>
            </p:extLst>
          </p:nvPr>
        </p:nvGraphicFramePr>
        <p:xfrm>
          <a:off x="457200" y="1600200"/>
          <a:ext cx="8229600" cy="3565811"/>
        </p:xfrm>
        <a:graphic>
          <a:graphicData uri="http://schemas.openxmlformats.org/drawingml/2006/table">
            <a:tbl>
              <a:tblPr/>
              <a:tblGrid>
                <a:gridCol w="1646238">
                  <a:extLst>
                    <a:ext uri="{9D8B030D-6E8A-4147-A177-3AD203B41FA5}">
                      <a16:colId xmlns:a16="http://schemas.microsoft.com/office/drawing/2014/main" val="20000"/>
                    </a:ext>
                  </a:extLst>
                </a:gridCol>
                <a:gridCol w="1646237">
                  <a:extLst>
                    <a:ext uri="{9D8B030D-6E8A-4147-A177-3AD203B41FA5}">
                      <a16:colId xmlns:a16="http://schemas.microsoft.com/office/drawing/2014/main" val="20001"/>
                    </a:ext>
                  </a:extLst>
                </a:gridCol>
                <a:gridCol w="1644650">
                  <a:extLst>
                    <a:ext uri="{9D8B030D-6E8A-4147-A177-3AD203B41FA5}">
                      <a16:colId xmlns:a16="http://schemas.microsoft.com/office/drawing/2014/main" val="20002"/>
                    </a:ext>
                  </a:extLst>
                </a:gridCol>
                <a:gridCol w="1646238">
                  <a:extLst>
                    <a:ext uri="{9D8B030D-6E8A-4147-A177-3AD203B41FA5}">
                      <a16:colId xmlns:a16="http://schemas.microsoft.com/office/drawing/2014/main" val="20003"/>
                    </a:ext>
                  </a:extLst>
                </a:gridCol>
                <a:gridCol w="1646237">
                  <a:extLst>
                    <a:ext uri="{9D8B030D-6E8A-4147-A177-3AD203B41FA5}">
                      <a16:colId xmlns:a16="http://schemas.microsoft.com/office/drawing/2014/main" val="20004"/>
                    </a:ext>
                  </a:extLst>
                </a:gridCol>
              </a:tblGrid>
              <a:tr h="137137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rgbClr val="FFFFFF"/>
                          </a:solidFill>
                          <a:effectLst/>
                          <a:latin typeface="Calibri" pitchFamily="-65" charset="0"/>
                          <a:ea typeface="ＭＳ Ｐゴシック" pitchFamily="-65" charset="-128"/>
                        </a:rPr>
                        <a:t>Pear</a:t>
                      </a:r>
                    </a:p>
                  </a:txBody>
                  <a:tcPr marT="45705" marB="45705"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Pollinator</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Chilling</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700" b="1" i="0" u="none" strike="noStrike" cap="none" normalizeH="0" baseline="0" dirty="0">
                          <a:ln>
                            <a:noFill/>
                          </a:ln>
                          <a:solidFill>
                            <a:srgbClr val="FFFFFF"/>
                          </a:solidFill>
                          <a:effectLst/>
                          <a:latin typeface="Calibri" pitchFamily="-65" charset="0"/>
                          <a:ea typeface="ＭＳ Ｐゴシック" pitchFamily="-65" charset="-128"/>
                        </a:rPr>
                        <a:t>Rootstock</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Harvest</a:t>
                      </a:r>
                    </a:p>
                  </a:txBody>
                  <a:tcPr marT="45705" marB="45705"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4571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Bartlett</a:t>
                      </a:r>
                    </a:p>
                  </a:txBody>
                  <a:tcPr marT="45705" marB="45705"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+D’Anjou</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800 hrs</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OXHF333</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August</a:t>
                      </a:r>
                    </a:p>
                  </a:txBody>
                  <a:tcPr marT="45705" marB="45705"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r h="4571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D’Anjou</a:t>
                      </a:r>
                    </a:p>
                  </a:txBody>
                  <a:tcPr marT="45705" marB="45705"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+Bartlett</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800 hrs</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OXHF333</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September</a:t>
                      </a:r>
                    </a:p>
                  </a:txBody>
                  <a:tcPr marT="45705" marB="45705"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571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Bosc</a:t>
                      </a:r>
                    </a:p>
                  </a:txBody>
                  <a:tcPr marT="45705" marB="45705"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+Bartlett</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800 hrs</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OXHF333</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October</a:t>
                      </a:r>
                    </a:p>
                  </a:txBody>
                  <a:tcPr marT="45705" marB="45705"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3"/>
                  </a:ext>
                </a:extLst>
              </a:tr>
              <a:tr h="82281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Comice</a:t>
                      </a:r>
                    </a:p>
                  </a:txBody>
                  <a:tcPr marT="45705" marB="45705"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+Bartlett</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600 hrs</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Quince </a:t>
                      </a:r>
                      <a:r>
                        <a:rPr kumimoji="0" lang="en-US" sz="2400" b="0" i="0" u="none" strike="noStrike" cap="none" normalizeH="0" baseline="0" dirty="0" err="1">
                          <a:ln>
                            <a:noFill/>
                          </a:ln>
                          <a:solidFill>
                            <a:srgbClr val="000000"/>
                          </a:solidFill>
                          <a:effectLst/>
                          <a:latin typeface="Calibri" pitchFamily="-65" charset="0"/>
                          <a:ea typeface="ＭＳ Ｐゴシック" pitchFamily="-65" charset="-128"/>
                        </a:rPr>
                        <a:t>rootstk</a:t>
                      </a: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October</a:t>
                      </a:r>
                    </a:p>
                  </a:txBody>
                  <a:tcPr marT="45705" marB="45705"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pic>
        <p:nvPicPr>
          <p:cNvPr id="5" name="Content Placeholder 3" descr="MasterGardener logo.eps"/>
          <p:cNvPicPr>
            <a:picLocks noChangeAspect="1"/>
          </p:cNvPicPr>
          <p:nvPr/>
        </p:nvPicPr>
        <p:blipFill>
          <a:blip r:embed="rId3"/>
          <a:srcRect l="-39392" r="-39392"/>
          <a:stretch>
            <a:fillRect/>
          </a:stretch>
        </p:blipFill>
        <p:spPr bwMode="auto">
          <a:xfrm>
            <a:off x="-256581" y="171706"/>
            <a:ext cx="2265490" cy="1245932"/>
          </a:xfrm>
          <a:prstGeom prst="rect">
            <a:avLst/>
          </a:prstGeom>
          <a:noFill/>
          <a:ln w="9525">
            <a:noFill/>
            <a:miter lim="800000"/>
            <a:headEnd/>
            <a:tailEnd/>
          </a:ln>
        </p:spPr>
      </p:pic>
    </p:spTree>
    <p:extLst>
      <p:ext uri="{BB962C8B-B14F-4D97-AF65-F5344CB8AC3E}">
        <p14:creationId xmlns:p14="http://schemas.microsoft.com/office/powerpoint/2010/main" val="35835091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dirty="0"/>
              <a:t>      Good Performers, Napa County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4744530"/>
              </p:ext>
            </p:extLst>
          </p:nvPr>
        </p:nvGraphicFramePr>
        <p:xfrm>
          <a:off x="457200" y="1417638"/>
          <a:ext cx="8229600" cy="4023028"/>
        </p:xfrm>
        <a:graphic>
          <a:graphicData uri="http://schemas.openxmlformats.org/drawingml/2006/table">
            <a:tbl>
              <a:tblPr/>
              <a:tblGrid>
                <a:gridCol w="1646238">
                  <a:extLst>
                    <a:ext uri="{9D8B030D-6E8A-4147-A177-3AD203B41FA5}">
                      <a16:colId xmlns:a16="http://schemas.microsoft.com/office/drawing/2014/main" val="20000"/>
                    </a:ext>
                  </a:extLst>
                </a:gridCol>
                <a:gridCol w="1646237">
                  <a:extLst>
                    <a:ext uri="{9D8B030D-6E8A-4147-A177-3AD203B41FA5}">
                      <a16:colId xmlns:a16="http://schemas.microsoft.com/office/drawing/2014/main" val="20001"/>
                    </a:ext>
                  </a:extLst>
                </a:gridCol>
                <a:gridCol w="1644650">
                  <a:extLst>
                    <a:ext uri="{9D8B030D-6E8A-4147-A177-3AD203B41FA5}">
                      <a16:colId xmlns:a16="http://schemas.microsoft.com/office/drawing/2014/main" val="20002"/>
                    </a:ext>
                  </a:extLst>
                </a:gridCol>
                <a:gridCol w="1646238">
                  <a:extLst>
                    <a:ext uri="{9D8B030D-6E8A-4147-A177-3AD203B41FA5}">
                      <a16:colId xmlns:a16="http://schemas.microsoft.com/office/drawing/2014/main" val="20003"/>
                    </a:ext>
                  </a:extLst>
                </a:gridCol>
                <a:gridCol w="1646237">
                  <a:extLst>
                    <a:ext uri="{9D8B030D-6E8A-4147-A177-3AD203B41FA5}">
                      <a16:colId xmlns:a16="http://schemas.microsoft.com/office/drawing/2014/main" val="20004"/>
                    </a:ext>
                  </a:extLst>
                </a:gridCol>
              </a:tblGrid>
              <a:tr h="137139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rgbClr val="FFFFFF"/>
                          </a:solidFill>
                          <a:effectLst/>
                          <a:latin typeface="Calibri" pitchFamily="-65" charset="0"/>
                          <a:ea typeface="ＭＳ Ｐゴシック" pitchFamily="-65" charset="-128"/>
                        </a:rPr>
                        <a:t>Peach</a:t>
                      </a:r>
                    </a:p>
                  </a:txBody>
                  <a:tcPr marT="45707" marB="45707"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Pollinator</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Calibri" pitchFamily="-65" charset="0"/>
                          <a:ea typeface="ＭＳ Ｐゴシック" pitchFamily="-65" charset="-128"/>
                        </a:rPr>
                        <a:t>Chilling</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700" b="1" i="0" u="none" strike="noStrike" cap="none" normalizeH="0" baseline="0" dirty="0">
                          <a:ln>
                            <a:noFill/>
                          </a:ln>
                          <a:solidFill>
                            <a:srgbClr val="FFFFFF"/>
                          </a:solidFill>
                          <a:effectLst/>
                          <a:latin typeface="Calibri" pitchFamily="-65" charset="0"/>
                          <a:ea typeface="ＭＳ Ｐゴシック" pitchFamily="-65" charset="-128"/>
                        </a:rPr>
                        <a:t>Rootstock</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Harvest</a:t>
                      </a:r>
                    </a:p>
                  </a:txBody>
                  <a:tcPr marT="45707" marB="45707"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82283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Arctic Supreme</a:t>
                      </a:r>
                    </a:p>
                  </a:txBody>
                  <a:tcPr marT="45707" marB="45707"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700 hrs</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Citation*</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July-August</a:t>
                      </a:r>
                    </a:p>
                  </a:txBody>
                  <a:tcPr marT="45707" marB="45707"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r h="45712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Nectar</a:t>
                      </a:r>
                    </a:p>
                  </a:txBody>
                  <a:tcPr marT="45707" marB="45707"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700 hrs</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Lovell**</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July</a:t>
                      </a:r>
                    </a:p>
                  </a:txBody>
                  <a:tcPr marT="45707" marB="45707"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5712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O’Henry</a:t>
                      </a:r>
                    </a:p>
                  </a:txBody>
                  <a:tcPr marT="45707" marB="45707"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750 hrs</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Citation</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August</a:t>
                      </a:r>
                    </a:p>
                  </a:txBody>
                  <a:tcPr marT="45707" marB="45707"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3"/>
                  </a:ext>
                </a:extLst>
              </a:tr>
              <a:tr h="45712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07" marB="45707"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65" charset="0"/>
                        <a:ea typeface="ＭＳ Ｐゴシック" pitchFamily="-65" charset="-128"/>
                      </a:endParaRP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65" charset="0"/>
                        <a:ea typeface="ＭＳ Ｐゴシック" pitchFamily="-65" charset="-128"/>
                      </a:endParaRP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65" charset="0"/>
                        <a:ea typeface="ＭＳ Ｐゴシック" pitchFamily="-65" charset="-128"/>
                      </a:endParaRP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65" charset="0"/>
                        <a:ea typeface="ＭＳ Ｐゴシック" pitchFamily="-65" charset="-128"/>
                      </a:endParaRPr>
                    </a:p>
                  </a:txBody>
                  <a:tcPr marT="45707" marB="45707"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5712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07" marB="45707"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07" marB="45707"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5"/>
                  </a:ext>
                </a:extLst>
              </a:tr>
            </a:tbl>
          </a:graphicData>
        </a:graphic>
      </p:graphicFrame>
      <p:pic>
        <p:nvPicPr>
          <p:cNvPr id="5" name="Content Placeholder 3" descr="MasterGardener logo.eps"/>
          <p:cNvPicPr>
            <a:picLocks noChangeAspect="1"/>
          </p:cNvPicPr>
          <p:nvPr/>
        </p:nvPicPr>
        <p:blipFill>
          <a:blip r:embed="rId3"/>
          <a:srcRect l="-39392" r="-39392"/>
          <a:stretch>
            <a:fillRect/>
          </a:stretch>
        </p:blipFill>
        <p:spPr bwMode="auto">
          <a:xfrm>
            <a:off x="-443345" y="274638"/>
            <a:ext cx="2313709" cy="1272451"/>
          </a:xfrm>
          <a:prstGeom prst="rect">
            <a:avLst/>
          </a:prstGeom>
          <a:noFill/>
          <a:ln w="9525">
            <a:noFill/>
            <a:miter lim="800000"/>
            <a:headEnd/>
            <a:tailEnd/>
          </a:ln>
        </p:spPr>
      </p:pic>
    </p:spTree>
    <p:extLst>
      <p:ext uri="{BB962C8B-B14F-4D97-AF65-F5344CB8AC3E}">
        <p14:creationId xmlns:p14="http://schemas.microsoft.com/office/powerpoint/2010/main" val="21767414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dirty="0"/>
              <a:t>      Good Performers, Napa County</a:t>
            </a:r>
          </a:p>
        </p:txBody>
      </p:sp>
      <p:graphicFrame>
        <p:nvGraphicFramePr>
          <p:cNvPr id="4" name="Content Placeholder 3"/>
          <p:cNvGraphicFramePr>
            <a:graphicFrameLocks noGrp="1"/>
          </p:cNvGraphicFramePr>
          <p:nvPr>
            <p:ph idx="1"/>
          </p:nvPr>
        </p:nvGraphicFramePr>
        <p:xfrm>
          <a:off x="457200" y="1736725"/>
          <a:ext cx="8229600" cy="3597276"/>
        </p:xfrm>
        <a:graphic>
          <a:graphicData uri="http://schemas.openxmlformats.org/drawingml/2006/table">
            <a:tbl>
              <a:tblPr/>
              <a:tblGrid>
                <a:gridCol w="1646238">
                  <a:extLst>
                    <a:ext uri="{9D8B030D-6E8A-4147-A177-3AD203B41FA5}">
                      <a16:colId xmlns:a16="http://schemas.microsoft.com/office/drawing/2014/main" val="20000"/>
                    </a:ext>
                  </a:extLst>
                </a:gridCol>
                <a:gridCol w="1646237">
                  <a:extLst>
                    <a:ext uri="{9D8B030D-6E8A-4147-A177-3AD203B41FA5}">
                      <a16:colId xmlns:a16="http://schemas.microsoft.com/office/drawing/2014/main" val="20001"/>
                    </a:ext>
                  </a:extLst>
                </a:gridCol>
                <a:gridCol w="1492885">
                  <a:extLst>
                    <a:ext uri="{9D8B030D-6E8A-4147-A177-3AD203B41FA5}">
                      <a16:colId xmlns:a16="http://schemas.microsoft.com/office/drawing/2014/main" val="20002"/>
                    </a:ext>
                  </a:extLst>
                </a:gridCol>
                <a:gridCol w="1798003">
                  <a:extLst>
                    <a:ext uri="{9D8B030D-6E8A-4147-A177-3AD203B41FA5}">
                      <a16:colId xmlns:a16="http://schemas.microsoft.com/office/drawing/2014/main" val="20003"/>
                    </a:ext>
                  </a:extLst>
                </a:gridCol>
                <a:gridCol w="1646237">
                  <a:extLst>
                    <a:ext uri="{9D8B030D-6E8A-4147-A177-3AD203B41FA5}">
                      <a16:colId xmlns:a16="http://schemas.microsoft.com/office/drawing/2014/main" val="20004"/>
                    </a:ext>
                  </a:extLst>
                </a:gridCol>
              </a:tblGrid>
              <a:tr h="94504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Calibri" pitchFamily="-65" charset="0"/>
                          <a:ea typeface="ＭＳ Ｐゴシック" pitchFamily="-65" charset="-128"/>
                        </a:rPr>
                        <a:t>Nectarine</a:t>
                      </a:r>
                    </a:p>
                  </a:txBody>
                  <a:tcPr marT="45728" marB="45728"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Pollinator</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Chilling</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Calibri" pitchFamily="-65" charset="0"/>
                          <a:ea typeface="ＭＳ Ｐゴシック" pitchFamily="-65" charset="-128"/>
                        </a:rPr>
                        <a:t>Rootstock</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Calibri" pitchFamily="-65" charset="0"/>
                          <a:ea typeface="ＭＳ Ｐゴシック" pitchFamily="-65" charset="-128"/>
                        </a:rPr>
                        <a:t>Harvest</a:t>
                      </a:r>
                    </a:p>
                  </a:txBody>
                  <a:tcPr marT="45728" marB="45728"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82310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Arctic Queen</a:t>
                      </a:r>
                    </a:p>
                  </a:txBody>
                  <a:tcPr marT="45728" marB="45728"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o</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600-700 hrs</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Citation</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August</a:t>
                      </a:r>
                    </a:p>
                  </a:txBody>
                  <a:tcPr marT="45728" marB="45728"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r h="45728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Fantasia</a:t>
                      </a:r>
                    </a:p>
                  </a:txBody>
                  <a:tcPr marT="45728" marB="45728"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o</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500 hrs</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Citation</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July-August</a:t>
                      </a:r>
                    </a:p>
                  </a:txBody>
                  <a:tcPr marT="45728" marB="45728"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5728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3"/>
                  </a:ext>
                </a:extLst>
              </a:tr>
              <a:tr h="45728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5728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5"/>
                  </a:ext>
                </a:extLst>
              </a:tr>
            </a:tbl>
          </a:graphicData>
        </a:graphic>
      </p:graphicFrame>
      <p:pic>
        <p:nvPicPr>
          <p:cNvPr id="5" name="Content Placeholder 3" descr="MasterGardener logo.eps"/>
          <p:cNvPicPr>
            <a:picLocks noChangeAspect="1"/>
          </p:cNvPicPr>
          <p:nvPr/>
        </p:nvPicPr>
        <p:blipFill>
          <a:blip r:embed="rId3"/>
          <a:srcRect l="-39392" r="-39392"/>
          <a:stretch>
            <a:fillRect/>
          </a:stretch>
        </p:blipFill>
        <p:spPr bwMode="auto">
          <a:xfrm>
            <a:off x="-281709" y="274637"/>
            <a:ext cx="2244436" cy="1234353"/>
          </a:xfrm>
          <a:prstGeom prst="rect">
            <a:avLst/>
          </a:prstGeom>
          <a:noFill/>
          <a:ln w="9525">
            <a:noFill/>
            <a:miter lim="800000"/>
            <a:headEnd/>
            <a:tailEnd/>
          </a:ln>
        </p:spPr>
      </p:pic>
    </p:spTree>
    <p:extLst>
      <p:ext uri="{BB962C8B-B14F-4D97-AF65-F5344CB8AC3E}">
        <p14:creationId xmlns:p14="http://schemas.microsoft.com/office/powerpoint/2010/main" val="35499906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dirty="0"/>
              <a:t>      Good Performers, Napa County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210278"/>
              </p:ext>
            </p:extLst>
          </p:nvPr>
        </p:nvGraphicFramePr>
        <p:xfrm>
          <a:off x="457200" y="1600200"/>
          <a:ext cx="8229600" cy="4546882"/>
        </p:xfrm>
        <a:graphic>
          <a:graphicData uri="http://schemas.openxmlformats.org/drawingml/2006/table">
            <a:tbl>
              <a:tblPr/>
              <a:tblGrid>
                <a:gridCol w="1646238">
                  <a:extLst>
                    <a:ext uri="{9D8B030D-6E8A-4147-A177-3AD203B41FA5}">
                      <a16:colId xmlns:a16="http://schemas.microsoft.com/office/drawing/2014/main" val="20000"/>
                    </a:ext>
                  </a:extLst>
                </a:gridCol>
                <a:gridCol w="1646237">
                  <a:extLst>
                    <a:ext uri="{9D8B030D-6E8A-4147-A177-3AD203B41FA5}">
                      <a16:colId xmlns:a16="http://schemas.microsoft.com/office/drawing/2014/main" val="20001"/>
                    </a:ext>
                  </a:extLst>
                </a:gridCol>
                <a:gridCol w="1644650">
                  <a:extLst>
                    <a:ext uri="{9D8B030D-6E8A-4147-A177-3AD203B41FA5}">
                      <a16:colId xmlns:a16="http://schemas.microsoft.com/office/drawing/2014/main" val="20002"/>
                    </a:ext>
                  </a:extLst>
                </a:gridCol>
                <a:gridCol w="1646238">
                  <a:extLst>
                    <a:ext uri="{9D8B030D-6E8A-4147-A177-3AD203B41FA5}">
                      <a16:colId xmlns:a16="http://schemas.microsoft.com/office/drawing/2014/main" val="20003"/>
                    </a:ext>
                  </a:extLst>
                </a:gridCol>
                <a:gridCol w="1646237">
                  <a:extLst>
                    <a:ext uri="{9D8B030D-6E8A-4147-A177-3AD203B41FA5}">
                      <a16:colId xmlns:a16="http://schemas.microsoft.com/office/drawing/2014/main" val="20004"/>
                    </a:ext>
                  </a:extLst>
                </a:gridCol>
              </a:tblGrid>
              <a:tr h="137143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rgbClr val="FFFFFF"/>
                          </a:solidFill>
                          <a:effectLst/>
                          <a:latin typeface="Calibri" pitchFamily="-65" charset="0"/>
                          <a:ea typeface="ＭＳ Ｐゴシック" pitchFamily="-65" charset="-128"/>
                        </a:rPr>
                        <a:t>Plum</a:t>
                      </a:r>
                    </a:p>
                  </a:txBody>
                  <a:tcPr marT="45709" marB="45709"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Pollinator</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Chilling</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700" b="1" i="0" u="none" strike="noStrike" cap="none" normalizeH="0" baseline="0" dirty="0">
                          <a:ln>
                            <a:noFill/>
                          </a:ln>
                          <a:solidFill>
                            <a:srgbClr val="FFFFFF"/>
                          </a:solidFill>
                          <a:effectLst/>
                          <a:latin typeface="Calibri" pitchFamily="-65" charset="0"/>
                          <a:ea typeface="ＭＳ Ｐゴシック" pitchFamily="-65" charset="-128"/>
                        </a:rPr>
                        <a:t>Rootstock</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Harvest</a:t>
                      </a:r>
                    </a:p>
                  </a:txBody>
                  <a:tcPr marT="45709" marB="45709"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extLst>
                  <a:ext uri="{0D108BD9-81ED-4DB2-BD59-A6C34878D82A}">
                    <a16:rowId xmlns:a16="http://schemas.microsoft.com/office/drawing/2014/main" val="10000"/>
                  </a:ext>
                </a:extLst>
              </a:tr>
              <a:tr h="82285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Elephant Heart</a:t>
                      </a:r>
                    </a:p>
                  </a:txBody>
                  <a:tcPr marT="45709" marB="45709"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+Santa Rosa</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500 hrs</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Citation</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August</a:t>
                      </a:r>
                    </a:p>
                  </a:txBody>
                  <a:tcPr marT="45709" marB="45709"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r h="45713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Santa Rosa</a:t>
                      </a:r>
                    </a:p>
                  </a:txBody>
                  <a:tcPr marT="45709" marB="45709"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o</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300 hrs</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Citation</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July</a:t>
                      </a:r>
                    </a:p>
                  </a:txBody>
                  <a:tcPr marT="45709" marB="45709"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7138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9" marB="45709"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9" marB="45709"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3"/>
                  </a:ext>
                </a:extLst>
              </a:tr>
              <a:tr h="70094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chemeClr val="bg1"/>
                          </a:solidFill>
                          <a:effectLst/>
                          <a:latin typeface="Calibri" pitchFamily="-65" charset="0"/>
                          <a:ea typeface="ＭＳ Ｐゴシック" pitchFamily="-65" charset="-128"/>
                        </a:rPr>
                        <a:t>Pluot</a:t>
                      </a:r>
                    </a:p>
                  </a:txBody>
                  <a:tcPr marT="45709" marB="45709"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9" marB="45709"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extLst>
                  <a:ext uri="{0D108BD9-81ED-4DB2-BD59-A6C34878D82A}">
                    <a16:rowId xmlns:a16="http://schemas.microsoft.com/office/drawing/2014/main" val="10004"/>
                  </a:ext>
                </a:extLst>
              </a:tr>
              <a:tr h="82285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Flavor King</a:t>
                      </a:r>
                    </a:p>
                  </a:txBody>
                  <a:tcPr marT="45709" marB="45709"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+Santa Rosa</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500-600 hrs</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Citation</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August</a:t>
                      </a:r>
                    </a:p>
                  </a:txBody>
                  <a:tcPr marT="45709" marB="45709"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5"/>
                  </a:ext>
                </a:extLst>
              </a:tr>
            </a:tbl>
          </a:graphicData>
        </a:graphic>
      </p:graphicFrame>
      <p:pic>
        <p:nvPicPr>
          <p:cNvPr id="5" name="Content Placeholder 3" descr="MasterGardener logo.eps"/>
          <p:cNvPicPr>
            <a:picLocks noChangeAspect="1"/>
          </p:cNvPicPr>
          <p:nvPr/>
        </p:nvPicPr>
        <p:blipFill>
          <a:blip r:embed="rId3"/>
          <a:srcRect l="-39392" r="-39392"/>
          <a:stretch>
            <a:fillRect/>
          </a:stretch>
        </p:blipFill>
        <p:spPr bwMode="auto">
          <a:xfrm>
            <a:off x="-374073" y="293111"/>
            <a:ext cx="2221345" cy="1221654"/>
          </a:xfrm>
          <a:prstGeom prst="rect">
            <a:avLst/>
          </a:prstGeom>
          <a:noFill/>
          <a:ln w="9525">
            <a:noFill/>
            <a:miter lim="800000"/>
            <a:headEnd/>
            <a:tailEnd/>
          </a:ln>
        </p:spPr>
      </p:pic>
    </p:spTree>
    <p:extLst>
      <p:ext uri="{BB962C8B-B14F-4D97-AF65-F5344CB8AC3E}">
        <p14:creationId xmlns:p14="http://schemas.microsoft.com/office/powerpoint/2010/main" val="13640359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a:t>      Good Performers, Napa County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911904942"/>
              </p:ext>
            </p:extLst>
          </p:nvPr>
        </p:nvGraphicFramePr>
        <p:xfrm>
          <a:off x="457200" y="1600200"/>
          <a:ext cx="8229600" cy="3068651"/>
        </p:xfrm>
        <a:graphic>
          <a:graphicData uri="http://schemas.openxmlformats.org/drawingml/2006/table">
            <a:tbl>
              <a:tblPr/>
              <a:tblGrid>
                <a:gridCol w="2049463">
                  <a:extLst>
                    <a:ext uri="{9D8B030D-6E8A-4147-A177-3AD203B41FA5}">
                      <a16:colId xmlns:a16="http://schemas.microsoft.com/office/drawing/2014/main" val="20000"/>
                    </a:ext>
                  </a:extLst>
                </a:gridCol>
                <a:gridCol w="1435100">
                  <a:extLst>
                    <a:ext uri="{9D8B030D-6E8A-4147-A177-3AD203B41FA5}">
                      <a16:colId xmlns:a16="http://schemas.microsoft.com/office/drawing/2014/main" val="20001"/>
                    </a:ext>
                  </a:extLst>
                </a:gridCol>
                <a:gridCol w="1287462">
                  <a:extLst>
                    <a:ext uri="{9D8B030D-6E8A-4147-A177-3AD203B41FA5}">
                      <a16:colId xmlns:a16="http://schemas.microsoft.com/office/drawing/2014/main" val="20002"/>
                    </a:ext>
                  </a:extLst>
                </a:gridCol>
                <a:gridCol w="1811338">
                  <a:extLst>
                    <a:ext uri="{9D8B030D-6E8A-4147-A177-3AD203B41FA5}">
                      <a16:colId xmlns:a16="http://schemas.microsoft.com/office/drawing/2014/main" val="20003"/>
                    </a:ext>
                  </a:extLst>
                </a:gridCol>
                <a:gridCol w="1646237">
                  <a:extLst>
                    <a:ext uri="{9D8B030D-6E8A-4147-A177-3AD203B41FA5}">
                      <a16:colId xmlns:a16="http://schemas.microsoft.com/office/drawing/2014/main" val="20004"/>
                    </a:ext>
                  </a:extLst>
                </a:gridCol>
              </a:tblGrid>
              <a:tr h="82281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Calibri" pitchFamily="-65" charset="0"/>
                          <a:ea typeface="ＭＳ Ｐゴシック" pitchFamily="-65" charset="-128"/>
                        </a:rPr>
                        <a:t>Persimmon</a:t>
                      </a:r>
                    </a:p>
                  </a:txBody>
                  <a:tcPr marT="45703" marB="4570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Calibri" pitchFamily="-65" charset="0"/>
                          <a:ea typeface="ＭＳ Ｐゴシック" pitchFamily="-65" charset="-128"/>
                        </a:rPr>
                        <a:t>Pollinator</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Calibri" pitchFamily="-65" charset="0"/>
                          <a:ea typeface="ＭＳ Ｐゴシック" pitchFamily="-65" charset="-128"/>
                        </a:rPr>
                        <a:t>Chilling</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700" b="1" i="0" u="none" strike="noStrike" cap="none" normalizeH="0" baseline="0" dirty="0">
                          <a:ln>
                            <a:noFill/>
                          </a:ln>
                          <a:solidFill>
                            <a:srgbClr val="FFFFFF"/>
                          </a:solidFill>
                          <a:effectLst/>
                          <a:latin typeface="Calibri" pitchFamily="-65" charset="0"/>
                          <a:ea typeface="ＭＳ Ｐゴシック" pitchFamily="-65" charset="-128"/>
                        </a:rPr>
                        <a:t>Rootstock</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Calibri" pitchFamily="-65" charset="0"/>
                          <a:ea typeface="ＭＳ Ｐゴシック" pitchFamily="-65" charset="-128"/>
                        </a:rPr>
                        <a:t>Harvest</a:t>
                      </a:r>
                    </a:p>
                  </a:txBody>
                  <a:tcPr marT="45703" marB="4570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extLst>
                  <a:ext uri="{0D108BD9-81ED-4DB2-BD59-A6C34878D82A}">
                    <a16:rowId xmlns:a16="http://schemas.microsoft.com/office/drawing/2014/main" val="10000"/>
                  </a:ext>
                </a:extLst>
              </a:tr>
              <a:tr h="45711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Fuyu</a:t>
                      </a:r>
                    </a:p>
                  </a:txBody>
                  <a:tcPr marT="45703" marB="4570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300 hrs</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Non-grafted</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November</a:t>
                      </a:r>
                    </a:p>
                  </a:txBody>
                  <a:tcPr marT="45703" marB="4570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r h="45711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Hachiya</a:t>
                      </a:r>
                    </a:p>
                  </a:txBody>
                  <a:tcPr marT="45703" marB="4570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300 hrs</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Non-grafted</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November</a:t>
                      </a:r>
                    </a:p>
                  </a:txBody>
                  <a:tcPr marT="45703" marB="4570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7134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3" marB="4570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3" marB="4570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3"/>
                  </a:ext>
                </a:extLst>
              </a:tr>
              <a:tr h="45711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bg1"/>
                          </a:solidFill>
                          <a:effectLst/>
                          <a:latin typeface="Calibri" pitchFamily="-65" charset="0"/>
                          <a:ea typeface="ＭＳ Ｐゴシック" pitchFamily="-65" charset="-128"/>
                        </a:rPr>
                        <a:t>Pomegranate</a:t>
                      </a:r>
                    </a:p>
                  </a:txBody>
                  <a:tcPr marT="45703" marB="4570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3" marB="4570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extLst>
                  <a:ext uri="{0D108BD9-81ED-4DB2-BD59-A6C34878D82A}">
                    <a16:rowId xmlns:a16="http://schemas.microsoft.com/office/drawing/2014/main" val="10004"/>
                  </a:ext>
                </a:extLst>
              </a:tr>
              <a:tr h="45711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Wonderful</a:t>
                      </a:r>
                    </a:p>
                  </a:txBody>
                  <a:tcPr marT="45703" marB="4570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o</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150 hrs</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Non-grafted</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October</a:t>
                      </a:r>
                    </a:p>
                  </a:txBody>
                  <a:tcPr marT="45703" marB="4570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5"/>
                  </a:ext>
                </a:extLst>
              </a:tr>
            </a:tbl>
          </a:graphicData>
        </a:graphic>
      </p:graphicFrame>
      <p:pic>
        <p:nvPicPr>
          <p:cNvPr id="4" name="Content Placeholder 3" descr="MasterGardener logo.eps"/>
          <p:cNvPicPr>
            <a:picLocks noChangeAspect="1"/>
          </p:cNvPicPr>
          <p:nvPr/>
        </p:nvPicPr>
        <p:blipFill>
          <a:blip r:embed="rId3"/>
          <a:srcRect l="-39392" r="-39392"/>
          <a:stretch>
            <a:fillRect/>
          </a:stretch>
        </p:blipFill>
        <p:spPr bwMode="auto">
          <a:xfrm>
            <a:off x="-235527" y="132488"/>
            <a:ext cx="2175164" cy="1285150"/>
          </a:xfrm>
          <a:prstGeom prst="rect">
            <a:avLst/>
          </a:prstGeom>
          <a:noFill/>
          <a:ln w="9525">
            <a:noFill/>
            <a:miter lim="800000"/>
            <a:headEnd/>
            <a:tailEnd/>
          </a:ln>
        </p:spPr>
      </p:pic>
    </p:spTree>
    <p:extLst>
      <p:ext uri="{BB962C8B-B14F-4D97-AF65-F5344CB8AC3E}">
        <p14:creationId xmlns:p14="http://schemas.microsoft.com/office/powerpoint/2010/main" val="470577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dirty="0"/>
              <a:t>     Good Performers, Napa County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85037213"/>
              </p:ext>
            </p:extLst>
          </p:nvPr>
        </p:nvGraphicFramePr>
        <p:xfrm>
          <a:off x="457200" y="1600200"/>
          <a:ext cx="8229600" cy="4913312"/>
        </p:xfrm>
        <a:graphic>
          <a:graphicData uri="http://schemas.openxmlformats.org/drawingml/2006/table">
            <a:tbl>
              <a:tblPr/>
              <a:tblGrid>
                <a:gridCol w="1966913">
                  <a:extLst>
                    <a:ext uri="{9D8B030D-6E8A-4147-A177-3AD203B41FA5}">
                      <a16:colId xmlns:a16="http://schemas.microsoft.com/office/drawing/2014/main" val="20000"/>
                    </a:ext>
                  </a:extLst>
                </a:gridCol>
                <a:gridCol w="1666875">
                  <a:extLst>
                    <a:ext uri="{9D8B030D-6E8A-4147-A177-3AD203B41FA5}">
                      <a16:colId xmlns:a16="http://schemas.microsoft.com/office/drawing/2014/main" val="20001"/>
                    </a:ext>
                  </a:extLst>
                </a:gridCol>
                <a:gridCol w="1303337">
                  <a:extLst>
                    <a:ext uri="{9D8B030D-6E8A-4147-A177-3AD203B41FA5}">
                      <a16:colId xmlns:a16="http://schemas.microsoft.com/office/drawing/2014/main" val="20002"/>
                    </a:ext>
                  </a:extLst>
                </a:gridCol>
                <a:gridCol w="1646238">
                  <a:extLst>
                    <a:ext uri="{9D8B030D-6E8A-4147-A177-3AD203B41FA5}">
                      <a16:colId xmlns:a16="http://schemas.microsoft.com/office/drawing/2014/main" val="20003"/>
                    </a:ext>
                  </a:extLst>
                </a:gridCol>
                <a:gridCol w="1646237">
                  <a:extLst>
                    <a:ext uri="{9D8B030D-6E8A-4147-A177-3AD203B41FA5}">
                      <a16:colId xmlns:a16="http://schemas.microsoft.com/office/drawing/2014/main" val="20004"/>
                    </a:ext>
                  </a:extLst>
                </a:gridCol>
              </a:tblGrid>
              <a:tr h="137168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rgbClr val="FFFFFF"/>
                          </a:solidFill>
                          <a:effectLst/>
                          <a:latin typeface="Calibri" pitchFamily="-65" charset="0"/>
                          <a:ea typeface="ＭＳ Ｐゴシック" pitchFamily="-65" charset="-128"/>
                        </a:rPr>
                        <a:t>Quince</a:t>
                      </a:r>
                    </a:p>
                  </a:txBody>
                  <a:tcPr marT="45723" marB="4572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Pollinator</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Chilling</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700" b="1" i="0" u="none" strike="noStrike" cap="none" normalizeH="0" baseline="0" dirty="0">
                          <a:ln>
                            <a:noFill/>
                          </a:ln>
                          <a:solidFill>
                            <a:srgbClr val="FFFFFF"/>
                          </a:solidFill>
                          <a:effectLst/>
                          <a:latin typeface="Calibri" pitchFamily="-65" charset="0"/>
                          <a:ea typeface="ＭＳ Ｐゴシック" pitchFamily="-65" charset="-128"/>
                        </a:rPr>
                        <a:t>Rootstock</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Harvest</a:t>
                      </a:r>
                    </a:p>
                  </a:txBody>
                  <a:tcPr marT="45723" marB="4572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extLst>
                  <a:ext uri="{0D108BD9-81ED-4DB2-BD59-A6C34878D82A}">
                    <a16:rowId xmlns:a16="http://schemas.microsoft.com/office/drawing/2014/main" val="10000"/>
                  </a:ext>
                </a:extLst>
              </a:tr>
              <a:tr h="8230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Pineapple</a:t>
                      </a:r>
                    </a:p>
                  </a:txBody>
                  <a:tcPr marT="45723" marB="4572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300 hrs</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Non-grafted</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October</a:t>
                      </a:r>
                    </a:p>
                  </a:txBody>
                  <a:tcPr marT="45723" marB="4572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r h="371499">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23" marB="4572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23" marB="4572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0108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rgbClr val="FFFFFF"/>
                          </a:solidFill>
                          <a:effectLst/>
                          <a:latin typeface="Calibri" pitchFamily="-65" charset="0"/>
                          <a:ea typeface="ＭＳ Ｐゴシック" pitchFamily="-65" charset="-128"/>
                        </a:rPr>
                        <a:t>Fig</a:t>
                      </a:r>
                    </a:p>
                  </a:txBody>
                  <a:tcPr marT="45723" marB="4572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23" marB="4572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extLst>
                  <a:ext uri="{0D108BD9-81ED-4DB2-BD59-A6C34878D82A}">
                    <a16:rowId xmlns:a16="http://schemas.microsoft.com/office/drawing/2014/main" val="10003"/>
                  </a:ext>
                </a:extLst>
              </a:tr>
              <a:tr h="8230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Black Mission</a:t>
                      </a:r>
                    </a:p>
                  </a:txBody>
                  <a:tcPr marT="45723" marB="4572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Low</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Non-grafted</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Sept, October</a:t>
                      </a:r>
                    </a:p>
                  </a:txBody>
                  <a:tcPr marT="45723" marB="4572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8230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Brown Turkey</a:t>
                      </a:r>
                    </a:p>
                  </a:txBody>
                  <a:tcPr marT="45723" marB="4572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Low</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Non-grafted</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Sept, October</a:t>
                      </a:r>
                    </a:p>
                  </a:txBody>
                  <a:tcPr marT="45723" marB="4572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5"/>
                  </a:ext>
                </a:extLst>
              </a:tr>
            </a:tbl>
          </a:graphicData>
        </a:graphic>
      </p:graphicFrame>
      <p:pic>
        <p:nvPicPr>
          <p:cNvPr id="5" name="Content Placeholder 3" descr="MasterGardener logo.eps"/>
          <p:cNvPicPr>
            <a:picLocks noChangeAspect="1"/>
          </p:cNvPicPr>
          <p:nvPr/>
        </p:nvPicPr>
        <p:blipFill>
          <a:blip r:embed="rId3"/>
          <a:srcRect l="-39392" r="-39392"/>
          <a:stretch>
            <a:fillRect/>
          </a:stretch>
        </p:blipFill>
        <p:spPr bwMode="auto">
          <a:xfrm>
            <a:off x="-369454" y="274638"/>
            <a:ext cx="2239818" cy="1231814"/>
          </a:xfrm>
          <a:prstGeom prst="rect">
            <a:avLst/>
          </a:prstGeom>
          <a:noFill/>
          <a:ln w="9525">
            <a:noFill/>
            <a:miter lim="800000"/>
            <a:headEnd/>
            <a:tailEnd/>
          </a:ln>
        </p:spPr>
      </p:pic>
    </p:spTree>
    <p:extLst>
      <p:ext uri="{BB962C8B-B14F-4D97-AF65-F5344CB8AC3E}">
        <p14:creationId xmlns:p14="http://schemas.microsoft.com/office/powerpoint/2010/main" val="32856320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345557"/>
            <a:ext cx="8229600" cy="722140"/>
          </a:xfrm>
        </p:spPr>
        <p:txBody>
          <a:bodyPr/>
          <a:lstStyle/>
          <a:p>
            <a:r>
              <a:rPr lang="en-US" sz="4000" dirty="0"/>
              <a:t>         Identify Soil Problems</a:t>
            </a:r>
          </a:p>
        </p:txBody>
      </p:sp>
      <p:sp>
        <p:nvSpPr>
          <p:cNvPr id="45059" name="Content Placeholder 2"/>
          <p:cNvSpPr>
            <a:spLocks noGrp="1"/>
          </p:cNvSpPr>
          <p:nvPr>
            <p:ph idx="1"/>
          </p:nvPr>
        </p:nvSpPr>
        <p:spPr>
          <a:xfrm>
            <a:off x="318052" y="1296087"/>
            <a:ext cx="4403035" cy="5438495"/>
          </a:xfrm>
        </p:spPr>
        <p:txBody>
          <a:bodyPr/>
          <a:lstStyle/>
          <a:p>
            <a:pPr marL="0" indent="0">
              <a:buNone/>
            </a:pPr>
            <a:r>
              <a:rPr lang="en-US" dirty="0"/>
              <a:t>Physical – Dig a Hole</a:t>
            </a:r>
          </a:p>
          <a:p>
            <a:pPr lvl="1">
              <a:buFont typeface="Arial"/>
              <a:buChar char="•"/>
            </a:pPr>
            <a:endParaRPr lang="en-US" sz="2400" dirty="0"/>
          </a:p>
          <a:p>
            <a:pPr lvl="1">
              <a:buFont typeface="Arial"/>
              <a:buChar char="•"/>
            </a:pPr>
            <a:r>
              <a:rPr lang="en-US" sz="2400" dirty="0"/>
              <a:t>Texture</a:t>
            </a:r>
          </a:p>
          <a:p>
            <a:pPr marL="914400" lvl="2" indent="0">
              <a:buNone/>
            </a:pPr>
            <a:r>
              <a:rPr lang="en-US" dirty="0"/>
              <a:t>Too gravelly – not likely</a:t>
            </a:r>
          </a:p>
          <a:p>
            <a:pPr marL="914400" lvl="2" indent="0">
              <a:buNone/>
            </a:pPr>
            <a:r>
              <a:rPr lang="en-US" dirty="0"/>
              <a:t>Too heavy clay – very likely</a:t>
            </a:r>
          </a:p>
          <a:p>
            <a:pPr marL="914400" lvl="2" indent="0">
              <a:buNone/>
            </a:pPr>
            <a:endParaRPr lang="en-US" dirty="0"/>
          </a:p>
          <a:p>
            <a:pPr lvl="1">
              <a:buFont typeface="Arial"/>
              <a:buChar char="•"/>
            </a:pPr>
            <a:r>
              <a:rPr lang="en-US" sz="2400" dirty="0"/>
              <a:t>Impervious layers</a:t>
            </a:r>
          </a:p>
          <a:p>
            <a:pPr marL="857250" lvl="2" indent="0">
              <a:buNone/>
            </a:pPr>
            <a:r>
              <a:rPr lang="en-US" dirty="0"/>
              <a:t>Clay, or compacted loam, that is resistant to water penetration.</a:t>
            </a:r>
          </a:p>
          <a:p>
            <a:pPr marL="857250" lvl="2" indent="0">
              <a:buNone/>
            </a:pPr>
            <a:endParaRPr 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9816" y="1976096"/>
            <a:ext cx="3566984" cy="4166287"/>
          </a:xfrm>
          <a:prstGeom prst="rect">
            <a:avLst/>
          </a:prstGeom>
        </p:spPr>
      </p:pic>
      <p:pic>
        <p:nvPicPr>
          <p:cNvPr id="6" name="Content Placeholder 3" descr="MasterGardener logo.eps"/>
          <p:cNvPicPr>
            <a:picLocks noChangeAspect="1"/>
          </p:cNvPicPr>
          <p:nvPr/>
        </p:nvPicPr>
        <p:blipFill>
          <a:blip r:embed="rId4"/>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29123703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345557"/>
            <a:ext cx="8229600" cy="722140"/>
          </a:xfrm>
        </p:spPr>
        <p:txBody>
          <a:bodyPr/>
          <a:lstStyle/>
          <a:p>
            <a:r>
              <a:rPr lang="en-US" sz="4000" dirty="0"/>
              <a:t>         Identify Soil Problems</a:t>
            </a:r>
          </a:p>
        </p:txBody>
      </p:sp>
      <p:sp>
        <p:nvSpPr>
          <p:cNvPr id="45059" name="Content Placeholder 2"/>
          <p:cNvSpPr>
            <a:spLocks noGrp="1"/>
          </p:cNvSpPr>
          <p:nvPr>
            <p:ph idx="1"/>
          </p:nvPr>
        </p:nvSpPr>
        <p:spPr>
          <a:xfrm>
            <a:off x="318052" y="1296087"/>
            <a:ext cx="4403035" cy="5438495"/>
          </a:xfrm>
        </p:spPr>
        <p:txBody>
          <a:bodyPr/>
          <a:lstStyle/>
          <a:p>
            <a:pPr marL="0" indent="0">
              <a:buNone/>
            </a:pPr>
            <a:r>
              <a:rPr lang="en-US" dirty="0"/>
              <a:t>Physical – Dig a Hole</a:t>
            </a:r>
          </a:p>
          <a:p>
            <a:pPr lvl="1">
              <a:buFont typeface="Arial"/>
              <a:buChar char="•"/>
            </a:pPr>
            <a:endParaRPr lang="en-US" sz="2400" dirty="0"/>
          </a:p>
          <a:p>
            <a:pPr lvl="1">
              <a:buFont typeface="Arial"/>
              <a:buChar char="•"/>
            </a:pPr>
            <a:r>
              <a:rPr lang="en-US" sz="2400" dirty="0"/>
              <a:t>Stratification</a:t>
            </a:r>
          </a:p>
          <a:p>
            <a:pPr marL="857250" lvl="2" indent="0">
              <a:buNone/>
            </a:pPr>
            <a:r>
              <a:rPr lang="en-US" dirty="0"/>
              <a:t>Abrupt porosity changes at various depths within the potential active root zone.</a:t>
            </a:r>
          </a:p>
          <a:p>
            <a:pPr marL="857250" lvl="2" indent="0">
              <a:buNone/>
            </a:pPr>
            <a:endParaRPr lang="en-US" dirty="0"/>
          </a:p>
          <a:p>
            <a:pPr lvl="1" indent="-342900">
              <a:buFont typeface="Arial"/>
              <a:buChar char="•"/>
            </a:pPr>
            <a:r>
              <a:rPr lang="en-US" sz="2400" dirty="0"/>
              <a:t>Compaction</a:t>
            </a:r>
          </a:p>
          <a:p>
            <a:pPr marL="857250" lvl="2" indent="0">
              <a:buNone/>
            </a:pPr>
            <a:r>
              <a:rPr lang="en-US" dirty="0">
                <a:cs typeface="ＭＳ Ｐゴシック" pitchFamily="-65" charset="-128"/>
              </a:rPr>
              <a:t>Increased density or decreased porosity of soil.</a:t>
            </a:r>
            <a:endParaRPr lang="en-US" dirty="0"/>
          </a:p>
          <a:p>
            <a:pPr marL="1200150" lvl="2" indent="-342900">
              <a:buFont typeface="Arial"/>
              <a:buChar char="•"/>
            </a:pPr>
            <a:endParaRPr 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9816" y="1976096"/>
            <a:ext cx="3566984" cy="4166287"/>
          </a:xfrm>
          <a:prstGeom prst="rect">
            <a:avLst/>
          </a:prstGeom>
        </p:spPr>
      </p:pic>
      <p:pic>
        <p:nvPicPr>
          <p:cNvPr id="6" name="Content Placeholder 3" descr="MasterGardener logo.eps"/>
          <p:cNvPicPr>
            <a:picLocks noChangeAspect="1"/>
          </p:cNvPicPr>
          <p:nvPr/>
        </p:nvPicPr>
        <p:blipFill>
          <a:blip r:embed="rId4"/>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20967617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74638"/>
            <a:ext cx="8229600" cy="1135668"/>
          </a:xfrm>
        </p:spPr>
        <p:txBody>
          <a:bodyPr/>
          <a:lstStyle/>
          <a:p>
            <a:pPr eaLnBrk="1" hangingPunct="1"/>
            <a:r>
              <a:rPr lang="en-US" sz="4000" dirty="0"/>
              <a:t>         Planting Preparation</a:t>
            </a:r>
            <a:br>
              <a:rPr lang="en-US" sz="4000" dirty="0"/>
            </a:br>
            <a:r>
              <a:rPr lang="en-US" sz="4000" dirty="0"/>
              <a:t>          </a:t>
            </a:r>
            <a:r>
              <a:rPr lang="en-US" sz="3600" dirty="0"/>
              <a:t>Bare Root Fruit Trees</a:t>
            </a:r>
            <a:endParaRPr lang="en-US" sz="3600" dirty="0">
              <a:solidFill>
                <a:srgbClr val="000000"/>
              </a:solidFill>
            </a:endParaRPr>
          </a:p>
        </p:txBody>
      </p:sp>
      <p:pic>
        <p:nvPicPr>
          <p:cNvPr id="5"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
        <p:nvSpPr>
          <p:cNvPr id="2" name="TextBox 1"/>
          <p:cNvSpPr txBox="1"/>
          <p:nvPr/>
        </p:nvSpPr>
        <p:spPr>
          <a:xfrm>
            <a:off x="1172817" y="2468912"/>
            <a:ext cx="2792896" cy="2554545"/>
          </a:xfrm>
          <a:prstGeom prst="rect">
            <a:avLst/>
          </a:prstGeom>
          <a:noFill/>
        </p:spPr>
        <p:txBody>
          <a:bodyPr wrap="square" rtlCol="0">
            <a:spAutoFit/>
          </a:bodyPr>
          <a:lstStyle/>
          <a:p>
            <a:r>
              <a:rPr lang="en-US" sz="3200" dirty="0">
                <a:latin typeface="+mn-lt"/>
              </a:rPr>
              <a:t>Soak roots a minimum of 4 to 6 hours but no longer than overnight.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1925499"/>
            <a:ext cx="4015409" cy="4574692"/>
          </a:xfrm>
          <a:prstGeom prst="rect">
            <a:avLst/>
          </a:prstGeom>
        </p:spPr>
      </p:pic>
    </p:spTree>
    <p:extLst>
      <p:ext uri="{BB962C8B-B14F-4D97-AF65-F5344CB8AC3E}">
        <p14:creationId xmlns:p14="http://schemas.microsoft.com/office/powerpoint/2010/main" val="33722304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245598"/>
            <a:ext cx="8229600" cy="923848"/>
          </a:xfrm>
        </p:spPr>
        <p:txBody>
          <a:bodyPr/>
          <a:lstStyle/>
          <a:p>
            <a:r>
              <a:rPr lang="en-US" sz="4000" dirty="0"/>
              <a:t>         Planting a Container Grown Tree</a:t>
            </a:r>
            <a:endParaRPr lang="en-US" sz="3600" dirty="0"/>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3158889"/>
            <a:ext cx="3886200" cy="3559964"/>
          </a:xfrm>
        </p:spPr>
      </p:pic>
      <p:pic>
        <p:nvPicPr>
          <p:cNvPr id="4" name="Content Placeholder 3" descr="MasterGardener logo.eps"/>
          <p:cNvPicPr>
            <a:picLocks noChangeAspect="1"/>
          </p:cNvPicPr>
          <p:nvPr/>
        </p:nvPicPr>
        <p:blipFill>
          <a:blip r:embed="rId4"/>
          <a:srcRect l="-39392" r="-39392"/>
          <a:stretch>
            <a:fillRect/>
          </a:stretch>
        </p:blipFill>
        <p:spPr bwMode="auto">
          <a:xfrm>
            <a:off x="0" y="117166"/>
            <a:ext cx="2097157" cy="1180712"/>
          </a:xfrm>
          <a:prstGeom prst="rect">
            <a:avLst/>
          </a:prstGeom>
          <a:noFill/>
          <a:ln w="9525">
            <a:noFill/>
            <a:miter lim="800000"/>
            <a:headEnd/>
            <a:tailEnd/>
          </a:ln>
        </p:spPr>
      </p:pic>
      <p:sp>
        <p:nvSpPr>
          <p:cNvPr id="5" name="TextBox 4"/>
          <p:cNvSpPr txBox="1"/>
          <p:nvPr/>
        </p:nvSpPr>
        <p:spPr>
          <a:xfrm>
            <a:off x="457200" y="1773894"/>
            <a:ext cx="3886200" cy="1384995"/>
          </a:xfrm>
          <a:prstGeom prst="rect">
            <a:avLst/>
          </a:prstGeom>
          <a:noFill/>
        </p:spPr>
        <p:txBody>
          <a:bodyPr wrap="square" rtlCol="0">
            <a:spAutoFit/>
          </a:bodyPr>
          <a:lstStyle/>
          <a:p>
            <a:pPr algn="ctr"/>
            <a:r>
              <a:rPr lang="en-US" sz="2800" dirty="0">
                <a:latin typeface="+mn-lt"/>
              </a:rPr>
              <a:t>Partially fill the hole with the same soil and firm gently.</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0783" y="3158889"/>
            <a:ext cx="3916017" cy="3559964"/>
          </a:xfrm>
          <a:prstGeom prst="rect">
            <a:avLst/>
          </a:prstGeom>
        </p:spPr>
      </p:pic>
      <p:sp>
        <p:nvSpPr>
          <p:cNvPr id="7" name="TextBox 6"/>
          <p:cNvSpPr txBox="1"/>
          <p:nvPr/>
        </p:nvSpPr>
        <p:spPr>
          <a:xfrm>
            <a:off x="4770783" y="1773894"/>
            <a:ext cx="3916017" cy="1384995"/>
          </a:xfrm>
          <a:prstGeom prst="rect">
            <a:avLst/>
          </a:prstGeom>
          <a:noFill/>
        </p:spPr>
        <p:txBody>
          <a:bodyPr wrap="square" rtlCol="0">
            <a:spAutoFit/>
          </a:bodyPr>
          <a:lstStyle/>
          <a:p>
            <a:pPr algn="ctr"/>
            <a:r>
              <a:rPr lang="en-US" sz="2800" dirty="0">
                <a:latin typeface="+mn-lt"/>
              </a:rPr>
              <a:t>Place a shovel across the hole while planting to endure the tree is level.</a:t>
            </a:r>
          </a:p>
        </p:txBody>
      </p:sp>
    </p:spTree>
    <p:extLst>
      <p:ext uri="{BB962C8B-B14F-4D97-AF65-F5344CB8AC3E}">
        <p14:creationId xmlns:p14="http://schemas.microsoft.com/office/powerpoint/2010/main" val="3067761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811E8F-85FF-4FC6-926B-49F29E3F4E68}"/>
              </a:ext>
            </a:extLst>
          </p:cNvPr>
          <p:cNvSpPr>
            <a:spLocks noGrp="1"/>
          </p:cNvSpPr>
          <p:nvPr>
            <p:ph type="title"/>
          </p:nvPr>
        </p:nvSpPr>
        <p:spPr/>
        <p:txBody>
          <a:bodyPr/>
          <a:lstStyle/>
          <a:p>
            <a:r>
              <a:rPr lang="en-US" dirty="0"/>
              <a:t>Napa Climate</a:t>
            </a:r>
          </a:p>
        </p:txBody>
      </p:sp>
      <p:sp>
        <p:nvSpPr>
          <p:cNvPr id="4" name="Content Placeholder 3">
            <a:extLst>
              <a:ext uri="{FF2B5EF4-FFF2-40B4-BE49-F238E27FC236}">
                <a16:creationId xmlns:a16="http://schemas.microsoft.com/office/drawing/2014/main" id="{68E49CBF-AC58-4607-8600-07D4C6D8A3C3}"/>
              </a:ext>
            </a:extLst>
          </p:cNvPr>
          <p:cNvSpPr>
            <a:spLocks noGrp="1"/>
          </p:cNvSpPr>
          <p:nvPr>
            <p:ph idx="1"/>
          </p:nvPr>
        </p:nvSpPr>
        <p:spPr/>
        <p:txBody>
          <a:bodyPr/>
          <a:lstStyle/>
          <a:p>
            <a:endParaRPr lang="en-US" dirty="0"/>
          </a:p>
          <a:p>
            <a:r>
              <a:rPr lang="en-US" dirty="0"/>
              <a:t>Apricots bloom February through early March</a:t>
            </a:r>
          </a:p>
          <a:p>
            <a:r>
              <a:rPr lang="en-US" dirty="0"/>
              <a:t>In Napa County we often have  cold rainstorms during that time</a:t>
            </a:r>
          </a:p>
          <a:p>
            <a:r>
              <a:rPr lang="en-US" dirty="0"/>
              <a:t>“Consistent crops unlikely”</a:t>
            </a:r>
          </a:p>
        </p:txBody>
      </p:sp>
      <p:pic>
        <p:nvPicPr>
          <p:cNvPr id="5" name="Content Placeholder 3" descr="MasterGardener logo.eps"/>
          <p:cNvPicPr>
            <a:picLocks noChangeAspect="1"/>
          </p:cNvPicPr>
          <p:nvPr/>
        </p:nvPicPr>
        <p:blipFill>
          <a:blip r:embed="rId2"/>
          <a:srcRect l="-39392" r="-39392"/>
          <a:stretch>
            <a:fillRect/>
          </a:stretch>
        </p:blipFill>
        <p:spPr bwMode="auto">
          <a:xfrm>
            <a:off x="-212436" y="195984"/>
            <a:ext cx="2221345" cy="1221654"/>
          </a:xfrm>
          <a:prstGeom prst="rect">
            <a:avLst/>
          </a:prstGeom>
          <a:noFill/>
          <a:ln w="9525">
            <a:noFill/>
            <a:miter lim="800000"/>
            <a:headEnd/>
            <a:tailEnd/>
          </a:ln>
        </p:spPr>
      </p:pic>
    </p:spTree>
    <p:extLst>
      <p:ext uri="{BB962C8B-B14F-4D97-AF65-F5344CB8AC3E}">
        <p14:creationId xmlns:p14="http://schemas.microsoft.com/office/powerpoint/2010/main" val="27509186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dirty="0"/>
              <a:t>Planting Bare Root and               Container Grown Trees</a:t>
            </a:r>
            <a:endParaRPr lang="en-US" dirty="0">
              <a:solidFill>
                <a:srgbClr val="000000"/>
              </a:solidFill>
            </a:endParaRPr>
          </a:p>
        </p:txBody>
      </p:sp>
      <p:pic>
        <p:nvPicPr>
          <p:cNvPr id="60419" name="Picture 4" descr="Copy of DSC02303"/>
          <p:cNvPicPr>
            <a:picLocks noGrp="1" noChangeAspect="1" noChangeArrowheads="1"/>
          </p:cNvPicPr>
          <p:nvPr>
            <p:ph idx="1"/>
          </p:nvPr>
        </p:nvPicPr>
        <p:blipFill>
          <a:blip r:embed="rId3"/>
          <a:srcRect/>
          <a:stretch>
            <a:fillRect/>
          </a:stretch>
        </p:blipFill>
        <p:spPr>
          <a:xfrm>
            <a:off x="414927" y="1575110"/>
            <a:ext cx="4691330" cy="4530725"/>
          </a:xfrm>
          <a:noFill/>
        </p:spPr>
      </p:pic>
      <p:pic>
        <p:nvPicPr>
          <p:cNvPr id="4" name="Content Placeholder 3" descr="MasterGardener logo.eps"/>
          <p:cNvPicPr>
            <a:picLocks noChangeAspect="1"/>
          </p:cNvPicPr>
          <p:nvPr/>
        </p:nvPicPr>
        <p:blipFill>
          <a:blip r:embed="rId4"/>
          <a:srcRect l="-39392" r="-39392"/>
          <a:stretch>
            <a:fillRect/>
          </a:stretch>
        </p:blipFill>
        <p:spPr bwMode="auto">
          <a:xfrm>
            <a:off x="0" y="106892"/>
            <a:ext cx="2097157" cy="1180712"/>
          </a:xfrm>
          <a:prstGeom prst="rect">
            <a:avLst/>
          </a:prstGeom>
          <a:noFill/>
          <a:ln w="9525">
            <a:noFill/>
            <a:miter lim="800000"/>
            <a:headEnd/>
            <a:tailEnd/>
          </a:ln>
        </p:spPr>
      </p:pic>
      <p:sp>
        <p:nvSpPr>
          <p:cNvPr id="2" name="TextBox 1"/>
          <p:cNvSpPr txBox="1"/>
          <p:nvPr/>
        </p:nvSpPr>
        <p:spPr>
          <a:xfrm>
            <a:off x="5455577" y="1705511"/>
            <a:ext cx="3154167" cy="3600986"/>
          </a:xfrm>
          <a:prstGeom prst="rect">
            <a:avLst/>
          </a:prstGeom>
          <a:noFill/>
        </p:spPr>
        <p:txBody>
          <a:bodyPr wrap="square" rtlCol="0">
            <a:spAutoFit/>
          </a:bodyPr>
          <a:lstStyle/>
          <a:p>
            <a:r>
              <a:rPr lang="en-US" sz="3200" dirty="0">
                <a:latin typeface="+mn-lt"/>
              </a:rPr>
              <a:t>Staking</a:t>
            </a:r>
          </a:p>
          <a:p>
            <a:pPr marL="285750" indent="-285750">
              <a:buFont typeface="Arial" panose="020B0604020202020204" pitchFamily="34" charset="0"/>
              <a:buChar char="•"/>
            </a:pPr>
            <a:r>
              <a:rPr lang="en-US" sz="2800" dirty="0">
                <a:latin typeface="+mn-lt"/>
              </a:rPr>
              <a:t>Not necessary for bare root and small container grown trees.</a:t>
            </a:r>
          </a:p>
          <a:p>
            <a:pPr marL="285750" indent="-285750">
              <a:buFont typeface="Arial" panose="020B0604020202020204" pitchFamily="34" charset="0"/>
              <a:buChar char="•"/>
            </a:pPr>
            <a:r>
              <a:rPr lang="en-US" sz="2800" dirty="0">
                <a:latin typeface="+mn-lt"/>
              </a:rPr>
              <a:t>Necessary for larger container grown trees</a:t>
            </a:r>
            <a:r>
              <a:rPr lang="en-US" dirty="0"/>
              <a:t>.</a:t>
            </a:r>
          </a:p>
        </p:txBody>
      </p:sp>
    </p:spTree>
    <p:extLst>
      <p:ext uri="{BB962C8B-B14F-4D97-AF65-F5344CB8AC3E}">
        <p14:creationId xmlns:p14="http://schemas.microsoft.com/office/powerpoint/2010/main" val="29453462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7886700" cy="887027"/>
          </a:xfrm>
        </p:spPr>
        <p:txBody>
          <a:bodyPr/>
          <a:lstStyle/>
          <a:p>
            <a:pPr algn="ctr"/>
            <a:r>
              <a:rPr lang="en-US" dirty="0"/>
              <a:t>Other Considerations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32" y="436606"/>
            <a:ext cx="1132441" cy="815547"/>
          </a:xfrm>
          <a:prstGeom prst="rect">
            <a:avLst/>
          </a:prstGeom>
        </p:spPr>
      </p:pic>
      <p:sp>
        <p:nvSpPr>
          <p:cNvPr id="7" name="TextBox 6"/>
          <p:cNvSpPr txBox="1"/>
          <p:nvPr/>
        </p:nvSpPr>
        <p:spPr>
          <a:xfrm>
            <a:off x="364524" y="1441622"/>
            <a:ext cx="6388444" cy="4832093"/>
          </a:xfrm>
          <a:prstGeom prst="rect">
            <a:avLst/>
          </a:prstGeom>
          <a:noFill/>
        </p:spPr>
        <p:txBody>
          <a:bodyPr wrap="square" rtlCol="0">
            <a:spAutoFit/>
          </a:bodyPr>
          <a:lstStyle/>
          <a:p>
            <a:r>
              <a:rPr lang="en-US" sz="2800" dirty="0"/>
              <a:t>To plant or not to plant? What to think about.</a:t>
            </a:r>
          </a:p>
          <a:p>
            <a:endParaRPr lang="en-US" sz="2800" dirty="0"/>
          </a:p>
          <a:p>
            <a:pPr marL="285750" indent="-285750">
              <a:buFont typeface="Arial" panose="020B0604020202020204" pitchFamily="34" charset="0"/>
              <a:buChar char="•"/>
            </a:pPr>
            <a:r>
              <a:rPr lang="en-US" sz="2800" dirty="0"/>
              <a:t>If you definitely want to plant a fruit tree in 2018 then prepare the planting area now before rain commences.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And . . . .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7077" y="1613648"/>
            <a:ext cx="1857143" cy="3746032"/>
          </a:xfrm>
          <a:prstGeom prst="rect">
            <a:avLst/>
          </a:prstGeom>
        </p:spPr>
      </p:pic>
    </p:spTree>
    <p:extLst>
      <p:ext uri="{BB962C8B-B14F-4D97-AF65-F5344CB8AC3E}">
        <p14:creationId xmlns:p14="http://schemas.microsoft.com/office/powerpoint/2010/main" val="885029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274638"/>
            <a:ext cx="8229600" cy="937936"/>
          </a:xfrm>
        </p:spPr>
        <p:txBody>
          <a:bodyPr/>
          <a:lstStyle/>
          <a:p>
            <a:pPr marL="0" indent="0">
              <a:buNone/>
            </a:pPr>
            <a:r>
              <a:rPr lang="en-US" sz="4000" dirty="0"/>
              <a:t>        Another Option – Plant in a Container</a:t>
            </a:r>
          </a:p>
        </p:txBody>
      </p:sp>
      <p:pic>
        <p:nvPicPr>
          <p:cNvPr id="6"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653926"/>
            <a:ext cx="4248364" cy="4762500"/>
          </a:xfrm>
          <a:prstGeom prst="rect">
            <a:avLst/>
          </a:prstGeom>
        </p:spPr>
      </p:pic>
      <p:sp>
        <p:nvSpPr>
          <p:cNvPr id="7" name="TextBox 6"/>
          <p:cNvSpPr txBox="1"/>
          <p:nvPr/>
        </p:nvSpPr>
        <p:spPr>
          <a:xfrm>
            <a:off x="4941870" y="1502688"/>
            <a:ext cx="4089114" cy="5355312"/>
          </a:xfrm>
          <a:prstGeom prst="rect">
            <a:avLst/>
          </a:prstGeom>
          <a:noFill/>
        </p:spPr>
        <p:txBody>
          <a:bodyPr wrap="square" rtlCol="0">
            <a:spAutoFit/>
          </a:bodyPr>
          <a:lstStyle/>
          <a:p>
            <a:r>
              <a:rPr lang="en-US" sz="3200" dirty="0">
                <a:latin typeface="+mn-lt"/>
              </a:rPr>
              <a:t>A few Differences from planting in the ground</a:t>
            </a:r>
          </a:p>
          <a:p>
            <a:pPr marL="285750" indent="-285750">
              <a:buFont typeface="Arial" panose="020B0604020202020204" pitchFamily="34" charset="0"/>
              <a:buChar char="•"/>
            </a:pPr>
            <a:r>
              <a:rPr lang="en-US" sz="2800" dirty="0">
                <a:latin typeface="+mn-lt"/>
              </a:rPr>
              <a:t>Requires dwarf rootstock</a:t>
            </a:r>
          </a:p>
          <a:p>
            <a:pPr marL="285750" indent="-285750">
              <a:buFont typeface="Arial" panose="020B0604020202020204" pitchFamily="34" charset="0"/>
              <a:buChar char="•"/>
            </a:pPr>
            <a:r>
              <a:rPr lang="en-US" sz="2800" dirty="0">
                <a:latin typeface="+mn-lt"/>
              </a:rPr>
              <a:t>Requires annual repotting and root pruning</a:t>
            </a:r>
          </a:p>
          <a:p>
            <a:pPr marL="285750" indent="-285750">
              <a:buFont typeface="Arial" panose="020B0604020202020204" pitchFamily="34" charset="0"/>
              <a:buChar char="•"/>
            </a:pPr>
            <a:r>
              <a:rPr lang="en-US" sz="2800" dirty="0">
                <a:latin typeface="+mn-lt"/>
              </a:rPr>
              <a:t>Requires a particular potting soil blend.</a:t>
            </a:r>
          </a:p>
          <a:p>
            <a:pPr marL="285750" indent="-285750">
              <a:buFont typeface="Arial" panose="020B0604020202020204" pitchFamily="34" charset="0"/>
              <a:buChar char="•"/>
            </a:pPr>
            <a:r>
              <a:rPr lang="en-US" sz="2800" dirty="0">
                <a:latin typeface="+mn-lt"/>
              </a:rPr>
              <a:t>May require replanting in ground after a few years</a:t>
            </a:r>
          </a:p>
          <a:p>
            <a:pPr marL="285750" indent="-285750">
              <a:buFont typeface="Arial" panose="020B0604020202020204" pitchFamily="34" charset="0"/>
              <a:buChar char="•"/>
            </a:pPr>
            <a:endParaRPr lang="en-US" sz="2600" dirty="0">
              <a:latin typeface="+mn-lt"/>
            </a:endParaRPr>
          </a:p>
        </p:txBody>
      </p:sp>
    </p:spTree>
    <p:extLst>
      <p:ext uri="{BB962C8B-B14F-4D97-AF65-F5344CB8AC3E}">
        <p14:creationId xmlns:p14="http://schemas.microsoft.com/office/powerpoint/2010/main" val="11597309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dirty="0"/>
              <a:t>Planting Bare Root and                                            Container Grown Trees</a:t>
            </a:r>
            <a:endParaRPr lang="en-US" dirty="0">
              <a:solidFill>
                <a:srgbClr val="000000"/>
              </a:solidFill>
            </a:endParaRP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
        <p:nvSpPr>
          <p:cNvPr id="2" name="TextBox 1"/>
          <p:cNvSpPr txBox="1"/>
          <p:nvPr/>
        </p:nvSpPr>
        <p:spPr>
          <a:xfrm>
            <a:off x="622815" y="1575110"/>
            <a:ext cx="8063985" cy="584775"/>
          </a:xfrm>
          <a:prstGeom prst="rect">
            <a:avLst/>
          </a:prstGeom>
          <a:noFill/>
        </p:spPr>
        <p:txBody>
          <a:bodyPr wrap="square" rtlCol="0">
            <a:spAutoFit/>
          </a:bodyPr>
          <a:lstStyle/>
          <a:p>
            <a:pPr algn="ctr"/>
            <a:r>
              <a:rPr lang="en-US" sz="3200" dirty="0">
                <a:latin typeface="+mn-lt"/>
              </a:rPr>
              <a:t>Protection from critters</a:t>
            </a:r>
            <a:r>
              <a:rPr lang="en-US" dirty="0"/>
              <a: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921" y="2383604"/>
            <a:ext cx="4002354" cy="409339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0773" y="2383604"/>
            <a:ext cx="3644757" cy="4093395"/>
          </a:xfrm>
          <a:prstGeom prst="rect">
            <a:avLst/>
          </a:prstGeom>
        </p:spPr>
      </p:pic>
    </p:spTree>
    <p:extLst>
      <p:ext uri="{BB962C8B-B14F-4D97-AF65-F5344CB8AC3E}">
        <p14:creationId xmlns:p14="http://schemas.microsoft.com/office/powerpoint/2010/main" val="39478928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We Are</a:t>
            </a:r>
          </a:p>
        </p:txBody>
      </p:sp>
      <p:sp>
        <p:nvSpPr>
          <p:cNvPr id="3" name="Content Placeholder 2"/>
          <p:cNvSpPr>
            <a:spLocks noGrp="1"/>
          </p:cNvSpPr>
          <p:nvPr>
            <p:ph idx="1"/>
          </p:nvPr>
        </p:nvSpPr>
        <p:spPr/>
        <p:txBody>
          <a:bodyPr/>
          <a:lstStyle/>
          <a:p>
            <a:r>
              <a:rPr lang="en-US" sz="2400" dirty="0">
                <a:latin typeface="Arial" charset="0"/>
                <a:ea typeface="ＭＳ Ｐゴシック" charset="0"/>
                <a:cs typeface="ＭＳ Ｐゴシック" charset="0"/>
              </a:rPr>
              <a:t>Workshops</a:t>
            </a:r>
          </a:p>
          <a:p>
            <a:r>
              <a:rPr lang="en-US" sz="2400" dirty="0">
                <a:latin typeface="Arial" charset="0"/>
                <a:ea typeface="ＭＳ Ｐゴシック" charset="0"/>
                <a:cs typeface="ＭＳ Ｐゴシック" charset="0"/>
              </a:rPr>
              <a:t>Help Desks: UCCE, Mobile &amp; Farmers Markets</a:t>
            </a:r>
          </a:p>
          <a:p>
            <a:r>
              <a:rPr lang="en-US" sz="2400" dirty="0">
                <a:latin typeface="Arial" charset="0"/>
                <a:ea typeface="ＭＳ Ｐゴシック" charset="0"/>
                <a:cs typeface="ＭＳ Ｐゴシック" charset="0"/>
              </a:rPr>
              <a:t>Website</a:t>
            </a:r>
          </a:p>
          <a:p>
            <a:r>
              <a:rPr lang="en-US" sz="2400" dirty="0">
                <a:latin typeface="Arial" charset="0"/>
                <a:ea typeface="ＭＳ Ｐゴシック" charset="0"/>
                <a:cs typeface="ＭＳ Ｐゴシック" charset="0"/>
              </a:rPr>
              <a:t>Weekly Newspaper Column</a:t>
            </a:r>
          </a:p>
          <a:p>
            <a:r>
              <a:rPr lang="en-US" sz="2400" dirty="0">
                <a:latin typeface="Arial" charset="0"/>
                <a:ea typeface="ＭＳ Ｐゴシック" charset="0"/>
                <a:cs typeface="ＭＳ Ｐゴシック" charset="0"/>
              </a:rPr>
              <a:t>Monthly Guide to Gardening </a:t>
            </a:r>
          </a:p>
          <a:p>
            <a:r>
              <a:rPr lang="en-US" sz="2400" dirty="0">
                <a:latin typeface="Arial" charset="0"/>
                <a:ea typeface="ＭＳ Ｐゴシック" charset="0"/>
                <a:cs typeface="ＭＳ Ｐゴシック" charset="0"/>
              </a:rPr>
              <a:t>Trees in Napa Updated Book</a:t>
            </a:r>
          </a:p>
          <a:p>
            <a:r>
              <a:rPr lang="en-US" sz="2400" dirty="0">
                <a:latin typeface="Arial" charset="0"/>
                <a:ea typeface="ＭＳ Ｐゴシック" charset="0"/>
                <a:cs typeface="ＭＳ Ｐゴシック" charset="0"/>
              </a:rPr>
              <a:t>Tomato Sale:  April 14, 2018</a:t>
            </a:r>
          </a:p>
          <a:p>
            <a:r>
              <a:rPr lang="en-US" sz="2400" dirty="0">
                <a:latin typeface="Arial" charset="0"/>
                <a:ea typeface="ＭＳ Ｐゴシック" charset="0"/>
                <a:cs typeface="ＭＳ Ｐゴシック" charset="0"/>
              </a:rPr>
              <a:t>Train New Master Gardeners</a:t>
            </a:r>
          </a:p>
          <a:p>
            <a:r>
              <a:rPr lang="en-US" sz="2400" dirty="0">
                <a:latin typeface="Arial" charset="0"/>
                <a:ea typeface="ＭＳ Ｐゴシック" charset="0"/>
                <a:cs typeface="ＭＳ Ｐゴシック" charset="0"/>
              </a:rPr>
              <a:t>Like us on Facebook!</a:t>
            </a:r>
          </a:p>
          <a:p>
            <a:endParaRPr lang="en-US" dirty="0"/>
          </a:p>
        </p:txBody>
      </p:sp>
      <p:pic>
        <p:nvPicPr>
          <p:cNvPr id="9" name="Content Placeholder 3" descr="MasterGardener logo.eps"/>
          <p:cNvPicPr>
            <a:picLocks noChangeAspect="1"/>
          </p:cNvPicPr>
          <p:nvPr/>
        </p:nvPicPr>
        <p:blipFill>
          <a:blip r:embed="rId3"/>
          <a:srcRect l="-39392" r="-39392"/>
          <a:stretch>
            <a:fillRect/>
          </a:stretch>
        </p:blipFill>
        <p:spPr bwMode="auto">
          <a:xfrm>
            <a:off x="-212436" y="195984"/>
            <a:ext cx="2221345" cy="1221654"/>
          </a:xfrm>
          <a:prstGeom prst="rect">
            <a:avLst/>
          </a:prstGeom>
          <a:noFill/>
          <a:ln w="9525">
            <a:noFill/>
            <a:miter lim="800000"/>
            <a:headEnd/>
            <a:tailEnd/>
          </a:ln>
        </p:spPr>
      </p:pic>
    </p:spTree>
    <p:extLst>
      <p:ext uri="{BB962C8B-B14F-4D97-AF65-F5344CB8AC3E}">
        <p14:creationId xmlns:p14="http://schemas.microsoft.com/office/powerpoint/2010/main" val="2045766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274638"/>
            <a:ext cx="8229600" cy="732229"/>
          </a:xfrm>
        </p:spPr>
        <p:txBody>
          <a:bodyPr/>
          <a:lstStyle/>
          <a:p>
            <a:pPr eaLnBrk="1" hangingPunct="1"/>
            <a:r>
              <a:rPr lang="en-US" dirty="0"/>
              <a:t>Post Planting</a:t>
            </a:r>
            <a:endParaRPr lang="en-US" dirty="0">
              <a:solidFill>
                <a:srgbClr val="000000"/>
              </a:solidFill>
            </a:endParaRP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
        <p:nvSpPr>
          <p:cNvPr id="2" name="TextBox 1"/>
          <p:cNvSpPr txBox="1"/>
          <p:nvPr/>
        </p:nvSpPr>
        <p:spPr>
          <a:xfrm>
            <a:off x="457200" y="1455350"/>
            <a:ext cx="8152544" cy="5016758"/>
          </a:xfrm>
          <a:prstGeom prst="rect">
            <a:avLst/>
          </a:prstGeom>
          <a:noFill/>
        </p:spPr>
        <p:txBody>
          <a:bodyPr wrap="square" rtlCol="0">
            <a:spAutoFit/>
          </a:bodyPr>
          <a:lstStyle/>
          <a:p>
            <a:pPr marL="457200" indent="-457200">
              <a:buFont typeface="Arial"/>
              <a:buChar char="•"/>
            </a:pPr>
            <a:r>
              <a:rPr lang="en-US" sz="3200" dirty="0">
                <a:latin typeface="+mn-lt"/>
              </a:rPr>
              <a:t>Irrigation</a:t>
            </a:r>
          </a:p>
          <a:p>
            <a:r>
              <a:rPr lang="en-US" sz="2800" dirty="0">
                <a:latin typeface="+mn-lt"/>
              </a:rPr>
              <a:t>	   Start in the spring after the weather turns warm. </a:t>
            </a:r>
          </a:p>
          <a:p>
            <a:r>
              <a:rPr lang="en-US" sz="2800" dirty="0">
                <a:latin typeface="+mn-lt"/>
              </a:rPr>
              <a:t>	   Soil in the root zone should be moist at all times.</a:t>
            </a:r>
          </a:p>
          <a:p>
            <a:pPr marL="457200" indent="-457200">
              <a:buFont typeface="Arial"/>
              <a:buChar char="•"/>
            </a:pPr>
            <a:r>
              <a:rPr lang="en-US" sz="3200" dirty="0">
                <a:latin typeface="+mn-lt"/>
              </a:rPr>
              <a:t>Training and pruning</a:t>
            </a:r>
          </a:p>
          <a:p>
            <a:r>
              <a:rPr lang="en-US" sz="2800" dirty="0">
                <a:latin typeface="+mn-lt"/>
              </a:rPr>
              <a:t>	   In the first summer prune to develop the desired 	   	structure.</a:t>
            </a:r>
          </a:p>
          <a:p>
            <a:pPr marL="457200" indent="-457200">
              <a:buFont typeface="Arial"/>
              <a:buChar char="•"/>
            </a:pPr>
            <a:r>
              <a:rPr lang="en-US" sz="3200" dirty="0">
                <a:latin typeface="+mn-lt"/>
              </a:rPr>
              <a:t>Fertilization</a:t>
            </a:r>
          </a:p>
          <a:p>
            <a:r>
              <a:rPr lang="en-US" sz="2800" dirty="0">
                <a:latin typeface="+mn-lt"/>
              </a:rPr>
              <a:t>	   Do not apply fertilizer before there is 6” to 8” of  	   	new growth.</a:t>
            </a:r>
          </a:p>
          <a:p>
            <a:r>
              <a:rPr lang="en-US" sz="2800" dirty="0">
                <a:latin typeface="+mn-lt"/>
              </a:rPr>
              <a:t>	   Apply a high nitrogen fertilizer such as blood meal 		or feather meal or poultry or steer manure.</a:t>
            </a:r>
          </a:p>
        </p:txBody>
      </p:sp>
    </p:spTree>
    <p:extLst>
      <p:ext uri="{BB962C8B-B14F-4D97-AF65-F5344CB8AC3E}">
        <p14:creationId xmlns:p14="http://schemas.microsoft.com/office/powerpoint/2010/main" val="42083102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ontent Placeholder 2"/>
          <p:cNvSpPr>
            <a:spLocks noGrp="1"/>
          </p:cNvSpPr>
          <p:nvPr>
            <p:ph idx="1"/>
          </p:nvPr>
        </p:nvSpPr>
        <p:spPr>
          <a:xfrm>
            <a:off x="2145846" y="1933575"/>
            <a:ext cx="4555671" cy="3151414"/>
          </a:xfrm>
        </p:spPr>
        <p:txBody>
          <a:bodyPr>
            <a:noAutofit/>
          </a:bodyPr>
          <a:lstStyle/>
          <a:p>
            <a:pPr lvl="2"/>
            <a:endParaRPr lang="en-US" sz="2800" dirty="0">
              <a:latin typeface="Arial"/>
              <a:cs typeface="Arial"/>
            </a:endParaRPr>
          </a:p>
          <a:p>
            <a:pPr lvl="2"/>
            <a:r>
              <a:rPr lang="en-US" sz="3200" dirty="0">
                <a:latin typeface="Arial"/>
                <a:cs typeface="Arial"/>
              </a:rPr>
              <a:t>Peach leaf curl</a:t>
            </a:r>
          </a:p>
          <a:p>
            <a:pPr lvl="2"/>
            <a:r>
              <a:rPr lang="en-US" sz="3200" dirty="0" err="1">
                <a:latin typeface="Arial"/>
                <a:cs typeface="Arial"/>
              </a:rPr>
              <a:t>Fireblight</a:t>
            </a:r>
            <a:endParaRPr lang="en-US" sz="3200" dirty="0">
              <a:latin typeface="Arial"/>
              <a:cs typeface="Arial"/>
            </a:endParaRPr>
          </a:p>
          <a:p>
            <a:pPr lvl="2"/>
            <a:r>
              <a:rPr lang="en-US" sz="3200" dirty="0">
                <a:latin typeface="Arial"/>
                <a:cs typeface="Arial"/>
              </a:rPr>
              <a:t>Bacterial </a:t>
            </a:r>
            <a:r>
              <a:rPr lang="en-US" sz="3200" dirty="0" err="1">
                <a:latin typeface="Arial"/>
                <a:cs typeface="Arial"/>
              </a:rPr>
              <a:t>Canket</a:t>
            </a:r>
            <a:endParaRPr lang="en-US" sz="3200" dirty="0">
              <a:latin typeface="Arial"/>
              <a:cs typeface="Arial"/>
            </a:endParaRPr>
          </a:p>
          <a:p>
            <a:endParaRPr lang="en-US" sz="2800" dirty="0">
              <a:latin typeface="Arial"/>
              <a:cs typeface="Arial"/>
            </a:endParaRPr>
          </a:p>
        </p:txBody>
      </p:sp>
      <p:sp>
        <p:nvSpPr>
          <p:cNvPr id="10" name="Title 9"/>
          <p:cNvSpPr>
            <a:spLocks noGrp="1"/>
          </p:cNvSpPr>
          <p:nvPr>
            <p:ph type="title"/>
          </p:nvPr>
        </p:nvSpPr>
        <p:spPr/>
        <p:txBody>
          <a:bodyPr>
            <a:normAutofit/>
          </a:bodyPr>
          <a:lstStyle/>
          <a:p>
            <a:r>
              <a:rPr lang="en-US" dirty="0"/>
              <a:t>         Focus on Common  Problems </a:t>
            </a:r>
          </a:p>
        </p:txBody>
      </p:sp>
      <p:pic>
        <p:nvPicPr>
          <p:cNvPr id="11" name="Picture 10" descr="http://www.slu.se/Global/externwebben/overgripande-slu-bilder/om-slu-bilder/aktuellt-bilder/2013/pressbilder/codling_larva415.jpg"/>
          <p:cNvPicPr/>
          <p:nvPr/>
        </p:nvPicPr>
        <p:blipFill>
          <a:blip r:embed="rId3" cstate="print"/>
          <a:srcRect/>
          <a:stretch>
            <a:fillRect/>
          </a:stretch>
        </p:blipFill>
        <p:spPr bwMode="auto">
          <a:xfrm>
            <a:off x="6309934" y="1417638"/>
            <a:ext cx="1931795" cy="1851775"/>
          </a:xfrm>
          <a:prstGeom prst="rect">
            <a:avLst/>
          </a:prstGeom>
          <a:noFill/>
          <a:ln w="9525">
            <a:noFill/>
            <a:miter lim="800000"/>
            <a:headEnd/>
            <a:tailEnd/>
          </a:ln>
        </p:spPr>
      </p:pic>
      <p:pic>
        <p:nvPicPr>
          <p:cNvPr id="12" name="Picture 2"/>
          <p:cNvPicPr>
            <a:picLocks noChangeAspect="1"/>
          </p:cNvPicPr>
          <p:nvPr/>
        </p:nvPicPr>
        <p:blipFill>
          <a:blip r:embed="rId4"/>
          <a:srcRect/>
          <a:stretch>
            <a:fillRect/>
          </a:stretch>
        </p:blipFill>
        <p:spPr bwMode="auto">
          <a:xfrm>
            <a:off x="385310" y="1679788"/>
            <a:ext cx="1871133" cy="2106708"/>
          </a:xfrm>
          <a:prstGeom prst="rect">
            <a:avLst/>
          </a:prstGeom>
          <a:noFill/>
          <a:ln w="9525">
            <a:noFill/>
            <a:miter lim="800000"/>
            <a:headEnd/>
            <a:tailEnd/>
          </a:ln>
        </p:spPr>
      </p:pic>
      <p:pic>
        <p:nvPicPr>
          <p:cNvPr id="13" name="Picture 12" descr="Blackened fruit is typical of fire blight infection."/>
          <p:cNvPicPr/>
          <p:nvPr/>
        </p:nvPicPr>
        <p:blipFill>
          <a:blip r:embed="rId5"/>
          <a:srcRect/>
          <a:stretch>
            <a:fillRect/>
          </a:stretch>
        </p:blipFill>
        <p:spPr bwMode="auto">
          <a:xfrm>
            <a:off x="6472219" y="3701733"/>
            <a:ext cx="1959042" cy="2321068"/>
          </a:xfrm>
          <a:prstGeom prst="rect">
            <a:avLst/>
          </a:prstGeom>
          <a:noFill/>
          <a:ln w="9525">
            <a:noFill/>
            <a:miter lim="800000"/>
            <a:headEnd/>
            <a:tailEnd/>
          </a:ln>
        </p:spPr>
      </p:pic>
      <p:pic>
        <p:nvPicPr>
          <p:cNvPr id="14" name="Picture 13" descr="http://upload.wikimedia.org/wikipedia/commons/1/11/Aphid-giving-birth.jpg"/>
          <p:cNvPicPr/>
          <p:nvPr/>
        </p:nvPicPr>
        <p:blipFill>
          <a:blip r:embed="rId6"/>
          <a:srcRect/>
          <a:stretch>
            <a:fillRect/>
          </a:stretch>
        </p:blipFill>
        <p:spPr bwMode="auto">
          <a:xfrm>
            <a:off x="385309" y="4251302"/>
            <a:ext cx="2019761" cy="2071365"/>
          </a:xfrm>
          <a:prstGeom prst="rect">
            <a:avLst/>
          </a:prstGeom>
          <a:noFill/>
          <a:ln w="9525">
            <a:noFill/>
            <a:miter lim="800000"/>
            <a:headEnd/>
            <a:tailEnd/>
          </a:ln>
        </p:spPr>
      </p:pic>
      <p:pic>
        <p:nvPicPr>
          <p:cNvPr id="8" name="Content Placeholder 3" descr="MasterGardener logo.eps"/>
          <p:cNvPicPr>
            <a:picLocks noChangeAspect="1"/>
          </p:cNvPicPr>
          <p:nvPr/>
        </p:nvPicPr>
        <p:blipFill>
          <a:blip r:embed="rId7"/>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2042345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3"/>
          <a:srcRect/>
          <a:stretch>
            <a:fillRect/>
          </a:stretch>
        </p:blipFill>
        <p:spPr bwMode="auto">
          <a:xfrm>
            <a:off x="3864049" y="3238966"/>
            <a:ext cx="5104105" cy="3385723"/>
          </a:xfrm>
          <a:prstGeom prst="rect">
            <a:avLst/>
          </a:prstGeom>
          <a:noFill/>
          <a:ln w="9525">
            <a:noFill/>
            <a:miter lim="800000"/>
            <a:headEnd/>
            <a:tailEnd/>
          </a:ln>
        </p:spPr>
      </p:pic>
      <p:sp>
        <p:nvSpPr>
          <p:cNvPr id="4" name="Title 1"/>
          <p:cNvSpPr>
            <a:spLocks noGrp="1"/>
          </p:cNvSpPr>
          <p:nvPr>
            <p:ph type="title"/>
          </p:nvPr>
        </p:nvSpPr>
        <p:spPr>
          <a:noFill/>
        </p:spPr>
        <p:txBody>
          <a:bodyPr/>
          <a:lstStyle/>
          <a:p>
            <a:r>
              <a:rPr lang="en-US" dirty="0"/>
              <a:t>Fireblight</a:t>
            </a:r>
          </a:p>
        </p:txBody>
      </p:sp>
      <p:pic>
        <p:nvPicPr>
          <p:cNvPr id="5" name="Picture 4" descr="http://midatlanticgardening.com/wp-content/uploads/2012/04/Fire-Blight.jpg"/>
          <p:cNvPicPr/>
          <p:nvPr/>
        </p:nvPicPr>
        <p:blipFill>
          <a:blip r:embed="rId4"/>
          <a:srcRect/>
          <a:stretch>
            <a:fillRect/>
          </a:stretch>
        </p:blipFill>
        <p:spPr bwMode="auto">
          <a:xfrm>
            <a:off x="661181" y="1611852"/>
            <a:ext cx="3582695" cy="3319976"/>
          </a:xfrm>
          <a:prstGeom prst="rect">
            <a:avLst/>
          </a:prstGeom>
          <a:noFill/>
          <a:ln w="9525">
            <a:noFill/>
            <a:miter lim="800000"/>
            <a:headEnd/>
            <a:tailEnd/>
          </a:ln>
        </p:spPr>
      </p:pic>
      <p:pic>
        <p:nvPicPr>
          <p:cNvPr id="6" name="Content Placeholder 3" descr="MasterGardener logo.eps"/>
          <p:cNvPicPr>
            <a:picLocks noChangeAspect="1"/>
          </p:cNvPicPr>
          <p:nvPr/>
        </p:nvPicPr>
        <p:blipFill>
          <a:blip r:embed="rId5"/>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521242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noFill/>
        </p:spPr>
        <p:txBody>
          <a:bodyPr/>
          <a:lstStyle/>
          <a:p>
            <a:r>
              <a:rPr lang="en-US" dirty="0"/>
              <a:t>Fireblight</a:t>
            </a:r>
          </a:p>
        </p:txBody>
      </p:sp>
      <p:pic>
        <p:nvPicPr>
          <p:cNvPr id="7" name="Picture 6" descr="http://www.agf.gov.bc.ca/cropprot/tfipm/images/fb3.jpg"/>
          <p:cNvPicPr/>
          <p:nvPr/>
        </p:nvPicPr>
        <p:blipFill>
          <a:blip r:embed="rId3"/>
          <a:srcRect/>
          <a:stretch>
            <a:fillRect/>
          </a:stretch>
        </p:blipFill>
        <p:spPr bwMode="auto">
          <a:xfrm>
            <a:off x="3594296" y="3380509"/>
            <a:ext cx="5092504" cy="3477491"/>
          </a:xfrm>
          <a:prstGeom prst="rect">
            <a:avLst/>
          </a:prstGeom>
          <a:noFill/>
          <a:ln w="9525">
            <a:noFill/>
            <a:miter lim="800000"/>
            <a:headEnd/>
            <a:tailEnd/>
          </a:ln>
        </p:spPr>
      </p:pic>
      <p:pic>
        <p:nvPicPr>
          <p:cNvPr id="8" name="Picture 7" descr="Blackened fruit is typical of fire blight infection."/>
          <p:cNvPicPr/>
          <p:nvPr/>
        </p:nvPicPr>
        <p:blipFill>
          <a:blip r:embed="rId4"/>
          <a:srcRect/>
          <a:stretch>
            <a:fillRect/>
          </a:stretch>
        </p:blipFill>
        <p:spPr bwMode="auto">
          <a:xfrm>
            <a:off x="457200" y="1602675"/>
            <a:ext cx="3005927" cy="3555667"/>
          </a:xfrm>
          <a:prstGeom prst="rect">
            <a:avLst/>
          </a:prstGeom>
          <a:noFill/>
          <a:ln w="9525">
            <a:noFill/>
            <a:miter lim="800000"/>
            <a:headEnd/>
            <a:tailEnd/>
          </a:ln>
        </p:spPr>
      </p:pic>
      <p:pic>
        <p:nvPicPr>
          <p:cNvPr id="6" name="Content Placeholder 3" descr="MasterGardener logo.eps"/>
          <p:cNvPicPr>
            <a:picLocks noChangeAspect="1"/>
          </p:cNvPicPr>
          <p:nvPr/>
        </p:nvPicPr>
        <p:blipFill>
          <a:blip r:embed="rId5"/>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3609845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a:stretch>
            <a:fillRect/>
          </a:stretch>
        </p:blipFill>
        <p:spPr bwMode="auto">
          <a:xfrm>
            <a:off x="2591776" y="1758462"/>
            <a:ext cx="4231298" cy="4923692"/>
          </a:xfrm>
          <a:prstGeom prst="rect">
            <a:avLst/>
          </a:prstGeom>
          <a:noFill/>
          <a:ln w="9525">
            <a:noFill/>
            <a:miter lim="800000"/>
            <a:headEnd/>
            <a:tailEnd/>
          </a:ln>
        </p:spPr>
      </p:pic>
      <p:sp>
        <p:nvSpPr>
          <p:cNvPr id="5" name="Title 1"/>
          <p:cNvSpPr>
            <a:spLocks noGrp="1"/>
          </p:cNvSpPr>
          <p:nvPr>
            <p:ph type="title"/>
          </p:nvPr>
        </p:nvSpPr>
        <p:spPr>
          <a:noFill/>
        </p:spPr>
        <p:txBody>
          <a:bodyPr/>
          <a:lstStyle/>
          <a:p>
            <a:r>
              <a:rPr lang="en-US" dirty="0"/>
              <a:t>Fireblight</a:t>
            </a:r>
          </a:p>
        </p:txBody>
      </p:sp>
      <p:pic>
        <p:nvPicPr>
          <p:cNvPr id="6" name="Content Placeholder 3" descr="MasterGardener logo.eps"/>
          <p:cNvPicPr>
            <a:picLocks noChangeAspect="1"/>
          </p:cNvPicPr>
          <p:nvPr/>
        </p:nvPicPr>
        <p:blipFill>
          <a:blip r:embed="rId4"/>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3048081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9EBB54-1CED-479A-BF55-0EF010AA4E5F}"/>
              </a:ext>
            </a:extLst>
          </p:cNvPr>
          <p:cNvSpPr>
            <a:spLocks noGrp="1"/>
          </p:cNvSpPr>
          <p:nvPr>
            <p:ph type="title"/>
          </p:nvPr>
        </p:nvSpPr>
        <p:spPr/>
        <p:txBody>
          <a:bodyPr/>
          <a:lstStyle/>
          <a:p>
            <a:r>
              <a:rPr lang="en-US" dirty="0"/>
              <a:t>Microclimates</a:t>
            </a:r>
          </a:p>
        </p:txBody>
      </p:sp>
      <p:sp>
        <p:nvSpPr>
          <p:cNvPr id="5" name="Content Placeholder 4">
            <a:extLst>
              <a:ext uri="{FF2B5EF4-FFF2-40B4-BE49-F238E27FC236}">
                <a16:creationId xmlns:a16="http://schemas.microsoft.com/office/drawing/2014/main" id="{06D68080-CA35-4941-952C-39DF0149EC13}"/>
              </a:ext>
            </a:extLst>
          </p:cNvPr>
          <p:cNvSpPr>
            <a:spLocks noGrp="1"/>
          </p:cNvSpPr>
          <p:nvPr>
            <p:ph idx="1"/>
          </p:nvPr>
        </p:nvSpPr>
        <p:spPr/>
        <p:txBody>
          <a:bodyPr/>
          <a:lstStyle/>
          <a:p>
            <a:pPr>
              <a:buNone/>
            </a:pPr>
            <a:r>
              <a:rPr lang="en-US" u="sng" dirty="0"/>
              <a:t>Within those zones are Microclimates</a:t>
            </a:r>
            <a:r>
              <a:rPr lang="en-US" dirty="0"/>
              <a:t>: </a:t>
            </a:r>
          </a:p>
          <a:p>
            <a:pPr lvl="1">
              <a:buNone/>
            </a:pPr>
            <a:r>
              <a:rPr lang="en-US" dirty="0"/>
              <a:t>Temperature, frost, rain, hours </a:t>
            </a:r>
          </a:p>
          <a:p>
            <a:pPr marL="0" indent="0">
              <a:buNone/>
            </a:pPr>
            <a:r>
              <a:rPr lang="en-US" dirty="0"/>
              <a:t>	  of sunlight, wind, elevation, topography</a:t>
            </a:r>
          </a:p>
          <a:p>
            <a:pPr marL="0" indent="0">
              <a:buNone/>
            </a:pPr>
            <a:r>
              <a:rPr lang="en-US" dirty="0"/>
              <a:t>	  exposure, structures, chill factor, soil, eaves,</a:t>
            </a:r>
          </a:p>
          <a:p>
            <a:pPr marL="400050" lvl="1" indent="0">
              <a:buNone/>
            </a:pPr>
            <a:r>
              <a:rPr lang="en-US" dirty="0"/>
              <a:t>	  drainage can vary, </a:t>
            </a:r>
            <a:r>
              <a:rPr lang="en-US" b="1" dirty="0"/>
              <a:t>sometimes within your own </a:t>
            </a:r>
          </a:p>
          <a:p>
            <a:pPr marL="400050" lvl="1" indent="0">
              <a:buNone/>
            </a:pPr>
            <a:r>
              <a:rPr lang="en-US" b="1" dirty="0"/>
              <a:t>   property</a:t>
            </a:r>
          </a:p>
          <a:p>
            <a:endParaRPr lang="en-US" dirty="0"/>
          </a:p>
        </p:txBody>
      </p:sp>
      <p:pic>
        <p:nvPicPr>
          <p:cNvPr id="6" name="Content Placeholder 3" descr="MasterGardener logo.eps"/>
          <p:cNvPicPr>
            <a:picLocks noChangeAspect="1"/>
          </p:cNvPicPr>
          <p:nvPr/>
        </p:nvPicPr>
        <p:blipFill>
          <a:blip r:embed="rId2"/>
          <a:srcRect l="-39392" r="-39392"/>
          <a:stretch>
            <a:fillRect/>
          </a:stretch>
        </p:blipFill>
        <p:spPr bwMode="auto">
          <a:xfrm>
            <a:off x="-212436" y="195984"/>
            <a:ext cx="2221345" cy="1221654"/>
          </a:xfrm>
          <a:prstGeom prst="rect">
            <a:avLst/>
          </a:prstGeom>
          <a:noFill/>
          <a:ln w="9525">
            <a:noFill/>
            <a:miter lim="800000"/>
            <a:headEnd/>
            <a:tailEnd/>
          </a:ln>
        </p:spPr>
      </p:pic>
    </p:spTree>
    <p:extLst>
      <p:ext uri="{BB962C8B-B14F-4D97-AF65-F5344CB8AC3E}">
        <p14:creationId xmlns:p14="http://schemas.microsoft.com/office/powerpoint/2010/main" val="3466396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noFill/>
        </p:spPr>
        <p:txBody>
          <a:bodyPr/>
          <a:lstStyle/>
          <a:p>
            <a:r>
              <a:rPr lang="en-US" dirty="0"/>
              <a:t>Fireblight Management</a:t>
            </a:r>
          </a:p>
        </p:txBody>
      </p:sp>
      <p:sp>
        <p:nvSpPr>
          <p:cNvPr id="6" name="Rectangle 5"/>
          <p:cNvSpPr/>
          <p:nvPr/>
        </p:nvSpPr>
        <p:spPr>
          <a:xfrm>
            <a:off x="1452474" y="1885094"/>
            <a:ext cx="6858000" cy="3970318"/>
          </a:xfrm>
          <a:prstGeom prst="rect">
            <a:avLst/>
          </a:prstGeom>
        </p:spPr>
        <p:txBody>
          <a:bodyPr wrap="square">
            <a:spAutoFit/>
          </a:bodyPr>
          <a:lstStyle/>
          <a:p>
            <a:pPr marL="457200" indent="-457200">
              <a:buFont typeface="Arial"/>
              <a:buChar char="•"/>
            </a:pPr>
            <a:r>
              <a:rPr lang="en-US" sz="2800" dirty="0"/>
              <a:t>Reduce new growth </a:t>
            </a:r>
          </a:p>
          <a:p>
            <a:pPr marL="457200" indent="-457200">
              <a:buFont typeface="Arial"/>
              <a:buChar char="•"/>
            </a:pPr>
            <a:endParaRPr lang="en-US" sz="2800" dirty="0"/>
          </a:p>
          <a:p>
            <a:pPr marL="457200" indent="-457200">
              <a:buFont typeface="Arial"/>
              <a:buChar char="•"/>
            </a:pPr>
            <a:r>
              <a:rPr lang="en-US" sz="2800" dirty="0"/>
              <a:t>Low or no nitrogen or heavy pruning. </a:t>
            </a:r>
          </a:p>
          <a:p>
            <a:pPr marL="457200" indent="-457200">
              <a:buFont typeface="Arial"/>
              <a:buChar char="•"/>
            </a:pPr>
            <a:endParaRPr lang="en-US" sz="2800" dirty="0"/>
          </a:p>
          <a:p>
            <a:pPr marL="457200" indent="-457200">
              <a:buFont typeface="Arial"/>
              <a:buChar char="•"/>
            </a:pPr>
            <a:r>
              <a:rPr lang="en-US" sz="2800" dirty="0"/>
              <a:t>Do not irrigate during bloom</a:t>
            </a:r>
          </a:p>
          <a:p>
            <a:pPr marL="457200" indent="-457200">
              <a:buFont typeface="Arial"/>
              <a:buChar char="•"/>
            </a:pPr>
            <a:endParaRPr lang="en-US" sz="2800" dirty="0"/>
          </a:p>
          <a:p>
            <a:pPr marL="457200" indent="-457200">
              <a:buFont typeface="Arial"/>
              <a:buChar char="•"/>
            </a:pPr>
            <a:r>
              <a:rPr lang="en-US" sz="2800" dirty="0"/>
              <a:t>Plant resistant varieties </a:t>
            </a:r>
          </a:p>
          <a:p>
            <a:pPr marL="457200" indent="-457200">
              <a:buFont typeface="Arial"/>
              <a:buChar char="•"/>
            </a:pPr>
            <a:endParaRPr lang="en-US" sz="2800" dirty="0"/>
          </a:p>
          <a:p>
            <a:pPr marL="457200" indent="-457200">
              <a:buFont typeface="Arial"/>
              <a:buChar char="•"/>
            </a:pPr>
            <a:r>
              <a:rPr lang="en-US" sz="2800" dirty="0"/>
              <a:t>Consider antibiotic spray</a:t>
            </a: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69624481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noFill/>
        </p:spPr>
        <p:txBody>
          <a:bodyPr/>
          <a:lstStyle/>
          <a:p>
            <a:r>
              <a:rPr lang="en-US" dirty="0"/>
              <a:t>Fireblight Management</a:t>
            </a:r>
          </a:p>
        </p:txBody>
      </p:sp>
      <p:sp>
        <p:nvSpPr>
          <p:cNvPr id="6" name="Rectangle 5"/>
          <p:cNvSpPr/>
          <p:nvPr/>
        </p:nvSpPr>
        <p:spPr>
          <a:xfrm>
            <a:off x="562048" y="1543050"/>
            <a:ext cx="7541601" cy="1569660"/>
          </a:xfrm>
          <a:prstGeom prst="rect">
            <a:avLst/>
          </a:prstGeom>
        </p:spPr>
        <p:txBody>
          <a:bodyPr wrap="square">
            <a:spAutoFit/>
          </a:bodyPr>
          <a:lstStyle/>
          <a:p>
            <a:r>
              <a:rPr lang="en-US" sz="3200" dirty="0"/>
              <a:t>Remove infections in summer or winter when bacteria are not spreading through the tree. </a:t>
            </a:r>
          </a:p>
        </p:txBody>
      </p:sp>
      <p:pic>
        <p:nvPicPr>
          <p:cNvPr id="10" name="irc_mi" descr="http://www.coldclimategardening.com/images/rundy_pruning.jpg"/>
          <p:cNvPicPr/>
          <p:nvPr/>
        </p:nvPicPr>
        <p:blipFill>
          <a:blip r:embed="rId3"/>
          <a:srcRect/>
          <a:stretch>
            <a:fillRect/>
          </a:stretch>
        </p:blipFill>
        <p:spPr bwMode="auto">
          <a:xfrm>
            <a:off x="4200525" y="2817435"/>
            <a:ext cx="4486275" cy="3688140"/>
          </a:xfrm>
          <a:prstGeom prst="rect">
            <a:avLst/>
          </a:prstGeom>
          <a:noFill/>
          <a:ln w="9525">
            <a:noFill/>
            <a:miter lim="800000"/>
            <a:headEnd/>
            <a:tailEnd/>
          </a:ln>
        </p:spPr>
      </p:pic>
      <p:sp>
        <p:nvSpPr>
          <p:cNvPr id="11" name="TextBox 10"/>
          <p:cNvSpPr txBox="1"/>
          <p:nvPr/>
        </p:nvSpPr>
        <p:spPr>
          <a:xfrm>
            <a:off x="247650" y="4121834"/>
            <a:ext cx="4085199" cy="2062103"/>
          </a:xfrm>
          <a:prstGeom prst="rect">
            <a:avLst/>
          </a:prstGeom>
          <a:noFill/>
        </p:spPr>
        <p:txBody>
          <a:bodyPr wrap="square" rtlCol="0">
            <a:spAutoFit/>
          </a:bodyPr>
          <a:lstStyle/>
          <a:p>
            <a:pPr algn="ctr"/>
            <a:r>
              <a:rPr lang="en-US" sz="3200" b="1" dirty="0"/>
              <a:t>The climbing technique used here is not IPM approved</a:t>
            </a:r>
          </a:p>
        </p:txBody>
      </p:sp>
      <p:pic>
        <p:nvPicPr>
          <p:cNvPr id="7" name="Content Placeholder 3" descr="MasterGardener logo.eps"/>
          <p:cNvPicPr>
            <a:picLocks noChangeAspect="1"/>
          </p:cNvPicPr>
          <p:nvPr/>
        </p:nvPicPr>
        <p:blipFill>
          <a:blip r:embed="rId4"/>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40991820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274638"/>
            <a:ext cx="8229600" cy="1872817"/>
          </a:xfrm>
        </p:spPr>
        <p:txBody>
          <a:bodyPr/>
          <a:lstStyle/>
          <a:p>
            <a:r>
              <a:rPr lang="en-US" sz="4000" dirty="0"/>
              <a:t>       Presented by UC Master Gardeners </a:t>
            </a:r>
            <a:br>
              <a:rPr lang="en-US" sz="4000" dirty="0"/>
            </a:br>
            <a:r>
              <a:rPr lang="en-US" sz="4000" dirty="0"/>
              <a:t>    of Napa County</a:t>
            </a:r>
          </a:p>
        </p:txBody>
      </p:sp>
      <p:sp>
        <p:nvSpPr>
          <p:cNvPr id="5123" name="Content Placeholder 2"/>
          <p:cNvSpPr>
            <a:spLocks noGrp="1"/>
          </p:cNvSpPr>
          <p:nvPr>
            <p:ph idx="1"/>
          </p:nvPr>
        </p:nvSpPr>
        <p:spPr/>
        <p:txBody>
          <a:bodyPr/>
          <a:lstStyle/>
          <a:p>
            <a:endParaRPr lang="en-US" dirty="0"/>
          </a:p>
          <a:p>
            <a:r>
              <a:rPr lang="en-US" dirty="0"/>
              <a:t>Welcome!</a:t>
            </a:r>
          </a:p>
          <a:p>
            <a:r>
              <a:rPr lang="en-US" dirty="0"/>
              <a:t>Who we are</a:t>
            </a:r>
          </a:p>
          <a:p>
            <a:r>
              <a:rPr lang="en-US" dirty="0"/>
              <a:t>What we do</a:t>
            </a:r>
          </a:p>
          <a:p>
            <a:r>
              <a:rPr lang="en-US" dirty="0"/>
              <a:t>What today is all about</a:t>
            </a:r>
          </a:p>
          <a:p>
            <a:r>
              <a:rPr lang="en-US" dirty="0"/>
              <a:t>The future</a:t>
            </a:r>
          </a:p>
          <a:p>
            <a:endParaRPr lang="en-US" dirty="0"/>
          </a:p>
        </p:txBody>
      </p:sp>
      <p:pic>
        <p:nvPicPr>
          <p:cNvPr id="4" name="Content Placeholder 3" descr="MasterGardener logo.eps"/>
          <p:cNvPicPr>
            <a:picLocks noChangeAspect="1"/>
          </p:cNvPicPr>
          <p:nvPr/>
        </p:nvPicPr>
        <p:blipFill>
          <a:blip r:embed="rId3"/>
          <a:srcRect l="-39392" r="-39392"/>
          <a:stretch>
            <a:fillRect/>
          </a:stretch>
        </p:blipFill>
        <p:spPr bwMode="auto">
          <a:xfrm>
            <a:off x="-327890" y="475059"/>
            <a:ext cx="2221345" cy="1221654"/>
          </a:xfrm>
          <a:prstGeom prst="rect">
            <a:avLst/>
          </a:prstGeom>
          <a:noFill/>
          <a:ln w="9525">
            <a:noFill/>
            <a:miter lim="800000"/>
            <a:headEnd/>
            <a:tailEnd/>
          </a:ln>
        </p:spPr>
      </p:pic>
    </p:spTree>
    <p:extLst>
      <p:ext uri="{BB962C8B-B14F-4D97-AF65-F5344CB8AC3E}">
        <p14:creationId xmlns:p14="http://schemas.microsoft.com/office/powerpoint/2010/main" val="2133673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Microclimates</a:t>
            </a:r>
          </a:p>
        </p:txBody>
      </p:sp>
      <p:pic>
        <p:nvPicPr>
          <p:cNvPr id="4" name="Content Placeholder 3" descr="Microclimate picture.pdf"/>
          <p:cNvPicPr>
            <a:picLocks noGrp="1" noChangeAspect="1"/>
          </p:cNvPicPr>
          <p:nvPr>
            <p:ph idx="1"/>
          </p:nvPr>
        </p:nvPicPr>
        <p:blipFill>
          <a:blip r:embed="rId3">
            <a:extLst>
              <a:ext uri="{28A0092B-C50C-407E-A947-70E740481C1C}">
                <a14:useLocalDpi xmlns:a14="http://schemas.microsoft.com/office/drawing/2010/main" val="0"/>
              </a:ext>
            </a:extLst>
          </a:blip>
          <a:srcRect t="28713" b="28713"/>
          <a:stretch>
            <a:fillRect/>
          </a:stretch>
        </p:blipFill>
        <p:spPr/>
      </p:pic>
      <p:pic>
        <p:nvPicPr>
          <p:cNvPr id="5" name="Content Placeholder 3" descr="MasterGardener logo.eps"/>
          <p:cNvPicPr>
            <a:picLocks noChangeAspect="1"/>
          </p:cNvPicPr>
          <p:nvPr/>
        </p:nvPicPr>
        <p:blipFill>
          <a:blip r:embed="rId4"/>
          <a:srcRect l="-39392" r="-39392"/>
          <a:stretch>
            <a:fillRect/>
          </a:stretch>
        </p:blipFill>
        <p:spPr bwMode="auto">
          <a:xfrm>
            <a:off x="-212436" y="195984"/>
            <a:ext cx="2221345" cy="1221654"/>
          </a:xfrm>
          <a:prstGeom prst="rect">
            <a:avLst/>
          </a:prstGeom>
          <a:noFill/>
          <a:ln w="9525">
            <a:noFill/>
            <a:miter lim="800000"/>
            <a:headEnd/>
            <a:tailEnd/>
          </a:ln>
        </p:spPr>
      </p:pic>
    </p:spTree>
    <p:extLst>
      <p:ext uri="{BB962C8B-B14F-4D97-AF65-F5344CB8AC3E}">
        <p14:creationId xmlns:p14="http://schemas.microsoft.com/office/powerpoint/2010/main" val="3692866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z="4000" dirty="0">
                <a:latin typeface="Arial" charset="0"/>
                <a:cs typeface="Arial" charset="0"/>
              </a:rPr>
              <a:t>     Site Constraints</a:t>
            </a:r>
          </a:p>
        </p:txBody>
      </p:sp>
      <p:sp>
        <p:nvSpPr>
          <p:cNvPr id="21507" name="Content Placeholder 2"/>
          <p:cNvSpPr>
            <a:spLocks noGrp="1"/>
          </p:cNvSpPr>
          <p:nvPr>
            <p:ph idx="1"/>
          </p:nvPr>
        </p:nvSpPr>
        <p:spPr/>
        <p:txBody>
          <a:bodyPr/>
          <a:lstStyle/>
          <a:p>
            <a:r>
              <a:rPr lang="en-US"/>
              <a:t>Nearby structures and trees</a:t>
            </a:r>
          </a:p>
          <a:p>
            <a:r>
              <a:rPr lang="en-US"/>
              <a:t>Water availability</a:t>
            </a:r>
          </a:p>
          <a:p>
            <a:r>
              <a:rPr lang="en-US"/>
              <a:t>Fences, pavement, and utilities</a:t>
            </a:r>
          </a:p>
          <a:p>
            <a:r>
              <a:rPr lang="en-US"/>
              <a:t>Microclimates nearby</a:t>
            </a:r>
          </a:p>
        </p:txBody>
      </p:sp>
      <p:pic>
        <p:nvPicPr>
          <p:cNvPr id="4" name="Content Placeholder 3" descr="MasterGardener logo.eps"/>
          <p:cNvPicPr>
            <a:picLocks noChangeAspect="1"/>
          </p:cNvPicPr>
          <p:nvPr/>
        </p:nvPicPr>
        <p:blipFill>
          <a:blip r:embed="rId3"/>
          <a:srcRect l="-39392" r="-39392"/>
          <a:stretch>
            <a:fillRect/>
          </a:stretch>
        </p:blipFill>
        <p:spPr bwMode="auto">
          <a:xfrm>
            <a:off x="217053" y="274638"/>
            <a:ext cx="2253674" cy="1239433"/>
          </a:xfrm>
          <a:prstGeom prst="rect">
            <a:avLst/>
          </a:prstGeom>
          <a:noFill/>
          <a:ln w="9525">
            <a:noFill/>
            <a:miter lim="800000"/>
            <a:headEnd/>
            <a:tailEnd/>
          </a:ln>
        </p:spPr>
      </p:pic>
    </p:spTree>
    <p:extLst>
      <p:ext uri="{BB962C8B-B14F-4D97-AF65-F5344CB8AC3E}">
        <p14:creationId xmlns:p14="http://schemas.microsoft.com/office/powerpoint/2010/main" val="2938198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t>     More Site Considerations</a:t>
            </a:r>
          </a:p>
        </p:txBody>
      </p:sp>
      <p:sp>
        <p:nvSpPr>
          <p:cNvPr id="23555" name="Content Placeholder 2"/>
          <p:cNvSpPr>
            <a:spLocks noGrp="1"/>
          </p:cNvSpPr>
          <p:nvPr>
            <p:ph idx="1"/>
          </p:nvPr>
        </p:nvSpPr>
        <p:spPr/>
        <p:txBody>
          <a:bodyPr/>
          <a:lstStyle/>
          <a:p>
            <a:r>
              <a:rPr lang="en-US"/>
              <a:t>Soil quality and drainage</a:t>
            </a:r>
          </a:p>
          <a:p>
            <a:r>
              <a:rPr lang="en-US"/>
              <a:t>Space available</a:t>
            </a:r>
          </a:p>
          <a:p>
            <a:r>
              <a:rPr lang="en-US"/>
              <a:t>Chilling requirement—total hrs below 45</a:t>
            </a:r>
          </a:p>
          <a:p>
            <a:r>
              <a:rPr lang="en-US"/>
              <a:t>Temperature extremes</a:t>
            </a:r>
          </a:p>
          <a:p>
            <a:r>
              <a:rPr lang="en-US"/>
              <a:t>Spring rains</a:t>
            </a:r>
          </a:p>
          <a:p>
            <a:r>
              <a:rPr lang="en-US"/>
              <a:t>Late frost</a:t>
            </a:r>
          </a:p>
          <a:p>
            <a:r>
              <a:rPr lang="en-US"/>
              <a:t>Water needs</a:t>
            </a:r>
          </a:p>
        </p:txBody>
      </p:sp>
      <p:pic>
        <p:nvPicPr>
          <p:cNvPr id="4" name="Content Placeholder 3" descr="MasterGardener logo.eps"/>
          <p:cNvPicPr>
            <a:picLocks noChangeAspect="1"/>
          </p:cNvPicPr>
          <p:nvPr/>
        </p:nvPicPr>
        <p:blipFill>
          <a:blip r:embed="rId3"/>
          <a:srcRect l="-39392" r="-39392"/>
          <a:stretch>
            <a:fillRect/>
          </a:stretch>
        </p:blipFill>
        <p:spPr bwMode="auto">
          <a:xfrm>
            <a:off x="-212437" y="330594"/>
            <a:ext cx="2221345" cy="1221654"/>
          </a:xfrm>
          <a:prstGeom prst="rect">
            <a:avLst/>
          </a:prstGeom>
          <a:noFill/>
          <a:ln w="9525">
            <a:noFill/>
            <a:miter lim="800000"/>
            <a:headEnd/>
            <a:tailEnd/>
          </a:ln>
        </p:spPr>
      </p:pic>
    </p:spTree>
    <p:extLst>
      <p:ext uri="{BB962C8B-B14F-4D97-AF65-F5344CB8AC3E}">
        <p14:creationId xmlns:p14="http://schemas.microsoft.com/office/powerpoint/2010/main" val="1741953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93688" y="274638"/>
            <a:ext cx="8229600" cy="1143000"/>
          </a:xfrm>
        </p:spPr>
        <p:txBody>
          <a:bodyPr/>
          <a:lstStyle/>
          <a:p>
            <a:r>
              <a:rPr lang="en-US" sz="4000" dirty="0"/>
              <a:t>      </a:t>
            </a:r>
            <a:r>
              <a:rPr lang="en-US" dirty="0"/>
              <a:t>Location/Tree Size</a:t>
            </a:r>
          </a:p>
        </p:txBody>
      </p:sp>
      <p:sp>
        <p:nvSpPr>
          <p:cNvPr id="13315" name="Rectangle 3"/>
          <p:cNvSpPr>
            <a:spLocks noGrp="1" noChangeArrowheads="1"/>
          </p:cNvSpPr>
          <p:nvPr>
            <p:ph type="body" idx="1"/>
          </p:nvPr>
        </p:nvSpPr>
        <p:spPr/>
        <p:txBody>
          <a:bodyPr/>
          <a:lstStyle/>
          <a:p>
            <a:r>
              <a:rPr lang="en-US" dirty="0"/>
              <a:t>Space availability: Site constraints</a:t>
            </a:r>
          </a:p>
          <a:p>
            <a:r>
              <a:rPr lang="en-US" dirty="0"/>
              <a:t> Type of tree(s) desired</a:t>
            </a:r>
          </a:p>
          <a:p>
            <a:pPr>
              <a:buFont typeface="Arial" charset="0"/>
              <a:buNone/>
            </a:pPr>
            <a:r>
              <a:rPr lang="en-US" dirty="0"/>
              <a:t>	-standard</a:t>
            </a:r>
          </a:p>
          <a:p>
            <a:pPr>
              <a:buFont typeface="Arial" charset="0"/>
              <a:buNone/>
            </a:pPr>
            <a:r>
              <a:rPr lang="en-US" dirty="0"/>
              <a:t>	-semi dwarf</a:t>
            </a:r>
          </a:p>
          <a:p>
            <a:pPr>
              <a:buFont typeface="Arial" charset="0"/>
              <a:buNone/>
            </a:pPr>
            <a:r>
              <a:rPr lang="en-US" dirty="0"/>
              <a:t>	-dwarf </a:t>
            </a:r>
          </a:p>
          <a:p>
            <a:r>
              <a:rPr lang="en-US" dirty="0"/>
              <a:t> Space saver:  Espaliered trees</a:t>
            </a:r>
          </a:p>
          <a:p>
            <a:r>
              <a:rPr lang="en-US" dirty="0"/>
              <a:t> Fruit Tree hedge; Three in a hole   </a:t>
            </a:r>
          </a:p>
          <a:p>
            <a:pPr>
              <a:buNone/>
            </a:pPr>
            <a:endParaRPr lang="en-US" dirty="0"/>
          </a:p>
        </p:txBody>
      </p:sp>
      <p:pic>
        <p:nvPicPr>
          <p:cNvPr id="4" name="Content Placeholder 3" descr="MasterGardener logo.eps"/>
          <p:cNvPicPr>
            <a:picLocks noChangeAspect="1"/>
          </p:cNvPicPr>
          <p:nvPr/>
        </p:nvPicPr>
        <p:blipFill>
          <a:blip r:embed="rId3"/>
          <a:srcRect l="-39392" r="-39392"/>
          <a:stretch>
            <a:fillRect/>
          </a:stretch>
        </p:blipFill>
        <p:spPr bwMode="auto">
          <a:xfrm>
            <a:off x="-283585" y="220351"/>
            <a:ext cx="2177039" cy="1197287"/>
          </a:xfrm>
          <a:prstGeom prst="rect">
            <a:avLst/>
          </a:prstGeom>
          <a:noFill/>
          <a:ln w="9525">
            <a:noFill/>
            <a:miter lim="800000"/>
            <a:headEnd/>
            <a:tailEnd/>
          </a:ln>
        </p:spPr>
      </p:pic>
    </p:spTree>
    <p:extLst>
      <p:ext uri="{BB962C8B-B14F-4D97-AF65-F5344CB8AC3E}">
        <p14:creationId xmlns:p14="http://schemas.microsoft.com/office/powerpoint/2010/main" val="4089100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      Relative sizes of Fruit trees</a:t>
            </a:r>
          </a:p>
        </p:txBody>
      </p:sp>
      <p:pic>
        <p:nvPicPr>
          <p:cNvPr id="14339" name="Content Placeholder 3" descr="rootstock_chart.jpg"/>
          <p:cNvPicPr>
            <a:picLocks noGrp="1" noChangeAspect="1"/>
          </p:cNvPicPr>
          <p:nvPr>
            <p:ph idx="1"/>
          </p:nvPr>
        </p:nvPicPr>
        <p:blipFill>
          <a:blip r:embed="rId3"/>
          <a:srcRect t="-19228" b="-19228"/>
          <a:stretch>
            <a:fillRect/>
          </a:stretch>
        </p:blipFill>
        <p:spPr/>
      </p:pic>
      <p:pic>
        <p:nvPicPr>
          <p:cNvPr id="4" name="Content Placeholder 3" descr="MasterGardener logo.eps"/>
          <p:cNvPicPr>
            <a:picLocks noChangeAspect="1"/>
          </p:cNvPicPr>
          <p:nvPr/>
        </p:nvPicPr>
        <p:blipFill>
          <a:blip r:embed="rId4"/>
          <a:srcRect l="-39392" r="-39392"/>
          <a:stretch>
            <a:fillRect/>
          </a:stretch>
        </p:blipFill>
        <p:spPr bwMode="auto">
          <a:xfrm>
            <a:off x="-267854" y="274638"/>
            <a:ext cx="2230582" cy="1226734"/>
          </a:xfrm>
          <a:prstGeom prst="rect">
            <a:avLst/>
          </a:prstGeom>
          <a:noFill/>
          <a:ln w="9525">
            <a:noFill/>
            <a:miter lim="800000"/>
            <a:headEnd/>
            <a:tailEnd/>
          </a:ln>
        </p:spPr>
      </p:pic>
    </p:spTree>
    <p:extLst>
      <p:ext uri="{BB962C8B-B14F-4D97-AF65-F5344CB8AC3E}">
        <p14:creationId xmlns:p14="http://schemas.microsoft.com/office/powerpoint/2010/main" val="2070125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dirty="0"/>
              <a:t>     Genetic Dwarf Peach</a:t>
            </a:r>
          </a:p>
        </p:txBody>
      </p:sp>
      <p:sp>
        <p:nvSpPr>
          <p:cNvPr id="29699" name="Content Placeholder 2"/>
          <p:cNvSpPr>
            <a:spLocks noGrp="1"/>
          </p:cNvSpPr>
          <p:nvPr>
            <p:ph idx="1"/>
          </p:nvPr>
        </p:nvSpPr>
        <p:spPr/>
        <p:txBody>
          <a:bodyPr/>
          <a:lstStyle/>
          <a:p>
            <a:pPr eaLnBrk="1" hangingPunct="1"/>
            <a:endParaRPr lang="en-US"/>
          </a:p>
        </p:txBody>
      </p:sp>
      <p:pic>
        <p:nvPicPr>
          <p:cNvPr id="29700" name="Picture 8" descr="Dwarf peach 1"/>
          <p:cNvPicPr>
            <a:picLocks noChangeAspect="1" noChangeArrowheads="1"/>
          </p:cNvPicPr>
          <p:nvPr/>
        </p:nvPicPr>
        <p:blipFill>
          <a:blip r:embed="rId3"/>
          <a:srcRect/>
          <a:stretch>
            <a:fillRect/>
          </a:stretch>
        </p:blipFill>
        <p:spPr bwMode="auto">
          <a:xfrm>
            <a:off x="457200" y="1244600"/>
            <a:ext cx="8686800" cy="5334000"/>
          </a:xfrm>
          <a:prstGeom prst="rect">
            <a:avLst/>
          </a:prstGeom>
          <a:noFill/>
          <a:ln w="9525">
            <a:noFill/>
            <a:miter lim="800000"/>
            <a:headEnd/>
            <a:tailEnd/>
          </a:ln>
        </p:spPr>
      </p:pic>
      <p:pic>
        <p:nvPicPr>
          <p:cNvPr id="5" name="Content Placeholder 3" descr="MasterGardener logo.eps"/>
          <p:cNvPicPr>
            <a:picLocks noChangeAspect="1"/>
          </p:cNvPicPr>
          <p:nvPr/>
        </p:nvPicPr>
        <p:blipFill>
          <a:blip r:embed="rId4"/>
          <a:srcRect l="-39392" r="-39392"/>
          <a:stretch>
            <a:fillRect/>
          </a:stretch>
        </p:blipFill>
        <p:spPr bwMode="auto">
          <a:xfrm>
            <a:off x="0" y="274637"/>
            <a:ext cx="2193636" cy="1206415"/>
          </a:xfrm>
          <a:prstGeom prst="rect">
            <a:avLst/>
          </a:prstGeom>
          <a:noFill/>
          <a:ln w="9525">
            <a:noFill/>
            <a:miter lim="800000"/>
            <a:headEnd/>
            <a:tailEnd/>
          </a:ln>
        </p:spPr>
      </p:pic>
    </p:spTree>
    <p:extLst>
      <p:ext uri="{BB962C8B-B14F-4D97-AF65-F5344CB8AC3E}">
        <p14:creationId xmlns:p14="http://schemas.microsoft.com/office/powerpoint/2010/main" val="1768383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18F49-700D-401D-8DDA-D6D1687E93D0}"/>
              </a:ext>
            </a:extLst>
          </p:cNvPr>
          <p:cNvSpPr>
            <a:spLocks noGrp="1"/>
          </p:cNvSpPr>
          <p:nvPr>
            <p:ph type="title"/>
          </p:nvPr>
        </p:nvSpPr>
        <p:spPr>
          <a:xfrm>
            <a:off x="1670900" y="274638"/>
            <a:ext cx="7015900" cy="1143000"/>
          </a:xfrm>
        </p:spPr>
        <p:txBody>
          <a:bodyPr/>
          <a:lstStyle/>
          <a:p>
            <a:r>
              <a:rPr lang="en-US" dirty="0"/>
              <a:t>Limited space ideas</a:t>
            </a:r>
          </a:p>
        </p:txBody>
      </p:sp>
      <p:sp>
        <p:nvSpPr>
          <p:cNvPr id="3" name="Content Placeholder 2">
            <a:extLst>
              <a:ext uri="{FF2B5EF4-FFF2-40B4-BE49-F238E27FC236}">
                <a16:creationId xmlns:a16="http://schemas.microsoft.com/office/drawing/2014/main" id="{37B3766D-85F9-4731-8DC3-B60D98C8B1E2}"/>
              </a:ext>
            </a:extLst>
          </p:cNvPr>
          <p:cNvSpPr>
            <a:spLocks noGrp="1"/>
          </p:cNvSpPr>
          <p:nvPr>
            <p:ph idx="1"/>
          </p:nvPr>
        </p:nvSpPr>
        <p:spPr/>
        <p:txBody>
          <a:bodyPr/>
          <a:lstStyle/>
          <a:p>
            <a:endParaRPr lang="en-US" dirty="0"/>
          </a:p>
          <a:p>
            <a:r>
              <a:rPr lang="en-US" dirty="0"/>
              <a:t>Espaliered trees</a:t>
            </a:r>
          </a:p>
          <a:p>
            <a:r>
              <a:rPr lang="en-US" dirty="0"/>
              <a:t> Fruit Tree hedge </a:t>
            </a:r>
          </a:p>
          <a:p>
            <a:r>
              <a:rPr lang="en-US" dirty="0"/>
              <a:t>Three in a hole   </a:t>
            </a:r>
          </a:p>
          <a:p>
            <a:endParaRPr lang="en-US" dirty="0"/>
          </a:p>
        </p:txBody>
      </p:sp>
      <p:pic>
        <p:nvPicPr>
          <p:cNvPr id="4" name="Content Placeholder 3" descr="MasterGardener logo.eps"/>
          <p:cNvPicPr>
            <a:picLocks noChangeAspect="1"/>
          </p:cNvPicPr>
          <p:nvPr/>
        </p:nvPicPr>
        <p:blipFill>
          <a:blip r:embed="rId2"/>
          <a:srcRect l="-39392" r="-39392"/>
          <a:stretch>
            <a:fillRect/>
          </a:stretch>
        </p:blipFill>
        <p:spPr bwMode="auto">
          <a:xfrm>
            <a:off x="-212436" y="195984"/>
            <a:ext cx="2221345" cy="1221654"/>
          </a:xfrm>
          <a:prstGeom prst="rect">
            <a:avLst/>
          </a:prstGeom>
          <a:noFill/>
          <a:ln w="9525">
            <a:noFill/>
            <a:miter lim="800000"/>
            <a:headEnd/>
            <a:tailEnd/>
          </a:ln>
        </p:spPr>
      </p:pic>
    </p:spTree>
    <p:extLst>
      <p:ext uri="{BB962C8B-B14F-4D97-AF65-F5344CB8AC3E}">
        <p14:creationId xmlns:p14="http://schemas.microsoft.com/office/powerpoint/2010/main" val="3889882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685800" y="4635501"/>
            <a:ext cx="7772400" cy="1003300"/>
          </a:xfrm>
        </p:spPr>
        <p:txBody>
          <a:bodyPr/>
          <a:lstStyle/>
          <a:p>
            <a:pPr eaLnBrk="1" hangingPunct="1"/>
            <a:r>
              <a:rPr lang="en-US" dirty="0"/>
              <a:t>Fruit Tree Selection and Planting</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a:buNone/>
              <a:defRPr/>
            </a:pPr>
            <a:endParaRPr lang="en-US" dirty="0">
              <a:ea typeface="+mn-ea"/>
              <a:cs typeface="+mn-cs"/>
            </a:endParaRPr>
          </a:p>
        </p:txBody>
      </p:sp>
      <p:pic>
        <p:nvPicPr>
          <p:cNvPr id="4100" name="Picture 3"/>
          <p:cNvPicPr>
            <a:picLocks noChangeAspect="1"/>
          </p:cNvPicPr>
          <p:nvPr/>
        </p:nvPicPr>
        <p:blipFill>
          <a:blip r:embed="rId3"/>
          <a:srcRect/>
          <a:stretch>
            <a:fillRect/>
          </a:stretch>
        </p:blipFill>
        <p:spPr bwMode="auto">
          <a:xfrm>
            <a:off x="1422400" y="619413"/>
            <a:ext cx="6350000" cy="4016088"/>
          </a:xfrm>
          <a:prstGeom prst="rect">
            <a:avLst/>
          </a:prstGeom>
          <a:noFill/>
          <a:ln w="9525">
            <a:noFill/>
            <a:miter lim="800000"/>
            <a:headEnd/>
            <a:tailEnd/>
          </a:ln>
        </p:spPr>
      </p:pic>
      <p:pic>
        <p:nvPicPr>
          <p:cNvPr id="5" name="Content Placeholder 3" descr="MasterGardener logo.eps"/>
          <p:cNvPicPr>
            <a:picLocks noChangeAspect="1"/>
          </p:cNvPicPr>
          <p:nvPr/>
        </p:nvPicPr>
        <p:blipFill>
          <a:blip r:embed="rId4"/>
          <a:srcRect l="-39392" r="-39392"/>
          <a:stretch>
            <a:fillRect/>
          </a:stretch>
        </p:blipFill>
        <p:spPr bwMode="auto">
          <a:xfrm>
            <a:off x="3505200" y="5638800"/>
            <a:ext cx="2212684" cy="1216891"/>
          </a:xfrm>
          <a:prstGeom prst="rect">
            <a:avLst/>
          </a:prstGeom>
          <a:noFill/>
          <a:ln w="9525">
            <a:noFill/>
            <a:miter lim="800000"/>
            <a:headEnd/>
            <a:tailEnd/>
          </a:ln>
        </p:spPr>
      </p:pic>
    </p:spTree>
    <p:extLst>
      <p:ext uri="{BB962C8B-B14F-4D97-AF65-F5344CB8AC3E}">
        <p14:creationId xmlns:p14="http://schemas.microsoft.com/office/powerpoint/2010/main" val="3908779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a:t>       Espalier Patterns</a:t>
            </a:r>
          </a:p>
        </p:txBody>
      </p:sp>
      <p:pic>
        <p:nvPicPr>
          <p:cNvPr id="16387" name="Content Placeholder 3" descr="Espalier8rz.jpg"/>
          <p:cNvPicPr>
            <a:picLocks noGrp="1" noChangeAspect="1"/>
          </p:cNvPicPr>
          <p:nvPr>
            <p:ph idx="1"/>
          </p:nvPr>
        </p:nvPicPr>
        <p:blipFill>
          <a:blip r:embed="rId3"/>
          <a:srcRect l="-15459" r="-15459"/>
          <a:stretch>
            <a:fillRect/>
          </a:stretch>
        </p:blipFill>
        <p:spPr/>
      </p:pic>
      <p:pic>
        <p:nvPicPr>
          <p:cNvPr id="4" name="Content Placeholder 3" descr="MasterGardener logo.eps"/>
          <p:cNvPicPr>
            <a:picLocks noChangeAspect="1"/>
          </p:cNvPicPr>
          <p:nvPr/>
        </p:nvPicPr>
        <p:blipFill>
          <a:blip r:embed="rId4"/>
          <a:srcRect l="-39392" r="-39392"/>
          <a:stretch>
            <a:fillRect/>
          </a:stretch>
        </p:blipFill>
        <p:spPr bwMode="auto">
          <a:xfrm>
            <a:off x="-184727" y="198523"/>
            <a:ext cx="2216727" cy="1219115"/>
          </a:xfrm>
          <a:prstGeom prst="rect">
            <a:avLst/>
          </a:prstGeom>
          <a:noFill/>
          <a:ln w="9525">
            <a:noFill/>
            <a:miter lim="800000"/>
            <a:headEnd/>
            <a:tailEnd/>
          </a:ln>
        </p:spPr>
      </p:pic>
    </p:spTree>
    <p:extLst>
      <p:ext uri="{BB962C8B-B14F-4D97-AF65-F5344CB8AC3E}">
        <p14:creationId xmlns:p14="http://schemas.microsoft.com/office/powerpoint/2010/main" val="259321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a:t>More Espalier</a:t>
            </a:r>
          </a:p>
        </p:txBody>
      </p:sp>
      <p:pic>
        <p:nvPicPr>
          <p:cNvPr id="17411" name="Content Placeholder 3" descr="Espalier 1.jpg"/>
          <p:cNvPicPr>
            <a:picLocks noGrp="1" noChangeAspect="1"/>
          </p:cNvPicPr>
          <p:nvPr>
            <p:ph idx="1"/>
          </p:nvPr>
        </p:nvPicPr>
        <p:blipFill>
          <a:blip r:embed="rId3"/>
          <a:srcRect l="-18111" r="-18111"/>
          <a:stretch>
            <a:fillRect/>
          </a:stretch>
        </p:blipFill>
        <p:spPr/>
      </p:pic>
      <p:pic>
        <p:nvPicPr>
          <p:cNvPr id="4" name="Content Placeholder 3" descr="MasterGardener logo.eps"/>
          <p:cNvPicPr>
            <a:picLocks noGrp="1" noChangeAspect="1"/>
          </p:cNvPicPr>
          <p:nvPr>
            <p:ph idx="1"/>
          </p:nvPr>
        </p:nvPicPr>
        <p:blipFill>
          <a:blip r:embed="rId4"/>
          <a:srcRect l="-39392" r="-39392"/>
          <a:stretch>
            <a:fillRect/>
          </a:stretch>
        </p:blipFill>
        <p:spPr>
          <a:xfrm>
            <a:off x="0" y="160426"/>
            <a:ext cx="2286000" cy="1257212"/>
          </a:xfrm>
        </p:spPr>
      </p:pic>
    </p:spTree>
    <p:extLst>
      <p:ext uri="{BB962C8B-B14F-4D97-AF65-F5344CB8AC3E}">
        <p14:creationId xmlns:p14="http://schemas.microsoft.com/office/powerpoint/2010/main" val="167696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Fruit Tree Hedge</a:t>
            </a:r>
          </a:p>
        </p:txBody>
      </p:sp>
      <p:sp>
        <p:nvSpPr>
          <p:cNvPr id="3" name="Content Placeholder 2"/>
          <p:cNvSpPr>
            <a:spLocks noGrp="1"/>
          </p:cNvSpPr>
          <p:nvPr>
            <p:ph idx="1"/>
          </p:nvPr>
        </p:nvSpPr>
        <p:spPr>
          <a:xfrm>
            <a:off x="457200" y="2061936"/>
            <a:ext cx="8229600" cy="4064227"/>
          </a:xfrm>
        </p:spPr>
        <p:txBody>
          <a:bodyPr/>
          <a:lstStyle/>
          <a:p>
            <a:endParaRPr lang="en-US" dirty="0"/>
          </a:p>
        </p:txBody>
      </p:sp>
      <p:pic>
        <p:nvPicPr>
          <p:cNvPr id="4" name="Picture 3" descr="IMG_0958.jpg"/>
          <p:cNvPicPr>
            <a:picLocks noChangeAspect="1"/>
          </p:cNvPicPr>
          <p:nvPr/>
        </p:nvPicPr>
        <p:blipFill>
          <a:blip r:embed="rId3"/>
          <a:stretch>
            <a:fillRect/>
          </a:stretch>
        </p:blipFill>
        <p:spPr>
          <a:xfrm>
            <a:off x="841207" y="1831000"/>
            <a:ext cx="6185344" cy="4295163"/>
          </a:xfrm>
          <a:prstGeom prst="rect">
            <a:avLst/>
          </a:prstGeom>
        </p:spPr>
      </p:pic>
      <p:pic>
        <p:nvPicPr>
          <p:cNvPr id="5" name="Content Placeholder 3" descr="MasterGardener logo.eps"/>
          <p:cNvPicPr>
            <a:picLocks noChangeAspect="1"/>
          </p:cNvPicPr>
          <p:nvPr/>
        </p:nvPicPr>
        <p:blipFill>
          <a:blip r:embed="rId4"/>
          <a:srcRect l="-39392" r="-39392"/>
          <a:stretch>
            <a:fillRect/>
          </a:stretch>
        </p:blipFill>
        <p:spPr bwMode="auto">
          <a:xfrm>
            <a:off x="-212436" y="195984"/>
            <a:ext cx="2221345" cy="1221654"/>
          </a:xfrm>
          <a:prstGeom prst="rect">
            <a:avLst/>
          </a:prstGeom>
          <a:noFill/>
          <a:ln w="9525">
            <a:noFill/>
            <a:miter lim="800000"/>
            <a:headEnd/>
            <a:tailEnd/>
          </a:ln>
        </p:spPr>
      </p:pic>
    </p:spTree>
    <p:extLst>
      <p:ext uri="{BB962C8B-B14F-4D97-AF65-F5344CB8AC3E}">
        <p14:creationId xmlns:p14="http://schemas.microsoft.com/office/powerpoint/2010/main" val="3349526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Fruit Tree Hedge</a:t>
            </a:r>
          </a:p>
        </p:txBody>
      </p:sp>
      <p:sp>
        <p:nvSpPr>
          <p:cNvPr id="3" name="Content Placeholder 2"/>
          <p:cNvSpPr>
            <a:spLocks noGrp="1"/>
          </p:cNvSpPr>
          <p:nvPr>
            <p:ph idx="1"/>
          </p:nvPr>
        </p:nvSpPr>
        <p:spPr/>
        <p:txBody>
          <a:bodyPr/>
          <a:lstStyle/>
          <a:p>
            <a:endParaRPr lang="en-US"/>
          </a:p>
        </p:txBody>
      </p:sp>
      <p:pic>
        <p:nvPicPr>
          <p:cNvPr id="4" name="Picture 3" descr="lew_a.jpg"/>
          <p:cNvPicPr>
            <a:picLocks noChangeAspect="1"/>
          </p:cNvPicPr>
          <p:nvPr/>
        </p:nvPicPr>
        <p:blipFill>
          <a:blip r:embed="rId3"/>
          <a:stretch>
            <a:fillRect/>
          </a:stretch>
        </p:blipFill>
        <p:spPr>
          <a:xfrm>
            <a:off x="457200" y="1600200"/>
            <a:ext cx="7121118" cy="3895505"/>
          </a:xfrm>
          <a:prstGeom prst="rect">
            <a:avLst/>
          </a:prstGeom>
        </p:spPr>
      </p:pic>
      <p:pic>
        <p:nvPicPr>
          <p:cNvPr id="5" name="Content Placeholder 3" descr="MasterGardener logo.eps"/>
          <p:cNvPicPr>
            <a:picLocks noChangeAspect="1"/>
          </p:cNvPicPr>
          <p:nvPr/>
        </p:nvPicPr>
        <p:blipFill>
          <a:blip r:embed="rId4"/>
          <a:srcRect l="-39392" r="-39392"/>
          <a:stretch>
            <a:fillRect/>
          </a:stretch>
        </p:blipFill>
        <p:spPr bwMode="auto">
          <a:xfrm>
            <a:off x="-212436" y="195984"/>
            <a:ext cx="2221345" cy="1221654"/>
          </a:xfrm>
          <a:prstGeom prst="rect">
            <a:avLst/>
          </a:prstGeom>
          <a:noFill/>
          <a:ln w="9525">
            <a:noFill/>
            <a:miter lim="800000"/>
            <a:headEnd/>
            <a:tailEnd/>
          </a:ln>
        </p:spPr>
      </p:pic>
    </p:spTree>
    <p:extLst>
      <p:ext uri="{BB962C8B-B14F-4D97-AF65-F5344CB8AC3E}">
        <p14:creationId xmlns:p14="http://schemas.microsoft.com/office/powerpoint/2010/main" val="2437548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1CFC2-EFBF-48FB-9170-51B947D47103}"/>
              </a:ext>
            </a:extLst>
          </p:cNvPr>
          <p:cNvSpPr>
            <a:spLocks noGrp="1"/>
          </p:cNvSpPr>
          <p:nvPr>
            <p:ph type="title"/>
          </p:nvPr>
        </p:nvSpPr>
        <p:spPr/>
        <p:txBody>
          <a:bodyPr/>
          <a:lstStyle/>
          <a:p>
            <a:r>
              <a:rPr lang="en-US" dirty="0"/>
              <a:t>Fruit Tree selection: </a:t>
            </a:r>
            <a:br>
              <a:rPr lang="en-US" dirty="0"/>
            </a:br>
            <a:r>
              <a:rPr lang="en-US" dirty="0"/>
              <a:t>space considerations</a:t>
            </a:r>
          </a:p>
        </p:txBody>
      </p:sp>
      <p:pic>
        <p:nvPicPr>
          <p:cNvPr id="4" name="Content Placeholder 3" descr="4by_tom.jpg">
            <a:extLst>
              <a:ext uri="{FF2B5EF4-FFF2-40B4-BE49-F238E27FC236}">
                <a16:creationId xmlns:a16="http://schemas.microsoft.com/office/drawing/2014/main" id="{4860CC1A-1E55-41B0-A603-DC9C778ABB2A}"/>
              </a:ext>
            </a:extLst>
          </p:cNvPr>
          <p:cNvPicPr>
            <a:picLocks noGrp="1" noChangeAspect="1"/>
          </p:cNvPicPr>
          <p:nvPr>
            <p:ph idx="1"/>
          </p:nvPr>
        </p:nvPicPr>
        <p:blipFill>
          <a:blip r:embed="rId2"/>
          <a:stretch>
            <a:fillRect/>
          </a:stretch>
        </p:blipFill>
        <p:spPr>
          <a:xfrm>
            <a:off x="1280161" y="1460140"/>
            <a:ext cx="6783184" cy="4951724"/>
          </a:xfrm>
          <a:prstGeom prst="rect">
            <a:avLst/>
          </a:prstGeom>
        </p:spPr>
      </p:pic>
      <p:pic>
        <p:nvPicPr>
          <p:cNvPr id="5" name="Content Placeholder 3" descr="MasterGardener logo.eps"/>
          <p:cNvPicPr>
            <a:picLocks noChangeAspect="1"/>
          </p:cNvPicPr>
          <p:nvPr/>
        </p:nvPicPr>
        <p:blipFill>
          <a:blip r:embed="rId3"/>
          <a:srcRect l="-39392" r="-39392"/>
          <a:stretch>
            <a:fillRect/>
          </a:stretch>
        </p:blipFill>
        <p:spPr bwMode="auto">
          <a:xfrm>
            <a:off x="-212436" y="195984"/>
            <a:ext cx="2221345" cy="1221654"/>
          </a:xfrm>
          <a:prstGeom prst="rect">
            <a:avLst/>
          </a:prstGeom>
          <a:noFill/>
          <a:ln w="9525">
            <a:noFill/>
            <a:miter lim="800000"/>
            <a:headEnd/>
            <a:tailEnd/>
          </a:ln>
        </p:spPr>
      </p:pic>
    </p:spTree>
    <p:extLst>
      <p:ext uri="{BB962C8B-B14F-4D97-AF65-F5344CB8AC3E}">
        <p14:creationId xmlns:p14="http://schemas.microsoft.com/office/powerpoint/2010/main" val="1116033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a:t>     Fruit Tree Terms</a:t>
            </a:r>
          </a:p>
        </p:txBody>
      </p:sp>
      <p:sp>
        <p:nvSpPr>
          <p:cNvPr id="27651" name="Content Placeholder 2"/>
          <p:cNvSpPr>
            <a:spLocks noGrp="1"/>
          </p:cNvSpPr>
          <p:nvPr>
            <p:ph idx="1"/>
          </p:nvPr>
        </p:nvSpPr>
        <p:spPr>
          <a:xfrm>
            <a:off x="457200" y="1204172"/>
            <a:ext cx="8229600" cy="4921992"/>
          </a:xfrm>
        </p:spPr>
        <p:txBody>
          <a:bodyPr/>
          <a:lstStyle/>
          <a:p>
            <a:endParaRPr lang="en-US" dirty="0"/>
          </a:p>
          <a:p>
            <a:r>
              <a:rPr lang="en-US" dirty="0"/>
              <a:t>Rootstock/Stock:  tree below graft union</a:t>
            </a:r>
          </a:p>
          <a:p>
            <a:r>
              <a:rPr lang="en-US" dirty="0"/>
              <a:t>Scion:  tree above graft union; also grafted bud or shoot</a:t>
            </a:r>
          </a:p>
          <a:p>
            <a:r>
              <a:rPr lang="en-US" dirty="0"/>
              <a:t>Graft union: where bud has been grafted</a:t>
            </a:r>
          </a:p>
          <a:p>
            <a:r>
              <a:rPr lang="en-US" dirty="0"/>
              <a:t>Crown:  trunk above ground; also the canopy</a:t>
            </a:r>
          </a:p>
          <a:p>
            <a:pPr>
              <a:buNone/>
            </a:pPr>
            <a:r>
              <a:rPr lang="en-US" dirty="0"/>
              <a:t>    </a:t>
            </a:r>
          </a:p>
          <a:p>
            <a:endParaRPr lang="en-US" dirty="0"/>
          </a:p>
        </p:txBody>
      </p:sp>
      <p:pic>
        <p:nvPicPr>
          <p:cNvPr id="4" name="Content Placeholder 3" descr="MasterGardener logo.eps"/>
          <p:cNvPicPr>
            <a:picLocks noChangeAspect="1"/>
          </p:cNvPicPr>
          <p:nvPr/>
        </p:nvPicPr>
        <p:blipFill>
          <a:blip r:embed="rId3"/>
          <a:srcRect l="-39392" r="-39392"/>
          <a:stretch>
            <a:fillRect/>
          </a:stretch>
        </p:blipFill>
        <p:spPr bwMode="auto">
          <a:xfrm>
            <a:off x="-277091" y="198524"/>
            <a:ext cx="2216727" cy="1219114"/>
          </a:xfrm>
          <a:prstGeom prst="rect">
            <a:avLst/>
          </a:prstGeom>
          <a:noFill/>
          <a:ln w="9525">
            <a:noFill/>
            <a:miter lim="800000"/>
            <a:headEnd/>
            <a:tailEnd/>
          </a:ln>
        </p:spPr>
      </p:pic>
    </p:spTree>
    <p:extLst>
      <p:ext uri="{BB962C8B-B14F-4D97-AF65-F5344CB8AC3E}">
        <p14:creationId xmlns:p14="http://schemas.microsoft.com/office/powerpoint/2010/main" val="1296283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t>      Trees requiring good drainage</a:t>
            </a:r>
          </a:p>
        </p:txBody>
      </p:sp>
      <p:sp>
        <p:nvSpPr>
          <p:cNvPr id="25603" name="Content Placeholder 2"/>
          <p:cNvSpPr>
            <a:spLocks noGrp="1"/>
          </p:cNvSpPr>
          <p:nvPr>
            <p:ph idx="1"/>
          </p:nvPr>
        </p:nvSpPr>
        <p:spPr/>
        <p:txBody>
          <a:bodyPr/>
          <a:lstStyle/>
          <a:p>
            <a:r>
              <a:rPr lang="en-US" dirty="0"/>
              <a:t>Cherry</a:t>
            </a:r>
          </a:p>
          <a:p>
            <a:r>
              <a:rPr lang="en-US" dirty="0"/>
              <a:t>Peach</a:t>
            </a:r>
          </a:p>
          <a:p>
            <a:r>
              <a:rPr lang="en-US" dirty="0"/>
              <a:t>Nectarine</a:t>
            </a:r>
          </a:p>
          <a:p>
            <a:r>
              <a:rPr lang="en-US" dirty="0"/>
              <a:t>Almond</a:t>
            </a:r>
          </a:p>
          <a:p>
            <a:r>
              <a:rPr lang="en-US" dirty="0"/>
              <a:t>Walnut</a:t>
            </a:r>
          </a:p>
          <a:p>
            <a:endParaRPr lang="en-US" dirty="0"/>
          </a:p>
        </p:txBody>
      </p:sp>
      <p:pic>
        <p:nvPicPr>
          <p:cNvPr id="4" name="Content Placeholder 3" descr="MasterGardener logo.eps"/>
          <p:cNvPicPr>
            <a:picLocks noChangeAspect="1"/>
          </p:cNvPicPr>
          <p:nvPr/>
        </p:nvPicPr>
        <p:blipFill>
          <a:blip r:embed="rId3"/>
          <a:srcRect l="-39392" r="-39392"/>
          <a:stretch>
            <a:fillRect/>
          </a:stretch>
        </p:blipFill>
        <p:spPr bwMode="auto">
          <a:xfrm>
            <a:off x="-323273" y="274638"/>
            <a:ext cx="2216727" cy="1219114"/>
          </a:xfrm>
          <a:prstGeom prst="rect">
            <a:avLst/>
          </a:prstGeom>
          <a:noFill/>
          <a:ln w="9525">
            <a:noFill/>
            <a:miter lim="800000"/>
            <a:headEnd/>
            <a:tailEnd/>
          </a:ln>
        </p:spPr>
      </p:pic>
    </p:spTree>
    <p:extLst>
      <p:ext uri="{BB962C8B-B14F-4D97-AF65-F5344CB8AC3E}">
        <p14:creationId xmlns:p14="http://schemas.microsoft.com/office/powerpoint/2010/main" val="2280809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a:t>     Trees tolerating clay soil </a:t>
            </a:r>
            <a:br>
              <a:rPr lang="en-US" dirty="0"/>
            </a:br>
            <a:r>
              <a:rPr lang="en-US" dirty="0"/>
              <a:t>    and wet spring</a:t>
            </a:r>
          </a:p>
        </p:txBody>
      </p:sp>
      <p:sp>
        <p:nvSpPr>
          <p:cNvPr id="24579" name="Content Placeholder 2"/>
          <p:cNvSpPr>
            <a:spLocks noGrp="1"/>
          </p:cNvSpPr>
          <p:nvPr>
            <p:ph idx="1"/>
          </p:nvPr>
        </p:nvSpPr>
        <p:spPr/>
        <p:txBody>
          <a:bodyPr/>
          <a:lstStyle/>
          <a:p>
            <a:r>
              <a:rPr lang="en-US" dirty="0"/>
              <a:t>Pear</a:t>
            </a:r>
          </a:p>
          <a:p>
            <a:r>
              <a:rPr lang="en-US" dirty="0"/>
              <a:t>Apple</a:t>
            </a:r>
          </a:p>
          <a:p>
            <a:r>
              <a:rPr lang="en-US" dirty="0"/>
              <a:t>Plum and </a:t>
            </a:r>
            <a:r>
              <a:rPr lang="en-US" dirty="0" err="1"/>
              <a:t>Pluot</a:t>
            </a:r>
            <a:endParaRPr lang="en-US" dirty="0"/>
          </a:p>
          <a:p>
            <a:r>
              <a:rPr lang="en-US" dirty="0"/>
              <a:t>Pomegranate</a:t>
            </a:r>
          </a:p>
          <a:p>
            <a:r>
              <a:rPr lang="en-US" dirty="0"/>
              <a:t>Quince</a:t>
            </a:r>
          </a:p>
          <a:p>
            <a:r>
              <a:rPr lang="en-US" dirty="0"/>
              <a:t>Persimmon</a:t>
            </a:r>
          </a:p>
          <a:p>
            <a:r>
              <a:rPr lang="en-US" dirty="0"/>
              <a:t>Fig</a:t>
            </a:r>
          </a:p>
        </p:txBody>
      </p:sp>
      <p:pic>
        <p:nvPicPr>
          <p:cNvPr id="4" name="Content Placeholder 3" descr="MasterGardener logo.eps"/>
          <p:cNvPicPr>
            <a:picLocks noChangeAspect="1"/>
          </p:cNvPicPr>
          <p:nvPr/>
        </p:nvPicPr>
        <p:blipFill>
          <a:blip r:embed="rId3"/>
          <a:srcRect l="-39392" r="-39392"/>
          <a:stretch>
            <a:fillRect/>
          </a:stretch>
        </p:blipFill>
        <p:spPr bwMode="auto">
          <a:xfrm>
            <a:off x="-369453" y="274638"/>
            <a:ext cx="2239818" cy="1231814"/>
          </a:xfrm>
          <a:prstGeom prst="rect">
            <a:avLst/>
          </a:prstGeom>
          <a:noFill/>
          <a:ln w="9525">
            <a:noFill/>
            <a:miter lim="800000"/>
            <a:headEnd/>
            <a:tailEnd/>
          </a:ln>
        </p:spPr>
      </p:pic>
    </p:spTree>
    <p:extLst>
      <p:ext uri="{BB962C8B-B14F-4D97-AF65-F5344CB8AC3E}">
        <p14:creationId xmlns:p14="http://schemas.microsoft.com/office/powerpoint/2010/main" val="186925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t>       Drought-resistant trees</a:t>
            </a:r>
          </a:p>
        </p:txBody>
      </p:sp>
      <p:sp>
        <p:nvSpPr>
          <p:cNvPr id="26627" name="Content Placeholder 2"/>
          <p:cNvSpPr>
            <a:spLocks noGrp="1"/>
          </p:cNvSpPr>
          <p:nvPr>
            <p:ph idx="1"/>
          </p:nvPr>
        </p:nvSpPr>
        <p:spPr/>
        <p:txBody>
          <a:bodyPr/>
          <a:lstStyle/>
          <a:p>
            <a:r>
              <a:rPr lang="en-US" dirty="0"/>
              <a:t>Apple on seedling rootstock – not grafted</a:t>
            </a:r>
          </a:p>
          <a:p>
            <a:r>
              <a:rPr lang="en-US" dirty="0"/>
              <a:t>Fig</a:t>
            </a:r>
          </a:p>
          <a:p>
            <a:r>
              <a:rPr lang="en-US" dirty="0"/>
              <a:t>Persimmon</a:t>
            </a:r>
          </a:p>
        </p:txBody>
      </p:sp>
      <p:pic>
        <p:nvPicPr>
          <p:cNvPr id="4" name="Content Placeholder 3" descr="MasterGardener logo.eps"/>
          <p:cNvPicPr>
            <a:picLocks noChangeAspect="1"/>
          </p:cNvPicPr>
          <p:nvPr/>
        </p:nvPicPr>
        <p:blipFill>
          <a:blip r:embed="rId3"/>
          <a:srcRect l="-39392" r="-39392"/>
          <a:stretch>
            <a:fillRect/>
          </a:stretch>
        </p:blipFill>
        <p:spPr bwMode="auto">
          <a:xfrm>
            <a:off x="-230909" y="214602"/>
            <a:ext cx="2187491" cy="1203036"/>
          </a:xfrm>
          <a:prstGeom prst="rect">
            <a:avLst/>
          </a:prstGeom>
          <a:noFill/>
          <a:ln w="9525">
            <a:noFill/>
            <a:miter lim="800000"/>
            <a:headEnd/>
            <a:tailEnd/>
          </a:ln>
        </p:spPr>
      </p:pic>
    </p:spTree>
    <p:extLst>
      <p:ext uri="{BB962C8B-B14F-4D97-AF65-F5344CB8AC3E}">
        <p14:creationId xmlns:p14="http://schemas.microsoft.com/office/powerpoint/2010/main" val="1828532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66700" y="274638"/>
            <a:ext cx="8229600" cy="1143000"/>
          </a:xfrm>
        </p:spPr>
        <p:txBody>
          <a:bodyPr/>
          <a:lstStyle/>
          <a:p>
            <a:r>
              <a:rPr lang="en-US" dirty="0"/>
              <a:t>    Fruit Tree Terms: Chill Hours</a:t>
            </a:r>
          </a:p>
        </p:txBody>
      </p:sp>
      <p:sp>
        <p:nvSpPr>
          <p:cNvPr id="28675" name="Content Placeholder 2"/>
          <p:cNvSpPr>
            <a:spLocks noGrp="1"/>
          </p:cNvSpPr>
          <p:nvPr>
            <p:ph idx="1"/>
          </p:nvPr>
        </p:nvSpPr>
        <p:spPr/>
        <p:txBody>
          <a:bodyPr/>
          <a:lstStyle/>
          <a:p>
            <a:r>
              <a:rPr lang="en-US" dirty="0"/>
              <a:t>Chilling requirement:</a:t>
            </a:r>
          </a:p>
          <a:p>
            <a:pPr lvl="1"/>
            <a:r>
              <a:rPr lang="en-US" dirty="0"/>
              <a:t>	Total number of hours of winter dormancy needed for good bloom and growth in spring</a:t>
            </a:r>
          </a:p>
          <a:p>
            <a:pPr>
              <a:buFont typeface="Arial" charset="0"/>
              <a:buNone/>
            </a:pPr>
            <a:endParaRPr lang="en-US" dirty="0"/>
          </a:p>
          <a:p>
            <a:r>
              <a:rPr lang="en-US" dirty="0"/>
              <a:t>Chilling hours:</a:t>
            </a:r>
          </a:p>
          <a:p>
            <a:pPr lvl="1"/>
            <a:r>
              <a:rPr lang="en-US" dirty="0"/>
              <a:t>Accumulated hours at or under 45 degrees F during winter.  </a:t>
            </a:r>
            <a:r>
              <a:rPr lang="en-US" u="sng" dirty="0"/>
              <a:t>Hours need not be continuous</a:t>
            </a:r>
            <a:r>
              <a:rPr lang="en-US" dirty="0"/>
              <a:t>.</a:t>
            </a:r>
          </a:p>
          <a:p>
            <a:pPr lvl="1">
              <a:buFont typeface="Arial" charset="0"/>
              <a:buNone/>
            </a:pPr>
            <a:endParaRPr lang="en-US" dirty="0"/>
          </a:p>
          <a:p>
            <a:pPr lvl="1">
              <a:buFont typeface="Arial" charset="0"/>
              <a:buNone/>
            </a:pPr>
            <a:endParaRPr lang="en-US" dirty="0"/>
          </a:p>
          <a:p>
            <a:pPr>
              <a:buFont typeface="Arial" charset="0"/>
              <a:buNone/>
            </a:pPr>
            <a:r>
              <a:rPr lang="en-US" dirty="0"/>
              <a:t>		    </a:t>
            </a:r>
          </a:p>
        </p:txBody>
      </p:sp>
      <p:pic>
        <p:nvPicPr>
          <p:cNvPr id="4" name="Content Placeholder 3" descr="MasterGardener logo.eps"/>
          <p:cNvPicPr>
            <a:picLocks noChangeAspect="1"/>
          </p:cNvPicPr>
          <p:nvPr/>
        </p:nvPicPr>
        <p:blipFill>
          <a:blip r:embed="rId3"/>
          <a:srcRect l="-39392" r="-39392"/>
          <a:stretch>
            <a:fillRect/>
          </a:stretch>
        </p:blipFill>
        <p:spPr bwMode="auto">
          <a:xfrm>
            <a:off x="-244763" y="203603"/>
            <a:ext cx="2207491" cy="1214035"/>
          </a:xfrm>
          <a:prstGeom prst="rect">
            <a:avLst/>
          </a:prstGeom>
          <a:noFill/>
          <a:ln w="9525">
            <a:noFill/>
            <a:miter lim="800000"/>
            <a:headEnd/>
            <a:tailEnd/>
          </a:ln>
        </p:spPr>
      </p:pic>
    </p:spTree>
    <p:extLst>
      <p:ext uri="{BB962C8B-B14F-4D97-AF65-F5344CB8AC3E}">
        <p14:creationId xmlns:p14="http://schemas.microsoft.com/office/powerpoint/2010/main" val="2073236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We Are</a:t>
            </a:r>
          </a:p>
        </p:txBody>
      </p:sp>
      <p:sp>
        <p:nvSpPr>
          <p:cNvPr id="3" name="Content Placeholder 2"/>
          <p:cNvSpPr>
            <a:spLocks noGrp="1"/>
          </p:cNvSpPr>
          <p:nvPr>
            <p:ph idx="1"/>
          </p:nvPr>
        </p:nvSpPr>
        <p:spPr>
          <a:xfrm>
            <a:off x="457200" y="1269921"/>
            <a:ext cx="8229600" cy="5028197"/>
          </a:xfrm>
        </p:spPr>
        <p:txBody>
          <a:bodyPr/>
          <a:lstStyle/>
          <a:p>
            <a:r>
              <a:rPr lang="en-US" sz="2800" dirty="0"/>
              <a:t>Who we are </a:t>
            </a:r>
          </a:p>
          <a:p>
            <a:pPr marL="0" indent="0">
              <a:buNone/>
            </a:pPr>
            <a:r>
              <a:rPr lang="en-US" sz="2800" dirty="0"/>
              <a:t>	– Meredith</a:t>
            </a:r>
          </a:p>
          <a:p>
            <a:pPr marL="0" indent="0">
              <a:buNone/>
            </a:pPr>
            <a:r>
              <a:rPr lang="en-US" sz="2800" dirty="0"/>
              <a:t>	 – Gayle</a:t>
            </a:r>
            <a:br>
              <a:rPr lang="en-US" sz="2800" dirty="0"/>
            </a:br>
            <a:r>
              <a:rPr lang="en-US" sz="2800" dirty="0"/>
              <a:t>	– Helen</a:t>
            </a:r>
            <a:br>
              <a:rPr lang="en-US" sz="2800" dirty="0"/>
            </a:br>
            <a:r>
              <a:rPr lang="en-US" sz="2800" dirty="0"/>
              <a:t>	– Jan </a:t>
            </a:r>
          </a:p>
          <a:p>
            <a:pPr marL="0" indent="0">
              <a:buNone/>
            </a:pPr>
            <a:r>
              <a:rPr lang="en-US" sz="2800" dirty="0"/>
              <a:t>	– Craig </a:t>
            </a:r>
          </a:p>
          <a:p>
            <a:r>
              <a:rPr lang="en-US" sz="2800" dirty="0"/>
              <a:t>UC Cooperative Extension Program </a:t>
            </a:r>
          </a:p>
          <a:p>
            <a:r>
              <a:rPr lang="en-US" sz="2800" dirty="0"/>
              <a:t>Scientifically based information </a:t>
            </a:r>
          </a:p>
          <a:p>
            <a:r>
              <a:rPr lang="en-US" sz="2800" dirty="0"/>
              <a:t>Receive 80 hours of initial training </a:t>
            </a:r>
          </a:p>
          <a:p>
            <a:r>
              <a:rPr lang="en-US" sz="2800" dirty="0"/>
              <a:t>Volunteers </a:t>
            </a:r>
          </a:p>
          <a:p>
            <a:endParaRPr lang="en-US" dirty="0"/>
          </a:p>
        </p:txBody>
      </p:sp>
      <p:pic>
        <p:nvPicPr>
          <p:cNvPr id="9" name="Content Placeholder 3" descr="MasterGardener logo.eps"/>
          <p:cNvPicPr>
            <a:picLocks noChangeAspect="1"/>
          </p:cNvPicPr>
          <p:nvPr/>
        </p:nvPicPr>
        <p:blipFill>
          <a:blip r:embed="rId3"/>
          <a:srcRect l="-39392" r="-39392"/>
          <a:stretch>
            <a:fillRect/>
          </a:stretch>
        </p:blipFill>
        <p:spPr bwMode="auto">
          <a:xfrm>
            <a:off x="-212436" y="195984"/>
            <a:ext cx="2221345" cy="1221654"/>
          </a:xfrm>
          <a:prstGeom prst="rect">
            <a:avLst/>
          </a:prstGeom>
          <a:noFill/>
          <a:ln w="9525">
            <a:noFill/>
            <a:miter lim="800000"/>
            <a:headEnd/>
            <a:tailEnd/>
          </a:ln>
        </p:spPr>
      </p:pic>
    </p:spTree>
    <p:extLst>
      <p:ext uri="{BB962C8B-B14F-4D97-AF65-F5344CB8AC3E}">
        <p14:creationId xmlns:p14="http://schemas.microsoft.com/office/powerpoint/2010/main" val="2936106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br>
              <a:rPr lang="en-US" dirty="0"/>
            </a:br>
            <a:r>
              <a:rPr lang="en-US" dirty="0"/>
              <a:t>     Chill Hours </a:t>
            </a:r>
            <a:br>
              <a:rPr lang="en-US" dirty="0"/>
            </a:br>
            <a:endParaRPr lang="en-US" sz="3600" dirty="0"/>
          </a:p>
        </p:txBody>
      </p:sp>
      <p:sp>
        <p:nvSpPr>
          <p:cNvPr id="31747" name="Content Placeholder 2"/>
          <p:cNvSpPr>
            <a:spLocks noGrp="1"/>
          </p:cNvSpPr>
          <p:nvPr>
            <p:ph idx="1"/>
          </p:nvPr>
        </p:nvSpPr>
        <p:spPr/>
        <p:txBody>
          <a:bodyPr/>
          <a:lstStyle/>
          <a:p>
            <a:pPr>
              <a:buFont typeface="Arial" charset="0"/>
              <a:buNone/>
            </a:pPr>
            <a:r>
              <a:rPr lang="en-US"/>
              <a:t>Usual Average Hours at 45 or below at:</a:t>
            </a:r>
          </a:p>
          <a:p>
            <a:r>
              <a:rPr lang="en-US"/>
              <a:t>Napa:  			700-1000 hrs</a:t>
            </a:r>
          </a:p>
          <a:p>
            <a:r>
              <a:rPr lang="en-US"/>
              <a:t>St Helena:		700-1000 hrs</a:t>
            </a:r>
          </a:p>
          <a:p>
            <a:r>
              <a:rPr lang="en-US"/>
              <a:t>Calistoga:		&gt;1000 hrs</a:t>
            </a:r>
          </a:p>
          <a:p>
            <a:r>
              <a:rPr lang="en-US"/>
              <a:t>Lake Berry:		&gt;1000 hrs</a:t>
            </a:r>
          </a:p>
          <a:p>
            <a:r>
              <a:rPr lang="en-US"/>
              <a:t>Sonoma:			400-900 hrs</a:t>
            </a:r>
          </a:p>
          <a:p>
            <a:r>
              <a:rPr lang="en-US"/>
              <a:t>Healdsburg:	700-1000 hrs</a:t>
            </a:r>
          </a:p>
        </p:txBody>
      </p:sp>
      <p:pic>
        <p:nvPicPr>
          <p:cNvPr id="4" name="Content Placeholder 3" descr="MasterGardener logo.eps"/>
          <p:cNvPicPr>
            <a:picLocks noChangeAspect="1"/>
          </p:cNvPicPr>
          <p:nvPr/>
        </p:nvPicPr>
        <p:blipFill>
          <a:blip r:embed="rId3"/>
          <a:srcRect l="-39392" r="-39392"/>
          <a:stretch>
            <a:fillRect/>
          </a:stretch>
        </p:blipFill>
        <p:spPr bwMode="auto">
          <a:xfrm>
            <a:off x="-1" y="274637"/>
            <a:ext cx="2216727" cy="1219115"/>
          </a:xfrm>
          <a:prstGeom prst="rect">
            <a:avLst/>
          </a:prstGeom>
          <a:noFill/>
          <a:ln w="9525">
            <a:noFill/>
            <a:miter lim="800000"/>
            <a:headEnd/>
            <a:tailEnd/>
          </a:ln>
        </p:spPr>
      </p:pic>
    </p:spTree>
    <p:extLst>
      <p:ext uri="{BB962C8B-B14F-4D97-AF65-F5344CB8AC3E}">
        <p14:creationId xmlns:p14="http://schemas.microsoft.com/office/powerpoint/2010/main" val="359595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Chill Hours</a:t>
            </a:r>
          </a:p>
        </p:txBody>
      </p:sp>
      <p:sp>
        <p:nvSpPr>
          <p:cNvPr id="3" name="Content Placeholder 2"/>
          <p:cNvSpPr>
            <a:spLocks noGrp="1"/>
          </p:cNvSpPr>
          <p:nvPr>
            <p:ph idx="1"/>
          </p:nvPr>
        </p:nvSpPr>
        <p:spPr/>
        <p:txBody>
          <a:bodyPr/>
          <a:lstStyle/>
          <a:p>
            <a:pPr marL="0" indent="0">
              <a:buNone/>
            </a:pPr>
            <a:r>
              <a:rPr lang="en-US" dirty="0"/>
              <a:t>	Chill hours in Carneros, from 2011 – 2015</a:t>
            </a:r>
          </a:p>
          <a:p>
            <a:pPr marL="0" indent="0">
              <a:buNone/>
            </a:pPr>
            <a:r>
              <a:rPr lang="en-US" dirty="0"/>
              <a:t>	show a decrease in cumulative chilling hours	between Nov. 1 to Feb. 28 of each year, </a:t>
            </a:r>
          </a:p>
          <a:p>
            <a:pPr marL="0" indent="0">
              <a:buNone/>
            </a:pPr>
            <a:r>
              <a:rPr lang="en-US" dirty="0"/>
              <a:t>	from an average of 1,200 hours per year in </a:t>
            </a:r>
          </a:p>
          <a:p>
            <a:pPr marL="0" indent="0">
              <a:buNone/>
            </a:pPr>
            <a:r>
              <a:rPr lang="en-US" dirty="0"/>
              <a:t>	2011, 2012, 2013 to an average in 2014    		of  800 hours. </a:t>
            </a:r>
          </a:p>
          <a:p>
            <a:pPr marL="0" indent="0">
              <a:buNone/>
            </a:pPr>
            <a:r>
              <a:rPr lang="en-US" dirty="0"/>
              <a:t>	Chill hours during the 2016-2017 winter in </a:t>
            </a:r>
          </a:p>
          <a:p>
            <a:pPr marL="0" indent="0">
              <a:buNone/>
            </a:pPr>
            <a:r>
              <a:rPr lang="en-US" dirty="0"/>
              <a:t>	</a:t>
            </a:r>
            <a:r>
              <a:rPr lang="en-US" dirty="0" err="1"/>
              <a:t>Carneros</a:t>
            </a:r>
            <a:r>
              <a:rPr lang="en-US" dirty="0"/>
              <a:t> was 852: 2015-2016 was 801. </a:t>
            </a:r>
          </a:p>
          <a:p>
            <a:pPr lvl="1">
              <a:buNone/>
            </a:pPr>
            <a:r>
              <a:rPr lang="en-US" dirty="0"/>
              <a:t>      (information from UC Davis, Chill Calculators)</a:t>
            </a:r>
          </a:p>
          <a:p>
            <a:pPr lvl="1">
              <a:buNone/>
            </a:pPr>
            <a:r>
              <a:rPr lang="en-US" dirty="0"/>
              <a:t>  </a:t>
            </a:r>
          </a:p>
        </p:txBody>
      </p:sp>
      <p:pic>
        <p:nvPicPr>
          <p:cNvPr id="4" name="Content Placeholder 3" descr="MasterGardener logo.eps"/>
          <p:cNvPicPr>
            <a:picLocks noChangeAspect="1"/>
          </p:cNvPicPr>
          <p:nvPr/>
        </p:nvPicPr>
        <p:blipFill>
          <a:blip r:embed="rId3"/>
          <a:srcRect l="-39392" r="-39392"/>
          <a:stretch>
            <a:fillRect/>
          </a:stretch>
        </p:blipFill>
        <p:spPr bwMode="auto">
          <a:xfrm>
            <a:off x="-212436" y="195984"/>
            <a:ext cx="2221345" cy="1221654"/>
          </a:xfrm>
          <a:prstGeom prst="rect">
            <a:avLst/>
          </a:prstGeom>
          <a:noFill/>
          <a:ln w="9525">
            <a:noFill/>
            <a:miter lim="800000"/>
            <a:headEnd/>
            <a:tailEnd/>
          </a:ln>
        </p:spPr>
      </p:pic>
    </p:spTree>
    <p:extLst>
      <p:ext uri="{BB962C8B-B14F-4D97-AF65-F5344CB8AC3E}">
        <p14:creationId xmlns:p14="http://schemas.microsoft.com/office/powerpoint/2010/main" val="3290368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a:t>       Good Performers, Napa County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7306630"/>
              </p:ext>
            </p:extLst>
          </p:nvPr>
        </p:nvGraphicFramePr>
        <p:xfrm>
          <a:off x="457200" y="1417638"/>
          <a:ext cx="8229600" cy="5492752"/>
        </p:xfrm>
        <a:graphic>
          <a:graphicData uri="http://schemas.openxmlformats.org/drawingml/2006/table">
            <a:tbl>
              <a:tblPr/>
              <a:tblGrid>
                <a:gridCol w="1703388">
                  <a:extLst>
                    <a:ext uri="{9D8B030D-6E8A-4147-A177-3AD203B41FA5}">
                      <a16:colId xmlns:a16="http://schemas.microsoft.com/office/drawing/2014/main" val="20000"/>
                    </a:ext>
                  </a:extLst>
                </a:gridCol>
                <a:gridCol w="1842824">
                  <a:extLst>
                    <a:ext uri="{9D8B030D-6E8A-4147-A177-3AD203B41FA5}">
                      <a16:colId xmlns:a16="http://schemas.microsoft.com/office/drawing/2014/main" val="20001"/>
                    </a:ext>
                  </a:extLst>
                </a:gridCol>
                <a:gridCol w="1390913">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3084195">
                  <a:extLst>
                    <a:ext uri="{9D8B030D-6E8A-4147-A177-3AD203B41FA5}">
                      <a16:colId xmlns:a16="http://schemas.microsoft.com/office/drawing/2014/main" val="20004"/>
                    </a:ext>
                  </a:extLst>
                </a:gridCol>
              </a:tblGrid>
              <a:tr h="1371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rgbClr val="FFFFFF"/>
                          </a:solidFill>
                          <a:effectLst/>
                          <a:latin typeface="Calibri" pitchFamily="-65" charset="0"/>
                          <a:ea typeface="ＭＳ Ｐゴシック" pitchFamily="-65" charset="-128"/>
                        </a:rPr>
                        <a:t>Apple</a:t>
                      </a:r>
                    </a:p>
                  </a:txBody>
                  <a:tcPr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Pollinator</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latin typeface="Calibri" pitchFamily="-65" charset="0"/>
                        <a:ea typeface="ＭＳ Ｐゴシック" pitchFamily="-65"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Calibri" pitchFamily="-65" charset="0"/>
                          <a:ea typeface="ＭＳ Ｐゴシック" pitchFamily="-65" charset="-128"/>
                        </a:rPr>
                        <a:t>Chilling</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latin typeface="Calibri" pitchFamily="-65" charset="0"/>
                        <a:ea typeface="ＭＳ Ｐゴシック" pitchFamily="-65" charset="-128"/>
                      </a:endParaRP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Calibri" pitchFamily="-65" charset="0"/>
                          <a:ea typeface="ＭＳ Ｐゴシック" pitchFamily="-65" charset="-128"/>
                        </a:rPr>
                        <a:t>Harvest</a:t>
                      </a:r>
                    </a:p>
                  </a:txBody>
                  <a:tcPr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10302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Fuji</a:t>
                      </a:r>
                    </a:p>
                  </a:txBody>
                  <a:tcPr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a:t>
                      </a:r>
                      <a:endParaRPr kumimoji="0" lang="en-US" sz="2400" b="0" i="0" u="none" strike="noStrike" cap="none" normalizeH="0" baseline="0">
                        <a:ln>
                          <a:noFill/>
                        </a:ln>
                        <a:solidFill>
                          <a:schemeClr val="bg1"/>
                        </a:solidFill>
                        <a:effectLst/>
                        <a:latin typeface="Calibri" pitchFamily="-65" charset="0"/>
                        <a:ea typeface="ＭＳ Ｐゴシック" pitchFamily="-65" charset="-128"/>
                      </a:endParaRP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800 hrs</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November</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65" charset="0"/>
                        <a:ea typeface="ＭＳ Ｐゴシック" pitchFamily="-65" charset="-128"/>
                      </a:endParaRPr>
                    </a:p>
                  </a:txBody>
                  <a:tcPr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r h="10302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Gala</a:t>
                      </a:r>
                    </a:p>
                  </a:txBody>
                  <a:tcPr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500-600 hrs</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Late July</a:t>
                      </a:r>
                    </a:p>
                  </a:txBody>
                  <a:tcPr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302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Gravenstein</a:t>
                      </a:r>
                    </a:p>
                  </a:txBody>
                  <a:tcPr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 Fuji, Gala</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600 hrs</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Late July</a:t>
                      </a:r>
                    </a:p>
                  </a:txBody>
                  <a:tcPr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3"/>
                  </a:ext>
                </a:extLst>
              </a:tr>
              <a:tr h="10302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Golden Delicious</a:t>
                      </a:r>
                    </a:p>
                  </a:txBody>
                  <a:tcPr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700 hrs</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September</a:t>
                      </a:r>
                    </a:p>
                  </a:txBody>
                  <a:tcPr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pic>
        <p:nvPicPr>
          <p:cNvPr id="5" name="Content Placeholder 3" descr="MasterGardener logo.eps"/>
          <p:cNvPicPr>
            <a:picLocks noChangeAspect="1"/>
          </p:cNvPicPr>
          <p:nvPr/>
        </p:nvPicPr>
        <p:blipFill>
          <a:blip r:embed="rId3"/>
          <a:srcRect l="-39392" r="-39392"/>
          <a:stretch>
            <a:fillRect/>
          </a:stretch>
        </p:blipFill>
        <p:spPr bwMode="auto">
          <a:xfrm>
            <a:off x="-369455" y="274638"/>
            <a:ext cx="2262909" cy="1244512"/>
          </a:xfrm>
          <a:prstGeom prst="rect">
            <a:avLst/>
          </a:prstGeom>
          <a:noFill/>
          <a:ln w="9525">
            <a:noFill/>
            <a:miter lim="800000"/>
            <a:headEnd/>
            <a:tailEnd/>
          </a:ln>
        </p:spPr>
      </p:pic>
    </p:spTree>
    <p:extLst>
      <p:ext uri="{BB962C8B-B14F-4D97-AF65-F5344CB8AC3E}">
        <p14:creationId xmlns:p14="http://schemas.microsoft.com/office/powerpoint/2010/main" val="971662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a:t>Rootstocks</a:t>
            </a:r>
          </a:p>
        </p:txBody>
      </p:sp>
      <p:sp>
        <p:nvSpPr>
          <p:cNvPr id="33795" name="Content Placeholder 2"/>
          <p:cNvSpPr>
            <a:spLocks noGrp="1"/>
          </p:cNvSpPr>
          <p:nvPr>
            <p:ph idx="1"/>
          </p:nvPr>
        </p:nvSpPr>
        <p:spPr/>
        <p:txBody>
          <a:bodyPr/>
          <a:lstStyle/>
          <a:p>
            <a:r>
              <a:rPr lang="en-US" dirty="0"/>
              <a:t>Apple rootstocks:</a:t>
            </a:r>
          </a:p>
          <a:p>
            <a:pPr lvl="1"/>
            <a:r>
              <a:rPr lang="en-US" dirty="0"/>
              <a:t>MM111:  Tolerates wet, poor soil; bears on young wood; ¾ standard size</a:t>
            </a:r>
          </a:p>
          <a:p>
            <a:pPr lvl="1"/>
            <a:endParaRPr lang="en-US" dirty="0"/>
          </a:p>
          <a:p>
            <a:pPr lvl="1"/>
            <a:r>
              <a:rPr lang="en-US" dirty="0"/>
              <a:t>M7:  Resists </a:t>
            </a:r>
            <a:r>
              <a:rPr lang="en-US" dirty="0" err="1"/>
              <a:t>fireblight</a:t>
            </a:r>
            <a:r>
              <a:rPr lang="en-US" dirty="0"/>
              <a:t> and mildew; bears early and heavy; 2/3 standard size</a:t>
            </a:r>
          </a:p>
        </p:txBody>
      </p:sp>
      <p:pic>
        <p:nvPicPr>
          <p:cNvPr id="4" name="Content Placeholder 3" descr="MasterGardener logo.eps"/>
          <p:cNvPicPr>
            <a:picLocks noChangeAspect="1"/>
          </p:cNvPicPr>
          <p:nvPr/>
        </p:nvPicPr>
        <p:blipFill>
          <a:blip r:embed="rId3"/>
          <a:srcRect l="-39392" r="-39392"/>
          <a:stretch>
            <a:fillRect/>
          </a:stretch>
        </p:blipFill>
        <p:spPr bwMode="auto">
          <a:xfrm>
            <a:off x="-207819" y="274638"/>
            <a:ext cx="2262910" cy="1244514"/>
          </a:xfrm>
          <a:prstGeom prst="rect">
            <a:avLst/>
          </a:prstGeom>
          <a:noFill/>
          <a:ln w="9525">
            <a:noFill/>
            <a:miter lim="800000"/>
            <a:headEnd/>
            <a:tailEnd/>
          </a:ln>
        </p:spPr>
      </p:pic>
    </p:spTree>
    <p:extLst>
      <p:ext uri="{BB962C8B-B14F-4D97-AF65-F5344CB8AC3E}">
        <p14:creationId xmlns:p14="http://schemas.microsoft.com/office/powerpoint/2010/main" val="3626586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a:t>       Good Performers, Napa County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95109530"/>
              </p:ext>
            </p:extLst>
          </p:nvPr>
        </p:nvGraphicFramePr>
        <p:xfrm>
          <a:off x="457199" y="1600200"/>
          <a:ext cx="7880591" cy="4532937"/>
        </p:xfrm>
        <a:graphic>
          <a:graphicData uri="http://schemas.openxmlformats.org/drawingml/2006/table">
            <a:tbl>
              <a:tblPr/>
              <a:tblGrid>
                <a:gridCol w="1970624">
                  <a:extLst>
                    <a:ext uri="{9D8B030D-6E8A-4147-A177-3AD203B41FA5}">
                      <a16:colId xmlns:a16="http://schemas.microsoft.com/office/drawing/2014/main" val="20000"/>
                    </a:ext>
                  </a:extLst>
                </a:gridCol>
                <a:gridCol w="1970622">
                  <a:extLst>
                    <a:ext uri="{9D8B030D-6E8A-4147-A177-3AD203B41FA5}">
                      <a16:colId xmlns:a16="http://schemas.microsoft.com/office/drawing/2014/main" val="20001"/>
                    </a:ext>
                  </a:extLst>
                </a:gridCol>
                <a:gridCol w="1968723">
                  <a:extLst>
                    <a:ext uri="{9D8B030D-6E8A-4147-A177-3AD203B41FA5}">
                      <a16:colId xmlns:a16="http://schemas.microsoft.com/office/drawing/2014/main" val="20002"/>
                    </a:ext>
                  </a:extLst>
                </a:gridCol>
                <a:gridCol w="1970622">
                  <a:extLst>
                    <a:ext uri="{9D8B030D-6E8A-4147-A177-3AD203B41FA5}">
                      <a16:colId xmlns:a16="http://schemas.microsoft.com/office/drawing/2014/main" val="20004"/>
                    </a:ext>
                  </a:extLst>
                </a:gridCol>
              </a:tblGrid>
              <a:tr h="174337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rgbClr val="FFFFFF"/>
                          </a:solidFill>
                          <a:effectLst/>
                          <a:latin typeface="Calibri" pitchFamily="-65" charset="0"/>
                          <a:ea typeface="ＭＳ Ｐゴシック" pitchFamily="-65" charset="-128"/>
                        </a:rPr>
                        <a:t>Pear</a:t>
                      </a:r>
                    </a:p>
                  </a:txBody>
                  <a:tcPr marT="45705" marB="45705"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Calibri" pitchFamily="-65" charset="0"/>
                          <a:ea typeface="ＭＳ Ｐゴシック" pitchFamily="-65" charset="-128"/>
                        </a:rPr>
                        <a:t>Pollinator</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Chilling</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Calibri" pitchFamily="-65" charset="0"/>
                          <a:ea typeface="ＭＳ Ｐゴシック" pitchFamily="-65" charset="-128"/>
                        </a:rPr>
                        <a:t>Harvest</a:t>
                      </a:r>
                    </a:p>
                  </a:txBody>
                  <a:tcPr marT="45705" marB="45705"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58118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Bartlett</a:t>
                      </a:r>
                    </a:p>
                  </a:txBody>
                  <a:tcPr marT="45705" marB="45705"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a:t>
                      </a:r>
                      <a:r>
                        <a:rPr kumimoji="0" lang="en-US" sz="2400" b="0" i="0" u="none" strike="noStrike" cap="none" normalizeH="0" baseline="0" dirty="0" err="1">
                          <a:ln>
                            <a:noFill/>
                          </a:ln>
                          <a:solidFill>
                            <a:srgbClr val="000000"/>
                          </a:solidFill>
                          <a:effectLst/>
                          <a:latin typeface="Calibri" pitchFamily="-65" charset="0"/>
                          <a:ea typeface="ＭＳ Ｐゴシック" pitchFamily="-65" charset="-128"/>
                        </a:rPr>
                        <a:t>D’Anjou</a:t>
                      </a: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800 hrs</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August</a:t>
                      </a:r>
                    </a:p>
                  </a:txBody>
                  <a:tcPr marT="45705" marB="45705"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r h="58118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D’Anjou</a:t>
                      </a:r>
                    </a:p>
                  </a:txBody>
                  <a:tcPr marT="45705" marB="45705"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+Bartlett</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800 hrs</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September</a:t>
                      </a:r>
                    </a:p>
                  </a:txBody>
                  <a:tcPr marT="45705" marB="45705"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8118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Bosc</a:t>
                      </a:r>
                    </a:p>
                  </a:txBody>
                  <a:tcPr marT="45705" marB="45705"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+Bartlett</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800 hrs</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October</a:t>
                      </a:r>
                    </a:p>
                  </a:txBody>
                  <a:tcPr marT="45705" marB="45705"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3"/>
                  </a:ext>
                </a:extLst>
              </a:tr>
              <a:tr h="104601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Comice</a:t>
                      </a:r>
                    </a:p>
                  </a:txBody>
                  <a:tcPr marT="45705" marB="45705"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+Bartlett</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600 hrs</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October</a:t>
                      </a:r>
                    </a:p>
                  </a:txBody>
                  <a:tcPr marT="45705" marB="45705"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pic>
        <p:nvPicPr>
          <p:cNvPr id="5" name="Content Placeholder 3" descr="MasterGardener logo.eps"/>
          <p:cNvPicPr>
            <a:picLocks noChangeAspect="1"/>
          </p:cNvPicPr>
          <p:nvPr/>
        </p:nvPicPr>
        <p:blipFill>
          <a:blip r:embed="rId3"/>
          <a:srcRect l="-39392" r="-39392"/>
          <a:stretch>
            <a:fillRect/>
          </a:stretch>
        </p:blipFill>
        <p:spPr bwMode="auto">
          <a:xfrm>
            <a:off x="-256581" y="171706"/>
            <a:ext cx="2265490" cy="1245932"/>
          </a:xfrm>
          <a:prstGeom prst="rect">
            <a:avLst/>
          </a:prstGeom>
          <a:noFill/>
          <a:ln w="9525">
            <a:noFill/>
            <a:miter lim="800000"/>
            <a:headEnd/>
            <a:tailEnd/>
          </a:ln>
        </p:spPr>
      </p:pic>
    </p:spTree>
    <p:extLst>
      <p:ext uri="{BB962C8B-B14F-4D97-AF65-F5344CB8AC3E}">
        <p14:creationId xmlns:p14="http://schemas.microsoft.com/office/powerpoint/2010/main" val="219842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dirty="0"/>
              <a:t>      Good Performers, Napa County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20147074"/>
              </p:ext>
            </p:extLst>
          </p:nvPr>
        </p:nvGraphicFramePr>
        <p:xfrm>
          <a:off x="457200" y="1417637"/>
          <a:ext cx="8229600" cy="4180729"/>
        </p:xfrm>
        <a:graphic>
          <a:graphicData uri="http://schemas.openxmlformats.org/drawingml/2006/table">
            <a:tbl>
              <a:tblPr/>
              <a:tblGrid>
                <a:gridCol w="1646238">
                  <a:extLst>
                    <a:ext uri="{9D8B030D-6E8A-4147-A177-3AD203B41FA5}">
                      <a16:colId xmlns:a16="http://schemas.microsoft.com/office/drawing/2014/main" val="20000"/>
                    </a:ext>
                  </a:extLst>
                </a:gridCol>
                <a:gridCol w="1639378">
                  <a:extLst>
                    <a:ext uri="{9D8B030D-6E8A-4147-A177-3AD203B41FA5}">
                      <a16:colId xmlns:a16="http://schemas.microsoft.com/office/drawing/2014/main" val="20001"/>
                    </a:ext>
                  </a:extLst>
                </a:gridCol>
                <a:gridCol w="1651509">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3084195">
                  <a:extLst>
                    <a:ext uri="{9D8B030D-6E8A-4147-A177-3AD203B41FA5}">
                      <a16:colId xmlns:a16="http://schemas.microsoft.com/office/drawing/2014/main" val="20004"/>
                    </a:ext>
                  </a:extLst>
                </a:gridCol>
              </a:tblGrid>
              <a:tr h="142515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rgbClr val="FFFFFF"/>
                          </a:solidFill>
                          <a:effectLst/>
                          <a:latin typeface="Calibri" pitchFamily="-65" charset="0"/>
                          <a:ea typeface="ＭＳ Ｐゴシック" pitchFamily="-65" charset="-128"/>
                        </a:rPr>
                        <a:t>Peach</a:t>
                      </a:r>
                    </a:p>
                  </a:txBody>
                  <a:tcPr marT="45707" marB="45707"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Pollinator</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Calibri" pitchFamily="-65" charset="0"/>
                          <a:ea typeface="ＭＳ Ｐゴシック" pitchFamily="-65" charset="-128"/>
                        </a:rPr>
                        <a:t>Chilling</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endParaRPr lang="en-US" dirty="0"/>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Harvest</a:t>
                      </a:r>
                    </a:p>
                  </a:txBody>
                  <a:tcPr marT="45707" marB="45707"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85519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Arctic Supreme</a:t>
                      </a:r>
                    </a:p>
                  </a:txBody>
                  <a:tcPr marT="45707" marB="45707"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700 </a:t>
                      </a:r>
                      <a:r>
                        <a:rPr kumimoji="0" lang="en-US" sz="2400" b="0" i="0" u="none" strike="noStrike" cap="none" normalizeH="0" baseline="0" dirty="0" err="1">
                          <a:ln>
                            <a:noFill/>
                          </a:ln>
                          <a:solidFill>
                            <a:srgbClr val="000000"/>
                          </a:solidFill>
                          <a:effectLst/>
                          <a:latin typeface="Calibri" pitchFamily="-65" charset="0"/>
                          <a:ea typeface="ＭＳ Ｐゴシック" pitchFamily="-65" charset="-128"/>
                        </a:rPr>
                        <a:t>hrs</a:t>
                      </a: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endParaRPr lang="en-US"/>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July-August</a:t>
                      </a:r>
                    </a:p>
                  </a:txBody>
                  <a:tcPr marT="45707" marB="45707"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r h="4750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Nectar</a:t>
                      </a:r>
                    </a:p>
                  </a:txBody>
                  <a:tcPr marT="45707" marB="45707"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700 hrs</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endParaRPr lang="en-US"/>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July</a:t>
                      </a:r>
                    </a:p>
                  </a:txBody>
                  <a:tcPr marT="45707" marB="45707"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750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O’Henry</a:t>
                      </a:r>
                    </a:p>
                  </a:txBody>
                  <a:tcPr marT="45707" marB="45707"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750 hrs</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endParaRPr lang="en-US" dirty="0"/>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August</a:t>
                      </a:r>
                    </a:p>
                  </a:txBody>
                  <a:tcPr marT="45707" marB="45707"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3"/>
                  </a:ext>
                </a:extLst>
              </a:tr>
              <a:tr h="47509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07" marB="45707"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65" charset="0"/>
                        <a:ea typeface="ＭＳ Ｐゴシック" pitchFamily="-65" charset="-128"/>
                      </a:endParaRP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65" charset="0"/>
                        <a:ea typeface="ＭＳ Ｐゴシック" pitchFamily="-65" charset="-128"/>
                      </a:endParaRP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65" charset="0"/>
                        <a:ea typeface="ＭＳ Ｐゴシック" pitchFamily="-65" charset="-128"/>
                      </a:endParaRP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07" marB="45707"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7509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07" marB="45707"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07" marB="45707"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5"/>
                  </a:ext>
                </a:extLst>
              </a:tr>
            </a:tbl>
          </a:graphicData>
        </a:graphic>
      </p:graphicFrame>
      <p:pic>
        <p:nvPicPr>
          <p:cNvPr id="5" name="Content Placeholder 3" descr="MasterGardener logo.eps"/>
          <p:cNvPicPr>
            <a:picLocks noChangeAspect="1"/>
          </p:cNvPicPr>
          <p:nvPr/>
        </p:nvPicPr>
        <p:blipFill>
          <a:blip r:embed="rId3"/>
          <a:srcRect l="-39392" r="-39392"/>
          <a:stretch>
            <a:fillRect/>
          </a:stretch>
        </p:blipFill>
        <p:spPr bwMode="auto">
          <a:xfrm>
            <a:off x="-443345" y="274638"/>
            <a:ext cx="2313709" cy="1272451"/>
          </a:xfrm>
          <a:prstGeom prst="rect">
            <a:avLst/>
          </a:prstGeom>
          <a:noFill/>
          <a:ln w="9525">
            <a:noFill/>
            <a:miter lim="800000"/>
            <a:headEnd/>
            <a:tailEnd/>
          </a:ln>
        </p:spPr>
      </p:pic>
    </p:spTree>
    <p:extLst>
      <p:ext uri="{BB962C8B-B14F-4D97-AF65-F5344CB8AC3E}">
        <p14:creationId xmlns:p14="http://schemas.microsoft.com/office/powerpoint/2010/main" val="2435240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dirty="0"/>
              <a:t>      Good Performers, Napa County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68138226"/>
              </p:ext>
            </p:extLst>
          </p:nvPr>
        </p:nvGraphicFramePr>
        <p:xfrm>
          <a:off x="544922" y="1736724"/>
          <a:ext cx="7792869" cy="3895067"/>
        </p:xfrm>
        <a:graphic>
          <a:graphicData uri="http://schemas.openxmlformats.org/drawingml/2006/table">
            <a:tbl>
              <a:tblPr/>
              <a:tblGrid>
                <a:gridCol w="1994671">
                  <a:extLst>
                    <a:ext uri="{9D8B030D-6E8A-4147-A177-3AD203B41FA5}">
                      <a16:colId xmlns:a16="http://schemas.microsoft.com/office/drawing/2014/main" val="20000"/>
                    </a:ext>
                  </a:extLst>
                </a:gridCol>
                <a:gridCol w="1994669">
                  <a:extLst>
                    <a:ext uri="{9D8B030D-6E8A-4147-A177-3AD203B41FA5}">
                      <a16:colId xmlns:a16="http://schemas.microsoft.com/office/drawing/2014/main" val="20001"/>
                    </a:ext>
                  </a:extLst>
                </a:gridCol>
                <a:gridCol w="1808860">
                  <a:extLst>
                    <a:ext uri="{9D8B030D-6E8A-4147-A177-3AD203B41FA5}">
                      <a16:colId xmlns:a16="http://schemas.microsoft.com/office/drawing/2014/main" val="20002"/>
                    </a:ext>
                  </a:extLst>
                </a:gridCol>
                <a:gridCol w="1994669">
                  <a:extLst>
                    <a:ext uri="{9D8B030D-6E8A-4147-A177-3AD203B41FA5}">
                      <a16:colId xmlns:a16="http://schemas.microsoft.com/office/drawing/2014/main" val="20004"/>
                    </a:ext>
                  </a:extLst>
                </a:gridCol>
              </a:tblGrid>
              <a:tr h="102328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Calibri" pitchFamily="-65" charset="0"/>
                          <a:ea typeface="ＭＳ Ｐゴシック" pitchFamily="-65" charset="-128"/>
                        </a:rPr>
                        <a:t>Nectarine</a:t>
                      </a:r>
                    </a:p>
                  </a:txBody>
                  <a:tcPr marT="45728" marB="45728"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Pollinator</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Chilling</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Calibri" pitchFamily="-65" charset="0"/>
                          <a:ea typeface="ＭＳ Ｐゴシック" pitchFamily="-65" charset="-128"/>
                        </a:rPr>
                        <a:t>Harvest</a:t>
                      </a:r>
                    </a:p>
                  </a:txBody>
                  <a:tcPr marT="45728" marB="45728"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891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Arctic Queen</a:t>
                      </a:r>
                    </a:p>
                  </a:txBody>
                  <a:tcPr marT="45728" marB="45728"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o</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600-700 hrs</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August</a:t>
                      </a:r>
                    </a:p>
                  </a:txBody>
                  <a:tcPr marT="45728" marB="45728"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r h="49513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Fantasia</a:t>
                      </a:r>
                    </a:p>
                  </a:txBody>
                  <a:tcPr marT="45728" marB="45728"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o</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500 hrs</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July-August</a:t>
                      </a:r>
                    </a:p>
                  </a:txBody>
                  <a:tcPr marT="45728" marB="45728"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95136">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3"/>
                  </a:ext>
                </a:extLst>
              </a:tr>
              <a:tr h="495136">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95136">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28" marB="45728"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5"/>
                  </a:ext>
                </a:extLst>
              </a:tr>
            </a:tbl>
          </a:graphicData>
        </a:graphic>
      </p:graphicFrame>
      <p:pic>
        <p:nvPicPr>
          <p:cNvPr id="5" name="Content Placeholder 3" descr="MasterGardener logo.eps"/>
          <p:cNvPicPr>
            <a:picLocks noChangeAspect="1"/>
          </p:cNvPicPr>
          <p:nvPr/>
        </p:nvPicPr>
        <p:blipFill>
          <a:blip r:embed="rId3"/>
          <a:srcRect l="-39392" r="-39392"/>
          <a:stretch>
            <a:fillRect/>
          </a:stretch>
        </p:blipFill>
        <p:spPr bwMode="auto">
          <a:xfrm>
            <a:off x="-281709" y="274637"/>
            <a:ext cx="2244436" cy="1234353"/>
          </a:xfrm>
          <a:prstGeom prst="rect">
            <a:avLst/>
          </a:prstGeom>
          <a:noFill/>
          <a:ln w="9525">
            <a:noFill/>
            <a:miter lim="800000"/>
            <a:headEnd/>
            <a:tailEnd/>
          </a:ln>
        </p:spPr>
      </p:pic>
    </p:spTree>
    <p:extLst>
      <p:ext uri="{BB962C8B-B14F-4D97-AF65-F5344CB8AC3E}">
        <p14:creationId xmlns:p14="http://schemas.microsoft.com/office/powerpoint/2010/main" val="2954325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dirty="0"/>
              <a:t>      Good Performers, Napa County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50742355"/>
              </p:ext>
            </p:extLst>
          </p:nvPr>
        </p:nvGraphicFramePr>
        <p:xfrm>
          <a:off x="529566" y="1514765"/>
          <a:ext cx="8157235" cy="4736478"/>
        </p:xfrm>
        <a:graphic>
          <a:graphicData uri="http://schemas.openxmlformats.org/drawingml/2006/table">
            <a:tbl>
              <a:tblPr/>
              <a:tblGrid>
                <a:gridCol w="2039801">
                  <a:extLst>
                    <a:ext uri="{9D8B030D-6E8A-4147-A177-3AD203B41FA5}">
                      <a16:colId xmlns:a16="http://schemas.microsoft.com/office/drawing/2014/main" val="20000"/>
                    </a:ext>
                  </a:extLst>
                </a:gridCol>
                <a:gridCol w="2039800">
                  <a:extLst>
                    <a:ext uri="{9D8B030D-6E8A-4147-A177-3AD203B41FA5}">
                      <a16:colId xmlns:a16="http://schemas.microsoft.com/office/drawing/2014/main" val="20001"/>
                    </a:ext>
                  </a:extLst>
                </a:gridCol>
                <a:gridCol w="2037834">
                  <a:extLst>
                    <a:ext uri="{9D8B030D-6E8A-4147-A177-3AD203B41FA5}">
                      <a16:colId xmlns:a16="http://schemas.microsoft.com/office/drawing/2014/main" val="20002"/>
                    </a:ext>
                  </a:extLst>
                </a:gridCol>
                <a:gridCol w="2039800">
                  <a:extLst>
                    <a:ext uri="{9D8B030D-6E8A-4147-A177-3AD203B41FA5}">
                      <a16:colId xmlns:a16="http://schemas.microsoft.com/office/drawing/2014/main" val="20004"/>
                    </a:ext>
                  </a:extLst>
                </a:gridCol>
              </a:tblGrid>
              <a:tr h="142861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rgbClr val="FFFFFF"/>
                          </a:solidFill>
                          <a:effectLst/>
                          <a:latin typeface="Calibri" pitchFamily="-65" charset="0"/>
                          <a:ea typeface="ＭＳ Ｐゴシック" pitchFamily="-65" charset="-128"/>
                        </a:rPr>
                        <a:t>Plum</a:t>
                      </a:r>
                    </a:p>
                  </a:txBody>
                  <a:tcPr marT="45709" marB="45709"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Pollinator</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Chilling</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Calibri" pitchFamily="-65" charset="0"/>
                          <a:ea typeface="ＭＳ Ｐゴシック" pitchFamily="-65" charset="-128"/>
                        </a:rPr>
                        <a:t>Harvest</a:t>
                      </a:r>
                    </a:p>
                  </a:txBody>
                  <a:tcPr marT="45709" marB="45709"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extLst>
                  <a:ext uri="{0D108BD9-81ED-4DB2-BD59-A6C34878D82A}">
                    <a16:rowId xmlns:a16="http://schemas.microsoft.com/office/drawing/2014/main" val="10000"/>
                  </a:ext>
                </a:extLst>
              </a:tr>
              <a:tr h="85725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Elephant Heart</a:t>
                      </a:r>
                    </a:p>
                  </a:txBody>
                  <a:tcPr marT="45709" marB="45709"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+Santa Rosa</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500 </a:t>
                      </a:r>
                      <a:r>
                        <a:rPr kumimoji="0" lang="en-US" sz="2400" b="0" i="0" u="none" strike="noStrike" cap="none" normalizeH="0" baseline="0" dirty="0" err="1">
                          <a:ln>
                            <a:noFill/>
                          </a:ln>
                          <a:solidFill>
                            <a:srgbClr val="000000"/>
                          </a:solidFill>
                          <a:effectLst/>
                          <a:latin typeface="Calibri" pitchFamily="-65" charset="0"/>
                          <a:ea typeface="ＭＳ Ｐゴシック" pitchFamily="-65" charset="-128"/>
                        </a:rPr>
                        <a:t>hrs</a:t>
                      </a: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August</a:t>
                      </a:r>
                    </a:p>
                  </a:txBody>
                  <a:tcPr marT="45709" marB="45709"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r h="47624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Santa Rosa</a:t>
                      </a:r>
                    </a:p>
                  </a:txBody>
                  <a:tcPr marT="45709" marB="45709"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o</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300 hrs</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July</a:t>
                      </a:r>
                    </a:p>
                  </a:txBody>
                  <a:tcPr marT="45709" marB="45709"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86866">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9" marB="45709"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9" marB="45709"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3"/>
                  </a:ext>
                </a:extLst>
              </a:tr>
              <a:tr h="73024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chemeClr val="bg1"/>
                          </a:solidFill>
                          <a:effectLst/>
                          <a:latin typeface="Calibri" pitchFamily="-65" charset="0"/>
                          <a:ea typeface="ＭＳ Ｐゴシック" pitchFamily="-65" charset="-128"/>
                        </a:rPr>
                        <a:t>Pluot</a:t>
                      </a:r>
                    </a:p>
                  </a:txBody>
                  <a:tcPr marT="45709" marB="45709"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9" marB="45709"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extLst>
                  <a:ext uri="{0D108BD9-81ED-4DB2-BD59-A6C34878D82A}">
                    <a16:rowId xmlns:a16="http://schemas.microsoft.com/office/drawing/2014/main" val="10004"/>
                  </a:ext>
                </a:extLst>
              </a:tr>
              <a:tr h="85725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Flavor King</a:t>
                      </a:r>
                    </a:p>
                  </a:txBody>
                  <a:tcPr marT="45709" marB="45709"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+Santa Rosa</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500-600 hrs</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August</a:t>
                      </a:r>
                    </a:p>
                  </a:txBody>
                  <a:tcPr marT="45709" marB="45709"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5"/>
                  </a:ext>
                </a:extLst>
              </a:tr>
            </a:tbl>
          </a:graphicData>
        </a:graphic>
      </p:graphicFrame>
      <p:pic>
        <p:nvPicPr>
          <p:cNvPr id="5" name="Content Placeholder 3" descr="MasterGardener logo.eps"/>
          <p:cNvPicPr>
            <a:picLocks noChangeAspect="1"/>
          </p:cNvPicPr>
          <p:nvPr/>
        </p:nvPicPr>
        <p:blipFill>
          <a:blip r:embed="rId3"/>
          <a:srcRect l="-39392" r="-39392"/>
          <a:stretch>
            <a:fillRect/>
          </a:stretch>
        </p:blipFill>
        <p:spPr bwMode="auto">
          <a:xfrm>
            <a:off x="-374073" y="293111"/>
            <a:ext cx="2221345" cy="1221654"/>
          </a:xfrm>
          <a:prstGeom prst="rect">
            <a:avLst/>
          </a:prstGeom>
          <a:noFill/>
          <a:ln w="9525">
            <a:noFill/>
            <a:miter lim="800000"/>
            <a:headEnd/>
            <a:tailEnd/>
          </a:ln>
        </p:spPr>
      </p:pic>
    </p:spTree>
    <p:extLst>
      <p:ext uri="{BB962C8B-B14F-4D97-AF65-F5344CB8AC3E}">
        <p14:creationId xmlns:p14="http://schemas.microsoft.com/office/powerpoint/2010/main" val="1435204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a:t>      Good Performers, Napa County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054457527"/>
              </p:ext>
            </p:extLst>
          </p:nvPr>
        </p:nvGraphicFramePr>
        <p:xfrm>
          <a:off x="457200" y="1600200"/>
          <a:ext cx="8229601" cy="4399246"/>
        </p:xfrm>
        <a:graphic>
          <a:graphicData uri="http://schemas.openxmlformats.org/drawingml/2006/table">
            <a:tbl>
              <a:tblPr/>
              <a:tblGrid>
                <a:gridCol w="2627855">
                  <a:extLst>
                    <a:ext uri="{9D8B030D-6E8A-4147-A177-3AD203B41FA5}">
                      <a16:colId xmlns:a16="http://schemas.microsoft.com/office/drawing/2014/main" val="20000"/>
                    </a:ext>
                  </a:extLst>
                </a:gridCol>
                <a:gridCol w="1840109">
                  <a:extLst>
                    <a:ext uri="{9D8B030D-6E8A-4147-A177-3AD203B41FA5}">
                      <a16:colId xmlns:a16="http://schemas.microsoft.com/office/drawing/2014/main" val="20001"/>
                    </a:ext>
                  </a:extLst>
                </a:gridCol>
                <a:gridCol w="1650805">
                  <a:extLst>
                    <a:ext uri="{9D8B030D-6E8A-4147-A177-3AD203B41FA5}">
                      <a16:colId xmlns:a16="http://schemas.microsoft.com/office/drawing/2014/main" val="20002"/>
                    </a:ext>
                  </a:extLst>
                </a:gridCol>
                <a:gridCol w="2110832">
                  <a:extLst>
                    <a:ext uri="{9D8B030D-6E8A-4147-A177-3AD203B41FA5}">
                      <a16:colId xmlns:a16="http://schemas.microsoft.com/office/drawing/2014/main" val="20004"/>
                    </a:ext>
                  </a:extLst>
                </a:gridCol>
              </a:tblGrid>
              <a:tr h="119759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Calibri" pitchFamily="-65" charset="0"/>
                          <a:ea typeface="ＭＳ Ｐゴシック" pitchFamily="-65" charset="-128"/>
                        </a:rPr>
                        <a:t>Persimmon</a:t>
                      </a:r>
                    </a:p>
                  </a:txBody>
                  <a:tcPr marT="45703" marB="4570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Calibri" pitchFamily="-65" charset="0"/>
                          <a:ea typeface="ＭＳ Ｐゴシック" pitchFamily="-65" charset="-128"/>
                        </a:rPr>
                        <a:t>Pollinator</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Calibri" pitchFamily="-65" charset="0"/>
                          <a:ea typeface="ＭＳ Ｐゴシック" pitchFamily="-65" charset="-128"/>
                        </a:rPr>
                        <a:t>Chilling</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Calibri" pitchFamily="-65" charset="0"/>
                          <a:ea typeface="ＭＳ Ｐゴシック" pitchFamily="-65" charset="-128"/>
                        </a:rPr>
                        <a:t>Harvest</a:t>
                      </a:r>
                    </a:p>
                  </a:txBody>
                  <a:tcPr marT="45703" marB="4570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extLst>
                  <a:ext uri="{0D108BD9-81ED-4DB2-BD59-A6C34878D82A}">
                    <a16:rowId xmlns:a16="http://schemas.microsoft.com/office/drawing/2014/main" val="10000"/>
                  </a:ext>
                </a:extLst>
              </a:tr>
              <a:tr h="66531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Fuyu</a:t>
                      </a:r>
                    </a:p>
                  </a:txBody>
                  <a:tcPr marT="45703" marB="4570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300 hrs</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November</a:t>
                      </a:r>
                    </a:p>
                  </a:txBody>
                  <a:tcPr marT="45703" marB="4570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r h="66531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Hachiya</a:t>
                      </a:r>
                    </a:p>
                  </a:txBody>
                  <a:tcPr marT="45703" marB="4570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300 hrs</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November</a:t>
                      </a:r>
                    </a:p>
                  </a:txBody>
                  <a:tcPr marT="45703" marB="4570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40409">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3" marB="4570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3" marB="4570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3"/>
                  </a:ext>
                </a:extLst>
              </a:tr>
              <a:tr h="66531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bg1"/>
                          </a:solidFill>
                          <a:effectLst/>
                          <a:latin typeface="Calibri" pitchFamily="-65" charset="0"/>
                          <a:ea typeface="ＭＳ Ｐゴシック" pitchFamily="-65" charset="-128"/>
                        </a:rPr>
                        <a:t>Pomegranate</a:t>
                      </a:r>
                    </a:p>
                  </a:txBody>
                  <a:tcPr marT="45703" marB="4570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03" marB="4570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extLst>
                  <a:ext uri="{0D108BD9-81ED-4DB2-BD59-A6C34878D82A}">
                    <a16:rowId xmlns:a16="http://schemas.microsoft.com/office/drawing/2014/main" val="10004"/>
                  </a:ext>
                </a:extLst>
              </a:tr>
              <a:tr h="66531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Wonderful</a:t>
                      </a:r>
                    </a:p>
                  </a:txBody>
                  <a:tcPr marT="45703" marB="4570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o</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150 hrs</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October</a:t>
                      </a:r>
                    </a:p>
                  </a:txBody>
                  <a:tcPr marT="45703" marB="4570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5"/>
                  </a:ext>
                </a:extLst>
              </a:tr>
            </a:tbl>
          </a:graphicData>
        </a:graphic>
      </p:graphicFrame>
      <p:pic>
        <p:nvPicPr>
          <p:cNvPr id="4" name="Content Placeholder 3" descr="MasterGardener logo.eps"/>
          <p:cNvPicPr>
            <a:picLocks noChangeAspect="1"/>
          </p:cNvPicPr>
          <p:nvPr/>
        </p:nvPicPr>
        <p:blipFill>
          <a:blip r:embed="rId3"/>
          <a:srcRect l="-39392" r="-39392"/>
          <a:stretch>
            <a:fillRect/>
          </a:stretch>
        </p:blipFill>
        <p:spPr bwMode="auto">
          <a:xfrm>
            <a:off x="-235527" y="132488"/>
            <a:ext cx="2175164" cy="1285150"/>
          </a:xfrm>
          <a:prstGeom prst="rect">
            <a:avLst/>
          </a:prstGeom>
          <a:noFill/>
          <a:ln w="9525">
            <a:noFill/>
            <a:miter lim="800000"/>
            <a:headEnd/>
            <a:tailEnd/>
          </a:ln>
        </p:spPr>
      </p:pic>
    </p:spTree>
    <p:extLst>
      <p:ext uri="{BB962C8B-B14F-4D97-AF65-F5344CB8AC3E}">
        <p14:creationId xmlns:p14="http://schemas.microsoft.com/office/powerpoint/2010/main" val="3867159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dirty="0"/>
              <a:t>     Good Performers, Napa County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6675192"/>
              </p:ext>
            </p:extLst>
          </p:nvPr>
        </p:nvGraphicFramePr>
        <p:xfrm>
          <a:off x="785323" y="1417638"/>
          <a:ext cx="7901477" cy="4913312"/>
        </p:xfrm>
        <a:graphic>
          <a:graphicData uri="http://schemas.openxmlformats.org/drawingml/2006/table">
            <a:tbl>
              <a:tblPr/>
              <a:tblGrid>
                <a:gridCol w="2360727">
                  <a:extLst>
                    <a:ext uri="{9D8B030D-6E8A-4147-A177-3AD203B41FA5}">
                      <a16:colId xmlns:a16="http://schemas.microsoft.com/office/drawing/2014/main" val="20000"/>
                    </a:ext>
                  </a:extLst>
                </a:gridCol>
                <a:gridCol w="2000615">
                  <a:extLst>
                    <a:ext uri="{9D8B030D-6E8A-4147-A177-3AD203B41FA5}">
                      <a16:colId xmlns:a16="http://schemas.microsoft.com/office/drawing/2014/main" val="20001"/>
                    </a:ext>
                  </a:extLst>
                </a:gridCol>
                <a:gridCol w="1564290">
                  <a:extLst>
                    <a:ext uri="{9D8B030D-6E8A-4147-A177-3AD203B41FA5}">
                      <a16:colId xmlns:a16="http://schemas.microsoft.com/office/drawing/2014/main" val="20002"/>
                    </a:ext>
                  </a:extLst>
                </a:gridCol>
                <a:gridCol w="1975845">
                  <a:extLst>
                    <a:ext uri="{9D8B030D-6E8A-4147-A177-3AD203B41FA5}">
                      <a16:colId xmlns:a16="http://schemas.microsoft.com/office/drawing/2014/main" val="20004"/>
                    </a:ext>
                  </a:extLst>
                </a:gridCol>
              </a:tblGrid>
              <a:tr h="137168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rgbClr val="FFFFFF"/>
                          </a:solidFill>
                          <a:effectLst/>
                          <a:latin typeface="Calibri" pitchFamily="-65" charset="0"/>
                          <a:ea typeface="ＭＳ Ｐゴシック" pitchFamily="-65" charset="-128"/>
                        </a:rPr>
                        <a:t>Quince</a:t>
                      </a:r>
                    </a:p>
                  </a:txBody>
                  <a:tcPr marT="45723" marB="4572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Pollinator</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Chilling</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Calibri" pitchFamily="-65" charset="0"/>
                          <a:ea typeface="ＭＳ Ｐゴシック" pitchFamily="-65" charset="-128"/>
                        </a:rPr>
                        <a:t>Harvest</a:t>
                      </a:r>
                    </a:p>
                  </a:txBody>
                  <a:tcPr marT="45723" marB="4572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extLst>
                  <a:ext uri="{0D108BD9-81ED-4DB2-BD59-A6C34878D82A}">
                    <a16:rowId xmlns:a16="http://schemas.microsoft.com/office/drawing/2014/main" val="10000"/>
                  </a:ext>
                </a:extLst>
              </a:tr>
              <a:tr h="8230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Pineapple</a:t>
                      </a:r>
                    </a:p>
                  </a:txBody>
                  <a:tcPr marT="45723" marB="4572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300 hrs</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October</a:t>
                      </a:r>
                    </a:p>
                  </a:txBody>
                  <a:tcPr marT="45723" marB="4572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r h="371499">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23" marB="4572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23" marB="4572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0108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rgbClr val="FFFFFF"/>
                          </a:solidFill>
                          <a:effectLst/>
                          <a:latin typeface="Calibri" pitchFamily="-65" charset="0"/>
                          <a:ea typeface="ＭＳ Ｐゴシック" pitchFamily="-65" charset="-128"/>
                        </a:rPr>
                        <a:t>Fig</a:t>
                      </a:r>
                    </a:p>
                  </a:txBody>
                  <a:tcPr marT="45723" marB="4572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65" charset="0"/>
                        <a:ea typeface="ＭＳ Ｐゴシック" pitchFamily="-65" charset="-128"/>
                      </a:endParaRPr>
                    </a:p>
                  </a:txBody>
                  <a:tcPr marT="45723" marB="4572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extLst>
                  <a:ext uri="{0D108BD9-81ED-4DB2-BD59-A6C34878D82A}">
                    <a16:rowId xmlns:a16="http://schemas.microsoft.com/office/drawing/2014/main" val="10003"/>
                  </a:ext>
                </a:extLst>
              </a:tr>
              <a:tr h="8230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Black Mission</a:t>
                      </a:r>
                    </a:p>
                  </a:txBody>
                  <a:tcPr marT="45723" marB="4572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Low</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Sept, October</a:t>
                      </a:r>
                    </a:p>
                  </a:txBody>
                  <a:tcPr marT="45723" marB="4572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8230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Brown Turkey</a:t>
                      </a:r>
                    </a:p>
                  </a:txBody>
                  <a:tcPr marT="45723" marB="4572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Low</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Sept, October</a:t>
                      </a:r>
                    </a:p>
                  </a:txBody>
                  <a:tcPr marT="45723" marB="4572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5"/>
                  </a:ext>
                </a:extLst>
              </a:tr>
            </a:tbl>
          </a:graphicData>
        </a:graphic>
      </p:graphicFrame>
      <p:pic>
        <p:nvPicPr>
          <p:cNvPr id="5" name="Content Placeholder 3" descr="MasterGardener logo.eps"/>
          <p:cNvPicPr>
            <a:picLocks noChangeAspect="1"/>
          </p:cNvPicPr>
          <p:nvPr/>
        </p:nvPicPr>
        <p:blipFill>
          <a:blip r:embed="rId3"/>
          <a:srcRect l="-39392" r="-39392"/>
          <a:stretch>
            <a:fillRect/>
          </a:stretch>
        </p:blipFill>
        <p:spPr bwMode="auto">
          <a:xfrm>
            <a:off x="-369454" y="274638"/>
            <a:ext cx="2239818" cy="1231814"/>
          </a:xfrm>
          <a:prstGeom prst="rect">
            <a:avLst/>
          </a:prstGeom>
          <a:noFill/>
          <a:ln w="9525">
            <a:noFill/>
            <a:miter lim="800000"/>
            <a:headEnd/>
            <a:tailEnd/>
          </a:ln>
        </p:spPr>
      </p:pic>
    </p:spTree>
    <p:extLst>
      <p:ext uri="{BB962C8B-B14F-4D97-AF65-F5344CB8AC3E}">
        <p14:creationId xmlns:p14="http://schemas.microsoft.com/office/powerpoint/2010/main" val="2736842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Do We Do This?</a:t>
            </a:r>
          </a:p>
        </p:txBody>
      </p:sp>
      <p:sp>
        <p:nvSpPr>
          <p:cNvPr id="5" name="Content Placeholder 4"/>
          <p:cNvSpPr>
            <a:spLocks noGrp="1"/>
          </p:cNvSpPr>
          <p:nvPr>
            <p:ph idx="1"/>
          </p:nvPr>
        </p:nvSpPr>
        <p:spPr>
          <a:xfrm>
            <a:off x="457200" y="1269921"/>
            <a:ext cx="8229600" cy="5319937"/>
          </a:xfrm>
        </p:spPr>
        <p:txBody>
          <a:bodyPr/>
          <a:lstStyle/>
          <a:p>
            <a:r>
              <a:rPr lang="en-US" sz="2600" dirty="0"/>
              <a:t>Workshops </a:t>
            </a:r>
          </a:p>
          <a:p>
            <a:r>
              <a:rPr lang="en-US" sz="2600" dirty="0"/>
              <a:t>Help Desks: UCCE, Mobile &amp; Farmers Markets </a:t>
            </a:r>
          </a:p>
          <a:p>
            <a:r>
              <a:rPr lang="en-US" sz="2600" dirty="0"/>
              <a:t>Weekly Newspaper Column </a:t>
            </a:r>
          </a:p>
          <a:p>
            <a:r>
              <a:rPr lang="en-US" sz="2600" dirty="0"/>
              <a:t>Tree Walks </a:t>
            </a:r>
          </a:p>
          <a:p>
            <a:r>
              <a:rPr lang="en-US" sz="2600" dirty="0"/>
              <a:t>Tomato Sale: April 14, 2018 </a:t>
            </a:r>
          </a:p>
          <a:p>
            <a:r>
              <a:rPr lang="en-US" sz="2600" dirty="0"/>
              <a:t>Website </a:t>
            </a:r>
          </a:p>
          <a:p>
            <a:r>
              <a:rPr lang="en-US" sz="2600" dirty="0"/>
              <a:t>Train new Master Gardeners </a:t>
            </a:r>
          </a:p>
          <a:p>
            <a:r>
              <a:rPr lang="en-US" sz="2600" dirty="0"/>
              <a:t>Facebook </a:t>
            </a:r>
          </a:p>
          <a:p>
            <a:r>
              <a:rPr lang="en-US" sz="2600" dirty="0"/>
              <a:t>Books </a:t>
            </a:r>
          </a:p>
          <a:p>
            <a:r>
              <a:rPr lang="en-US" sz="2600" dirty="0"/>
              <a:t>– Trees to Know in Napa Valley</a:t>
            </a:r>
            <a:br>
              <a:rPr lang="en-US" sz="2600" dirty="0"/>
            </a:br>
            <a:r>
              <a:rPr lang="en-US" sz="2600" dirty="0"/>
              <a:t>– Month by Month Gardening Guide </a:t>
            </a:r>
          </a:p>
          <a:p>
            <a:endParaRPr lang="en-US" dirty="0"/>
          </a:p>
        </p:txBody>
      </p:sp>
      <p:pic>
        <p:nvPicPr>
          <p:cNvPr id="6" name="Content Placeholder 3" descr="MasterGardener logo.eps"/>
          <p:cNvPicPr>
            <a:picLocks noChangeAspect="1"/>
          </p:cNvPicPr>
          <p:nvPr/>
        </p:nvPicPr>
        <p:blipFill>
          <a:blip r:embed="rId2"/>
          <a:srcRect l="-39392" r="-39392"/>
          <a:stretch>
            <a:fillRect/>
          </a:stretch>
        </p:blipFill>
        <p:spPr bwMode="auto">
          <a:xfrm>
            <a:off x="-212436" y="195984"/>
            <a:ext cx="2221345" cy="1221654"/>
          </a:xfrm>
          <a:prstGeom prst="rect">
            <a:avLst/>
          </a:prstGeom>
          <a:noFill/>
          <a:ln w="9525">
            <a:noFill/>
            <a:miter lim="800000"/>
            <a:headEnd/>
            <a:tailEnd/>
          </a:ln>
        </p:spPr>
      </p:pic>
    </p:spTree>
    <p:extLst>
      <p:ext uri="{BB962C8B-B14F-4D97-AF65-F5344CB8AC3E}">
        <p14:creationId xmlns:p14="http://schemas.microsoft.com/office/powerpoint/2010/main" val="1767134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z="4000" dirty="0"/>
              <a:t>Pollination</a:t>
            </a:r>
          </a:p>
        </p:txBody>
      </p:sp>
      <p:pic>
        <p:nvPicPr>
          <p:cNvPr id="2" name="Content Placeholder 1" descr="Pollintation 1.jpg"/>
          <p:cNvPicPr>
            <a:picLocks noGrp="1" noChangeAspect="1"/>
          </p:cNvPicPr>
          <p:nvPr>
            <p:ph idx="1"/>
          </p:nvPr>
        </p:nvPicPr>
        <p:blipFill>
          <a:blip r:embed="rId3">
            <a:extLst>
              <a:ext uri="{28A0092B-C50C-407E-A947-70E740481C1C}">
                <a14:useLocalDpi xmlns:a14="http://schemas.microsoft.com/office/drawing/2010/main" val="0"/>
              </a:ext>
            </a:extLst>
          </a:blip>
          <a:srcRect l="7314" r="7314"/>
          <a:stretch>
            <a:fillRect/>
          </a:stretch>
        </p:blipFill>
        <p:spPr>
          <a:xfrm>
            <a:off x="1778000" y="1600201"/>
            <a:ext cx="5680364" cy="2255981"/>
          </a:xfrm>
        </p:spPr>
      </p:pic>
      <p:sp>
        <p:nvSpPr>
          <p:cNvPr id="48132" name="Slide Number Placeholder 3"/>
          <p:cNvSpPr>
            <a:spLocks noGrp="1"/>
          </p:cNvSpPr>
          <p:nvPr>
            <p:ph type="sldNum" sz="quarter" idx="12"/>
          </p:nvPr>
        </p:nvSpPr>
        <p:spPr bwMode="auto">
          <a:noFill/>
          <a:ln>
            <a:miter lim="800000"/>
            <a:headEnd/>
            <a:tailEnd/>
          </a:ln>
        </p:spPr>
        <p:txBody>
          <a:bodyPr/>
          <a:lstStyle/>
          <a:p>
            <a:fld id="{F90AD41D-0775-4C92-8CA4-99717C615127}" type="slidenum">
              <a:rPr lang="en-US"/>
              <a:pPr/>
              <a:t>40</a:t>
            </a:fld>
            <a:endParaRPr lang="en-US"/>
          </a:p>
        </p:txBody>
      </p:sp>
      <p:pic>
        <p:nvPicPr>
          <p:cNvPr id="5" name="Content Placeholder 3" descr="MasterGardener logo.eps"/>
          <p:cNvPicPr>
            <a:picLocks noChangeAspect="1"/>
          </p:cNvPicPr>
          <p:nvPr/>
        </p:nvPicPr>
        <p:blipFill>
          <a:blip r:embed="rId4"/>
          <a:srcRect l="-39392" r="-39392"/>
          <a:stretch>
            <a:fillRect/>
          </a:stretch>
        </p:blipFill>
        <p:spPr bwMode="auto">
          <a:xfrm>
            <a:off x="0" y="191512"/>
            <a:ext cx="2229476" cy="1226126"/>
          </a:xfrm>
          <a:prstGeom prst="rect">
            <a:avLst/>
          </a:prstGeom>
          <a:noFill/>
          <a:ln w="9525">
            <a:noFill/>
            <a:miter lim="800000"/>
            <a:headEnd/>
            <a:tailEnd/>
          </a:ln>
        </p:spPr>
      </p:pic>
      <p:pic>
        <p:nvPicPr>
          <p:cNvPr id="3" name="Picture 2" descr="Pollination 2.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9475" y="4032250"/>
            <a:ext cx="4841189" cy="2546122"/>
          </a:xfrm>
          <a:prstGeom prst="rect">
            <a:avLst/>
          </a:prstGeom>
        </p:spPr>
      </p:pic>
    </p:spTree>
    <p:extLst>
      <p:ext uri="{BB962C8B-B14F-4D97-AF65-F5344CB8AC3E}">
        <p14:creationId xmlns:p14="http://schemas.microsoft.com/office/powerpoint/2010/main" val="2422950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z="4000" dirty="0"/>
              <a:t>Pollination</a:t>
            </a:r>
          </a:p>
        </p:txBody>
      </p:sp>
      <p:sp>
        <p:nvSpPr>
          <p:cNvPr id="48132" name="Slide Number Placeholder 3"/>
          <p:cNvSpPr>
            <a:spLocks noGrp="1"/>
          </p:cNvSpPr>
          <p:nvPr>
            <p:ph type="sldNum" sz="quarter" idx="12"/>
          </p:nvPr>
        </p:nvSpPr>
        <p:spPr bwMode="auto">
          <a:noFill/>
          <a:ln>
            <a:miter lim="800000"/>
            <a:headEnd/>
            <a:tailEnd/>
          </a:ln>
        </p:spPr>
        <p:txBody>
          <a:bodyPr/>
          <a:lstStyle/>
          <a:p>
            <a:fld id="{F90AD41D-0775-4C92-8CA4-99717C615127}" type="slidenum">
              <a:rPr lang="en-US"/>
              <a:pPr/>
              <a:t>41</a:t>
            </a:fld>
            <a:endParaRPr lang="en-US"/>
          </a:p>
        </p:txBody>
      </p:sp>
      <p:pic>
        <p:nvPicPr>
          <p:cNvPr id="5" name="Content Placeholder 3" descr="MasterGardener logo.eps"/>
          <p:cNvPicPr>
            <a:picLocks noChangeAspect="1"/>
          </p:cNvPicPr>
          <p:nvPr/>
        </p:nvPicPr>
        <p:blipFill>
          <a:blip r:embed="rId3"/>
          <a:srcRect l="-39392" r="-39392"/>
          <a:stretch>
            <a:fillRect/>
          </a:stretch>
        </p:blipFill>
        <p:spPr bwMode="auto">
          <a:xfrm>
            <a:off x="0" y="191512"/>
            <a:ext cx="2229476" cy="1226126"/>
          </a:xfrm>
          <a:prstGeom prst="rect">
            <a:avLst/>
          </a:prstGeom>
          <a:noFill/>
          <a:ln w="9525">
            <a:noFill/>
            <a:miter lim="800000"/>
            <a:headEnd/>
            <a:tailEnd/>
          </a:ln>
        </p:spPr>
      </p:pic>
      <p:pic>
        <p:nvPicPr>
          <p:cNvPr id="6" name="Content Placeholder 5" descr="Pollination, pollinators 1.jpg"/>
          <p:cNvPicPr>
            <a:picLocks noGrp="1" noChangeAspect="1"/>
          </p:cNvPicPr>
          <p:nvPr>
            <p:ph idx="1"/>
          </p:nvPr>
        </p:nvPicPr>
        <p:blipFill rotWithShape="1">
          <a:blip r:embed="rId4">
            <a:extLst>
              <a:ext uri="{28A0092B-C50C-407E-A947-70E740481C1C}">
                <a14:useLocalDpi xmlns:a14="http://schemas.microsoft.com/office/drawing/2010/main" val="0"/>
              </a:ext>
            </a:extLst>
          </a:blip>
          <a:srcRect l="-8310" r="8589"/>
          <a:stretch/>
        </p:blipFill>
        <p:spPr>
          <a:xfrm>
            <a:off x="-831273" y="1600200"/>
            <a:ext cx="9975273" cy="4057073"/>
          </a:xfrm>
        </p:spPr>
      </p:pic>
    </p:spTree>
    <p:extLst>
      <p:ext uri="{BB962C8B-B14F-4D97-AF65-F5344CB8AC3E}">
        <p14:creationId xmlns:p14="http://schemas.microsoft.com/office/powerpoint/2010/main" val="1244249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z="4000" dirty="0"/>
              <a:t>Pollination</a:t>
            </a:r>
          </a:p>
        </p:txBody>
      </p:sp>
      <p:sp>
        <p:nvSpPr>
          <p:cNvPr id="48132" name="Slide Number Placeholder 3"/>
          <p:cNvSpPr>
            <a:spLocks noGrp="1"/>
          </p:cNvSpPr>
          <p:nvPr>
            <p:ph type="sldNum" sz="quarter" idx="12"/>
          </p:nvPr>
        </p:nvSpPr>
        <p:spPr bwMode="auto">
          <a:noFill/>
          <a:ln>
            <a:miter lim="800000"/>
            <a:headEnd/>
            <a:tailEnd/>
          </a:ln>
        </p:spPr>
        <p:txBody>
          <a:bodyPr/>
          <a:lstStyle/>
          <a:p>
            <a:fld id="{F90AD41D-0775-4C92-8CA4-99717C615127}" type="slidenum">
              <a:rPr lang="en-US"/>
              <a:pPr/>
              <a:t>42</a:t>
            </a:fld>
            <a:endParaRPr lang="en-US"/>
          </a:p>
        </p:txBody>
      </p:sp>
      <p:pic>
        <p:nvPicPr>
          <p:cNvPr id="5" name="Content Placeholder 3" descr="MasterGardener logo.eps"/>
          <p:cNvPicPr>
            <a:picLocks noChangeAspect="1"/>
          </p:cNvPicPr>
          <p:nvPr/>
        </p:nvPicPr>
        <p:blipFill>
          <a:blip r:embed="rId3"/>
          <a:srcRect l="-39392" r="-39392"/>
          <a:stretch>
            <a:fillRect/>
          </a:stretch>
        </p:blipFill>
        <p:spPr bwMode="auto">
          <a:xfrm>
            <a:off x="0" y="191512"/>
            <a:ext cx="2229476" cy="1226126"/>
          </a:xfrm>
          <a:prstGeom prst="rect">
            <a:avLst/>
          </a:prstGeom>
          <a:noFill/>
          <a:ln w="9525">
            <a:noFill/>
            <a:miter lim="800000"/>
            <a:headEnd/>
            <a:tailEnd/>
          </a:ln>
        </p:spPr>
      </p:pic>
      <p:pic>
        <p:nvPicPr>
          <p:cNvPr id="3" name="Content Placeholder 2" descr="Pollination, bee on fruit flower.jpg"/>
          <p:cNvPicPr>
            <a:picLocks noGrp="1" noChangeAspect="1"/>
          </p:cNvPicPr>
          <p:nvPr>
            <p:ph idx="1"/>
          </p:nvPr>
        </p:nvPicPr>
        <p:blipFill>
          <a:blip r:embed="rId4">
            <a:extLst>
              <a:ext uri="{28A0092B-C50C-407E-A947-70E740481C1C}">
                <a14:useLocalDpi xmlns:a14="http://schemas.microsoft.com/office/drawing/2010/main" val="0"/>
              </a:ext>
            </a:extLst>
          </a:blip>
          <a:srcRect t="12671" b="12671"/>
          <a:stretch>
            <a:fillRect/>
          </a:stretch>
        </p:blipFill>
        <p:spPr>
          <a:xfrm>
            <a:off x="457200" y="1639456"/>
            <a:ext cx="3722255" cy="2493818"/>
          </a:xfrm>
        </p:spPr>
      </p:pic>
      <p:pic>
        <p:nvPicPr>
          <p:cNvPr id="7" name="Picture 6" descr="Pollination, bee in fruit flow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3018" y="1639456"/>
            <a:ext cx="3586018" cy="2493818"/>
          </a:xfrm>
          <a:prstGeom prst="rect">
            <a:avLst/>
          </a:prstGeom>
        </p:spPr>
      </p:pic>
      <p:pic>
        <p:nvPicPr>
          <p:cNvPr id="8" name="Picture 7" descr="Pollinators, CA native be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7818" y="4341091"/>
            <a:ext cx="6818631" cy="2380384"/>
          </a:xfrm>
          <a:prstGeom prst="rect">
            <a:avLst/>
          </a:prstGeom>
        </p:spPr>
      </p:pic>
    </p:spTree>
    <p:extLst>
      <p:ext uri="{BB962C8B-B14F-4D97-AF65-F5344CB8AC3E}">
        <p14:creationId xmlns:p14="http://schemas.microsoft.com/office/powerpoint/2010/main" val="3296689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z="4000" dirty="0"/>
              <a:t>Self-Pollinating</a:t>
            </a:r>
          </a:p>
        </p:txBody>
      </p:sp>
      <p:sp>
        <p:nvSpPr>
          <p:cNvPr id="48132" name="Slide Number Placeholder 3"/>
          <p:cNvSpPr>
            <a:spLocks noGrp="1"/>
          </p:cNvSpPr>
          <p:nvPr>
            <p:ph type="sldNum" sz="quarter" idx="12"/>
          </p:nvPr>
        </p:nvSpPr>
        <p:spPr bwMode="auto">
          <a:noFill/>
          <a:ln>
            <a:miter lim="800000"/>
            <a:headEnd/>
            <a:tailEnd/>
          </a:ln>
        </p:spPr>
        <p:txBody>
          <a:bodyPr/>
          <a:lstStyle/>
          <a:p>
            <a:fld id="{F90AD41D-0775-4C92-8CA4-99717C615127}" type="slidenum">
              <a:rPr lang="en-US"/>
              <a:pPr/>
              <a:t>43</a:t>
            </a:fld>
            <a:endParaRPr lang="en-US"/>
          </a:p>
        </p:txBody>
      </p:sp>
      <p:pic>
        <p:nvPicPr>
          <p:cNvPr id="5" name="Content Placeholder 3" descr="MasterGardener logo.eps"/>
          <p:cNvPicPr>
            <a:picLocks noChangeAspect="1"/>
          </p:cNvPicPr>
          <p:nvPr/>
        </p:nvPicPr>
        <p:blipFill>
          <a:blip r:embed="rId3"/>
          <a:srcRect l="-39392" r="-39392"/>
          <a:stretch>
            <a:fillRect/>
          </a:stretch>
        </p:blipFill>
        <p:spPr bwMode="auto">
          <a:xfrm>
            <a:off x="0" y="191512"/>
            <a:ext cx="2229476" cy="1226126"/>
          </a:xfrm>
          <a:prstGeom prst="rect">
            <a:avLst/>
          </a:prstGeom>
          <a:noFill/>
          <a:ln w="9525">
            <a:noFill/>
            <a:miter lim="800000"/>
            <a:headEnd/>
            <a:tailEnd/>
          </a:ln>
        </p:spPr>
      </p:pic>
      <p:pic>
        <p:nvPicPr>
          <p:cNvPr id="8" name="Content Placeholder 7" descr="Pollination, peach.jpg"/>
          <p:cNvPicPr>
            <a:picLocks noGrp="1" noChangeAspect="1"/>
          </p:cNvPicPr>
          <p:nvPr>
            <p:ph idx="1"/>
          </p:nvPr>
        </p:nvPicPr>
        <p:blipFill>
          <a:blip r:embed="rId4">
            <a:extLst>
              <a:ext uri="{28A0092B-C50C-407E-A947-70E740481C1C}">
                <a14:useLocalDpi xmlns:a14="http://schemas.microsoft.com/office/drawing/2010/main" val="0"/>
              </a:ext>
            </a:extLst>
          </a:blip>
          <a:srcRect t="8753" b="8753"/>
          <a:stretch>
            <a:fillRect/>
          </a:stretch>
        </p:blipFill>
        <p:spPr>
          <a:xfrm>
            <a:off x="457199" y="1600200"/>
            <a:ext cx="2714817" cy="1493045"/>
          </a:xfrm>
        </p:spPr>
      </p:pic>
      <p:pic>
        <p:nvPicPr>
          <p:cNvPr id="9" name="Picture 8" descr="Pollination, persimm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7830" y="1417637"/>
            <a:ext cx="2759364" cy="1910061"/>
          </a:xfrm>
          <a:prstGeom prst="rect">
            <a:avLst/>
          </a:prstGeom>
        </p:spPr>
      </p:pic>
      <p:pic>
        <p:nvPicPr>
          <p:cNvPr id="10" name="Picture 9" descr="Pollination, quinc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8909" y="1417638"/>
            <a:ext cx="2867892" cy="1910061"/>
          </a:xfrm>
          <a:prstGeom prst="rect">
            <a:avLst/>
          </a:prstGeom>
        </p:spPr>
      </p:pic>
      <p:pic>
        <p:nvPicPr>
          <p:cNvPr id="11" name="Picture 10" descr="Pollination, pomegranat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226" y="3403599"/>
            <a:ext cx="3238500" cy="2669309"/>
          </a:xfrm>
          <a:prstGeom prst="rect">
            <a:avLst/>
          </a:prstGeom>
        </p:spPr>
      </p:pic>
      <p:pic>
        <p:nvPicPr>
          <p:cNvPr id="12" name="Picture 11" descr="Pollination, fig.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5224" y="3664526"/>
            <a:ext cx="4175976" cy="2177473"/>
          </a:xfrm>
          <a:prstGeom prst="rect">
            <a:avLst/>
          </a:prstGeom>
        </p:spPr>
      </p:pic>
    </p:spTree>
    <p:extLst>
      <p:ext uri="{BB962C8B-B14F-4D97-AF65-F5344CB8AC3E}">
        <p14:creationId xmlns:p14="http://schemas.microsoft.com/office/powerpoint/2010/main" val="1057326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z="4000" dirty="0"/>
              <a:t>Self-Sterile</a:t>
            </a:r>
          </a:p>
        </p:txBody>
      </p:sp>
      <p:sp>
        <p:nvSpPr>
          <p:cNvPr id="48132" name="Slide Number Placeholder 3"/>
          <p:cNvSpPr>
            <a:spLocks noGrp="1"/>
          </p:cNvSpPr>
          <p:nvPr>
            <p:ph type="sldNum" sz="quarter" idx="12"/>
          </p:nvPr>
        </p:nvSpPr>
        <p:spPr bwMode="auto">
          <a:noFill/>
          <a:ln>
            <a:miter lim="800000"/>
            <a:headEnd/>
            <a:tailEnd/>
          </a:ln>
        </p:spPr>
        <p:txBody>
          <a:bodyPr/>
          <a:lstStyle/>
          <a:p>
            <a:fld id="{F90AD41D-0775-4C92-8CA4-99717C615127}" type="slidenum">
              <a:rPr lang="en-US"/>
              <a:pPr/>
              <a:t>44</a:t>
            </a:fld>
            <a:endParaRPr lang="en-US"/>
          </a:p>
        </p:txBody>
      </p:sp>
      <p:pic>
        <p:nvPicPr>
          <p:cNvPr id="5" name="Content Placeholder 3" descr="MasterGardener logo.eps"/>
          <p:cNvPicPr>
            <a:picLocks noChangeAspect="1"/>
          </p:cNvPicPr>
          <p:nvPr/>
        </p:nvPicPr>
        <p:blipFill>
          <a:blip r:embed="rId3"/>
          <a:srcRect l="-39392" r="-39392"/>
          <a:stretch>
            <a:fillRect/>
          </a:stretch>
        </p:blipFill>
        <p:spPr bwMode="auto">
          <a:xfrm>
            <a:off x="0" y="191512"/>
            <a:ext cx="2229476" cy="1226126"/>
          </a:xfrm>
          <a:prstGeom prst="rect">
            <a:avLst/>
          </a:prstGeom>
          <a:noFill/>
          <a:ln w="9525">
            <a:noFill/>
            <a:miter lim="800000"/>
            <a:headEnd/>
            <a:tailEnd/>
          </a:ln>
        </p:spPr>
      </p:pic>
      <p:pic>
        <p:nvPicPr>
          <p:cNvPr id="2" name="Content Placeholder 1" descr="Pollination, self-sterile.jpg"/>
          <p:cNvPicPr>
            <a:picLocks noGrp="1" noChangeAspect="1"/>
          </p:cNvPicPr>
          <p:nvPr>
            <p:ph idx="1"/>
          </p:nvPr>
        </p:nvPicPr>
        <p:blipFill rotWithShape="1">
          <a:blip r:embed="rId4">
            <a:extLst>
              <a:ext uri="{28A0092B-C50C-407E-A947-70E740481C1C}">
                <a14:useLocalDpi xmlns:a14="http://schemas.microsoft.com/office/drawing/2010/main" val="0"/>
              </a:ext>
            </a:extLst>
          </a:blip>
          <a:srcRect t="532" b="6034"/>
          <a:stretch/>
        </p:blipFill>
        <p:spPr>
          <a:xfrm>
            <a:off x="1034472" y="1332345"/>
            <a:ext cx="2914074" cy="2722746"/>
          </a:xfrm>
        </p:spPr>
      </p:pic>
      <p:pic>
        <p:nvPicPr>
          <p:cNvPr id="3" name="Picture 2" descr="Pollination, sweet cherr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4426" y="1332345"/>
            <a:ext cx="2722746" cy="2722746"/>
          </a:xfrm>
          <a:prstGeom prst="rect">
            <a:avLst/>
          </a:prstGeom>
        </p:spPr>
      </p:pic>
      <p:pic>
        <p:nvPicPr>
          <p:cNvPr id="4" name="Picture 3" descr="Pollination, nut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032" y="4133850"/>
            <a:ext cx="3670300" cy="2222500"/>
          </a:xfrm>
          <a:prstGeom prst="rect">
            <a:avLst/>
          </a:prstGeom>
        </p:spPr>
      </p:pic>
      <p:pic>
        <p:nvPicPr>
          <p:cNvPr id="6" name="Picture 5" descr="Pollination, blueberri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6868" y="4133850"/>
            <a:ext cx="3418622" cy="1963305"/>
          </a:xfrm>
          <a:prstGeom prst="rect">
            <a:avLst/>
          </a:prstGeom>
        </p:spPr>
      </p:pic>
    </p:spTree>
    <p:extLst>
      <p:ext uri="{BB962C8B-B14F-4D97-AF65-F5344CB8AC3E}">
        <p14:creationId xmlns:p14="http://schemas.microsoft.com/office/powerpoint/2010/main" val="2379223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z="4000" dirty="0"/>
              <a:t>        What’s a Home Gardener to do?</a:t>
            </a:r>
          </a:p>
        </p:txBody>
      </p:sp>
      <p:sp>
        <p:nvSpPr>
          <p:cNvPr id="48132" name="Slide Number Placeholder 3"/>
          <p:cNvSpPr>
            <a:spLocks noGrp="1"/>
          </p:cNvSpPr>
          <p:nvPr>
            <p:ph type="sldNum" sz="quarter" idx="12"/>
          </p:nvPr>
        </p:nvSpPr>
        <p:spPr bwMode="auto">
          <a:noFill/>
          <a:ln>
            <a:miter lim="800000"/>
            <a:headEnd/>
            <a:tailEnd/>
          </a:ln>
        </p:spPr>
        <p:txBody>
          <a:bodyPr/>
          <a:lstStyle/>
          <a:p>
            <a:fld id="{F90AD41D-0775-4C92-8CA4-99717C615127}" type="slidenum">
              <a:rPr lang="en-US"/>
              <a:pPr/>
              <a:t>45</a:t>
            </a:fld>
            <a:endParaRPr lang="en-US"/>
          </a:p>
        </p:txBody>
      </p:sp>
      <p:pic>
        <p:nvPicPr>
          <p:cNvPr id="5" name="Content Placeholder 3" descr="MasterGardener logo.eps"/>
          <p:cNvPicPr>
            <a:picLocks noChangeAspect="1"/>
          </p:cNvPicPr>
          <p:nvPr/>
        </p:nvPicPr>
        <p:blipFill>
          <a:blip r:embed="rId3"/>
          <a:srcRect l="-39392" r="-39392"/>
          <a:stretch>
            <a:fillRect/>
          </a:stretch>
        </p:blipFill>
        <p:spPr bwMode="auto">
          <a:xfrm>
            <a:off x="-415636" y="191512"/>
            <a:ext cx="2229476" cy="1226126"/>
          </a:xfrm>
          <a:prstGeom prst="rect">
            <a:avLst/>
          </a:prstGeom>
          <a:noFill/>
          <a:ln w="9525">
            <a:noFill/>
            <a:miter lim="800000"/>
            <a:headEnd/>
            <a:tailEnd/>
          </a:ln>
        </p:spPr>
      </p:pic>
      <p:sp>
        <p:nvSpPr>
          <p:cNvPr id="7" name="Content Placeholder 6"/>
          <p:cNvSpPr>
            <a:spLocks noGrp="1"/>
          </p:cNvSpPr>
          <p:nvPr>
            <p:ph idx="1"/>
          </p:nvPr>
        </p:nvSpPr>
        <p:spPr/>
        <p:txBody>
          <a:bodyPr/>
          <a:lstStyle/>
          <a:p>
            <a:r>
              <a:rPr lang="en-US" dirty="0"/>
              <a:t>Read the tag!</a:t>
            </a:r>
          </a:p>
          <a:p>
            <a:endParaRPr lang="en-US" dirty="0"/>
          </a:p>
        </p:txBody>
      </p:sp>
      <p:pic>
        <p:nvPicPr>
          <p:cNvPr id="2" name="Picture 1" descr="Pollination, hang ta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6909" y="2260311"/>
            <a:ext cx="6373091" cy="4461164"/>
          </a:xfrm>
          <a:prstGeom prst="rect">
            <a:avLst/>
          </a:prstGeom>
        </p:spPr>
      </p:pic>
    </p:spTree>
    <p:extLst>
      <p:ext uri="{BB962C8B-B14F-4D97-AF65-F5344CB8AC3E}">
        <p14:creationId xmlns:p14="http://schemas.microsoft.com/office/powerpoint/2010/main" val="3182560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itle 2"/>
          <p:cNvSpPr>
            <a:spLocks noGrp="1"/>
          </p:cNvSpPr>
          <p:nvPr>
            <p:ph type="title"/>
          </p:nvPr>
        </p:nvSpPr>
        <p:spPr>
          <a:xfrm>
            <a:off x="762000" y="274638"/>
            <a:ext cx="8229600" cy="1143000"/>
          </a:xfrm>
        </p:spPr>
        <p:txBody>
          <a:bodyPr/>
          <a:lstStyle/>
          <a:p>
            <a:r>
              <a:rPr lang="en-US" dirty="0"/>
              <a:t>1</a:t>
            </a:r>
            <a:r>
              <a:rPr lang="en-US" baseline="30000" dirty="0"/>
              <a:t>st</a:t>
            </a:r>
            <a:r>
              <a:rPr lang="en-US" dirty="0"/>
              <a:t> Step – Read the Tags</a:t>
            </a: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1" y="1862956"/>
            <a:ext cx="7642260" cy="4075506"/>
          </a:xfrm>
          <a:prstGeom prst="rect">
            <a:avLst/>
          </a:prstGeom>
        </p:spPr>
      </p:pic>
      <p:sp>
        <p:nvSpPr>
          <p:cNvPr id="3" name="TextBox 2"/>
          <p:cNvSpPr txBox="1"/>
          <p:nvPr/>
        </p:nvSpPr>
        <p:spPr>
          <a:xfrm>
            <a:off x="854469" y="1417638"/>
            <a:ext cx="7642260" cy="523220"/>
          </a:xfrm>
          <a:prstGeom prst="rect">
            <a:avLst/>
          </a:prstGeom>
          <a:noFill/>
        </p:spPr>
        <p:txBody>
          <a:bodyPr wrap="square" rtlCol="0">
            <a:spAutoFit/>
          </a:bodyPr>
          <a:lstStyle/>
          <a:p>
            <a:pPr algn="ctr"/>
            <a:r>
              <a:rPr lang="en-US" sz="2800" dirty="0">
                <a:latin typeface="+mn-lt"/>
              </a:rPr>
              <a:t>Top tag describes the variety</a:t>
            </a:r>
          </a:p>
        </p:txBody>
      </p:sp>
      <p:sp>
        <p:nvSpPr>
          <p:cNvPr id="5" name="TextBox 4"/>
          <p:cNvSpPr txBox="1"/>
          <p:nvPr/>
        </p:nvSpPr>
        <p:spPr>
          <a:xfrm>
            <a:off x="762001" y="5985122"/>
            <a:ext cx="7642259" cy="584775"/>
          </a:xfrm>
          <a:prstGeom prst="rect">
            <a:avLst/>
          </a:prstGeom>
          <a:noFill/>
        </p:spPr>
        <p:txBody>
          <a:bodyPr wrap="square" rtlCol="0">
            <a:spAutoFit/>
          </a:bodyPr>
          <a:lstStyle/>
          <a:p>
            <a:pPr algn="ctr"/>
            <a:r>
              <a:rPr lang="en-US" sz="3200" dirty="0">
                <a:latin typeface="+mn-lt"/>
              </a:rPr>
              <a:t>Bottom tag describes the rootstock</a:t>
            </a:r>
          </a:p>
        </p:txBody>
      </p:sp>
    </p:spTree>
    <p:extLst>
      <p:ext uri="{BB962C8B-B14F-4D97-AF65-F5344CB8AC3E}">
        <p14:creationId xmlns:p14="http://schemas.microsoft.com/office/powerpoint/2010/main" val="3295356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z="4000" dirty="0"/>
              <a:t>        What’s a Home Gardener to do?</a:t>
            </a:r>
          </a:p>
        </p:txBody>
      </p:sp>
      <p:sp>
        <p:nvSpPr>
          <p:cNvPr id="48132" name="Slide Number Placeholder 3"/>
          <p:cNvSpPr>
            <a:spLocks noGrp="1"/>
          </p:cNvSpPr>
          <p:nvPr>
            <p:ph type="sldNum" sz="quarter" idx="12"/>
          </p:nvPr>
        </p:nvSpPr>
        <p:spPr bwMode="auto">
          <a:noFill/>
          <a:ln>
            <a:miter lim="800000"/>
            <a:headEnd/>
            <a:tailEnd/>
          </a:ln>
        </p:spPr>
        <p:txBody>
          <a:bodyPr/>
          <a:lstStyle/>
          <a:p>
            <a:fld id="{F90AD41D-0775-4C92-8CA4-99717C615127}" type="slidenum">
              <a:rPr lang="en-US"/>
              <a:pPr/>
              <a:t>47</a:t>
            </a:fld>
            <a:endParaRPr lang="en-US"/>
          </a:p>
        </p:txBody>
      </p:sp>
      <p:pic>
        <p:nvPicPr>
          <p:cNvPr id="5" name="Content Placeholder 3" descr="MasterGardener logo.eps"/>
          <p:cNvPicPr>
            <a:picLocks noChangeAspect="1"/>
          </p:cNvPicPr>
          <p:nvPr/>
        </p:nvPicPr>
        <p:blipFill>
          <a:blip r:embed="rId3"/>
          <a:srcRect l="-39392" r="-39392"/>
          <a:stretch>
            <a:fillRect/>
          </a:stretch>
        </p:blipFill>
        <p:spPr bwMode="auto">
          <a:xfrm>
            <a:off x="-415636" y="191512"/>
            <a:ext cx="2229476" cy="1226126"/>
          </a:xfrm>
          <a:prstGeom prst="rect">
            <a:avLst/>
          </a:prstGeom>
          <a:noFill/>
          <a:ln w="9525">
            <a:noFill/>
            <a:miter lim="800000"/>
            <a:headEnd/>
            <a:tailEnd/>
          </a:ln>
        </p:spPr>
      </p:pic>
      <p:sp>
        <p:nvSpPr>
          <p:cNvPr id="7" name="Content Placeholder 6"/>
          <p:cNvSpPr>
            <a:spLocks noGrp="1"/>
          </p:cNvSpPr>
          <p:nvPr>
            <p:ph idx="1"/>
          </p:nvPr>
        </p:nvSpPr>
        <p:spPr/>
        <p:txBody>
          <a:bodyPr/>
          <a:lstStyle/>
          <a:p>
            <a:r>
              <a:rPr lang="en-US" i="1" dirty="0"/>
              <a:t>Learn about what you want to plant</a:t>
            </a:r>
          </a:p>
          <a:p>
            <a:r>
              <a:rPr lang="en-US" dirty="0"/>
              <a:t>What’s in the neighborhood?</a:t>
            </a:r>
          </a:p>
          <a:p>
            <a:r>
              <a:rPr lang="en-US" dirty="0"/>
              <a:t>Plant a pollinator in your garden</a:t>
            </a:r>
          </a:p>
          <a:p>
            <a:r>
              <a:rPr lang="en-US" dirty="0"/>
              <a:t>Graft a cultivar that will provide pollen</a:t>
            </a:r>
          </a:p>
          <a:p>
            <a:r>
              <a:rPr lang="en-US" dirty="0"/>
              <a:t>Check University publications</a:t>
            </a:r>
          </a:p>
          <a:p>
            <a:r>
              <a:rPr lang="en-US" dirty="0"/>
              <a:t>Visit commercial nurseries—Read the tag!</a:t>
            </a:r>
          </a:p>
          <a:p>
            <a:endParaRPr lang="en-US" dirty="0"/>
          </a:p>
        </p:txBody>
      </p:sp>
    </p:spTree>
    <p:extLst>
      <p:ext uri="{BB962C8B-B14F-4D97-AF65-F5344CB8AC3E}">
        <p14:creationId xmlns:p14="http://schemas.microsoft.com/office/powerpoint/2010/main" val="40377586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z="4000" dirty="0"/>
              <a:t>        What else can you do?</a:t>
            </a:r>
          </a:p>
        </p:txBody>
      </p:sp>
      <p:sp>
        <p:nvSpPr>
          <p:cNvPr id="48132" name="Slide Number Placeholder 3"/>
          <p:cNvSpPr>
            <a:spLocks noGrp="1"/>
          </p:cNvSpPr>
          <p:nvPr>
            <p:ph type="sldNum" sz="quarter" idx="12"/>
          </p:nvPr>
        </p:nvSpPr>
        <p:spPr bwMode="auto">
          <a:noFill/>
          <a:ln>
            <a:miter lim="800000"/>
            <a:headEnd/>
            <a:tailEnd/>
          </a:ln>
        </p:spPr>
        <p:txBody>
          <a:bodyPr/>
          <a:lstStyle/>
          <a:p>
            <a:fld id="{F90AD41D-0775-4C92-8CA4-99717C615127}" type="slidenum">
              <a:rPr lang="en-US"/>
              <a:pPr/>
              <a:t>48</a:t>
            </a:fld>
            <a:endParaRPr lang="en-US"/>
          </a:p>
        </p:txBody>
      </p:sp>
      <p:pic>
        <p:nvPicPr>
          <p:cNvPr id="5" name="Content Placeholder 3" descr="MasterGardener logo.eps"/>
          <p:cNvPicPr>
            <a:picLocks noChangeAspect="1"/>
          </p:cNvPicPr>
          <p:nvPr/>
        </p:nvPicPr>
        <p:blipFill>
          <a:blip r:embed="rId3"/>
          <a:srcRect l="-39392" r="-39392"/>
          <a:stretch>
            <a:fillRect/>
          </a:stretch>
        </p:blipFill>
        <p:spPr bwMode="auto">
          <a:xfrm>
            <a:off x="-415636" y="191512"/>
            <a:ext cx="2229476" cy="1226126"/>
          </a:xfrm>
          <a:prstGeom prst="rect">
            <a:avLst/>
          </a:prstGeom>
          <a:noFill/>
          <a:ln w="9525">
            <a:noFill/>
            <a:miter lim="800000"/>
            <a:headEnd/>
            <a:tailEnd/>
          </a:ln>
        </p:spPr>
      </p:pic>
      <p:sp>
        <p:nvSpPr>
          <p:cNvPr id="7" name="Content Placeholder 6"/>
          <p:cNvSpPr>
            <a:spLocks noGrp="1"/>
          </p:cNvSpPr>
          <p:nvPr>
            <p:ph idx="1"/>
          </p:nvPr>
        </p:nvSpPr>
        <p:spPr>
          <a:xfrm>
            <a:off x="457200" y="1600200"/>
            <a:ext cx="8229600" cy="5121275"/>
          </a:xfrm>
        </p:spPr>
        <p:txBody>
          <a:bodyPr/>
          <a:lstStyle/>
          <a:p>
            <a:r>
              <a:rPr lang="en-US" dirty="0"/>
              <a:t>Make sure you have bees!</a:t>
            </a:r>
          </a:p>
          <a:p>
            <a:endParaRPr lang="en-US" dirty="0"/>
          </a:p>
        </p:txBody>
      </p:sp>
      <p:pic>
        <p:nvPicPr>
          <p:cNvPr id="2" name="Picture 1" descr="Pollination, hedgerow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801" y="2470727"/>
            <a:ext cx="4064000" cy="3048000"/>
          </a:xfrm>
          <a:prstGeom prst="rect">
            <a:avLst/>
          </a:prstGeom>
        </p:spPr>
      </p:pic>
      <p:pic>
        <p:nvPicPr>
          <p:cNvPr id="3" name="Picture 2" descr="Pollination, native plant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727" y="2470727"/>
            <a:ext cx="4017818" cy="3048000"/>
          </a:xfrm>
          <a:prstGeom prst="rect">
            <a:avLst/>
          </a:prstGeom>
        </p:spPr>
      </p:pic>
    </p:spTree>
    <p:extLst>
      <p:ext uri="{BB962C8B-B14F-4D97-AF65-F5344CB8AC3E}">
        <p14:creationId xmlns:p14="http://schemas.microsoft.com/office/powerpoint/2010/main" val="35759036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really important?	</a:t>
            </a:r>
          </a:p>
        </p:txBody>
      </p:sp>
      <p:sp>
        <p:nvSpPr>
          <p:cNvPr id="3" name="Content Placeholder 2"/>
          <p:cNvSpPr>
            <a:spLocks noGrp="1"/>
          </p:cNvSpPr>
          <p:nvPr>
            <p:ph idx="1"/>
          </p:nvPr>
        </p:nvSpPr>
        <p:spPr/>
        <p:txBody>
          <a:bodyPr/>
          <a:lstStyle/>
          <a:p>
            <a:r>
              <a:rPr lang="en-US" dirty="0"/>
              <a:t>Helen’s points:</a:t>
            </a:r>
          </a:p>
          <a:p>
            <a:pPr lvl="1"/>
            <a:r>
              <a:rPr lang="en-US" dirty="0"/>
              <a:t>Climate</a:t>
            </a:r>
          </a:p>
          <a:p>
            <a:pPr lvl="1"/>
            <a:r>
              <a:rPr lang="en-US" dirty="0"/>
              <a:t>Space</a:t>
            </a:r>
          </a:p>
          <a:p>
            <a:pPr lvl="1"/>
            <a:r>
              <a:rPr lang="en-US" dirty="0"/>
              <a:t>Chill</a:t>
            </a:r>
          </a:p>
          <a:p>
            <a:pPr lvl="1"/>
            <a:r>
              <a:rPr lang="en-US" dirty="0"/>
              <a:t>Root stock</a:t>
            </a:r>
          </a:p>
          <a:p>
            <a:r>
              <a:rPr lang="en-US" dirty="0"/>
              <a:t>Jan’s points:</a:t>
            </a:r>
          </a:p>
          <a:p>
            <a:pPr lvl="1"/>
            <a:r>
              <a:rPr lang="en-US" dirty="0"/>
              <a:t>Pollination</a:t>
            </a:r>
          </a:p>
          <a:p>
            <a:pPr lvl="1"/>
            <a:r>
              <a:rPr lang="en-US" dirty="0"/>
              <a:t>Bees, and Flowers</a:t>
            </a:r>
          </a:p>
          <a:p>
            <a:pPr marL="457200" lvl="1" indent="0">
              <a:buNone/>
            </a:pPr>
            <a:endParaRPr lang="en-US" dirty="0"/>
          </a:p>
        </p:txBody>
      </p:sp>
      <p:pic>
        <p:nvPicPr>
          <p:cNvPr id="4" name="Content Placeholder 3" descr="MasterGardener logo.eps"/>
          <p:cNvPicPr>
            <a:picLocks noChangeAspect="1"/>
          </p:cNvPicPr>
          <p:nvPr/>
        </p:nvPicPr>
        <p:blipFill>
          <a:blip r:embed="rId3"/>
          <a:srcRect l="-39392" r="-39392"/>
          <a:stretch>
            <a:fillRect/>
          </a:stretch>
        </p:blipFill>
        <p:spPr bwMode="auto">
          <a:xfrm>
            <a:off x="-212436" y="195984"/>
            <a:ext cx="2221345" cy="1221654"/>
          </a:xfrm>
          <a:prstGeom prst="rect">
            <a:avLst/>
          </a:prstGeom>
          <a:noFill/>
          <a:ln w="9525">
            <a:noFill/>
            <a:miter lim="800000"/>
            <a:headEnd/>
            <a:tailEnd/>
          </a:ln>
        </p:spPr>
      </p:pic>
    </p:spTree>
    <p:extLst>
      <p:ext uri="{BB962C8B-B14F-4D97-AF65-F5344CB8AC3E}">
        <p14:creationId xmlns:p14="http://schemas.microsoft.com/office/powerpoint/2010/main" val="2713493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84727" y="274637"/>
            <a:ext cx="8502073" cy="1638839"/>
          </a:xfrm>
        </p:spPr>
        <p:txBody>
          <a:bodyPr/>
          <a:lstStyle/>
          <a:p>
            <a:pPr eaLnBrk="1" hangingPunct="1"/>
            <a:r>
              <a:rPr lang="en-US" dirty="0"/>
              <a:t>       Fruit Tree Selection and Planting</a:t>
            </a:r>
            <a:br>
              <a:rPr lang="en-US" dirty="0"/>
            </a:br>
            <a:r>
              <a:rPr lang="en-US" dirty="0"/>
              <a:t>November 18, 2017</a:t>
            </a:r>
          </a:p>
        </p:txBody>
      </p:sp>
      <p:sp>
        <p:nvSpPr>
          <p:cNvPr id="7171" name="Content Placeholder 2"/>
          <p:cNvSpPr>
            <a:spLocks noGrp="1"/>
          </p:cNvSpPr>
          <p:nvPr>
            <p:ph idx="1"/>
          </p:nvPr>
        </p:nvSpPr>
        <p:spPr>
          <a:xfrm>
            <a:off x="457200" y="1913476"/>
            <a:ext cx="8229600" cy="4605233"/>
          </a:xfrm>
        </p:spPr>
        <p:txBody>
          <a:bodyPr/>
          <a:lstStyle/>
          <a:p>
            <a:pPr eaLnBrk="1" hangingPunct="1"/>
            <a:r>
              <a:rPr lang="en-US" dirty="0"/>
              <a:t>Site Considerations:  Helen </a:t>
            </a:r>
            <a:r>
              <a:rPr lang="en-US" dirty="0" err="1"/>
              <a:t>Dake</a:t>
            </a:r>
            <a:endParaRPr lang="en-US" dirty="0"/>
          </a:p>
          <a:p>
            <a:pPr eaLnBrk="1" hangingPunct="1"/>
            <a:r>
              <a:rPr lang="en-US" dirty="0"/>
              <a:t>Tree Selection and Varieties:  Helen </a:t>
            </a:r>
            <a:r>
              <a:rPr lang="en-US" dirty="0" err="1"/>
              <a:t>Dake</a:t>
            </a:r>
            <a:endParaRPr lang="en-US" dirty="0"/>
          </a:p>
          <a:p>
            <a:pPr eaLnBrk="1" hangingPunct="1"/>
            <a:r>
              <a:rPr lang="en-US" dirty="0"/>
              <a:t> Pollination:  Jan Hughes</a:t>
            </a:r>
          </a:p>
          <a:p>
            <a:pPr eaLnBrk="1" hangingPunct="1"/>
            <a:r>
              <a:rPr lang="en-US" dirty="0"/>
              <a:t>Soil Preparation and Planting:  Gayle Nelson</a:t>
            </a:r>
          </a:p>
          <a:p>
            <a:pPr eaLnBrk="1" hangingPunct="1"/>
            <a:r>
              <a:rPr lang="en-US" dirty="0"/>
              <a:t>Post planting care, pests, disease:  </a:t>
            </a:r>
          </a:p>
          <a:p>
            <a:pPr marL="0" indent="0" eaLnBrk="1" hangingPunct="1">
              <a:buNone/>
            </a:pPr>
            <a:r>
              <a:rPr lang="en-US" dirty="0"/>
              <a:t>	Meredith </a:t>
            </a:r>
            <a:r>
              <a:rPr lang="en-US" dirty="0" err="1"/>
              <a:t>Lavene</a:t>
            </a:r>
            <a:endParaRPr lang="en-US" dirty="0"/>
          </a:p>
        </p:txBody>
      </p:sp>
      <p:pic>
        <p:nvPicPr>
          <p:cNvPr id="4" name="Content Placeholder 3" descr="MasterGardener logo.eps"/>
          <p:cNvPicPr>
            <a:picLocks noChangeAspect="1"/>
          </p:cNvPicPr>
          <p:nvPr/>
        </p:nvPicPr>
        <p:blipFill>
          <a:blip r:embed="rId3"/>
          <a:srcRect l="-39392" r="-39392"/>
          <a:stretch>
            <a:fillRect/>
          </a:stretch>
        </p:blipFill>
        <p:spPr bwMode="auto">
          <a:xfrm>
            <a:off x="-436418" y="356957"/>
            <a:ext cx="2260600" cy="1243243"/>
          </a:xfrm>
          <a:prstGeom prst="rect">
            <a:avLst/>
          </a:prstGeom>
          <a:noFill/>
          <a:ln w="9525">
            <a:noFill/>
            <a:miter lim="800000"/>
            <a:headEnd/>
            <a:tailEnd/>
          </a:ln>
        </p:spPr>
      </p:pic>
    </p:spTree>
    <p:extLst>
      <p:ext uri="{BB962C8B-B14F-4D97-AF65-F5344CB8AC3E}">
        <p14:creationId xmlns:p14="http://schemas.microsoft.com/office/powerpoint/2010/main" val="31696445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sz="4000" dirty="0"/>
              <a:t>Planting Fruit Trees</a:t>
            </a:r>
          </a:p>
        </p:txBody>
      </p:sp>
      <p:sp>
        <p:nvSpPr>
          <p:cNvPr id="43011" name="Subtitle 2"/>
          <p:cNvSpPr>
            <a:spLocks noGrp="1"/>
          </p:cNvSpPr>
          <p:nvPr>
            <p:ph idx="1"/>
          </p:nvPr>
        </p:nvSpPr>
        <p:spPr>
          <a:xfrm>
            <a:off x="1017141" y="1763535"/>
            <a:ext cx="7762125" cy="3671494"/>
          </a:xfrm>
        </p:spPr>
        <p:txBody>
          <a:bodyPr/>
          <a:lstStyle/>
          <a:p>
            <a:pPr eaLnBrk="1" hangingPunct="1"/>
            <a:r>
              <a:rPr lang="en-US" dirty="0"/>
              <a:t>Be excited about your tree!</a:t>
            </a:r>
          </a:p>
          <a:p>
            <a:pPr eaLnBrk="1" hangingPunct="1"/>
            <a:r>
              <a:rPr lang="en-US" dirty="0"/>
              <a:t>Know your soil, and your drainage</a:t>
            </a:r>
          </a:p>
          <a:p>
            <a:pPr eaLnBrk="1" hangingPunct="1"/>
            <a:r>
              <a:rPr lang="en-US" dirty="0"/>
              <a:t>Prepping the soil</a:t>
            </a:r>
          </a:p>
          <a:p>
            <a:pPr eaLnBrk="1" hangingPunct="1"/>
            <a:r>
              <a:rPr lang="en-US" dirty="0"/>
              <a:t>Planting a bare root fruit tree</a:t>
            </a:r>
          </a:p>
          <a:p>
            <a:pPr eaLnBrk="1" hangingPunct="1"/>
            <a:r>
              <a:rPr lang="en-US" dirty="0"/>
              <a:t>Planting a container grown fruit tree</a:t>
            </a: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1961519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450078"/>
            <a:ext cx="8229600" cy="722140"/>
          </a:xfrm>
        </p:spPr>
        <p:txBody>
          <a:bodyPr/>
          <a:lstStyle/>
          <a:p>
            <a:r>
              <a:rPr lang="en-US" sz="4000" dirty="0"/>
              <a:t>         Fruit Trees</a:t>
            </a:r>
          </a:p>
        </p:txBody>
      </p:sp>
      <p:sp>
        <p:nvSpPr>
          <p:cNvPr id="45059" name="Content Placeholder 2"/>
          <p:cNvSpPr>
            <a:spLocks noGrp="1"/>
          </p:cNvSpPr>
          <p:nvPr>
            <p:ph idx="1"/>
          </p:nvPr>
        </p:nvSpPr>
        <p:spPr>
          <a:xfrm>
            <a:off x="1972638" y="1527221"/>
            <a:ext cx="6323507" cy="4303329"/>
          </a:xfrm>
        </p:spPr>
        <p:txBody>
          <a:bodyPr/>
          <a:lstStyle/>
          <a:p>
            <a:pPr marL="0" indent="0">
              <a:buNone/>
            </a:pPr>
            <a:r>
              <a:rPr lang="en-US" dirty="0"/>
              <a:t>Type</a:t>
            </a:r>
          </a:p>
          <a:p>
            <a:pPr lvl="1">
              <a:buFont typeface="Arial"/>
              <a:buChar char="•"/>
            </a:pPr>
            <a:r>
              <a:rPr lang="en-US" dirty="0"/>
              <a:t>Bare root</a:t>
            </a:r>
          </a:p>
          <a:p>
            <a:pPr lvl="1">
              <a:buFont typeface="Arial"/>
              <a:buChar char="•"/>
            </a:pPr>
            <a:r>
              <a:rPr lang="en-US" dirty="0"/>
              <a:t>Container grown</a:t>
            </a:r>
          </a:p>
          <a:p>
            <a:pPr marL="0" indent="0">
              <a:buNone/>
            </a:pPr>
            <a:r>
              <a:rPr lang="en-US" dirty="0"/>
              <a:t>Best varieties for clay soil</a:t>
            </a:r>
            <a:endParaRPr lang="en-US" sz="2000" dirty="0"/>
          </a:p>
          <a:p>
            <a:pPr lvl="1">
              <a:buFont typeface="Arial"/>
              <a:buChar char="•"/>
            </a:pPr>
            <a:r>
              <a:rPr lang="en-US" dirty="0"/>
              <a:t>Apple</a:t>
            </a:r>
          </a:p>
          <a:p>
            <a:pPr lvl="1">
              <a:buFont typeface="Arial"/>
              <a:buChar char="•"/>
            </a:pPr>
            <a:r>
              <a:rPr lang="en-US" dirty="0"/>
              <a:t>Fig</a:t>
            </a:r>
          </a:p>
          <a:p>
            <a:pPr lvl="1">
              <a:buFont typeface="Arial"/>
              <a:buChar char="•"/>
            </a:pPr>
            <a:r>
              <a:rPr lang="en-US" dirty="0"/>
              <a:t>Pear</a:t>
            </a:r>
          </a:p>
          <a:p>
            <a:pPr lvl="1">
              <a:buFont typeface="Arial"/>
              <a:buChar char="•"/>
            </a:pPr>
            <a:r>
              <a:rPr lang="en-US" dirty="0"/>
              <a:t>Persimmon</a:t>
            </a:r>
          </a:p>
        </p:txBody>
      </p:sp>
      <p:pic>
        <p:nvPicPr>
          <p:cNvPr id="6"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
        <p:nvSpPr>
          <p:cNvPr id="3" name="TextBox 2"/>
          <p:cNvSpPr txBox="1"/>
          <p:nvPr/>
        </p:nvSpPr>
        <p:spPr>
          <a:xfrm>
            <a:off x="5239821" y="4068567"/>
            <a:ext cx="3672617" cy="1661993"/>
          </a:xfrm>
          <a:prstGeom prst="rect">
            <a:avLst/>
          </a:prstGeom>
          <a:noFill/>
        </p:spPr>
        <p:txBody>
          <a:bodyPr wrap="square" rtlCol="0">
            <a:spAutoFit/>
          </a:bodyPr>
          <a:lstStyle/>
          <a:p>
            <a:pPr marL="457200" indent="-457200">
              <a:buFont typeface="Arial"/>
              <a:buChar char="•"/>
            </a:pPr>
            <a:r>
              <a:rPr lang="en-US" sz="2800" dirty="0">
                <a:latin typeface="+mn-lt"/>
              </a:rPr>
              <a:t>Plum and Pluot</a:t>
            </a:r>
          </a:p>
          <a:p>
            <a:pPr marL="457200" indent="-457200">
              <a:buFont typeface="Arial"/>
              <a:buChar char="•"/>
            </a:pPr>
            <a:r>
              <a:rPr lang="en-US" sz="2800" dirty="0">
                <a:latin typeface="+mn-lt"/>
              </a:rPr>
              <a:t>Pomegranate</a:t>
            </a:r>
          </a:p>
          <a:p>
            <a:pPr marL="457200" indent="-457200">
              <a:buFont typeface="Arial"/>
              <a:buChar char="•"/>
            </a:pPr>
            <a:r>
              <a:rPr lang="en-US" sz="2800" dirty="0">
                <a:latin typeface="+mn-lt"/>
              </a:rPr>
              <a:t>Quince</a:t>
            </a:r>
          </a:p>
          <a:p>
            <a:endParaRPr lang="en-US" dirty="0"/>
          </a:p>
        </p:txBody>
      </p:sp>
    </p:spTree>
    <p:extLst>
      <p:ext uri="{BB962C8B-B14F-4D97-AF65-F5344CB8AC3E}">
        <p14:creationId xmlns:p14="http://schemas.microsoft.com/office/powerpoint/2010/main" val="184552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504566" y="395879"/>
            <a:ext cx="8229600" cy="623286"/>
          </a:xfrm>
        </p:spPr>
        <p:txBody>
          <a:bodyPr/>
          <a:lstStyle/>
          <a:p>
            <a:pPr eaLnBrk="1" hangingPunct="1"/>
            <a:r>
              <a:rPr lang="en-US" sz="4000" dirty="0"/>
              <a:t>Good Soil Tilth</a:t>
            </a:r>
          </a:p>
        </p:txBody>
      </p:sp>
      <p:sp>
        <p:nvSpPr>
          <p:cNvPr id="43011" name="Subtitle 2"/>
          <p:cNvSpPr>
            <a:spLocks noGrp="1"/>
          </p:cNvSpPr>
          <p:nvPr>
            <p:ph idx="1"/>
          </p:nvPr>
        </p:nvSpPr>
        <p:spPr>
          <a:xfrm>
            <a:off x="457198" y="3393630"/>
            <a:ext cx="8324335" cy="3157151"/>
          </a:xfrm>
        </p:spPr>
        <p:txBody>
          <a:bodyPr/>
          <a:lstStyle/>
          <a:p>
            <a:pPr eaLnBrk="1" hangingPunct="1"/>
            <a:r>
              <a:rPr lang="en-US" dirty="0"/>
              <a:t>Has large pore spaces for air infiltration and water movement.</a:t>
            </a:r>
          </a:p>
          <a:p>
            <a:pPr eaLnBrk="1" hangingPunct="1"/>
            <a:r>
              <a:rPr lang="en-US" dirty="0"/>
              <a:t>Roots only grow where the soil tilth allows for adequate levels of soil oxygen.</a:t>
            </a:r>
          </a:p>
          <a:p>
            <a:pPr eaLnBrk="1" hangingPunct="1"/>
            <a:r>
              <a:rPr lang="en-US" dirty="0"/>
              <a:t>Also holds a reasonable supply of water and nutrients.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846" y="1123411"/>
            <a:ext cx="4038600" cy="2405449"/>
          </a:xfrm>
          <a:prstGeom prst="rect">
            <a:avLst/>
          </a:prstGeom>
        </p:spPr>
      </p:pic>
      <p:pic>
        <p:nvPicPr>
          <p:cNvPr id="5" name="Content Placeholder 3" descr="MasterGardener logo.eps"/>
          <p:cNvPicPr>
            <a:picLocks noChangeAspect="1"/>
          </p:cNvPicPr>
          <p:nvPr/>
        </p:nvPicPr>
        <p:blipFill>
          <a:blip r:embed="rId4"/>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33915572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576470" y="277228"/>
            <a:ext cx="8229600" cy="808727"/>
          </a:xfrm>
        </p:spPr>
        <p:txBody>
          <a:bodyPr/>
          <a:lstStyle/>
          <a:p>
            <a:pPr eaLnBrk="1" hangingPunct="1"/>
            <a:r>
              <a:rPr lang="en-US" sz="4000" dirty="0"/>
              <a:t>Test for Drainage</a:t>
            </a:r>
          </a:p>
        </p:txBody>
      </p:sp>
      <p:sp>
        <p:nvSpPr>
          <p:cNvPr id="48131" name="Content Placeholder 2"/>
          <p:cNvSpPr>
            <a:spLocks noGrp="1"/>
          </p:cNvSpPr>
          <p:nvPr>
            <p:ph idx="1"/>
          </p:nvPr>
        </p:nvSpPr>
        <p:spPr>
          <a:xfrm>
            <a:off x="576470" y="1455350"/>
            <a:ext cx="4840356" cy="5163654"/>
          </a:xfrm>
        </p:spPr>
        <p:txBody>
          <a:bodyPr/>
          <a:lstStyle/>
          <a:p>
            <a:pPr eaLnBrk="1" hangingPunct="1"/>
            <a:r>
              <a:rPr lang="en-US" sz="3000" dirty="0"/>
              <a:t>Dig hole at least 3’ deep,  fill with water.</a:t>
            </a:r>
          </a:p>
          <a:p>
            <a:pPr eaLnBrk="1" hangingPunct="1"/>
            <a:r>
              <a:rPr lang="en-US" sz="3000" dirty="0"/>
              <a:t>Empties in less than 24 hours = GOOD</a:t>
            </a:r>
          </a:p>
          <a:p>
            <a:pPr eaLnBrk="1" hangingPunct="1"/>
            <a:r>
              <a:rPr lang="en-US" sz="3000" dirty="0"/>
              <a:t>Empties in 24-48 hours = marginal </a:t>
            </a:r>
          </a:p>
          <a:p>
            <a:pPr eaLnBrk="1" hangingPunct="1"/>
            <a:r>
              <a:rPr lang="en-US" sz="3000" dirty="0"/>
              <a:t>Water standing after 48 hours = unsuitable. </a:t>
            </a:r>
          </a:p>
          <a:p>
            <a:pPr marL="800100" lvl="2" indent="0" eaLnBrk="1" hangingPunct="1">
              <a:buNone/>
            </a:pPr>
            <a:r>
              <a:rPr lang="en-US" dirty="0"/>
              <a:t>Back-fill hole and look for a better site.</a:t>
            </a:r>
          </a:p>
          <a:p>
            <a:pPr eaLnBrk="1" hangingPunct="1"/>
            <a:endParaRPr lang="en-US" dirty="0"/>
          </a:p>
        </p:txBody>
      </p:sp>
      <p:sp>
        <p:nvSpPr>
          <p:cNvPr id="48132" name="Slide Number Placeholder 3"/>
          <p:cNvSpPr>
            <a:spLocks noGrp="1"/>
          </p:cNvSpPr>
          <p:nvPr>
            <p:ph type="sldNum" sz="quarter" idx="12"/>
          </p:nvPr>
        </p:nvSpPr>
        <p:spPr bwMode="auto">
          <a:noFill/>
          <a:ln>
            <a:miter lim="800000"/>
            <a:headEnd/>
            <a:tailEnd/>
          </a:ln>
        </p:spPr>
        <p:txBody>
          <a:bodyPr/>
          <a:lstStyle/>
          <a:p>
            <a:fld id="{F90AD41D-0775-4C92-8CA4-99717C615127}" type="slidenum">
              <a:rPr lang="en-US"/>
              <a:pPr/>
              <a:t>53</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827" y="1666736"/>
            <a:ext cx="3269973" cy="469541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8661" y="2930990"/>
            <a:ext cx="1172818" cy="52677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0453" y="4933405"/>
            <a:ext cx="669234" cy="64604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1185" y="3976465"/>
            <a:ext cx="859182" cy="598557"/>
          </a:xfrm>
          <a:prstGeom prst="rect">
            <a:avLst/>
          </a:prstGeom>
        </p:spPr>
      </p:pic>
      <p:pic>
        <p:nvPicPr>
          <p:cNvPr id="9" name="Content Placeholder 3" descr="MasterGardener logo.eps"/>
          <p:cNvPicPr>
            <a:picLocks noChangeAspect="1"/>
          </p:cNvPicPr>
          <p:nvPr/>
        </p:nvPicPr>
        <p:blipFill>
          <a:blip r:embed="rId7"/>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29950056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Clay?</a:t>
            </a:r>
          </a:p>
        </p:txBody>
      </p:sp>
      <p:pic>
        <p:nvPicPr>
          <p:cNvPr id="4" name="Content Placeholder 3" descr="Clay soil squeezed.jpg"/>
          <p:cNvPicPr>
            <a:picLocks noGrp="1" noChangeAspect="1"/>
          </p:cNvPicPr>
          <p:nvPr>
            <p:ph idx="1"/>
          </p:nvPr>
        </p:nvPicPr>
        <p:blipFill>
          <a:blip r:embed="rId3">
            <a:extLst>
              <a:ext uri="{28A0092B-C50C-407E-A947-70E740481C1C}">
                <a14:useLocalDpi xmlns:a14="http://schemas.microsoft.com/office/drawing/2010/main" val="0"/>
              </a:ext>
            </a:extLst>
          </a:blip>
          <a:srcRect l="-11053" r="-11053"/>
          <a:stretch>
            <a:fillRect/>
          </a:stretch>
        </p:blipFill>
        <p:spPr>
          <a:xfrm>
            <a:off x="2560644" y="2122366"/>
            <a:ext cx="6867409" cy="3776810"/>
          </a:xfrm>
        </p:spPr>
      </p:pic>
      <p:pic>
        <p:nvPicPr>
          <p:cNvPr id="5" name="Picture 4" descr="Clay soil, dr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644" y="1570885"/>
            <a:ext cx="3488188" cy="4808655"/>
          </a:xfrm>
          <a:prstGeom prst="rect">
            <a:avLst/>
          </a:prstGeom>
        </p:spPr>
      </p:pic>
      <p:pic>
        <p:nvPicPr>
          <p:cNvPr id="6" name="Content Placeholder 3" descr="MasterGardener logo.eps"/>
          <p:cNvPicPr>
            <a:picLocks noChangeAspect="1"/>
          </p:cNvPicPr>
          <p:nvPr/>
        </p:nvPicPr>
        <p:blipFill>
          <a:blip r:embed="rId5"/>
          <a:srcRect l="-39392" r="-39392"/>
          <a:stretch>
            <a:fillRect/>
          </a:stretch>
        </p:blipFill>
        <p:spPr bwMode="auto">
          <a:xfrm>
            <a:off x="-212436" y="195984"/>
            <a:ext cx="2221345" cy="1221654"/>
          </a:xfrm>
          <a:prstGeom prst="rect">
            <a:avLst/>
          </a:prstGeom>
          <a:noFill/>
          <a:ln w="9525">
            <a:noFill/>
            <a:miter lim="800000"/>
            <a:headEnd/>
            <a:tailEnd/>
          </a:ln>
        </p:spPr>
      </p:pic>
    </p:spTree>
    <p:extLst>
      <p:ext uri="{BB962C8B-B14F-4D97-AF65-F5344CB8AC3E}">
        <p14:creationId xmlns:p14="http://schemas.microsoft.com/office/powerpoint/2010/main" val="1733004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Sheet Mulching—Layers</a:t>
            </a:r>
          </a:p>
        </p:txBody>
      </p:sp>
      <p:pic>
        <p:nvPicPr>
          <p:cNvPr id="4" name="Content Placeholder 3" descr="Sheet mulching 1.jpg"/>
          <p:cNvPicPr>
            <a:picLocks noGrp="1" noChangeAspect="1"/>
          </p:cNvPicPr>
          <p:nvPr>
            <p:ph idx="1"/>
          </p:nvPr>
        </p:nvPicPr>
        <p:blipFill>
          <a:blip r:embed="rId3">
            <a:extLst>
              <a:ext uri="{28A0092B-C50C-407E-A947-70E740481C1C}">
                <a14:useLocalDpi xmlns:a14="http://schemas.microsoft.com/office/drawing/2010/main" val="0"/>
              </a:ext>
            </a:extLst>
          </a:blip>
          <a:srcRect t="13302" b="13302"/>
          <a:stretch>
            <a:fillRect/>
          </a:stretch>
        </p:blipFill>
        <p:spPr/>
      </p:pic>
      <p:pic>
        <p:nvPicPr>
          <p:cNvPr id="5" name="Content Placeholder 3" descr="MasterGardener logo.eps"/>
          <p:cNvPicPr>
            <a:picLocks noChangeAspect="1"/>
          </p:cNvPicPr>
          <p:nvPr/>
        </p:nvPicPr>
        <p:blipFill>
          <a:blip r:embed="rId4"/>
          <a:srcRect l="-39392" r="-39392"/>
          <a:stretch>
            <a:fillRect/>
          </a:stretch>
        </p:blipFill>
        <p:spPr bwMode="auto">
          <a:xfrm>
            <a:off x="-212436" y="195984"/>
            <a:ext cx="2221345" cy="1221654"/>
          </a:xfrm>
          <a:prstGeom prst="rect">
            <a:avLst/>
          </a:prstGeom>
          <a:noFill/>
          <a:ln w="9525">
            <a:noFill/>
            <a:miter lim="800000"/>
            <a:headEnd/>
            <a:tailEnd/>
          </a:ln>
        </p:spPr>
      </p:pic>
    </p:spTree>
    <p:extLst>
      <p:ext uri="{BB962C8B-B14F-4D97-AF65-F5344CB8AC3E}">
        <p14:creationId xmlns:p14="http://schemas.microsoft.com/office/powerpoint/2010/main" val="7200951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Sheet Mulching--Water it</a:t>
            </a:r>
          </a:p>
        </p:txBody>
      </p:sp>
      <p:pic>
        <p:nvPicPr>
          <p:cNvPr id="6" name="Picture 5" descr="Sheet mulching 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1658069"/>
            <a:ext cx="8536600" cy="4468094"/>
          </a:xfrm>
          <a:prstGeom prst="rect">
            <a:avLst/>
          </a:prstGeom>
        </p:spPr>
      </p:pic>
      <p:sp>
        <p:nvSpPr>
          <p:cNvPr id="8" name="Content Placeholder 7"/>
          <p:cNvSpPr>
            <a:spLocks noGrp="1"/>
          </p:cNvSpPr>
          <p:nvPr>
            <p:ph idx="1"/>
          </p:nvPr>
        </p:nvSpPr>
        <p:spPr/>
        <p:txBody>
          <a:bodyPr/>
          <a:lstStyle/>
          <a:p>
            <a:endParaRPr lang="en-US" dirty="0"/>
          </a:p>
        </p:txBody>
      </p:sp>
      <p:pic>
        <p:nvPicPr>
          <p:cNvPr id="5" name="Content Placeholder 3" descr="MasterGardener logo.eps"/>
          <p:cNvPicPr>
            <a:picLocks noChangeAspect="1"/>
          </p:cNvPicPr>
          <p:nvPr/>
        </p:nvPicPr>
        <p:blipFill>
          <a:blip r:embed="rId4"/>
          <a:srcRect l="-39392" r="-39392"/>
          <a:stretch>
            <a:fillRect/>
          </a:stretch>
        </p:blipFill>
        <p:spPr bwMode="auto">
          <a:xfrm>
            <a:off x="-212436" y="195984"/>
            <a:ext cx="2221345" cy="1221654"/>
          </a:xfrm>
          <a:prstGeom prst="rect">
            <a:avLst/>
          </a:prstGeom>
          <a:noFill/>
          <a:ln w="9525">
            <a:noFill/>
            <a:miter lim="800000"/>
            <a:headEnd/>
            <a:tailEnd/>
          </a:ln>
        </p:spPr>
      </p:pic>
    </p:spTree>
    <p:extLst>
      <p:ext uri="{BB962C8B-B14F-4D97-AF65-F5344CB8AC3E}">
        <p14:creationId xmlns:p14="http://schemas.microsoft.com/office/powerpoint/2010/main" val="4119231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Sheet Mulching--Compost</a:t>
            </a:r>
          </a:p>
        </p:txBody>
      </p:sp>
      <p:pic>
        <p:nvPicPr>
          <p:cNvPr id="4" name="Content Placeholder 3" descr="Sheet mulching 3.jpg"/>
          <p:cNvPicPr>
            <a:picLocks noGrp="1" noChangeAspect="1"/>
          </p:cNvPicPr>
          <p:nvPr>
            <p:ph idx="1"/>
          </p:nvPr>
        </p:nvPicPr>
        <p:blipFill>
          <a:blip r:embed="rId3">
            <a:extLst>
              <a:ext uri="{28A0092B-C50C-407E-A947-70E740481C1C}">
                <a14:useLocalDpi xmlns:a14="http://schemas.microsoft.com/office/drawing/2010/main" val="0"/>
              </a:ext>
            </a:extLst>
          </a:blip>
          <a:srcRect t="13380" b="13380"/>
          <a:stretch>
            <a:fillRect/>
          </a:stretch>
        </p:blipFill>
        <p:spPr/>
      </p:pic>
      <p:pic>
        <p:nvPicPr>
          <p:cNvPr id="5" name="Content Placeholder 3" descr="MasterGardener logo.eps"/>
          <p:cNvPicPr>
            <a:picLocks noChangeAspect="1"/>
          </p:cNvPicPr>
          <p:nvPr/>
        </p:nvPicPr>
        <p:blipFill>
          <a:blip r:embed="rId4"/>
          <a:srcRect l="-39392" r="-39392"/>
          <a:stretch>
            <a:fillRect/>
          </a:stretch>
        </p:blipFill>
        <p:spPr bwMode="auto">
          <a:xfrm>
            <a:off x="-212436" y="195984"/>
            <a:ext cx="2221345" cy="1221654"/>
          </a:xfrm>
          <a:prstGeom prst="rect">
            <a:avLst/>
          </a:prstGeom>
          <a:noFill/>
          <a:ln w="9525">
            <a:noFill/>
            <a:miter lim="800000"/>
            <a:headEnd/>
            <a:tailEnd/>
          </a:ln>
        </p:spPr>
      </p:pic>
    </p:spTree>
    <p:extLst>
      <p:ext uri="{BB962C8B-B14F-4D97-AF65-F5344CB8AC3E}">
        <p14:creationId xmlns:p14="http://schemas.microsoft.com/office/powerpoint/2010/main" val="6983239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Plant right through it!</a:t>
            </a:r>
          </a:p>
        </p:txBody>
      </p:sp>
      <p:pic>
        <p:nvPicPr>
          <p:cNvPr id="4" name="Content Placeholder 3" descr="Sheet mulching with plants and trees.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pic>
        <p:nvPicPr>
          <p:cNvPr id="5" name="Content Placeholder 3" descr="MasterGardener logo.eps"/>
          <p:cNvPicPr>
            <a:picLocks noChangeAspect="1"/>
          </p:cNvPicPr>
          <p:nvPr/>
        </p:nvPicPr>
        <p:blipFill>
          <a:blip r:embed="rId4"/>
          <a:srcRect l="-39392" r="-39392"/>
          <a:stretch>
            <a:fillRect/>
          </a:stretch>
        </p:blipFill>
        <p:spPr bwMode="auto">
          <a:xfrm>
            <a:off x="-212436" y="195984"/>
            <a:ext cx="2221345" cy="1221654"/>
          </a:xfrm>
          <a:prstGeom prst="rect">
            <a:avLst/>
          </a:prstGeom>
          <a:noFill/>
          <a:ln w="9525">
            <a:noFill/>
            <a:miter lim="800000"/>
            <a:headEnd/>
            <a:tailEnd/>
          </a:ln>
        </p:spPr>
      </p:pic>
    </p:spTree>
    <p:extLst>
      <p:ext uri="{BB962C8B-B14F-4D97-AF65-F5344CB8AC3E}">
        <p14:creationId xmlns:p14="http://schemas.microsoft.com/office/powerpoint/2010/main" val="31822578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274638"/>
            <a:ext cx="8229600" cy="759032"/>
          </a:xfrm>
        </p:spPr>
        <p:txBody>
          <a:bodyPr/>
          <a:lstStyle/>
          <a:p>
            <a:r>
              <a:rPr lang="en-US" sz="4000" dirty="0"/>
              <a:t>        Breakup Surrounding Soil</a:t>
            </a:r>
          </a:p>
        </p:txBody>
      </p:sp>
      <p:sp>
        <p:nvSpPr>
          <p:cNvPr id="45059" name="Content Placeholder 2"/>
          <p:cNvSpPr>
            <a:spLocks noGrp="1"/>
          </p:cNvSpPr>
          <p:nvPr>
            <p:ph idx="1"/>
          </p:nvPr>
        </p:nvSpPr>
        <p:spPr>
          <a:xfrm>
            <a:off x="457200" y="4989442"/>
            <a:ext cx="3419061" cy="1570383"/>
          </a:xfrm>
        </p:spPr>
        <p:txBody>
          <a:bodyPr/>
          <a:lstStyle/>
          <a:p>
            <a:pPr marL="0" indent="0" algn="ctr">
              <a:buNone/>
            </a:pPr>
            <a:r>
              <a:rPr lang="en-US" sz="2800" dirty="0"/>
              <a:t>Breakup soil to a depth and width to allow for spreading of roots</a:t>
            </a:r>
          </a:p>
          <a:p>
            <a:pPr marL="0" indent="0">
              <a:buNone/>
            </a:pP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947" y="2971800"/>
            <a:ext cx="3140766" cy="3657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470" y="1455350"/>
            <a:ext cx="3299791" cy="3534094"/>
          </a:xfrm>
          <a:prstGeom prst="rect">
            <a:avLst/>
          </a:prstGeom>
        </p:spPr>
      </p:pic>
      <p:sp>
        <p:nvSpPr>
          <p:cNvPr id="5" name="TextBox 4"/>
          <p:cNvSpPr txBox="1"/>
          <p:nvPr/>
        </p:nvSpPr>
        <p:spPr>
          <a:xfrm>
            <a:off x="5347251" y="1094795"/>
            <a:ext cx="3240157" cy="1815882"/>
          </a:xfrm>
          <a:prstGeom prst="rect">
            <a:avLst/>
          </a:prstGeom>
          <a:noFill/>
        </p:spPr>
        <p:txBody>
          <a:bodyPr wrap="square" rtlCol="0">
            <a:spAutoFit/>
          </a:bodyPr>
          <a:lstStyle/>
          <a:p>
            <a:pPr algn="ctr"/>
            <a:r>
              <a:rPr lang="en-US" sz="2800" dirty="0">
                <a:latin typeface="+mn-lt"/>
              </a:rPr>
              <a:t>Compacted or stratified soil can be broken up with a pickaxe</a:t>
            </a:r>
          </a:p>
        </p:txBody>
      </p:sp>
      <p:pic>
        <p:nvPicPr>
          <p:cNvPr id="7" name="Content Placeholder 3" descr="MasterGardener logo.eps"/>
          <p:cNvPicPr>
            <a:picLocks noChangeAspect="1"/>
          </p:cNvPicPr>
          <p:nvPr/>
        </p:nvPicPr>
        <p:blipFill>
          <a:blip r:embed="rId5"/>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3012965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053" y="0"/>
            <a:ext cx="9144000" cy="6858001"/>
          </a:xfrm>
          <a:prstGeom prst="rect">
            <a:avLst/>
          </a:prstGeom>
        </p:spPr>
      </p:pic>
      <p:pic>
        <p:nvPicPr>
          <p:cNvPr id="3" name="Content Placeholder 3" descr="MasterGardener logo.eps"/>
          <p:cNvPicPr>
            <a:picLocks noChangeAspect="1"/>
          </p:cNvPicPr>
          <p:nvPr/>
        </p:nvPicPr>
        <p:blipFill>
          <a:blip r:embed="rId3"/>
          <a:srcRect l="-39392" r="-39392"/>
          <a:stretch>
            <a:fillRect/>
          </a:stretch>
        </p:blipFill>
        <p:spPr bwMode="auto">
          <a:xfrm>
            <a:off x="-212436" y="195984"/>
            <a:ext cx="2221345" cy="1221654"/>
          </a:xfrm>
          <a:prstGeom prst="rect">
            <a:avLst/>
          </a:prstGeom>
          <a:noFill/>
          <a:ln w="9525">
            <a:noFill/>
            <a:miter lim="800000"/>
            <a:headEnd/>
            <a:tailEnd/>
          </a:ln>
        </p:spPr>
      </p:pic>
    </p:spTree>
    <p:extLst>
      <p:ext uri="{BB962C8B-B14F-4D97-AF65-F5344CB8AC3E}">
        <p14:creationId xmlns:p14="http://schemas.microsoft.com/office/powerpoint/2010/main" val="21267908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Clay Considerations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7077" y="1613648"/>
            <a:ext cx="1857143" cy="3746032"/>
          </a:xfrm>
          <a:prstGeom prst="rect">
            <a:avLst/>
          </a:prstGeom>
        </p:spPr>
      </p:pic>
      <p:sp>
        <p:nvSpPr>
          <p:cNvPr id="4" name="Rectangle 3"/>
          <p:cNvSpPr/>
          <p:nvPr/>
        </p:nvSpPr>
        <p:spPr>
          <a:xfrm>
            <a:off x="457200" y="1417638"/>
            <a:ext cx="6400800" cy="5693867"/>
          </a:xfrm>
          <a:prstGeom prst="rect">
            <a:avLst/>
          </a:prstGeom>
        </p:spPr>
        <p:txBody>
          <a:bodyPr wrap="square">
            <a:spAutoFit/>
          </a:bodyPr>
          <a:lstStyle/>
          <a:p>
            <a:pPr marL="285750" indent="-285750">
              <a:buFont typeface="Arial" panose="020B0604020202020204" pitchFamily="34" charset="0"/>
              <a:buChar char="•"/>
            </a:pPr>
            <a:r>
              <a:rPr lang="en-US" sz="2800" dirty="0"/>
              <a:t>Never try to work wet clay soil as it is particularly susceptible to compaction and this will lead to poor drainage and the dreaded clods make working clay soil such a pain.</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If your clay soil looks at all like this photo in January or February, don’t dig. Wait for drier weather and consider postponing your fruit tree planting until 2019.</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732" y="436606"/>
            <a:ext cx="1357359" cy="815547"/>
          </a:xfrm>
          <a:prstGeom prst="rect">
            <a:avLst/>
          </a:prstGeom>
        </p:spPr>
      </p:pic>
    </p:spTree>
    <p:extLst>
      <p:ext uri="{BB962C8B-B14F-4D97-AF65-F5344CB8AC3E}">
        <p14:creationId xmlns:p14="http://schemas.microsoft.com/office/powerpoint/2010/main" val="15090656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367762"/>
            <a:ext cx="8229600" cy="679519"/>
          </a:xfrm>
        </p:spPr>
        <p:txBody>
          <a:bodyPr/>
          <a:lstStyle/>
          <a:p>
            <a:pPr eaLnBrk="1" hangingPunct="1"/>
            <a:r>
              <a:rPr lang="en-US" sz="4000" dirty="0">
                <a:solidFill>
                  <a:srgbClr val="000000"/>
                </a:solidFill>
              </a:rPr>
              <a:t>         Bare Root Fruit Trees</a:t>
            </a:r>
          </a:p>
        </p:txBody>
      </p:sp>
      <p:pic>
        <p:nvPicPr>
          <p:cNvPr id="5"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pic>
        <p:nvPicPr>
          <p:cNvPr id="4" name="Content Placeholder 3"/>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954312" y="3726674"/>
            <a:ext cx="2997531" cy="2612662"/>
          </a:xfrm>
        </p:spPr>
      </p:pic>
      <p:sp>
        <p:nvSpPr>
          <p:cNvPr id="7" name="TextBox 6"/>
          <p:cNvSpPr txBox="1"/>
          <p:nvPr/>
        </p:nvSpPr>
        <p:spPr>
          <a:xfrm>
            <a:off x="6148912" y="1704578"/>
            <a:ext cx="2802931" cy="1384995"/>
          </a:xfrm>
          <a:prstGeom prst="rect">
            <a:avLst/>
          </a:prstGeom>
          <a:noFill/>
        </p:spPr>
        <p:txBody>
          <a:bodyPr wrap="square" rtlCol="0">
            <a:spAutoFit/>
          </a:bodyPr>
          <a:lstStyle/>
          <a:p>
            <a:pPr algn="ctr"/>
            <a:r>
              <a:rPr lang="en-US" sz="2800" dirty="0">
                <a:latin typeface="+mn-lt"/>
              </a:rPr>
              <a:t>Heeling in a bare root fruit tree for planting later</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847" y="1303172"/>
            <a:ext cx="3710620" cy="2970004"/>
          </a:xfrm>
          <a:prstGeom prst="rect">
            <a:avLst/>
          </a:prstGeom>
        </p:spPr>
      </p:pic>
      <p:sp>
        <p:nvSpPr>
          <p:cNvPr id="9" name="TextBox 8"/>
          <p:cNvSpPr txBox="1"/>
          <p:nvPr/>
        </p:nvSpPr>
        <p:spPr>
          <a:xfrm>
            <a:off x="0" y="4461884"/>
            <a:ext cx="3290492" cy="1384995"/>
          </a:xfrm>
          <a:prstGeom prst="rect">
            <a:avLst/>
          </a:prstGeom>
          <a:noFill/>
        </p:spPr>
        <p:txBody>
          <a:bodyPr wrap="square" rtlCol="0">
            <a:spAutoFit/>
          </a:bodyPr>
          <a:lstStyle/>
          <a:p>
            <a:pPr algn="ctr"/>
            <a:r>
              <a:rPr lang="en-US" sz="2800" dirty="0">
                <a:latin typeface="+mn-lt"/>
              </a:rPr>
              <a:t>I’ve purchased a bare root tree so now what do I do?</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0491" y="2775228"/>
            <a:ext cx="2663821" cy="3034849"/>
          </a:xfrm>
          <a:prstGeom prst="rect">
            <a:avLst/>
          </a:prstGeom>
        </p:spPr>
      </p:pic>
    </p:spTree>
    <p:extLst>
      <p:ext uri="{BB962C8B-B14F-4D97-AF65-F5344CB8AC3E}">
        <p14:creationId xmlns:p14="http://schemas.microsoft.com/office/powerpoint/2010/main" val="7069001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257619"/>
            <a:ext cx="8229600" cy="1143000"/>
          </a:xfrm>
        </p:spPr>
        <p:txBody>
          <a:bodyPr/>
          <a:lstStyle/>
          <a:p>
            <a:r>
              <a:rPr lang="en-US" sz="4000" dirty="0"/>
              <a:t>          Planting Hole Preparation</a:t>
            </a:r>
            <a:br>
              <a:rPr lang="en-US" sz="4000" dirty="0"/>
            </a:br>
            <a:r>
              <a:rPr lang="en-US" sz="4000" dirty="0"/>
              <a:t>           </a:t>
            </a:r>
            <a:r>
              <a:rPr lang="en-US" sz="3600" dirty="0"/>
              <a:t>Bare Root Fruit Trees</a:t>
            </a:r>
          </a:p>
        </p:txBody>
      </p:sp>
      <p:sp>
        <p:nvSpPr>
          <p:cNvPr id="45059" name="Content Placeholder 2"/>
          <p:cNvSpPr>
            <a:spLocks noGrp="1"/>
          </p:cNvSpPr>
          <p:nvPr>
            <p:ph idx="1"/>
          </p:nvPr>
        </p:nvSpPr>
        <p:spPr>
          <a:xfrm>
            <a:off x="457200" y="1951245"/>
            <a:ext cx="2892287" cy="3925956"/>
          </a:xfrm>
        </p:spPr>
        <p:txBody>
          <a:bodyPr/>
          <a:lstStyle/>
          <a:p>
            <a:r>
              <a:rPr lang="en-US" sz="2800" dirty="0"/>
              <a:t>Place tree in the hole to see if there is sufficient width and depth to accommodate the roots</a:t>
            </a: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660" y="1951245"/>
            <a:ext cx="4930913" cy="4015408"/>
          </a:xfrm>
          <a:prstGeom prst="rect">
            <a:avLst/>
          </a:prstGeom>
        </p:spPr>
      </p:pic>
    </p:spTree>
    <p:extLst>
      <p:ext uri="{BB962C8B-B14F-4D97-AF65-F5344CB8AC3E}">
        <p14:creationId xmlns:p14="http://schemas.microsoft.com/office/powerpoint/2010/main" val="10071174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74638"/>
            <a:ext cx="8229600" cy="1135668"/>
          </a:xfrm>
        </p:spPr>
        <p:txBody>
          <a:bodyPr/>
          <a:lstStyle/>
          <a:p>
            <a:pPr eaLnBrk="1" hangingPunct="1"/>
            <a:r>
              <a:rPr lang="en-US" sz="4000" dirty="0"/>
              <a:t>         Planting Preparation</a:t>
            </a:r>
            <a:br>
              <a:rPr lang="en-US" sz="4000" dirty="0"/>
            </a:br>
            <a:r>
              <a:rPr lang="en-US" sz="4000" dirty="0"/>
              <a:t>          </a:t>
            </a:r>
            <a:r>
              <a:rPr lang="en-US" sz="3600" dirty="0"/>
              <a:t>Bare Root Fruit Trees</a:t>
            </a:r>
            <a:endParaRPr lang="en-US" sz="3600" dirty="0">
              <a:solidFill>
                <a:srgbClr val="000000"/>
              </a:solidFill>
            </a:endParaRPr>
          </a:p>
        </p:txBody>
      </p:sp>
      <p:pic>
        <p:nvPicPr>
          <p:cNvPr id="56323" name="Picture 6" descr="Apricot Tree Planting_0020"/>
          <p:cNvPicPr>
            <a:picLocks noGrp="1" noChangeAspect="1" noChangeArrowheads="1"/>
          </p:cNvPicPr>
          <p:nvPr>
            <p:ph sz="half" idx="1"/>
          </p:nvPr>
        </p:nvPicPr>
        <p:blipFill>
          <a:blip r:embed="rId3"/>
          <a:srcRect/>
          <a:stretch>
            <a:fillRect/>
          </a:stretch>
        </p:blipFill>
        <p:spPr>
          <a:xfrm>
            <a:off x="745435" y="3975651"/>
            <a:ext cx="3826565" cy="2582311"/>
          </a:xfrm>
          <a:noFill/>
        </p:spPr>
      </p:pic>
      <p:pic>
        <p:nvPicPr>
          <p:cNvPr id="56324" name="Picture 9" descr="Copy of Apricot Tree Planting_0016"/>
          <p:cNvPicPr>
            <a:picLocks noGrp="1" noChangeAspect="1" noChangeArrowheads="1"/>
          </p:cNvPicPr>
          <p:nvPr>
            <p:ph sz="half" idx="2"/>
          </p:nvPr>
        </p:nvPicPr>
        <p:blipFill>
          <a:blip r:embed="rId4"/>
          <a:srcRect/>
          <a:stretch>
            <a:fillRect/>
          </a:stretch>
        </p:blipFill>
        <p:spPr>
          <a:xfrm>
            <a:off x="4727713" y="3975651"/>
            <a:ext cx="4038600" cy="2582311"/>
          </a:xfrm>
          <a:noFill/>
        </p:spPr>
      </p:pic>
      <p:pic>
        <p:nvPicPr>
          <p:cNvPr id="5" name="Content Placeholder 3" descr="MasterGardener logo.eps"/>
          <p:cNvPicPr>
            <a:picLocks noChangeAspect="1"/>
          </p:cNvPicPr>
          <p:nvPr/>
        </p:nvPicPr>
        <p:blipFill>
          <a:blip r:embed="rId5"/>
          <a:srcRect l="-39392" r="-39392"/>
          <a:stretch>
            <a:fillRect/>
          </a:stretch>
        </p:blipFill>
        <p:spPr bwMode="auto">
          <a:xfrm>
            <a:off x="0" y="117166"/>
            <a:ext cx="2097157" cy="1180712"/>
          </a:xfrm>
          <a:prstGeom prst="rect">
            <a:avLst/>
          </a:prstGeom>
          <a:noFill/>
          <a:ln w="9525">
            <a:noFill/>
            <a:miter lim="800000"/>
            <a:headEnd/>
            <a:tailEnd/>
          </a:ln>
        </p:spPr>
      </p:pic>
      <p:sp>
        <p:nvSpPr>
          <p:cNvPr id="2" name="TextBox 1"/>
          <p:cNvSpPr txBox="1"/>
          <p:nvPr/>
        </p:nvSpPr>
        <p:spPr>
          <a:xfrm>
            <a:off x="612913" y="1484117"/>
            <a:ext cx="8229600" cy="2308324"/>
          </a:xfrm>
          <a:prstGeom prst="rect">
            <a:avLst/>
          </a:prstGeom>
          <a:noFill/>
        </p:spPr>
        <p:txBody>
          <a:bodyPr wrap="square" rtlCol="0">
            <a:spAutoFit/>
          </a:bodyPr>
          <a:lstStyle/>
          <a:p>
            <a:r>
              <a:rPr lang="en-US" sz="3200" dirty="0">
                <a:latin typeface="+mn-lt"/>
              </a:rPr>
              <a:t>Prune Roots</a:t>
            </a:r>
          </a:p>
          <a:p>
            <a:pPr marL="457200" indent="-457200">
              <a:buFont typeface="Arial" panose="020B0604020202020204" pitchFamily="34" charset="0"/>
              <a:buChar char="•"/>
            </a:pPr>
            <a:r>
              <a:rPr lang="en-US" sz="2800" dirty="0">
                <a:latin typeface="+mn-lt"/>
              </a:rPr>
              <a:t>Examine the roots and remove any that are broken or kinked.</a:t>
            </a:r>
          </a:p>
          <a:p>
            <a:pPr marL="457200" indent="-457200">
              <a:buFont typeface="Arial" panose="020B0604020202020204" pitchFamily="34" charset="0"/>
              <a:buChar char="•"/>
            </a:pPr>
            <a:r>
              <a:rPr lang="en-US" sz="2800" dirty="0">
                <a:latin typeface="+mn-lt"/>
              </a:rPr>
              <a:t>Avoid shortening roots – make the hole bigger to accommodate them.</a:t>
            </a:r>
          </a:p>
        </p:txBody>
      </p:sp>
    </p:spTree>
    <p:extLst>
      <p:ext uri="{BB962C8B-B14F-4D97-AF65-F5344CB8AC3E}">
        <p14:creationId xmlns:p14="http://schemas.microsoft.com/office/powerpoint/2010/main" val="2547761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586409" y="136022"/>
            <a:ext cx="8229600" cy="1143000"/>
          </a:xfrm>
        </p:spPr>
        <p:txBody>
          <a:bodyPr/>
          <a:lstStyle/>
          <a:p>
            <a:r>
              <a:rPr lang="en-US" sz="4000" dirty="0"/>
              <a:t>        Planting Hole Preparation</a:t>
            </a:r>
            <a:br>
              <a:rPr lang="en-US" sz="4000" dirty="0"/>
            </a:br>
            <a:r>
              <a:rPr lang="en-US" sz="3200" dirty="0"/>
              <a:t>       Bare Root Fruit Trees</a:t>
            </a:r>
          </a:p>
        </p:txBody>
      </p:sp>
      <p:sp>
        <p:nvSpPr>
          <p:cNvPr id="45059" name="Content Placeholder 2"/>
          <p:cNvSpPr>
            <a:spLocks noGrp="1"/>
          </p:cNvSpPr>
          <p:nvPr>
            <p:ph idx="1"/>
          </p:nvPr>
        </p:nvSpPr>
        <p:spPr>
          <a:xfrm>
            <a:off x="457199" y="1447040"/>
            <a:ext cx="3110949" cy="4916281"/>
          </a:xfrm>
        </p:spPr>
        <p:txBody>
          <a:bodyPr/>
          <a:lstStyle/>
          <a:p>
            <a:pPr marL="0" indent="0">
              <a:buNone/>
            </a:pPr>
            <a:endParaRPr lang="en-US" dirty="0"/>
          </a:p>
          <a:p>
            <a:r>
              <a:rPr lang="en-US" sz="2800" dirty="0"/>
              <a:t>Hole should be at least twice the width of the trees roots.</a:t>
            </a:r>
          </a:p>
          <a:p>
            <a:r>
              <a:rPr lang="en-US" sz="2800" dirty="0"/>
              <a:t>Hole should be no deeper than the length of the roots.</a:t>
            </a:r>
          </a:p>
          <a:p>
            <a:pPr marL="0" indent="0">
              <a:buNone/>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6747" y="1433513"/>
            <a:ext cx="4696239" cy="4676775"/>
          </a:xfrm>
          <a:prstGeom prst="rect">
            <a:avLst/>
          </a:prstGeom>
        </p:spPr>
      </p:pic>
      <p:pic>
        <p:nvPicPr>
          <p:cNvPr id="5" name="Content Placeholder 3" descr="MasterGardener logo.eps"/>
          <p:cNvPicPr>
            <a:picLocks noChangeAspect="1"/>
          </p:cNvPicPr>
          <p:nvPr/>
        </p:nvPicPr>
        <p:blipFill>
          <a:blip r:embed="rId4"/>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23945750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328006"/>
            <a:ext cx="8446968" cy="759032"/>
          </a:xfrm>
        </p:spPr>
        <p:txBody>
          <a:bodyPr/>
          <a:lstStyle/>
          <a:p>
            <a:r>
              <a:rPr lang="en-US" sz="4000" dirty="0"/>
              <a:t>      Add Amendments and Fertilizer?</a:t>
            </a:r>
          </a:p>
        </p:txBody>
      </p:sp>
      <p:sp>
        <p:nvSpPr>
          <p:cNvPr id="45059" name="Content Placeholder 2"/>
          <p:cNvSpPr>
            <a:spLocks noGrp="1"/>
          </p:cNvSpPr>
          <p:nvPr>
            <p:ph idx="1"/>
          </p:nvPr>
        </p:nvSpPr>
        <p:spPr>
          <a:xfrm>
            <a:off x="387626" y="1864897"/>
            <a:ext cx="2743200" cy="4983164"/>
          </a:xfrm>
        </p:spPr>
        <p:txBody>
          <a:bodyPr/>
          <a:lstStyle/>
          <a:p>
            <a:r>
              <a:rPr lang="en-US" sz="2800" dirty="0"/>
              <a:t>No.  Not needed in </a:t>
            </a:r>
          </a:p>
          <a:p>
            <a:pPr marL="0" indent="0">
              <a:buNone/>
            </a:pPr>
            <a:r>
              <a:rPr lang="en-US" sz="2800" dirty="0"/>
              <a:t>     Napa</a:t>
            </a:r>
          </a:p>
          <a:p>
            <a:pPr>
              <a:buFont typeface="Arial"/>
              <a:buChar char="•"/>
            </a:pPr>
            <a:r>
              <a:rPr lang="en-US" sz="2800" dirty="0"/>
              <a:t>Homeowner could prepare soil with </a:t>
            </a:r>
            <a:r>
              <a:rPr lang="en-US" sz="2800" dirty="0" err="1"/>
              <a:t>lasagne</a:t>
            </a:r>
            <a:r>
              <a:rPr lang="en-US" sz="2800" dirty="0"/>
              <a:t> method of composting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1600200"/>
            <a:ext cx="5429249" cy="4522304"/>
          </a:xfrm>
          <a:prstGeom prst="rect">
            <a:avLst/>
          </a:prstGeom>
        </p:spPr>
      </p:pic>
      <p:pic>
        <p:nvPicPr>
          <p:cNvPr id="5" name="Content Placeholder 3" descr="MasterGardener logo.eps"/>
          <p:cNvPicPr>
            <a:picLocks noChangeAspect="1"/>
          </p:cNvPicPr>
          <p:nvPr/>
        </p:nvPicPr>
        <p:blipFill>
          <a:blip r:embed="rId4"/>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5873446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z="4000" dirty="0"/>
              <a:t>          Planting Preparation</a:t>
            </a:r>
            <a:br>
              <a:rPr lang="en-US" sz="4000" dirty="0"/>
            </a:br>
            <a:r>
              <a:rPr lang="en-US" sz="4000" dirty="0"/>
              <a:t>          </a:t>
            </a:r>
            <a:r>
              <a:rPr lang="en-US" sz="3600" dirty="0"/>
              <a:t>Bare Root Fruit Trees</a:t>
            </a:r>
          </a:p>
        </p:txBody>
      </p:sp>
      <p:sp>
        <p:nvSpPr>
          <p:cNvPr id="45059" name="Content Placeholder 2"/>
          <p:cNvSpPr>
            <a:spLocks noGrp="1"/>
          </p:cNvSpPr>
          <p:nvPr>
            <p:ph idx="1"/>
          </p:nvPr>
        </p:nvSpPr>
        <p:spPr>
          <a:xfrm>
            <a:off x="457200" y="2256183"/>
            <a:ext cx="3031435" cy="2504661"/>
          </a:xfrm>
        </p:spPr>
        <p:txBody>
          <a:bodyPr/>
          <a:lstStyle/>
          <a:p>
            <a:r>
              <a:rPr lang="en-US" dirty="0"/>
              <a:t>Build a dirt mound high enough to allow roots to drape over the mound.</a:t>
            </a: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7113" y="1496661"/>
            <a:ext cx="5237922" cy="5003531"/>
          </a:xfrm>
          <a:prstGeom prst="rect">
            <a:avLst/>
          </a:prstGeom>
        </p:spPr>
      </p:pic>
    </p:spTree>
    <p:extLst>
      <p:ext uri="{BB962C8B-B14F-4D97-AF65-F5344CB8AC3E}">
        <p14:creationId xmlns:p14="http://schemas.microsoft.com/office/powerpoint/2010/main" val="20320747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74638"/>
            <a:ext cx="8229600" cy="679519"/>
          </a:xfrm>
        </p:spPr>
        <p:txBody>
          <a:bodyPr/>
          <a:lstStyle/>
          <a:p>
            <a:pPr eaLnBrk="1" hangingPunct="1"/>
            <a:r>
              <a:rPr lang="en-US" sz="4000" dirty="0">
                <a:solidFill>
                  <a:srgbClr val="000000"/>
                </a:solidFill>
              </a:rPr>
              <a:t>          Planting a Bare Root Fruit Tree</a:t>
            </a:r>
          </a:p>
        </p:txBody>
      </p:sp>
      <p:pic>
        <p:nvPicPr>
          <p:cNvPr id="5"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
        <p:nvSpPr>
          <p:cNvPr id="2" name="TextBox 1"/>
          <p:cNvSpPr txBox="1"/>
          <p:nvPr/>
        </p:nvSpPr>
        <p:spPr>
          <a:xfrm>
            <a:off x="258417" y="1297878"/>
            <a:ext cx="4422913" cy="5386090"/>
          </a:xfrm>
          <a:prstGeom prst="rect">
            <a:avLst/>
          </a:prstGeom>
          <a:noFill/>
        </p:spPr>
        <p:txBody>
          <a:bodyPr wrap="square" rtlCol="0">
            <a:spAutoFit/>
          </a:bodyPr>
          <a:lstStyle/>
          <a:p>
            <a:r>
              <a:rPr lang="en-US" sz="3200" dirty="0">
                <a:latin typeface="+mn-lt"/>
              </a:rPr>
              <a:t>Now you’re ready to plant</a:t>
            </a:r>
          </a:p>
          <a:p>
            <a:pPr marL="457200" indent="-457200">
              <a:buFont typeface="Arial" panose="020B0604020202020204" pitchFamily="34" charset="0"/>
              <a:buChar char="•"/>
            </a:pPr>
            <a:r>
              <a:rPr lang="en-US" sz="2800" dirty="0">
                <a:latin typeface="+mn-lt"/>
              </a:rPr>
              <a:t>Place the tree on top of the mound.</a:t>
            </a:r>
          </a:p>
          <a:p>
            <a:pPr marL="457200" indent="-457200">
              <a:buFont typeface="Arial" panose="020B0604020202020204" pitchFamily="34" charset="0"/>
              <a:buChar char="•"/>
            </a:pPr>
            <a:r>
              <a:rPr lang="en-US" sz="2800" dirty="0">
                <a:latin typeface="+mn-lt"/>
              </a:rPr>
              <a:t>The graft union should be 2” to 4” above the soil surface and facing northeast.</a:t>
            </a:r>
          </a:p>
          <a:p>
            <a:pPr marL="457200" indent="-457200">
              <a:buFont typeface="Arial" panose="020B0604020202020204" pitchFamily="34" charset="0"/>
              <a:buChar char="•"/>
            </a:pPr>
            <a:r>
              <a:rPr lang="en-US" sz="2800" dirty="0">
                <a:latin typeface="+mn-lt"/>
              </a:rPr>
              <a:t>Fill the hole with the excavated soil.</a:t>
            </a:r>
          </a:p>
          <a:p>
            <a:pPr marL="457200" indent="-457200">
              <a:buFont typeface="Arial" panose="020B0604020202020204" pitchFamily="34" charset="0"/>
              <a:buChar char="•"/>
            </a:pPr>
            <a:r>
              <a:rPr lang="en-US" sz="2800" dirty="0">
                <a:latin typeface="+mn-lt"/>
              </a:rPr>
              <a:t>Tamp down the soil to remove air pockets.</a:t>
            </a:r>
          </a:p>
        </p:txBody>
      </p:sp>
      <p:pic>
        <p:nvPicPr>
          <p:cNvPr id="6" name="Content Placeholder 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750904" y="1297878"/>
            <a:ext cx="4038600" cy="4924017"/>
          </a:xfrm>
        </p:spPr>
      </p:pic>
    </p:spTree>
    <p:extLst>
      <p:ext uri="{BB962C8B-B14F-4D97-AF65-F5344CB8AC3E}">
        <p14:creationId xmlns:p14="http://schemas.microsoft.com/office/powerpoint/2010/main" val="20521030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z="4000" dirty="0"/>
              <a:t>          Planting Hole Preparation</a:t>
            </a:r>
            <a:br>
              <a:rPr lang="en-US" sz="4000" dirty="0"/>
            </a:br>
            <a:r>
              <a:rPr lang="en-US" sz="3600" dirty="0"/>
              <a:t>         Container Grown Tree</a:t>
            </a:r>
          </a:p>
        </p:txBody>
      </p:sp>
      <p:sp>
        <p:nvSpPr>
          <p:cNvPr id="45059" name="Content Placeholder 2"/>
          <p:cNvSpPr>
            <a:spLocks noGrp="1"/>
          </p:cNvSpPr>
          <p:nvPr>
            <p:ph idx="1"/>
          </p:nvPr>
        </p:nvSpPr>
        <p:spPr>
          <a:xfrm>
            <a:off x="268357" y="1500809"/>
            <a:ext cx="4025345" cy="4916281"/>
          </a:xfrm>
        </p:spPr>
        <p:txBody>
          <a:bodyPr/>
          <a:lstStyle/>
          <a:p>
            <a:pPr marL="0" indent="0">
              <a:buNone/>
            </a:pPr>
            <a:endParaRPr lang="en-US" dirty="0"/>
          </a:p>
          <a:p>
            <a:r>
              <a:rPr lang="en-US" dirty="0"/>
              <a:t>Hole should be at least 2 to 3 times the width of the root ball.</a:t>
            </a:r>
          </a:p>
          <a:p>
            <a:r>
              <a:rPr lang="en-US" dirty="0"/>
              <a:t>Hole should be no deeper than the root ball.</a:t>
            </a: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33224" y="1952766"/>
            <a:ext cx="4886260" cy="4419674"/>
          </a:xfrm>
          <a:prstGeom prst="rect">
            <a:avLst/>
          </a:prstGeom>
        </p:spPr>
      </p:pic>
    </p:spTree>
    <p:extLst>
      <p:ext uri="{BB962C8B-B14F-4D97-AF65-F5344CB8AC3E}">
        <p14:creationId xmlns:p14="http://schemas.microsoft.com/office/powerpoint/2010/main" val="15785880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374030"/>
            <a:ext cx="8229600" cy="817772"/>
          </a:xfrm>
        </p:spPr>
        <p:txBody>
          <a:bodyPr/>
          <a:lstStyle/>
          <a:p>
            <a:r>
              <a:rPr lang="en-US" sz="4000" dirty="0"/>
              <a:t>          Planting a Container Grown Tree</a:t>
            </a:r>
            <a:endParaRPr lang="en-US" sz="3600" dirty="0"/>
          </a:p>
        </p:txBody>
      </p:sp>
      <p:sp>
        <p:nvSpPr>
          <p:cNvPr id="45059" name="Content Placeholder 2"/>
          <p:cNvSpPr>
            <a:spLocks noGrp="1"/>
          </p:cNvSpPr>
          <p:nvPr>
            <p:ph idx="1"/>
          </p:nvPr>
        </p:nvSpPr>
        <p:spPr>
          <a:xfrm>
            <a:off x="457200" y="1935912"/>
            <a:ext cx="4025345" cy="4916281"/>
          </a:xfrm>
        </p:spPr>
        <p:txBody>
          <a:bodyPr/>
          <a:lstStyle/>
          <a:p>
            <a:r>
              <a:rPr lang="en-US" dirty="0"/>
              <a:t>Gently ease the tree from its container.</a:t>
            </a:r>
          </a:p>
          <a:p>
            <a:r>
              <a:rPr lang="en-US" dirty="0"/>
              <a:t>Check for girdling or circling roots and gently pull away from the root ball before planting.</a:t>
            </a: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6662" y="1448666"/>
            <a:ext cx="3940138" cy="4941860"/>
          </a:xfrm>
          <a:prstGeom prst="rect">
            <a:avLst/>
          </a:prstGeom>
        </p:spPr>
      </p:pic>
    </p:spTree>
    <p:extLst>
      <p:ext uri="{BB962C8B-B14F-4D97-AF65-F5344CB8AC3E}">
        <p14:creationId xmlns:p14="http://schemas.microsoft.com/office/powerpoint/2010/main" val="1905341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r>
              <a:rPr lang="en-US" dirty="0"/>
              <a:t>My Orchard	</a:t>
            </a:r>
          </a:p>
        </p:txBody>
      </p:sp>
      <p:pic>
        <p:nvPicPr>
          <p:cNvPr id="91139" name="Picture 2"/>
          <p:cNvPicPr>
            <a:picLocks noChangeAspect="1"/>
          </p:cNvPicPr>
          <p:nvPr/>
        </p:nvPicPr>
        <p:blipFill>
          <a:blip r:embed="rId3"/>
          <a:srcRect/>
          <a:stretch>
            <a:fillRect/>
          </a:stretch>
        </p:blipFill>
        <p:spPr bwMode="auto">
          <a:xfrm>
            <a:off x="457200" y="1417638"/>
            <a:ext cx="3810000" cy="2857500"/>
          </a:xfrm>
          <a:prstGeom prst="rect">
            <a:avLst/>
          </a:prstGeom>
          <a:noFill/>
          <a:ln w="9525">
            <a:noFill/>
            <a:miter lim="800000"/>
            <a:headEnd/>
            <a:tailEnd/>
          </a:ln>
        </p:spPr>
      </p:pic>
      <p:pic>
        <p:nvPicPr>
          <p:cNvPr id="91140" name="Picture 3"/>
          <p:cNvPicPr>
            <a:picLocks noChangeAspect="1"/>
          </p:cNvPicPr>
          <p:nvPr/>
        </p:nvPicPr>
        <p:blipFill>
          <a:blip r:embed="rId4"/>
          <a:srcRect/>
          <a:stretch>
            <a:fillRect/>
          </a:stretch>
        </p:blipFill>
        <p:spPr bwMode="auto">
          <a:xfrm>
            <a:off x="2767013" y="3971925"/>
            <a:ext cx="3000375" cy="2624138"/>
          </a:xfrm>
          <a:prstGeom prst="rect">
            <a:avLst/>
          </a:prstGeom>
          <a:noFill/>
          <a:ln w="9525">
            <a:noFill/>
            <a:miter lim="800000"/>
            <a:headEnd/>
            <a:tailEnd/>
          </a:ln>
        </p:spPr>
      </p:pic>
      <p:pic>
        <p:nvPicPr>
          <p:cNvPr id="91141" name="Picture 4"/>
          <p:cNvPicPr>
            <a:picLocks noChangeAspect="1"/>
          </p:cNvPicPr>
          <p:nvPr/>
        </p:nvPicPr>
        <p:blipFill>
          <a:blip r:embed="rId5"/>
          <a:srcRect/>
          <a:stretch>
            <a:fillRect/>
          </a:stretch>
        </p:blipFill>
        <p:spPr bwMode="auto">
          <a:xfrm>
            <a:off x="5426075" y="1719263"/>
            <a:ext cx="3260725" cy="2555875"/>
          </a:xfrm>
          <a:prstGeom prst="rect">
            <a:avLst/>
          </a:prstGeom>
          <a:noFill/>
          <a:ln w="9525">
            <a:noFill/>
            <a:miter lim="800000"/>
            <a:headEnd/>
            <a:tailEnd/>
          </a:ln>
        </p:spPr>
      </p:pic>
      <p:pic>
        <p:nvPicPr>
          <p:cNvPr id="7" name="Content Placeholder 3" descr="MasterGardener logo.eps"/>
          <p:cNvPicPr>
            <a:picLocks noChangeAspect="1"/>
          </p:cNvPicPr>
          <p:nvPr/>
        </p:nvPicPr>
        <p:blipFill>
          <a:blip r:embed="rId6"/>
          <a:srcRect l="-39392" r="-39392"/>
          <a:stretch>
            <a:fillRect/>
          </a:stretch>
        </p:blipFill>
        <p:spPr>
          <a:xfrm>
            <a:off x="0" y="246780"/>
            <a:ext cx="2128982" cy="1170858"/>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374030"/>
            <a:ext cx="8229600" cy="735579"/>
          </a:xfrm>
        </p:spPr>
        <p:txBody>
          <a:bodyPr/>
          <a:lstStyle/>
          <a:p>
            <a:r>
              <a:rPr lang="en-US" sz="4000" dirty="0"/>
              <a:t>         Planting a Container Grown Tree</a:t>
            </a:r>
          </a:p>
        </p:txBody>
      </p:sp>
      <p:sp>
        <p:nvSpPr>
          <p:cNvPr id="45059" name="Content Placeholder 2"/>
          <p:cNvSpPr>
            <a:spLocks noGrp="1"/>
          </p:cNvSpPr>
          <p:nvPr>
            <p:ph idx="1"/>
          </p:nvPr>
        </p:nvSpPr>
        <p:spPr>
          <a:xfrm>
            <a:off x="397566" y="1625118"/>
            <a:ext cx="4025345" cy="4916281"/>
          </a:xfrm>
        </p:spPr>
        <p:txBody>
          <a:bodyPr/>
          <a:lstStyle/>
          <a:p>
            <a:r>
              <a:rPr lang="en-US" dirty="0"/>
              <a:t>Place the tree in the hole with the graft union at least 2” to 4” above the soil surface.</a:t>
            </a:r>
          </a:p>
          <a:p>
            <a:r>
              <a:rPr lang="en-US" dirty="0"/>
              <a:t>The protruding notch should face north/northeast to reduce the likelihood of sunburn.</a:t>
            </a: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600200"/>
            <a:ext cx="3810000" cy="4989443"/>
          </a:xfrm>
          <a:prstGeom prst="rect">
            <a:avLst/>
          </a:prstGeom>
        </p:spPr>
      </p:pic>
    </p:spTree>
    <p:extLst>
      <p:ext uri="{BB962C8B-B14F-4D97-AF65-F5344CB8AC3E}">
        <p14:creationId xmlns:p14="http://schemas.microsoft.com/office/powerpoint/2010/main" val="10778302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374030"/>
            <a:ext cx="8229600" cy="1143000"/>
          </a:xfrm>
        </p:spPr>
        <p:txBody>
          <a:bodyPr/>
          <a:lstStyle/>
          <a:p>
            <a:r>
              <a:rPr lang="en-US" sz="4000" dirty="0"/>
              <a:t>           For Both Bare Root and                                            Container Grown Trees</a:t>
            </a: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
        <p:nvSpPr>
          <p:cNvPr id="7" name="TextBox 6"/>
          <p:cNvSpPr txBox="1"/>
          <p:nvPr/>
        </p:nvSpPr>
        <p:spPr>
          <a:xfrm>
            <a:off x="4911048" y="1773895"/>
            <a:ext cx="3895022" cy="3600986"/>
          </a:xfrm>
          <a:prstGeom prst="rect">
            <a:avLst/>
          </a:prstGeom>
          <a:noFill/>
        </p:spPr>
        <p:txBody>
          <a:bodyPr wrap="square" rtlCol="0">
            <a:spAutoFit/>
          </a:bodyPr>
          <a:lstStyle/>
          <a:p>
            <a:r>
              <a:rPr lang="en-US" sz="3200" dirty="0">
                <a:latin typeface="+mn-lt"/>
              </a:rPr>
              <a:t>Paint the tree</a:t>
            </a:r>
          </a:p>
          <a:p>
            <a:pPr marL="457200" indent="-457200">
              <a:buFont typeface="Arial" panose="020B0604020202020204" pitchFamily="34" charset="0"/>
              <a:buChar char="•"/>
            </a:pPr>
            <a:r>
              <a:rPr lang="en-US" sz="2800" dirty="0">
                <a:latin typeface="+mn-lt"/>
              </a:rPr>
              <a:t>Protect the bark from sunburn and infestation by borer insects..</a:t>
            </a:r>
          </a:p>
          <a:p>
            <a:pPr marL="457200" indent="-457200">
              <a:buFont typeface="Arial" panose="020B0604020202020204" pitchFamily="34" charset="0"/>
              <a:buChar char="•"/>
            </a:pPr>
            <a:r>
              <a:rPr lang="en-US" sz="2800" dirty="0">
                <a:latin typeface="+mn-lt"/>
              </a:rPr>
              <a:t>Apply paint from 2” below soil surface up the entire trunk.</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773895"/>
            <a:ext cx="4258638" cy="4585808"/>
          </a:xfrm>
          <a:prstGeom prst="rect">
            <a:avLst/>
          </a:prstGeom>
        </p:spPr>
      </p:pic>
    </p:spTree>
    <p:extLst>
      <p:ext uri="{BB962C8B-B14F-4D97-AF65-F5344CB8AC3E}">
        <p14:creationId xmlns:p14="http://schemas.microsoft.com/office/powerpoint/2010/main" val="29550947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576469" y="136022"/>
            <a:ext cx="8229600" cy="1143000"/>
          </a:xfrm>
        </p:spPr>
        <p:txBody>
          <a:bodyPr/>
          <a:lstStyle/>
          <a:p>
            <a:r>
              <a:rPr lang="en-US" sz="4000" dirty="0"/>
              <a:t>           For Both Bare Root and                                            Container Grown Trees</a:t>
            </a: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
        <p:nvSpPr>
          <p:cNvPr id="5" name="TextBox 4"/>
          <p:cNvSpPr txBox="1"/>
          <p:nvPr/>
        </p:nvSpPr>
        <p:spPr>
          <a:xfrm>
            <a:off x="394252" y="1812345"/>
            <a:ext cx="4177748" cy="954107"/>
          </a:xfrm>
          <a:prstGeom prst="rect">
            <a:avLst/>
          </a:prstGeom>
          <a:noFill/>
        </p:spPr>
        <p:txBody>
          <a:bodyPr wrap="square" rtlCol="0">
            <a:spAutoFit/>
          </a:bodyPr>
          <a:lstStyle/>
          <a:p>
            <a:pPr algn="ctr"/>
            <a:r>
              <a:rPr lang="en-US" sz="2800" dirty="0">
                <a:latin typeface="+mn-lt"/>
              </a:rPr>
              <a:t>Thoroughly water to settle soil around the root ball.</a:t>
            </a:r>
          </a:p>
        </p:txBody>
      </p:sp>
      <p:sp>
        <p:nvSpPr>
          <p:cNvPr id="7" name="TextBox 6"/>
          <p:cNvSpPr txBox="1"/>
          <p:nvPr/>
        </p:nvSpPr>
        <p:spPr>
          <a:xfrm>
            <a:off x="4890052" y="1517030"/>
            <a:ext cx="3916017" cy="2246769"/>
          </a:xfrm>
          <a:prstGeom prst="rect">
            <a:avLst/>
          </a:prstGeom>
          <a:noFill/>
        </p:spPr>
        <p:txBody>
          <a:bodyPr wrap="square" rtlCol="0">
            <a:spAutoFit/>
          </a:bodyPr>
          <a:lstStyle/>
          <a:p>
            <a:pPr algn="ctr"/>
            <a:r>
              <a:rPr lang="en-US" sz="2800" dirty="0">
                <a:latin typeface="+mn-lt"/>
              </a:rPr>
              <a:t>Construct a doughnut-shaped basin for watering. Should be slightly wider than the planting hole.</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04" y="2766452"/>
            <a:ext cx="4177748" cy="372932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9932" y="3763798"/>
            <a:ext cx="3916016" cy="2976049"/>
          </a:xfrm>
          <a:prstGeom prst="rect">
            <a:avLst/>
          </a:prstGeom>
        </p:spPr>
      </p:pic>
    </p:spTree>
    <p:extLst>
      <p:ext uri="{BB962C8B-B14F-4D97-AF65-F5344CB8AC3E}">
        <p14:creationId xmlns:p14="http://schemas.microsoft.com/office/powerpoint/2010/main" val="38733559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374030"/>
            <a:ext cx="8229600" cy="1143000"/>
          </a:xfrm>
        </p:spPr>
        <p:txBody>
          <a:bodyPr/>
          <a:lstStyle/>
          <a:p>
            <a:r>
              <a:rPr lang="en-US" sz="4000" dirty="0"/>
              <a:t>           For Both Bare Root and                                            Container Grown Trees</a:t>
            </a: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
        <p:nvSpPr>
          <p:cNvPr id="5" name="TextBox 4"/>
          <p:cNvSpPr txBox="1"/>
          <p:nvPr/>
        </p:nvSpPr>
        <p:spPr>
          <a:xfrm>
            <a:off x="394252" y="1812345"/>
            <a:ext cx="4177748" cy="954107"/>
          </a:xfrm>
          <a:prstGeom prst="rect">
            <a:avLst/>
          </a:prstGeom>
          <a:noFill/>
        </p:spPr>
        <p:txBody>
          <a:bodyPr wrap="square" rtlCol="0">
            <a:spAutoFit/>
          </a:bodyPr>
          <a:lstStyle/>
          <a:p>
            <a:pPr algn="ctr"/>
            <a:r>
              <a:rPr lang="en-US" sz="2800" dirty="0">
                <a:latin typeface="+mn-lt"/>
              </a:rPr>
              <a:t>Thoroughly water to settle soil around the root ball.</a:t>
            </a:r>
          </a:p>
        </p:txBody>
      </p:sp>
      <p:sp>
        <p:nvSpPr>
          <p:cNvPr id="7" name="TextBox 6"/>
          <p:cNvSpPr txBox="1"/>
          <p:nvPr/>
        </p:nvSpPr>
        <p:spPr>
          <a:xfrm>
            <a:off x="4890052" y="1812345"/>
            <a:ext cx="3916017"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mn-lt"/>
              </a:rPr>
              <a:t>Add a 3” to 6” layer of mulch to the basin to control weeds and conserve moisture.</a:t>
            </a:r>
          </a:p>
          <a:p>
            <a:pPr marL="457200" indent="-457200">
              <a:buFont typeface="Arial" panose="020B0604020202020204" pitchFamily="34" charset="0"/>
              <a:buChar char="•"/>
            </a:pPr>
            <a:r>
              <a:rPr lang="en-US" sz="2800" dirty="0">
                <a:latin typeface="+mn-lt"/>
              </a:rPr>
              <a:t>Keep mulch several inches away from the trunk of the tree to minimize crown rot and hiding places for pests.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773894"/>
            <a:ext cx="4012058" cy="4760470"/>
          </a:xfrm>
          <a:prstGeom prst="rect">
            <a:avLst/>
          </a:prstGeom>
        </p:spPr>
      </p:pic>
    </p:spTree>
    <p:extLst>
      <p:ext uri="{BB962C8B-B14F-4D97-AF65-F5344CB8AC3E}">
        <p14:creationId xmlns:p14="http://schemas.microsoft.com/office/powerpoint/2010/main" val="29364433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274638"/>
            <a:ext cx="8229600" cy="937936"/>
          </a:xfrm>
        </p:spPr>
        <p:txBody>
          <a:bodyPr/>
          <a:lstStyle/>
          <a:p>
            <a:pPr marL="0" indent="0">
              <a:buNone/>
            </a:pPr>
            <a:r>
              <a:rPr lang="en-US" sz="4000" dirty="0"/>
              <a:t>        Options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181" y="1297878"/>
            <a:ext cx="3337063" cy="25282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776" y="1297878"/>
            <a:ext cx="3598269" cy="4992597"/>
          </a:xfrm>
          <a:prstGeom prst="rect">
            <a:avLst/>
          </a:prstGeom>
        </p:spPr>
      </p:pic>
      <p:pic>
        <p:nvPicPr>
          <p:cNvPr id="6" name="Content Placeholder 3" descr="MasterGardener logo.eps"/>
          <p:cNvPicPr>
            <a:picLocks noChangeAspect="1"/>
          </p:cNvPicPr>
          <p:nvPr/>
        </p:nvPicPr>
        <p:blipFill>
          <a:blip r:embed="rId5"/>
          <a:srcRect l="-39392" r="-39392"/>
          <a:stretch>
            <a:fillRect/>
          </a:stretch>
        </p:blipFill>
        <p:spPr bwMode="auto">
          <a:xfrm>
            <a:off x="0" y="117166"/>
            <a:ext cx="2097157" cy="1180712"/>
          </a:xfrm>
          <a:prstGeom prst="rect">
            <a:avLst/>
          </a:prstGeom>
          <a:noFill/>
          <a:ln w="9525">
            <a:noFill/>
            <a:miter lim="800000"/>
            <a:headEnd/>
            <a:tailEnd/>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7157" y="3593194"/>
            <a:ext cx="3337062" cy="2697281"/>
          </a:xfrm>
          <a:prstGeom prst="rect">
            <a:avLst/>
          </a:prstGeom>
        </p:spPr>
      </p:pic>
    </p:spTree>
    <p:extLst>
      <p:ext uri="{BB962C8B-B14F-4D97-AF65-F5344CB8AC3E}">
        <p14:creationId xmlns:p14="http://schemas.microsoft.com/office/powerpoint/2010/main" val="828384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374030"/>
            <a:ext cx="8229600" cy="1143000"/>
          </a:xfrm>
        </p:spPr>
        <p:txBody>
          <a:bodyPr/>
          <a:lstStyle/>
          <a:p>
            <a:r>
              <a:rPr lang="en-US" sz="4000" dirty="0"/>
              <a:t>           Planting Bare Root and Container Grown Trees</a:t>
            </a: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
        <p:nvSpPr>
          <p:cNvPr id="7" name="TextBox 6"/>
          <p:cNvSpPr txBox="1"/>
          <p:nvPr/>
        </p:nvSpPr>
        <p:spPr>
          <a:xfrm>
            <a:off x="4140486" y="1773894"/>
            <a:ext cx="4665584" cy="3600986"/>
          </a:xfrm>
          <a:prstGeom prst="rect">
            <a:avLst/>
          </a:prstGeom>
          <a:noFill/>
        </p:spPr>
        <p:txBody>
          <a:bodyPr wrap="square" rtlCol="0">
            <a:spAutoFit/>
          </a:bodyPr>
          <a:lstStyle/>
          <a:p>
            <a:r>
              <a:rPr lang="en-US" sz="3200" dirty="0">
                <a:latin typeface="+mn-lt"/>
              </a:rPr>
              <a:t>Heading the tree</a:t>
            </a:r>
          </a:p>
          <a:p>
            <a:pPr marL="457200" indent="-457200">
              <a:buFont typeface="Arial" panose="020B0604020202020204" pitchFamily="34" charset="0"/>
              <a:buChar char="•"/>
            </a:pPr>
            <a:r>
              <a:rPr lang="en-US" sz="2800" dirty="0">
                <a:latin typeface="+mn-lt"/>
              </a:rPr>
              <a:t>Goal is to have a fruit tree that is relatively small, easy to prune and harvest.</a:t>
            </a:r>
          </a:p>
          <a:p>
            <a:pPr marL="457200" indent="-457200">
              <a:buFont typeface="Arial" panose="020B0604020202020204" pitchFamily="34" charset="0"/>
              <a:buChar char="•"/>
            </a:pPr>
            <a:r>
              <a:rPr lang="en-US" sz="2800" dirty="0">
                <a:latin typeface="+mn-lt"/>
              </a:rPr>
              <a:t>By heading the tree to about knee height you force the tree to develop low branches.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385" y="1859622"/>
            <a:ext cx="2798307" cy="4841449"/>
          </a:xfrm>
          <a:prstGeom prst="rect">
            <a:avLst/>
          </a:prstGeom>
        </p:spPr>
      </p:pic>
    </p:spTree>
    <p:extLst>
      <p:ext uri="{BB962C8B-B14F-4D97-AF65-F5344CB8AC3E}">
        <p14:creationId xmlns:p14="http://schemas.microsoft.com/office/powerpoint/2010/main" val="42813796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274638"/>
            <a:ext cx="8229600" cy="732229"/>
          </a:xfrm>
        </p:spPr>
        <p:txBody>
          <a:bodyPr/>
          <a:lstStyle/>
          <a:p>
            <a:pPr eaLnBrk="1" hangingPunct="1"/>
            <a:r>
              <a:rPr lang="en-US" dirty="0"/>
              <a:t>Post Planting</a:t>
            </a:r>
            <a:endParaRPr lang="en-US" dirty="0">
              <a:solidFill>
                <a:srgbClr val="000000"/>
              </a:solidFill>
            </a:endParaRP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
        <p:nvSpPr>
          <p:cNvPr id="2" name="TextBox 1"/>
          <p:cNvSpPr txBox="1"/>
          <p:nvPr/>
        </p:nvSpPr>
        <p:spPr>
          <a:xfrm>
            <a:off x="635430" y="1662521"/>
            <a:ext cx="8152544" cy="7540526"/>
          </a:xfrm>
          <a:prstGeom prst="rect">
            <a:avLst/>
          </a:prstGeom>
          <a:noFill/>
        </p:spPr>
        <p:txBody>
          <a:bodyPr wrap="square" rtlCol="0">
            <a:spAutoFit/>
          </a:bodyPr>
          <a:lstStyle/>
          <a:p>
            <a:pPr marL="457200" indent="-457200">
              <a:buFont typeface="Arial"/>
              <a:buChar char="•"/>
            </a:pPr>
            <a:r>
              <a:rPr lang="en-US" sz="4000" dirty="0">
                <a:latin typeface="+mn-lt"/>
              </a:rPr>
              <a:t>Irrigation</a:t>
            </a:r>
          </a:p>
          <a:p>
            <a:r>
              <a:rPr lang="en-US" sz="2800" dirty="0">
                <a:latin typeface="+mn-lt"/>
              </a:rPr>
              <a:t>	   </a:t>
            </a:r>
          </a:p>
          <a:p>
            <a:pPr marL="457200" indent="-457200">
              <a:buFont typeface="Arial"/>
              <a:buChar char="•"/>
            </a:pPr>
            <a:r>
              <a:rPr lang="en-US" sz="4000" dirty="0">
                <a:latin typeface="+mn-lt"/>
              </a:rPr>
              <a:t>Training and pruning</a:t>
            </a:r>
          </a:p>
          <a:p>
            <a:r>
              <a:rPr lang="en-US" sz="2800" dirty="0">
                <a:latin typeface="+mn-lt"/>
              </a:rPr>
              <a:t>	   </a:t>
            </a:r>
          </a:p>
          <a:p>
            <a:pPr marL="457200" indent="-457200">
              <a:buFont typeface="Arial"/>
              <a:buChar char="•"/>
            </a:pPr>
            <a:r>
              <a:rPr lang="en-US" sz="4000" dirty="0">
                <a:latin typeface="+mn-lt"/>
              </a:rPr>
              <a:t>Fertilization</a:t>
            </a:r>
          </a:p>
          <a:p>
            <a:pPr marL="457200" indent="-457200">
              <a:buFont typeface="Arial"/>
              <a:buChar char="•"/>
            </a:pPr>
            <a:endParaRPr lang="en-US" sz="4000" dirty="0">
              <a:latin typeface="+mn-lt"/>
            </a:endParaRPr>
          </a:p>
          <a:p>
            <a:pPr marL="457200" indent="-457200">
              <a:buFont typeface="Arial"/>
              <a:buChar char="•"/>
            </a:pPr>
            <a:r>
              <a:rPr lang="en-US" sz="4000" dirty="0">
                <a:latin typeface="+mn-lt"/>
              </a:rPr>
              <a:t>Pest problems</a:t>
            </a:r>
          </a:p>
          <a:p>
            <a:r>
              <a:rPr lang="en-US" sz="4000" dirty="0">
                <a:latin typeface="+mn-lt"/>
              </a:rPr>
              <a:t>	</a:t>
            </a:r>
          </a:p>
          <a:p>
            <a:r>
              <a:rPr lang="en-US" sz="4000" dirty="0">
                <a:latin typeface="+mn-lt"/>
              </a:rPr>
              <a:t>	 </a:t>
            </a:r>
          </a:p>
          <a:p>
            <a:endParaRPr lang="en-US" sz="4000" dirty="0">
              <a:latin typeface="+mn-lt"/>
            </a:endParaRPr>
          </a:p>
          <a:p>
            <a:pPr marL="457200" indent="-457200">
              <a:buFont typeface="Arial"/>
              <a:buChar char="•"/>
            </a:pPr>
            <a:endParaRPr lang="en-US" sz="4000" dirty="0">
              <a:latin typeface="+mn-lt"/>
            </a:endParaRPr>
          </a:p>
          <a:p>
            <a:pPr marL="457200" indent="-457200">
              <a:buFont typeface="Arial"/>
              <a:buChar char="•"/>
            </a:pPr>
            <a:endParaRPr lang="en-US" sz="4000" dirty="0">
              <a:latin typeface="+mn-lt"/>
            </a:endParaRPr>
          </a:p>
          <a:p>
            <a:r>
              <a:rPr lang="en-US" sz="2800" dirty="0">
                <a:latin typeface="+mn-lt"/>
              </a:rPr>
              <a:t>	</a:t>
            </a:r>
          </a:p>
        </p:txBody>
      </p:sp>
    </p:spTree>
    <p:extLst>
      <p:ext uri="{BB962C8B-B14F-4D97-AF65-F5344CB8AC3E}">
        <p14:creationId xmlns:p14="http://schemas.microsoft.com/office/powerpoint/2010/main" val="33001396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 Planting: Irrigation</a:t>
            </a:r>
          </a:p>
        </p:txBody>
      </p:sp>
      <p:sp>
        <p:nvSpPr>
          <p:cNvPr id="3" name="Content Placeholder 2"/>
          <p:cNvSpPr>
            <a:spLocks noGrp="1"/>
          </p:cNvSpPr>
          <p:nvPr>
            <p:ph idx="1"/>
          </p:nvPr>
        </p:nvSpPr>
        <p:spPr/>
        <p:txBody>
          <a:bodyPr/>
          <a:lstStyle/>
          <a:p>
            <a:r>
              <a:rPr lang="en-US" dirty="0"/>
              <a:t>   You will need to plan for irrigation beginning</a:t>
            </a:r>
          </a:p>
          <a:p>
            <a:pPr marL="0" indent="0">
              <a:buNone/>
            </a:pPr>
            <a:r>
              <a:rPr lang="en-US" dirty="0"/>
              <a:t>       in the spring when the climate warms. 	</a:t>
            </a:r>
          </a:p>
          <a:p>
            <a:r>
              <a:rPr lang="en-US" dirty="0"/>
              <a:t>   Methods of irrigation</a:t>
            </a:r>
          </a:p>
          <a:p>
            <a:r>
              <a:rPr lang="en-US" dirty="0"/>
              <a:t>   Hand watering and devices</a:t>
            </a:r>
          </a:p>
          <a:p>
            <a:r>
              <a:rPr lang="en-US" dirty="0"/>
              <a:t>   What is most fool proof?</a:t>
            </a:r>
          </a:p>
          <a:p>
            <a:r>
              <a:rPr lang="en-US" dirty="0"/>
              <a:t>   Irrigation workshop. </a:t>
            </a:r>
          </a:p>
        </p:txBody>
      </p:sp>
    </p:spTree>
    <p:extLst>
      <p:ext uri="{BB962C8B-B14F-4D97-AF65-F5344CB8AC3E}">
        <p14:creationId xmlns:p14="http://schemas.microsoft.com/office/powerpoint/2010/main" val="27130367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942" y="306759"/>
            <a:ext cx="8229600" cy="1143000"/>
          </a:xfrm>
        </p:spPr>
        <p:txBody>
          <a:bodyPr/>
          <a:lstStyle/>
          <a:p>
            <a:r>
              <a:rPr lang="en-US" dirty="0"/>
              <a:t>Post Planting: Pruning</a:t>
            </a:r>
          </a:p>
        </p:txBody>
      </p:sp>
      <p:sp>
        <p:nvSpPr>
          <p:cNvPr id="3" name="Content Placeholder 2"/>
          <p:cNvSpPr>
            <a:spLocks noGrp="1"/>
          </p:cNvSpPr>
          <p:nvPr>
            <p:ph idx="1"/>
          </p:nvPr>
        </p:nvSpPr>
        <p:spPr>
          <a:xfrm>
            <a:off x="588936" y="1417638"/>
            <a:ext cx="8229600" cy="4525963"/>
          </a:xfrm>
        </p:spPr>
        <p:txBody>
          <a:bodyPr/>
          <a:lstStyle/>
          <a:p>
            <a:pPr marL="0" indent="0">
              <a:buNone/>
            </a:pPr>
            <a:r>
              <a:rPr lang="en-US" sz="3600" dirty="0"/>
              <a:t>Pruning cuts:</a:t>
            </a:r>
          </a:p>
          <a:p>
            <a:pPr marL="0" indent="0">
              <a:buNone/>
            </a:pPr>
            <a:r>
              <a:rPr lang="en-US" dirty="0"/>
              <a:t>  </a:t>
            </a:r>
            <a:r>
              <a:rPr lang="en-US" sz="3600" dirty="0"/>
              <a:t>Thinning cuts:</a:t>
            </a:r>
          </a:p>
          <a:p>
            <a:pPr marL="0" indent="0">
              <a:buNone/>
            </a:pPr>
            <a:r>
              <a:rPr lang="en-US" dirty="0"/>
              <a:t>     remove lateral branches</a:t>
            </a:r>
          </a:p>
          <a:p>
            <a:pPr marL="0" indent="0">
              <a:buNone/>
            </a:pPr>
            <a:endParaRPr lang="en-US" dirty="0"/>
          </a:p>
          <a:p>
            <a:pPr marL="0" indent="0">
              <a:buNone/>
            </a:pPr>
            <a:r>
              <a:rPr lang="en-US" dirty="0"/>
              <a:t>  </a:t>
            </a:r>
            <a:r>
              <a:rPr lang="en-US" sz="3600" dirty="0"/>
              <a:t>Heading cuts:</a:t>
            </a:r>
          </a:p>
          <a:p>
            <a:pPr marL="0" indent="0">
              <a:buNone/>
            </a:pPr>
            <a:r>
              <a:rPr lang="en-US" dirty="0"/>
              <a:t>     center or branch is cut shorter</a:t>
            </a:r>
          </a:p>
          <a:p>
            <a:pPr marL="0" indent="0">
              <a:buNone/>
            </a:pPr>
            <a:r>
              <a:rPr lang="en-US" sz="3600" dirty="0"/>
              <a:t>     </a:t>
            </a:r>
          </a:p>
          <a:p>
            <a:pPr marL="0" indent="0">
              <a:buNone/>
            </a:pPr>
            <a:endParaRPr lang="en-US" dirty="0"/>
          </a:p>
        </p:txBody>
      </p:sp>
      <p:pic>
        <p:nvPicPr>
          <p:cNvPr id="1026" name="Picture 2" descr="https://upload.wikimedia.org/wikipedia/commons/thumb/d/db/Pruningyear1.png/77px-Pruningyear1.png">
            <a:extLst>
              <a:ext uri="{FF2B5EF4-FFF2-40B4-BE49-F238E27FC236}">
                <a16:creationId xmlns:a16="http://schemas.microsoft.com/office/drawing/2014/main" id="{17CEAB7D-681C-457E-9947-C0E61B6CE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288" y="3859078"/>
            <a:ext cx="733425" cy="1366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8/84/Pruningyear2.png/92px-Pruningyear2.png">
            <a:extLst>
              <a:ext uri="{FF2B5EF4-FFF2-40B4-BE49-F238E27FC236}">
                <a16:creationId xmlns:a16="http://schemas.microsoft.com/office/drawing/2014/main" id="{B7FCD86F-FF0E-49C0-B8BC-E473881BD0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36320" flipV="1">
            <a:off x="4064783" y="3846247"/>
            <a:ext cx="876300" cy="457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upload.wikimedia.org/wikipedia/commons/thumb/d/db/Pruningyear1.png/77px-Pruningyear1.png">
            <a:extLst>
              <a:ext uri="{FF2B5EF4-FFF2-40B4-BE49-F238E27FC236}">
                <a16:creationId xmlns:a16="http://schemas.microsoft.com/office/drawing/2014/main" id="{23912B5C-BDE8-4A59-9F28-EFEC6120F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318" y="2495227"/>
            <a:ext cx="2324745" cy="3099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4176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CD608-23A3-4F2E-B847-84C002F3F4AE}"/>
              </a:ext>
            </a:extLst>
          </p:cNvPr>
          <p:cNvSpPr>
            <a:spLocks noGrp="1"/>
          </p:cNvSpPr>
          <p:nvPr>
            <p:ph type="title"/>
          </p:nvPr>
        </p:nvSpPr>
        <p:spPr/>
        <p:txBody>
          <a:bodyPr/>
          <a:lstStyle/>
          <a:p>
            <a:r>
              <a:rPr lang="en-US" dirty="0"/>
              <a:t>Post Planting: Fertilization</a:t>
            </a:r>
          </a:p>
        </p:txBody>
      </p:sp>
      <p:sp>
        <p:nvSpPr>
          <p:cNvPr id="3" name="Content Placeholder 2">
            <a:extLst>
              <a:ext uri="{FF2B5EF4-FFF2-40B4-BE49-F238E27FC236}">
                <a16:creationId xmlns:a16="http://schemas.microsoft.com/office/drawing/2014/main" id="{F3B34563-A0A0-4B1C-A3AA-C78301662B2B}"/>
              </a:ext>
            </a:extLst>
          </p:cNvPr>
          <p:cNvSpPr>
            <a:spLocks noGrp="1"/>
          </p:cNvSpPr>
          <p:nvPr>
            <p:ph idx="1"/>
          </p:nvPr>
        </p:nvSpPr>
        <p:spPr/>
        <p:txBody>
          <a:bodyPr/>
          <a:lstStyle/>
          <a:p>
            <a:r>
              <a:rPr lang="en-US" dirty="0"/>
              <a:t>Napa Soils provide many of the elements that fruit trees need. </a:t>
            </a:r>
          </a:p>
          <a:p>
            <a:r>
              <a:rPr lang="en-US" dirty="0"/>
              <a:t>Amendments: </a:t>
            </a:r>
          </a:p>
          <a:p>
            <a:r>
              <a:rPr lang="en-US" dirty="0"/>
              <a:t>  Compost</a:t>
            </a:r>
          </a:p>
          <a:p>
            <a:pPr marL="0" indent="0">
              <a:buNone/>
            </a:pPr>
            <a:r>
              <a:rPr lang="en-US" dirty="0"/>
              <a:t>      Mulches</a:t>
            </a:r>
          </a:p>
          <a:p>
            <a:pPr marL="0" indent="0">
              <a:buNone/>
            </a:pPr>
            <a:r>
              <a:rPr lang="en-US" dirty="0"/>
              <a:t>      Organic fertilizers</a:t>
            </a:r>
          </a:p>
          <a:p>
            <a:pPr marL="0" indent="0">
              <a:buNone/>
            </a:pPr>
            <a:r>
              <a:rPr lang="en-US" dirty="0"/>
              <a:t>      Synthetic fertilizers</a:t>
            </a:r>
          </a:p>
          <a:p>
            <a:endParaRPr lang="en-US" dirty="0"/>
          </a:p>
        </p:txBody>
      </p:sp>
    </p:spTree>
    <p:extLst>
      <p:ext uri="{BB962C8B-B14F-4D97-AF65-F5344CB8AC3E}">
        <p14:creationId xmlns:p14="http://schemas.microsoft.com/office/powerpoint/2010/main" val="3309080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a:t>Climate </a:t>
            </a:r>
          </a:p>
        </p:txBody>
      </p:sp>
      <p:sp>
        <p:nvSpPr>
          <p:cNvPr id="8195" name="Content Placeholder 2"/>
          <p:cNvSpPr>
            <a:spLocks noGrp="1"/>
          </p:cNvSpPr>
          <p:nvPr>
            <p:ph idx="1"/>
          </p:nvPr>
        </p:nvSpPr>
        <p:spPr/>
        <p:txBody>
          <a:bodyPr/>
          <a:lstStyle/>
          <a:p>
            <a:pPr lvl="1">
              <a:buFont typeface="Arial" charset="0"/>
              <a:buChar char="•"/>
            </a:pPr>
            <a:r>
              <a:rPr lang="en-US" sz="3200"/>
              <a:t>Climate Zones</a:t>
            </a:r>
          </a:p>
          <a:p>
            <a:pPr lvl="2"/>
            <a:r>
              <a:rPr lang="en-US" sz="3200"/>
              <a:t>USDA</a:t>
            </a:r>
          </a:p>
          <a:p>
            <a:pPr lvl="2"/>
            <a:r>
              <a:rPr lang="en-US" sz="3200"/>
              <a:t>Sunset </a:t>
            </a:r>
          </a:p>
          <a:p>
            <a:pPr lvl="1">
              <a:buFont typeface="Arial" charset="0"/>
              <a:buChar char="•"/>
            </a:pPr>
            <a:r>
              <a:rPr lang="en-US" sz="3200"/>
              <a:t>Microclimates – Property Issues</a:t>
            </a:r>
          </a:p>
          <a:p>
            <a:pPr lvl="2"/>
            <a:r>
              <a:rPr lang="en-US" sz="3200"/>
              <a:t>Slope</a:t>
            </a:r>
          </a:p>
          <a:p>
            <a:pPr lvl="2"/>
            <a:r>
              <a:rPr lang="en-US" sz="3200"/>
              <a:t>Aspect</a:t>
            </a:r>
          </a:p>
          <a:p>
            <a:pPr lvl="2"/>
            <a:r>
              <a:rPr lang="en-US" sz="3200"/>
              <a:t>Wind</a:t>
            </a:r>
          </a:p>
          <a:p>
            <a:pPr lvl="1">
              <a:buFont typeface="Arial" charset="0"/>
              <a:buNone/>
            </a:pPr>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pic>
        <p:nvPicPr>
          <p:cNvPr id="4" name="Content Placeholder 3" descr="MasterGardener logo.eps"/>
          <p:cNvPicPr>
            <a:picLocks noChangeAspect="1"/>
          </p:cNvPicPr>
          <p:nvPr/>
        </p:nvPicPr>
        <p:blipFill>
          <a:blip r:embed="rId3"/>
          <a:srcRect l="-39392" r="-39392"/>
          <a:stretch>
            <a:fillRect/>
          </a:stretch>
        </p:blipFill>
        <p:spPr bwMode="auto">
          <a:xfrm>
            <a:off x="-198582" y="386164"/>
            <a:ext cx="2207491" cy="1214035"/>
          </a:xfrm>
          <a:prstGeom prst="rect">
            <a:avLst/>
          </a:prstGeom>
          <a:noFill/>
          <a:ln w="9525">
            <a:noFill/>
            <a:miter lim="800000"/>
            <a:headEnd/>
            <a:tailEnd/>
          </a:ln>
        </p:spPr>
      </p:pic>
    </p:spTree>
    <p:extLst>
      <p:ext uri="{BB962C8B-B14F-4D97-AF65-F5344CB8AC3E}">
        <p14:creationId xmlns:p14="http://schemas.microsoft.com/office/powerpoint/2010/main" val="12749602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ontent Placeholder 2"/>
          <p:cNvSpPr>
            <a:spLocks noGrp="1"/>
          </p:cNvSpPr>
          <p:nvPr>
            <p:ph idx="1"/>
          </p:nvPr>
        </p:nvSpPr>
        <p:spPr>
          <a:xfrm>
            <a:off x="2145846" y="1530160"/>
            <a:ext cx="4555671" cy="3151414"/>
          </a:xfrm>
        </p:spPr>
        <p:txBody>
          <a:bodyPr>
            <a:noAutofit/>
          </a:bodyPr>
          <a:lstStyle/>
          <a:p>
            <a:pPr lvl="2"/>
            <a:endParaRPr lang="en-US" sz="2800" dirty="0">
              <a:latin typeface="Arial"/>
              <a:cs typeface="Arial"/>
            </a:endParaRPr>
          </a:p>
          <a:p>
            <a:pPr lvl="2"/>
            <a:r>
              <a:rPr lang="en-US" sz="3200" dirty="0">
                <a:latin typeface="Arial"/>
                <a:cs typeface="Arial"/>
              </a:rPr>
              <a:t>Peach leaf curl</a:t>
            </a:r>
          </a:p>
          <a:p>
            <a:pPr lvl="2"/>
            <a:r>
              <a:rPr lang="en-US" sz="3200" dirty="0">
                <a:latin typeface="Arial"/>
                <a:cs typeface="Arial"/>
              </a:rPr>
              <a:t>Bacterial Canker</a:t>
            </a:r>
          </a:p>
          <a:p>
            <a:pPr lvl="2"/>
            <a:r>
              <a:rPr lang="en-US" sz="3200" dirty="0">
                <a:latin typeface="Arial"/>
                <a:cs typeface="Arial"/>
              </a:rPr>
              <a:t>Fire Blight</a:t>
            </a:r>
          </a:p>
        </p:txBody>
      </p:sp>
      <p:sp>
        <p:nvSpPr>
          <p:cNvPr id="10" name="Title 9"/>
          <p:cNvSpPr>
            <a:spLocks noGrp="1"/>
          </p:cNvSpPr>
          <p:nvPr>
            <p:ph type="title"/>
          </p:nvPr>
        </p:nvSpPr>
        <p:spPr/>
        <p:txBody>
          <a:bodyPr>
            <a:normAutofit/>
          </a:bodyPr>
          <a:lstStyle/>
          <a:p>
            <a:r>
              <a:rPr lang="en-US" dirty="0"/>
              <a:t>         Focus on Common  Problems </a:t>
            </a:r>
          </a:p>
        </p:txBody>
      </p:sp>
      <p:pic>
        <p:nvPicPr>
          <p:cNvPr id="12" name="Picture 2"/>
          <p:cNvPicPr>
            <a:picLocks noChangeAspect="1"/>
          </p:cNvPicPr>
          <p:nvPr/>
        </p:nvPicPr>
        <p:blipFill>
          <a:blip r:embed="rId3"/>
          <a:srcRect/>
          <a:stretch>
            <a:fillRect/>
          </a:stretch>
        </p:blipFill>
        <p:spPr bwMode="auto">
          <a:xfrm>
            <a:off x="385310" y="1679788"/>
            <a:ext cx="1871133" cy="2106708"/>
          </a:xfrm>
          <a:prstGeom prst="rect">
            <a:avLst/>
          </a:prstGeom>
          <a:noFill/>
          <a:ln w="9525">
            <a:noFill/>
            <a:miter lim="800000"/>
            <a:headEnd/>
            <a:tailEnd/>
          </a:ln>
        </p:spPr>
      </p:pic>
      <p:pic>
        <p:nvPicPr>
          <p:cNvPr id="13" name="Picture 12" descr="Blackened fruit is typical of fire blight infection."/>
          <p:cNvPicPr/>
          <p:nvPr/>
        </p:nvPicPr>
        <p:blipFill>
          <a:blip r:embed="rId4"/>
          <a:srcRect/>
          <a:stretch>
            <a:fillRect/>
          </a:stretch>
        </p:blipFill>
        <p:spPr bwMode="auto">
          <a:xfrm>
            <a:off x="297401" y="4262294"/>
            <a:ext cx="1959042" cy="2321068"/>
          </a:xfrm>
          <a:prstGeom prst="rect">
            <a:avLst/>
          </a:prstGeom>
          <a:noFill/>
          <a:ln w="9525">
            <a:noFill/>
            <a:miter lim="800000"/>
            <a:headEnd/>
            <a:tailEnd/>
          </a:ln>
        </p:spPr>
      </p:pic>
      <p:pic>
        <p:nvPicPr>
          <p:cNvPr id="8" name="Content Placeholder 3" descr="MasterGardener logo.eps"/>
          <p:cNvPicPr>
            <a:picLocks noChangeAspect="1"/>
          </p:cNvPicPr>
          <p:nvPr/>
        </p:nvPicPr>
        <p:blipFill>
          <a:blip r:embed="rId5"/>
          <a:srcRect l="-39392" r="-39392"/>
          <a:stretch>
            <a:fillRect/>
          </a:stretch>
        </p:blipFill>
        <p:spPr bwMode="auto">
          <a:xfrm>
            <a:off x="0" y="117166"/>
            <a:ext cx="2097157" cy="1180712"/>
          </a:xfrm>
          <a:prstGeom prst="rect">
            <a:avLst/>
          </a:prstGeom>
          <a:noFill/>
          <a:ln w="9525">
            <a:noFill/>
            <a:miter lim="800000"/>
            <a:headEnd/>
            <a:tailEnd/>
          </a:ln>
        </p:spPr>
      </p:pic>
      <p:pic>
        <p:nvPicPr>
          <p:cNvPr id="3" name="Picture 2">
            <a:extLst>
              <a:ext uri="{FF2B5EF4-FFF2-40B4-BE49-F238E27FC236}">
                <a16:creationId xmlns:a16="http://schemas.microsoft.com/office/drawing/2014/main" id="{B0A92F3A-CA63-4E82-BB99-22755DEE3AB9}"/>
              </a:ext>
            </a:extLst>
          </p:cNvPr>
          <p:cNvPicPr>
            <a:picLocks noChangeAspect="1"/>
          </p:cNvPicPr>
          <p:nvPr/>
        </p:nvPicPr>
        <p:blipFill>
          <a:blip r:embed="rId6"/>
          <a:stretch>
            <a:fillRect/>
          </a:stretch>
        </p:blipFill>
        <p:spPr>
          <a:xfrm>
            <a:off x="6936161" y="2733142"/>
            <a:ext cx="1651000" cy="2476500"/>
          </a:xfrm>
          <a:prstGeom prst="rect">
            <a:avLst/>
          </a:prstGeom>
        </p:spPr>
      </p:pic>
    </p:spTree>
    <p:extLst>
      <p:ext uri="{BB962C8B-B14F-4D97-AF65-F5344CB8AC3E}">
        <p14:creationId xmlns:p14="http://schemas.microsoft.com/office/powerpoint/2010/main" val="17721096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C6215-ADD8-4F4C-8395-50D9F7715359}"/>
              </a:ext>
            </a:extLst>
          </p:cNvPr>
          <p:cNvSpPr>
            <a:spLocks noGrp="1"/>
          </p:cNvSpPr>
          <p:nvPr>
            <p:ph type="title"/>
          </p:nvPr>
        </p:nvSpPr>
        <p:spPr/>
        <p:txBody>
          <a:bodyPr/>
          <a:lstStyle/>
          <a:p>
            <a:r>
              <a:rPr lang="en-US" dirty="0"/>
              <a:t> Peach Leaf Curl</a:t>
            </a:r>
          </a:p>
        </p:txBody>
      </p:sp>
      <p:pic>
        <p:nvPicPr>
          <p:cNvPr id="5" name="Content Placeholder 4">
            <a:extLst>
              <a:ext uri="{FF2B5EF4-FFF2-40B4-BE49-F238E27FC236}">
                <a16:creationId xmlns:a16="http://schemas.microsoft.com/office/drawing/2014/main" id="{D7CEFB06-661A-4A00-B3DD-4A3B5A2FECE6}"/>
              </a:ext>
            </a:extLst>
          </p:cNvPr>
          <p:cNvPicPr>
            <a:picLocks noGrp="1" noChangeAspect="1"/>
          </p:cNvPicPr>
          <p:nvPr>
            <p:ph idx="1"/>
          </p:nvPr>
        </p:nvPicPr>
        <p:blipFill>
          <a:blip r:embed="rId3"/>
          <a:stretch>
            <a:fillRect/>
          </a:stretch>
        </p:blipFill>
        <p:spPr>
          <a:xfrm>
            <a:off x="1016000" y="1971204"/>
            <a:ext cx="2247254" cy="3003752"/>
          </a:xfrm>
        </p:spPr>
      </p:pic>
      <p:pic>
        <p:nvPicPr>
          <p:cNvPr id="7" name="Picture 6">
            <a:extLst>
              <a:ext uri="{FF2B5EF4-FFF2-40B4-BE49-F238E27FC236}">
                <a16:creationId xmlns:a16="http://schemas.microsoft.com/office/drawing/2014/main" id="{353040B8-B388-4FE1-BAEF-DF107013CB71}"/>
              </a:ext>
            </a:extLst>
          </p:cNvPr>
          <p:cNvPicPr>
            <a:picLocks noChangeAspect="1"/>
          </p:cNvPicPr>
          <p:nvPr/>
        </p:nvPicPr>
        <p:blipFill>
          <a:blip r:embed="rId4"/>
          <a:stretch>
            <a:fillRect/>
          </a:stretch>
        </p:blipFill>
        <p:spPr>
          <a:xfrm>
            <a:off x="4742481" y="1971204"/>
            <a:ext cx="2247255" cy="3003752"/>
          </a:xfrm>
          <a:prstGeom prst="rect">
            <a:avLst/>
          </a:prstGeom>
        </p:spPr>
      </p:pic>
    </p:spTree>
    <p:extLst>
      <p:ext uri="{BB962C8B-B14F-4D97-AF65-F5344CB8AC3E}">
        <p14:creationId xmlns:p14="http://schemas.microsoft.com/office/powerpoint/2010/main" val="42204280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Bacterial Canker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62750"/>
            <a:ext cx="4805909" cy="350849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618" y="1762750"/>
            <a:ext cx="2834181" cy="3508497"/>
          </a:xfrm>
          <a:prstGeom prst="rect">
            <a:avLst/>
          </a:prstGeom>
        </p:spPr>
      </p:pic>
    </p:spTree>
    <p:extLst>
      <p:ext uri="{BB962C8B-B14F-4D97-AF65-F5344CB8AC3E}">
        <p14:creationId xmlns:p14="http://schemas.microsoft.com/office/powerpoint/2010/main" val="42087880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4DE55-43E5-4DC4-BBAD-31B9A8C9D214}"/>
              </a:ext>
            </a:extLst>
          </p:cNvPr>
          <p:cNvSpPr>
            <a:spLocks noGrp="1"/>
          </p:cNvSpPr>
          <p:nvPr>
            <p:ph type="title"/>
          </p:nvPr>
        </p:nvSpPr>
        <p:spPr/>
        <p:txBody>
          <a:bodyPr/>
          <a:lstStyle/>
          <a:p>
            <a:r>
              <a:rPr lang="en-US" dirty="0"/>
              <a:t>Bacterial canker</a:t>
            </a:r>
          </a:p>
        </p:txBody>
      </p:sp>
      <p:sp>
        <p:nvSpPr>
          <p:cNvPr id="3" name="Content Placeholder 2">
            <a:extLst>
              <a:ext uri="{FF2B5EF4-FFF2-40B4-BE49-F238E27FC236}">
                <a16:creationId xmlns:a16="http://schemas.microsoft.com/office/drawing/2014/main" id="{4D2DBA38-0982-468A-9490-A6C80BABAD13}"/>
              </a:ext>
            </a:extLst>
          </p:cNvPr>
          <p:cNvSpPr>
            <a:spLocks noGrp="1"/>
          </p:cNvSpPr>
          <p:nvPr>
            <p:ph idx="1"/>
          </p:nvPr>
        </p:nvSpPr>
        <p:spPr/>
        <p:txBody>
          <a:bodyPr/>
          <a:lstStyle/>
          <a:p>
            <a:r>
              <a:rPr lang="en-US" dirty="0"/>
              <a:t>Bacterial canker is caused by the bacterium Pseudomonas </a:t>
            </a:r>
          </a:p>
          <a:p>
            <a:r>
              <a:rPr lang="en-US" dirty="0"/>
              <a:t>Symptoms appear in late winter/early spring</a:t>
            </a:r>
          </a:p>
          <a:p>
            <a:r>
              <a:rPr lang="en-US" dirty="0"/>
              <a:t>Infected trees have a sour vinegar-y smell</a:t>
            </a:r>
          </a:p>
          <a:p>
            <a:r>
              <a:rPr lang="en-US" dirty="0"/>
              <a:t>The bacteria are always present on plants, and does not enter through pruning wounds. </a:t>
            </a:r>
          </a:p>
          <a:p>
            <a:r>
              <a:rPr lang="en-US" dirty="0"/>
              <a:t>Cultural practices are the only remedy. </a:t>
            </a:r>
          </a:p>
        </p:txBody>
      </p:sp>
    </p:spTree>
    <p:extLst>
      <p:ext uri="{BB962C8B-B14F-4D97-AF65-F5344CB8AC3E}">
        <p14:creationId xmlns:p14="http://schemas.microsoft.com/office/powerpoint/2010/main" val="25112201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3"/>
          <a:srcRect/>
          <a:stretch>
            <a:fillRect/>
          </a:stretch>
        </p:blipFill>
        <p:spPr bwMode="auto">
          <a:xfrm>
            <a:off x="3864049" y="3238966"/>
            <a:ext cx="5104105" cy="3385723"/>
          </a:xfrm>
          <a:prstGeom prst="rect">
            <a:avLst/>
          </a:prstGeom>
          <a:noFill/>
          <a:ln w="9525">
            <a:noFill/>
            <a:miter lim="800000"/>
            <a:headEnd/>
            <a:tailEnd/>
          </a:ln>
        </p:spPr>
      </p:pic>
      <p:sp>
        <p:nvSpPr>
          <p:cNvPr id="4" name="Title 1"/>
          <p:cNvSpPr>
            <a:spLocks noGrp="1"/>
          </p:cNvSpPr>
          <p:nvPr>
            <p:ph type="title"/>
          </p:nvPr>
        </p:nvSpPr>
        <p:spPr>
          <a:noFill/>
        </p:spPr>
        <p:txBody>
          <a:bodyPr/>
          <a:lstStyle/>
          <a:p>
            <a:r>
              <a:rPr lang="en-US" dirty="0"/>
              <a:t>Fire Blight</a:t>
            </a:r>
          </a:p>
        </p:txBody>
      </p:sp>
      <p:pic>
        <p:nvPicPr>
          <p:cNvPr id="5" name="Picture 4" descr="http://midatlanticgardening.com/wp-content/uploads/2012/04/Fire-Blight.jpg"/>
          <p:cNvPicPr/>
          <p:nvPr/>
        </p:nvPicPr>
        <p:blipFill>
          <a:blip r:embed="rId4"/>
          <a:srcRect/>
          <a:stretch>
            <a:fillRect/>
          </a:stretch>
        </p:blipFill>
        <p:spPr bwMode="auto">
          <a:xfrm>
            <a:off x="661181" y="1611852"/>
            <a:ext cx="3582695" cy="3319976"/>
          </a:xfrm>
          <a:prstGeom prst="rect">
            <a:avLst/>
          </a:prstGeom>
          <a:noFill/>
          <a:ln w="9525">
            <a:noFill/>
            <a:miter lim="800000"/>
            <a:headEnd/>
            <a:tailEnd/>
          </a:ln>
        </p:spPr>
      </p:pic>
      <p:pic>
        <p:nvPicPr>
          <p:cNvPr id="6" name="Content Placeholder 3" descr="MasterGardener logo.eps"/>
          <p:cNvPicPr>
            <a:picLocks noChangeAspect="1"/>
          </p:cNvPicPr>
          <p:nvPr/>
        </p:nvPicPr>
        <p:blipFill>
          <a:blip r:embed="rId5"/>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36271776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a:stretch>
            <a:fillRect/>
          </a:stretch>
        </p:blipFill>
        <p:spPr bwMode="auto">
          <a:xfrm>
            <a:off x="2591776" y="1758462"/>
            <a:ext cx="4231298" cy="4923692"/>
          </a:xfrm>
          <a:prstGeom prst="rect">
            <a:avLst/>
          </a:prstGeom>
          <a:noFill/>
          <a:ln w="9525">
            <a:noFill/>
            <a:miter lim="800000"/>
            <a:headEnd/>
            <a:tailEnd/>
          </a:ln>
        </p:spPr>
      </p:pic>
      <p:sp>
        <p:nvSpPr>
          <p:cNvPr id="5" name="Title 1"/>
          <p:cNvSpPr>
            <a:spLocks noGrp="1"/>
          </p:cNvSpPr>
          <p:nvPr>
            <p:ph type="title"/>
          </p:nvPr>
        </p:nvSpPr>
        <p:spPr>
          <a:noFill/>
        </p:spPr>
        <p:txBody>
          <a:bodyPr/>
          <a:lstStyle/>
          <a:p>
            <a:r>
              <a:rPr lang="en-US" dirty="0"/>
              <a:t>Fire Blight</a:t>
            </a:r>
          </a:p>
        </p:txBody>
      </p:sp>
      <p:pic>
        <p:nvPicPr>
          <p:cNvPr id="6" name="Content Placeholder 3" descr="MasterGardener logo.eps"/>
          <p:cNvPicPr>
            <a:picLocks noChangeAspect="1"/>
          </p:cNvPicPr>
          <p:nvPr/>
        </p:nvPicPr>
        <p:blipFill>
          <a:blip r:embed="rId4"/>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14178120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noFill/>
        </p:spPr>
        <p:txBody>
          <a:bodyPr/>
          <a:lstStyle/>
          <a:p>
            <a:r>
              <a:rPr lang="en-US" dirty="0"/>
              <a:t>Fire Blight Management</a:t>
            </a:r>
          </a:p>
        </p:txBody>
      </p:sp>
      <p:sp>
        <p:nvSpPr>
          <p:cNvPr id="6" name="Rectangle 5"/>
          <p:cNvSpPr/>
          <p:nvPr/>
        </p:nvSpPr>
        <p:spPr>
          <a:xfrm>
            <a:off x="1452474" y="1885094"/>
            <a:ext cx="6858000" cy="3970318"/>
          </a:xfrm>
          <a:prstGeom prst="rect">
            <a:avLst/>
          </a:prstGeom>
        </p:spPr>
        <p:txBody>
          <a:bodyPr wrap="square">
            <a:spAutoFit/>
          </a:bodyPr>
          <a:lstStyle/>
          <a:p>
            <a:pPr marL="457200" indent="-457200">
              <a:buFont typeface="Arial"/>
              <a:buChar char="•"/>
            </a:pPr>
            <a:r>
              <a:rPr lang="en-US" sz="2800" dirty="0"/>
              <a:t>Plant resistant varieties </a:t>
            </a:r>
          </a:p>
          <a:p>
            <a:pPr marL="457200" indent="-457200">
              <a:buFont typeface="Arial"/>
              <a:buChar char="•"/>
            </a:pPr>
            <a:endParaRPr lang="en-US" sz="2800" dirty="0"/>
          </a:p>
          <a:p>
            <a:pPr marL="457200" indent="-457200">
              <a:buFont typeface="Arial"/>
              <a:buChar char="•"/>
            </a:pPr>
            <a:r>
              <a:rPr lang="en-US" sz="2800" dirty="0"/>
              <a:t>Reduce new growth </a:t>
            </a:r>
          </a:p>
          <a:p>
            <a:pPr marL="457200" indent="-457200">
              <a:buFont typeface="Arial"/>
              <a:buChar char="•"/>
            </a:pPr>
            <a:endParaRPr lang="en-US" sz="2800" dirty="0"/>
          </a:p>
          <a:p>
            <a:pPr marL="457200" indent="-457200">
              <a:buFont typeface="Arial"/>
              <a:buChar char="•"/>
            </a:pPr>
            <a:r>
              <a:rPr lang="en-US" sz="2800" dirty="0"/>
              <a:t>Low or no nitrogen or heavy pruning. </a:t>
            </a:r>
          </a:p>
          <a:p>
            <a:pPr marL="457200" indent="-457200">
              <a:buFont typeface="Arial"/>
              <a:buChar char="•"/>
            </a:pPr>
            <a:endParaRPr lang="en-US" sz="2800" dirty="0"/>
          </a:p>
          <a:p>
            <a:pPr marL="457200" indent="-457200">
              <a:buFont typeface="Arial"/>
              <a:buChar char="•"/>
            </a:pPr>
            <a:r>
              <a:rPr lang="en-US" sz="2800" dirty="0"/>
              <a:t>Do not irrigate during bloom</a:t>
            </a:r>
          </a:p>
          <a:p>
            <a:endParaRPr lang="en-US" sz="2800" dirty="0"/>
          </a:p>
          <a:p>
            <a:pPr marL="457200" indent="-457200">
              <a:buFont typeface="Arial" panose="020B0604020202020204" pitchFamily="34" charset="0"/>
              <a:buChar char="•"/>
            </a:pPr>
            <a:r>
              <a:rPr lang="en-US" sz="2800" dirty="0"/>
              <a:t>Consider antibiotic spray</a:t>
            </a: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19248752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noFill/>
        </p:spPr>
        <p:txBody>
          <a:bodyPr/>
          <a:lstStyle/>
          <a:p>
            <a:r>
              <a:rPr lang="en-US" dirty="0"/>
              <a:t>Fire Blight Management</a:t>
            </a:r>
          </a:p>
        </p:txBody>
      </p:sp>
      <p:sp>
        <p:nvSpPr>
          <p:cNvPr id="6" name="Rectangle 5"/>
          <p:cNvSpPr/>
          <p:nvPr/>
        </p:nvSpPr>
        <p:spPr>
          <a:xfrm>
            <a:off x="562048" y="1543050"/>
            <a:ext cx="7541601" cy="1569660"/>
          </a:xfrm>
          <a:prstGeom prst="rect">
            <a:avLst/>
          </a:prstGeom>
        </p:spPr>
        <p:txBody>
          <a:bodyPr wrap="square">
            <a:spAutoFit/>
          </a:bodyPr>
          <a:lstStyle/>
          <a:p>
            <a:r>
              <a:rPr lang="en-US" sz="3200" dirty="0"/>
              <a:t>Remove infections in summer or winter when bacteria are not spreading through the tree. </a:t>
            </a:r>
          </a:p>
        </p:txBody>
      </p:sp>
      <p:pic>
        <p:nvPicPr>
          <p:cNvPr id="10" name="irc_mi" descr="http://www.coldclimategardening.com/images/rundy_pruning.jpg"/>
          <p:cNvPicPr/>
          <p:nvPr/>
        </p:nvPicPr>
        <p:blipFill>
          <a:blip r:embed="rId3"/>
          <a:srcRect/>
          <a:stretch>
            <a:fillRect/>
          </a:stretch>
        </p:blipFill>
        <p:spPr bwMode="auto">
          <a:xfrm>
            <a:off x="4200525" y="2817435"/>
            <a:ext cx="4486275" cy="3688140"/>
          </a:xfrm>
          <a:prstGeom prst="rect">
            <a:avLst/>
          </a:prstGeom>
          <a:noFill/>
          <a:ln w="9525">
            <a:noFill/>
            <a:miter lim="800000"/>
            <a:headEnd/>
            <a:tailEnd/>
          </a:ln>
        </p:spPr>
      </p:pic>
      <p:sp>
        <p:nvSpPr>
          <p:cNvPr id="11" name="TextBox 10"/>
          <p:cNvSpPr txBox="1"/>
          <p:nvPr/>
        </p:nvSpPr>
        <p:spPr>
          <a:xfrm>
            <a:off x="247650" y="4121834"/>
            <a:ext cx="4085199" cy="2062103"/>
          </a:xfrm>
          <a:prstGeom prst="rect">
            <a:avLst/>
          </a:prstGeom>
          <a:noFill/>
        </p:spPr>
        <p:txBody>
          <a:bodyPr wrap="square" rtlCol="0">
            <a:spAutoFit/>
          </a:bodyPr>
          <a:lstStyle/>
          <a:p>
            <a:pPr algn="ctr"/>
            <a:r>
              <a:rPr lang="en-US" sz="3200" b="1" dirty="0"/>
              <a:t>The climbing technique used here is not IPM approved!</a:t>
            </a:r>
          </a:p>
        </p:txBody>
      </p:sp>
      <p:pic>
        <p:nvPicPr>
          <p:cNvPr id="7" name="Content Placeholder 3" descr="MasterGardener logo.eps"/>
          <p:cNvPicPr>
            <a:picLocks noChangeAspect="1"/>
          </p:cNvPicPr>
          <p:nvPr/>
        </p:nvPicPr>
        <p:blipFill>
          <a:blip r:embed="rId4"/>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4246723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5" y="1605516"/>
            <a:ext cx="8229600" cy="1143000"/>
          </a:xfrm>
          <a:solidFill>
            <a:schemeClr val="bg1"/>
          </a:solidFill>
        </p:spPr>
        <p:txBody>
          <a:bodyPr/>
          <a:lstStyle/>
          <a:p>
            <a:r>
              <a:rPr lang="en-US" b="1" dirty="0"/>
              <a:t>For more details and more pests</a:t>
            </a:r>
          </a:p>
        </p:txBody>
      </p:sp>
      <p:sp>
        <p:nvSpPr>
          <p:cNvPr id="4" name="Title 1"/>
          <p:cNvSpPr txBox="1">
            <a:spLocks/>
          </p:cNvSpPr>
          <p:nvPr/>
        </p:nvSpPr>
        <p:spPr bwMode="auto">
          <a:xfrm>
            <a:off x="257174" y="2748516"/>
            <a:ext cx="8229600" cy="1143000"/>
          </a:xfrm>
          <a:prstGeom prst="rect">
            <a:avLst/>
          </a:prstGeom>
          <a:solidFill>
            <a:srgbClr val="FFFF66"/>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ＭＳ Ｐゴシック" pitchFamily="-65" charset="-128"/>
                <a:cs typeface="ＭＳ Ｐゴシック" pitchFamily="-65" charset="-128"/>
              </a:rPr>
              <a:t>ipm.ucanr.edu/PMG/PESTNOTES</a:t>
            </a:r>
            <a:endParaRPr kumimoji="0" lang="en-US" sz="4400" b="0" i="0" u="none" strike="noStrike" kern="1200" cap="none" spc="0" normalizeH="0" baseline="0" noProof="0" dirty="0">
              <a:ln>
                <a:noFill/>
              </a:ln>
              <a:solidFill>
                <a:schemeClr val="tx1"/>
              </a:solidFill>
              <a:effectLst/>
              <a:uLnTx/>
              <a:uFillTx/>
              <a:latin typeface="+mj-lt"/>
              <a:ea typeface="ＭＳ Ｐゴシック" pitchFamily="-65" charset="-128"/>
              <a:cs typeface="ＭＳ Ｐゴシック" pitchFamily="-65" charset="-128"/>
            </a:endParaRPr>
          </a:p>
        </p:txBody>
      </p:sp>
      <p:pic>
        <p:nvPicPr>
          <p:cNvPr id="5" name="Picture 4" descr="Return to Home Page"/>
          <p:cNvPicPr/>
          <p:nvPr/>
        </p:nvPicPr>
        <p:blipFill>
          <a:blip r:embed="rId3"/>
          <a:srcRect/>
          <a:stretch>
            <a:fillRect/>
          </a:stretch>
        </p:blipFill>
        <p:spPr bwMode="auto">
          <a:xfrm>
            <a:off x="571500" y="390525"/>
            <a:ext cx="7915275" cy="911543"/>
          </a:xfrm>
          <a:prstGeom prst="rect">
            <a:avLst/>
          </a:prstGeom>
          <a:noFill/>
          <a:ln w="9525">
            <a:noFill/>
            <a:miter lim="800000"/>
            <a:headEnd/>
            <a:tailEnd/>
          </a:ln>
        </p:spPr>
      </p:pic>
      <p:sp>
        <p:nvSpPr>
          <p:cNvPr id="6" name="Rectangle 5"/>
          <p:cNvSpPr/>
          <p:nvPr/>
        </p:nvSpPr>
        <p:spPr>
          <a:xfrm>
            <a:off x="257174" y="5209953"/>
            <a:ext cx="8886825" cy="584775"/>
          </a:xfrm>
          <a:prstGeom prst="rect">
            <a:avLst/>
          </a:prstGeom>
          <a:solidFill>
            <a:schemeClr val="accent3">
              <a:lumMod val="40000"/>
              <a:lumOff val="60000"/>
            </a:schemeClr>
          </a:solidFill>
        </p:spPr>
        <p:txBody>
          <a:bodyPr wrap="square">
            <a:spAutoFit/>
          </a:bodyPr>
          <a:lstStyle/>
          <a:p>
            <a:r>
              <a:rPr lang="en-US" sz="3200" b="1" dirty="0"/>
              <a:t>ipm.ucanr.edu/PMG/</a:t>
            </a:r>
            <a:r>
              <a:rPr lang="en-US" sz="3200" b="1" dirty="0" err="1"/>
              <a:t>menu.homegarden.html</a:t>
            </a:r>
            <a:endParaRPr lang="en-US" sz="3200" b="1" dirty="0"/>
          </a:p>
        </p:txBody>
      </p:sp>
      <p:sp>
        <p:nvSpPr>
          <p:cNvPr id="7" name="TextBox 6"/>
          <p:cNvSpPr txBox="1"/>
          <p:nvPr/>
        </p:nvSpPr>
        <p:spPr>
          <a:xfrm>
            <a:off x="1351958" y="4432300"/>
            <a:ext cx="6814142" cy="523220"/>
          </a:xfrm>
          <a:prstGeom prst="rect">
            <a:avLst/>
          </a:prstGeom>
          <a:noFill/>
        </p:spPr>
        <p:txBody>
          <a:bodyPr wrap="square" rtlCol="0">
            <a:spAutoFit/>
          </a:bodyPr>
          <a:lstStyle/>
          <a:p>
            <a:r>
              <a:rPr lang="en-US" sz="2800" dirty="0"/>
              <a:t>And for more on gardening in general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7598" y="573113"/>
            <a:ext cx="8646686" cy="5262980"/>
          </a:xfrm>
          <a:prstGeom prst="rect">
            <a:avLst/>
          </a:prstGeom>
        </p:spPr>
        <p:txBody>
          <a:bodyPr wrap="square">
            <a:spAutoFit/>
          </a:bodyPr>
          <a:lstStyle/>
          <a:p>
            <a:pPr algn="ctr"/>
            <a:r>
              <a:rPr lang="en-US" sz="2800" dirty="0"/>
              <a:t>Your contact information is used to distribute a link</a:t>
            </a:r>
          </a:p>
          <a:p>
            <a:pPr algn="ctr"/>
            <a:r>
              <a:rPr lang="en-US" sz="2800" dirty="0"/>
              <a:t>to a follow-up survey and relevant program information.</a:t>
            </a:r>
          </a:p>
          <a:p>
            <a:pPr algn="ctr"/>
            <a:endParaRPr lang="en-US" sz="2800" dirty="0"/>
          </a:p>
          <a:p>
            <a:pPr algn="ctr"/>
            <a:r>
              <a:rPr lang="en-US" sz="2800" dirty="0"/>
              <a:t>The short survey provides us the tools we need</a:t>
            </a:r>
          </a:p>
          <a:p>
            <a:pPr algn="ctr"/>
            <a:r>
              <a:rPr lang="en-US" sz="2800" dirty="0"/>
              <a:t>to grow and improve the quality of our program.</a:t>
            </a:r>
          </a:p>
          <a:p>
            <a:pPr algn="ctr"/>
            <a:endParaRPr lang="en-US" sz="2800" dirty="0"/>
          </a:p>
          <a:p>
            <a:pPr algn="ctr"/>
            <a:r>
              <a:rPr lang="en-US" sz="2800" dirty="0"/>
              <a:t>We do not sell or share </a:t>
            </a:r>
          </a:p>
          <a:p>
            <a:pPr algn="ctr"/>
            <a:r>
              <a:rPr lang="en-US" sz="2800" dirty="0"/>
              <a:t>your contact info with anyone else.</a:t>
            </a:r>
          </a:p>
          <a:p>
            <a:pPr algn="ctr"/>
            <a:r>
              <a:rPr lang="en-US" sz="2800" dirty="0"/>
              <a:t> </a:t>
            </a:r>
          </a:p>
          <a:p>
            <a:pPr algn="ctr"/>
            <a:r>
              <a:rPr lang="en-US" sz="2800" dirty="0"/>
              <a:t>If you do not wish to receive the survey please email us at </a:t>
            </a:r>
            <a:r>
              <a:rPr lang="en-US" sz="2800" u="sng" dirty="0">
                <a:hlinkClick r:id="rId4"/>
              </a:rPr>
              <a:t>mgevaluation@ucanr.edu</a:t>
            </a:r>
            <a:r>
              <a:rPr lang="en-US" sz="2800" dirty="0"/>
              <a:t> </a:t>
            </a:r>
          </a:p>
        </p:txBody>
      </p:sp>
    </p:spTree>
    <p:custDataLst>
      <p:tags r:id="rId1"/>
    </p:custDataLst>
    <p:extLst>
      <p:ext uri="{BB962C8B-B14F-4D97-AF65-F5344CB8AC3E}">
        <p14:creationId xmlns:p14="http://schemas.microsoft.com/office/powerpoint/2010/main" val="3287038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79131"/>
            <a:ext cx="8229600" cy="1055077"/>
          </a:xfrm>
        </p:spPr>
        <p:txBody>
          <a:bodyPr/>
          <a:lstStyle/>
          <a:p>
            <a:r>
              <a:rPr lang="en-US" dirty="0"/>
              <a:t>USDA Zones</a:t>
            </a:r>
          </a:p>
        </p:txBody>
      </p:sp>
      <p:pic>
        <p:nvPicPr>
          <p:cNvPr id="9219" name="ShowImage" descr="http://planthardiness.ars.usda.gov/PHZMWeb/Images/72DPI/ca_n.jpg"/>
          <p:cNvPicPr>
            <a:picLocks noGrp="1"/>
          </p:cNvPicPr>
          <p:nvPr>
            <p:ph idx="1"/>
          </p:nvPr>
        </p:nvPicPr>
        <p:blipFill>
          <a:blip r:embed="rId3"/>
          <a:srcRect l="-20253" r="-20253"/>
          <a:stretch>
            <a:fillRect/>
          </a:stretch>
        </p:blipFill>
        <p:spPr>
          <a:xfrm>
            <a:off x="0" y="808892"/>
            <a:ext cx="9012115" cy="6260123"/>
          </a:xfrm>
        </p:spPr>
      </p:pic>
      <p:pic>
        <p:nvPicPr>
          <p:cNvPr id="4" name="Content Placeholder 3" descr="MasterGardener logo.eps"/>
          <p:cNvPicPr>
            <a:picLocks noChangeAspect="1"/>
          </p:cNvPicPr>
          <p:nvPr/>
        </p:nvPicPr>
        <p:blipFill>
          <a:blip r:embed="rId4"/>
          <a:srcRect l="-39392" r="-39392"/>
          <a:stretch>
            <a:fillRect/>
          </a:stretch>
        </p:blipFill>
        <p:spPr bwMode="auto">
          <a:xfrm>
            <a:off x="-438727" y="200446"/>
            <a:ext cx="2212684" cy="1216891"/>
          </a:xfrm>
          <a:prstGeom prst="rect">
            <a:avLst/>
          </a:prstGeom>
          <a:noFill/>
          <a:ln w="9525">
            <a:noFill/>
            <a:miter lim="800000"/>
            <a:headEnd/>
            <a:tailEnd/>
          </a:ln>
        </p:spPr>
      </p:pic>
      <p:pic>
        <p:nvPicPr>
          <p:cNvPr id="5" name="Picture 4"/>
          <p:cNvPicPr>
            <a:picLocks noChangeAspect="1"/>
          </p:cNvPicPr>
          <p:nvPr/>
        </p:nvPicPr>
        <p:blipFill>
          <a:blip r:embed="rId5"/>
          <a:stretch>
            <a:fillRect/>
          </a:stretch>
        </p:blipFill>
        <p:spPr>
          <a:xfrm>
            <a:off x="-1" y="1134208"/>
            <a:ext cx="9144001" cy="6638191"/>
          </a:xfrm>
          <a:prstGeom prst="rect">
            <a:avLst/>
          </a:prstGeom>
        </p:spPr>
      </p:pic>
    </p:spTree>
    <p:extLst>
      <p:ext uri="{BB962C8B-B14F-4D97-AF65-F5344CB8AC3E}">
        <p14:creationId xmlns:p14="http://schemas.microsoft.com/office/powerpoint/2010/main" val="36865934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br>
              <a:rPr lang="en-US" sz="4000" dirty="0"/>
            </a:br>
            <a:r>
              <a:rPr lang="en-US" sz="4000" dirty="0"/>
              <a:t>UC Master Gardeners of Napa County</a:t>
            </a:r>
            <a:br>
              <a:rPr lang="en-US" sz="4000" dirty="0"/>
            </a:br>
            <a:endParaRPr lang="en-US" sz="4000" dirty="0"/>
          </a:p>
        </p:txBody>
      </p:sp>
      <p:pic>
        <p:nvPicPr>
          <p:cNvPr id="92163" name="Content Placeholder 3" descr="MasterGardener logo.eps"/>
          <p:cNvPicPr>
            <a:picLocks noGrp="1" noChangeAspect="1"/>
          </p:cNvPicPr>
          <p:nvPr>
            <p:ph idx="1"/>
          </p:nvPr>
        </p:nvPicPr>
        <p:blipFill>
          <a:blip r:embed="rId3"/>
          <a:srcRect l="-39392" r="-39392"/>
          <a:stretch>
            <a:fillRect/>
          </a:stretch>
        </p:blipFill>
        <p:spPr>
          <a:xfrm>
            <a:off x="457200" y="1600201"/>
            <a:ext cx="7690317" cy="4229378"/>
          </a:xfr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4BCC-E318-4DB1-90A3-FDB19D442FD6}"/>
              </a:ext>
            </a:extLst>
          </p:cNvPr>
          <p:cNvSpPr>
            <a:spLocks noGrp="1"/>
          </p:cNvSpPr>
          <p:nvPr>
            <p:ph type="title"/>
          </p:nvPr>
        </p:nvSpPr>
        <p:spPr/>
        <p:txBody>
          <a:bodyPr/>
          <a:lstStyle/>
          <a:p>
            <a:r>
              <a:rPr lang="en-US" dirty="0"/>
              <a:t>Slides below	</a:t>
            </a:r>
          </a:p>
        </p:txBody>
      </p:sp>
      <p:sp>
        <p:nvSpPr>
          <p:cNvPr id="3" name="Content Placeholder 2">
            <a:extLst>
              <a:ext uri="{FF2B5EF4-FFF2-40B4-BE49-F238E27FC236}">
                <a16:creationId xmlns:a16="http://schemas.microsoft.com/office/drawing/2014/main" id="{16E523D9-1C11-4E10-8CFD-8A0AA6B12DA1}"/>
              </a:ext>
            </a:extLst>
          </p:cNvPr>
          <p:cNvSpPr>
            <a:spLocks noGrp="1"/>
          </p:cNvSpPr>
          <p:nvPr>
            <p:ph idx="1"/>
          </p:nvPr>
        </p:nvSpPr>
        <p:spPr/>
        <p:txBody>
          <a:bodyPr/>
          <a:lstStyle/>
          <a:p>
            <a:r>
              <a:rPr lang="en-US" dirty="0"/>
              <a:t>Slides following were removed from the 2015 presentation in preparation for the 2017 one.  But they were not deleted, only moved to the end of the program used for 2017.</a:t>
            </a:r>
          </a:p>
          <a:p>
            <a:endParaRPr lang="en-US" dirty="0"/>
          </a:p>
          <a:p>
            <a:r>
              <a:rPr lang="en-US" dirty="0"/>
              <a:t>They’re there for reference and if you want to use ‘</a:t>
            </a:r>
            <a:r>
              <a:rPr lang="en-US" dirty="0" err="1"/>
              <a:t>em</a:t>
            </a:r>
            <a:r>
              <a:rPr lang="en-US" dirty="0"/>
              <a:t>!</a:t>
            </a:r>
          </a:p>
        </p:txBody>
      </p:sp>
    </p:spTree>
    <p:extLst>
      <p:ext uri="{BB962C8B-B14F-4D97-AF65-F5344CB8AC3E}">
        <p14:creationId xmlns:p14="http://schemas.microsoft.com/office/powerpoint/2010/main" val="26790314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658579" y="346452"/>
            <a:ext cx="8229600" cy="722140"/>
          </a:xfrm>
        </p:spPr>
        <p:txBody>
          <a:bodyPr/>
          <a:lstStyle/>
          <a:p>
            <a:r>
              <a:rPr lang="en-US" sz="4000" dirty="0"/>
              <a:t>     Identify Soil Problems</a:t>
            </a:r>
          </a:p>
        </p:txBody>
      </p:sp>
      <p:sp>
        <p:nvSpPr>
          <p:cNvPr id="45059" name="Content Placeholder 2"/>
          <p:cNvSpPr>
            <a:spLocks noGrp="1"/>
          </p:cNvSpPr>
          <p:nvPr>
            <p:ph idx="1"/>
          </p:nvPr>
        </p:nvSpPr>
        <p:spPr>
          <a:xfrm>
            <a:off x="219200" y="1511643"/>
            <a:ext cx="4074506" cy="5346357"/>
          </a:xfrm>
        </p:spPr>
        <p:txBody>
          <a:bodyPr/>
          <a:lstStyle/>
          <a:p>
            <a:pPr marL="0" indent="0">
              <a:buNone/>
            </a:pPr>
            <a:r>
              <a:rPr lang="en-US" sz="3000" dirty="0"/>
              <a:t>Chemical – Soil Test</a:t>
            </a:r>
          </a:p>
          <a:p>
            <a:pPr lvl="1">
              <a:buFont typeface="Arial"/>
              <a:buChar char="•"/>
            </a:pPr>
            <a:r>
              <a:rPr lang="en-US" sz="2400" dirty="0"/>
              <a:t>pH High or Low</a:t>
            </a:r>
          </a:p>
          <a:p>
            <a:pPr marL="914400" lvl="2" indent="0">
              <a:buNone/>
            </a:pPr>
            <a:r>
              <a:rPr lang="en-US" sz="2200" dirty="0"/>
              <a:t>6.0 to 7.5 is OK / 6.5 is best</a:t>
            </a:r>
          </a:p>
          <a:p>
            <a:pPr lvl="1">
              <a:buFont typeface="Arial"/>
              <a:buChar char="•"/>
            </a:pPr>
            <a:r>
              <a:rPr lang="en-US" sz="2600" dirty="0"/>
              <a:t>NPK</a:t>
            </a:r>
          </a:p>
          <a:p>
            <a:pPr lvl="1">
              <a:buFont typeface="Arial"/>
              <a:buChar char="•"/>
            </a:pPr>
            <a:r>
              <a:rPr lang="en-US" sz="2600" dirty="0"/>
              <a:t>Salt level</a:t>
            </a:r>
          </a:p>
          <a:p>
            <a:pPr lvl="1">
              <a:buFont typeface="Arial"/>
              <a:buChar char="•"/>
            </a:pPr>
            <a:r>
              <a:rPr lang="en-US" sz="2600" dirty="0"/>
              <a:t>Toxic elements</a:t>
            </a:r>
          </a:p>
          <a:p>
            <a:pPr marL="914400" lvl="2" indent="0">
              <a:buNone/>
            </a:pPr>
            <a:r>
              <a:rPr lang="en-US" sz="2200" dirty="0"/>
              <a:t>Sodium</a:t>
            </a:r>
          </a:p>
          <a:p>
            <a:pPr marL="914400" lvl="2" indent="0">
              <a:buNone/>
            </a:pPr>
            <a:r>
              <a:rPr lang="en-US" sz="2200" dirty="0"/>
              <a:t>Boron</a:t>
            </a:r>
          </a:p>
          <a:p>
            <a:pPr marL="914400" lvl="2" indent="0">
              <a:buNone/>
            </a:pPr>
            <a:r>
              <a:rPr lang="en-US" sz="2200" dirty="0"/>
              <a:t>Chloride</a:t>
            </a:r>
          </a:p>
          <a:p>
            <a:pPr lvl="1"/>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706" y="1516990"/>
            <a:ext cx="4231473" cy="4298295"/>
          </a:xfrm>
          <a:prstGeom prst="rect">
            <a:avLst/>
          </a:prstGeom>
        </p:spPr>
      </p:pic>
      <p:pic>
        <p:nvPicPr>
          <p:cNvPr id="5" name="Content Placeholder 3" descr="MasterGardener logo.eps"/>
          <p:cNvPicPr>
            <a:picLocks noChangeAspect="1"/>
          </p:cNvPicPr>
          <p:nvPr/>
        </p:nvPicPr>
        <p:blipFill>
          <a:blip r:embed="rId4"/>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11578213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dirty="0"/>
              <a:t>Planting Bare Root and                                            Container Grown Trees</a:t>
            </a:r>
            <a:endParaRPr lang="en-US" dirty="0">
              <a:solidFill>
                <a:srgbClr val="000000"/>
              </a:solidFill>
            </a:endParaRP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
        <p:nvSpPr>
          <p:cNvPr id="2" name="TextBox 1"/>
          <p:cNvSpPr txBox="1"/>
          <p:nvPr/>
        </p:nvSpPr>
        <p:spPr>
          <a:xfrm>
            <a:off x="457201" y="1705511"/>
            <a:ext cx="8152544" cy="584775"/>
          </a:xfrm>
          <a:prstGeom prst="rect">
            <a:avLst/>
          </a:prstGeom>
          <a:noFill/>
        </p:spPr>
        <p:txBody>
          <a:bodyPr wrap="square" rtlCol="0">
            <a:spAutoFit/>
          </a:bodyPr>
          <a:lstStyle/>
          <a:p>
            <a:pPr algn="ctr"/>
            <a:r>
              <a:rPr lang="en-US" sz="3200" dirty="0">
                <a:latin typeface="+mn-lt"/>
              </a:rPr>
              <a:t>The End</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1527" y="2373330"/>
            <a:ext cx="6842589" cy="4181582"/>
          </a:xfrm>
          <a:prstGeom prst="rect">
            <a:avLst/>
          </a:prstGeom>
        </p:spPr>
      </p:pic>
    </p:spTree>
    <p:extLst>
      <p:ext uri="{BB962C8B-B14F-4D97-AF65-F5344CB8AC3E}">
        <p14:creationId xmlns:p14="http://schemas.microsoft.com/office/powerpoint/2010/main" val="31086220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457200" y="79132"/>
            <a:ext cx="8229600" cy="808892"/>
          </a:xfrm>
        </p:spPr>
        <p:txBody>
          <a:bodyPr/>
          <a:lstStyle/>
          <a:p>
            <a:r>
              <a:rPr lang="en-US" dirty="0"/>
              <a:t>  Sunset Climate Zones</a:t>
            </a:r>
          </a:p>
        </p:txBody>
      </p:sp>
      <p:pic>
        <p:nvPicPr>
          <p:cNvPr id="11267" name="Content Placeholder 3" descr="Napa Valley Sunset Zone Map.jpg"/>
          <p:cNvPicPr>
            <a:picLocks noGrp="1" noChangeAspect="1"/>
          </p:cNvPicPr>
          <p:nvPr>
            <p:ph idx="1"/>
          </p:nvPr>
        </p:nvPicPr>
        <p:blipFill>
          <a:blip r:embed="rId3"/>
          <a:srcRect l="-89101" r="-89101"/>
          <a:stretch>
            <a:fillRect/>
          </a:stretch>
        </p:blipFill>
        <p:spPr>
          <a:xfrm>
            <a:off x="457200" y="764932"/>
            <a:ext cx="8229600" cy="5361232"/>
          </a:xfrm>
        </p:spPr>
      </p:pic>
      <p:pic>
        <p:nvPicPr>
          <p:cNvPr id="4" name="Content Placeholder 3" descr="MasterGardener logo.eps"/>
          <p:cNvPicPr>
            <a:picLocks noChangeAspect="1"/>
          </p:cNvPicPr>
          <p:nvPr/>
        </p:nvPicPr>
        <p:blipFill>
          <a:blip r:embed="rId4"/>
          <a:srcRect l="-39392" r="-39392"/>
          <a:stretch>
            <a:fillRect/>
          </a:stretch>
        </p:blipFill>
        <p:spPr bwMode="auto">
          <a:xfrm>
            <a:off x="-281709" y="147755"/>
            <a:ext cx="2244436" cy="1234353"/>
          </a:xfrm>
          <a:prstGeom prst="rect">
            <a:avLst/>
          </a:prstGeom>
          <a:noFill/>
          <a:ln w="9525">
            <a:noFill/>
            <a:miter lim="800000"/>
            <a:headEnd/>
            <a:tailEnd/>
          </a:ln>
        </p:spPr>
      </p:pic>
    </p:spTree>
    <p:extLst>
      <p:ext uri="{BB962C8B-B14F-4D97-AF65-F5344CB8AC3E}">
        <p14:creationId xmlns:p14="http://schemas.microsoft.com/office/powerpoint/2010/main" val="34001188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Microclimate</a:t>
            </a:r>
          </a:p>
        </p:txBody>
      </p:sp>
      <p:sp>
        <p:nvSpPr>
          <p:cNvPr id="3" name="Content Placeholder 2"/>
          <p:cNvSpPr>
            <a:spLocks noGrp="1"/>
          </p:cNvSpPr>
          <p:nvPr>
            <p:ph idx="1"/>
          </p:nvPr>
        </p:nvSpPr>
        <p:spPr>
          <a:xfrm>
            <a:off x="457200" y="1296957"/>
            <a:ext cx="8229600" cy="5444519"/>
          </a:xfrm>
        </p:spPr>
        <p:txBody>
          <a:bodyPr/>
          <a:lstStyle/>
          <a:p>
            <a:pPr marL="0" indent="0">
              <a:buNone/>
            </a:pPr>
            <a:r>
              <a:rPr lang="en-US" dirty="0"/>
              <a:t> </a:t>
            </a:r>
          </a:p>
          <a:p>
            <a:pPr>
              <a:buFont typeface="Arial"/>
              <a:buChar char="•"/>
            </a:pPr>
            <a:r>
              <a:rPr lang="en-US" dirty="0"/>
              <a:t>	Factors within Mediterranean Climate  </a:t>
            </a:r>
          </a:p>
          <a:p>
            <a:pPr marL="0" indent="0">
              <a:buNone/>
            </a:pPr>
            <a:r>
              <a:rPr lang="en-US" dirty="0"/>
              <a:t>	  Dry summer, rainy winter</a:t>
            </a:r>
          </a:p>
          <a:p>
            <a:pPr>
              <a:buFont typeface="Arial"/>
              <a:buChar char="•"/>
            </a:pPr>
            <a:r>
              <a:rPr lang="en-US" dirty="0"/>
              <a:t>	Factors in Napa Climate</a:t>
            </a:r>
          </a:p>
          <a:p>
            <a:pPr>
              <a:buNone/>
            </a:pPr>
            <a:r>
              <a:rPr lang="en-US" dirty="0"/>
              <a:t>	  USDA and Sunset zones</a:t>
            </a:r>
          </a:p>
          <a:p>
            <a:pPr>
              <a:buFont typeface="Arial"/>
              <a:buChar char="•"/>
            </a:pPr>
            <a:r>
              <a:rPr lang="en-US" dirty="0"/>
              <a:t>	Microclimate: temperature, frost, rain, hours </a:t>
            </a:r>
          </a:p>
          <a:p>
            <a:pPr marL="0" indent="0">
              <a:buNone/>
            </a:pPr>
            <a:r>
              <a:rPr lang="en-US" dirty="0"/>
              <a:t>	  of sunlight, wind, elevation, topography</a:t>
            </a:r>
          </a:p>
          <a:p>
            <a:pPr marL="0" indent="0">
              <a:buNone/>
            </a:pPr>
            <a:r>
              <a:rPr lang="en-US" dirty="0"/>
              <a:t>	  exposure, structures, chill factor, soil, eaves,</a:t>
            </a:r>
          </a:p>
          <a:p>
            <a:pPr marL="0" indent="0">
              <a:buNone/>
            </a:pPr>
            <a:r>
              <a:rPr lang="en-US" dirty="0"/>
              <a:t>	  drainage.  </a:t>
            </a:r>
          </a:p>
        </p:txBody>
      </p:sp>
    </p:spTree>
    <p:extLst>
      <p:ext uri="{BB962C8B-B14F-4D97-AF65-F5344CB8AC3E}">
        <p14:creationId xmlns:p14="http://schemas.microsoft.com/office/powerpoint/2010/main" val="37961560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Fruit Tree selection:</a:t>
            </a:r>
            <a:br>
              <a:rPr lang="en-US" dirty="0"/>
            </a:br>
            <a:r>
              <a:rPr lang="en-US" dirty="0"/>
              <a:t>3 or 4 in a hole</a:t>
            </a:r>
          </a:p>
        </p:txBody>
      </p:sp>
      <p:sp>
        <p:nvSpPr>
          <p:cNvPr id="3" name="Content Placeholder 2"/>
          <p:cNvSpPr>
            <a:spLocks noGrp="1"/>
          </p:cNvSpPr>
          <p:nvPr>
            <p:ph idx="1"/>
          </p:nvPr>
        </p:nvSpPr>
        <p:spPr/>
        <p:txBody>
          <a:bodyPr/>
          <a:lstStyle/>
          <a:p>
            <a:r>
              <a:rPr lang="en-US" dirty="0"/>
              <a:t>Plant more than one</a:t>
            </a:r>
          </a:p>
          <a:p>
            <a:pPr>
              <a:buNone/>
            </a:pPr>
            <a:r>
              <a:rPr lang="en-US" dirty="0"/>
              <a:t>	   tree in a hole</a:t>
            </a:r>
          </a:p>
          <a:p>
            <a:pPr>
              <a:buNone/>
            </a:pPr>
            <a:endParaRPr lang="en-US" dirty="0"/>
          </a:p>
          <a:p>
            <a:pPr>
              <a:buFont typeface="Arial"/>
              <a:buChar char="•"/>
            </a:pPr>
            <a:r>
              <a:rPr lang="en-US" dirty="0"/>
              <a:t>We are still looking </a:t>
            </a:r>
          </a:p>
          <a:p>
            <a:pPr marL="0" indent="0">
              <a:buNone/>
            </a:pPr>
            <a:r>
              <a:rPr lang="en-US" dirty="0"/>
              <a:t>       for definitive</a:t>
            </a:r>
          </a:p>
          <a:p>
            <a:pPr marL="0" indent="0">
              <a:buNone/>
            </a:pPr>
            <a:r>
              <a:rPr lang="en-US" dirty="0"/>
              <a:t>       research on this!</a:t>
            </a:r>
          </a:p>
          <a:p>
            <a:pPr>
              <a:buNone/>
            </a:pPr>
            <a:endParaRPr lang="en-US" dirty="0"/>
          </a:p>
        </p:txBody>
      </p:sp>
      <p:pic>
        <p:nvPicPr>
          <p:cNvPr id="4" name="Picture 3" descr="DownloadedFile.jpeg"/>
          <p:cNvPicPr>
            <a:picLocks noChangeAspect="1"/>
          </p:cNvPicPr>
          <p:nvPr/>
        </p:nvPicPr>
        <p:blipFill>
          <a:blip r:embed="rId3"/>
          <a:stretch>
            <a:fillRect/>
          </a:stretch>
        </p:blipFill>
        <p:spPr>
          <a:xfrm>
            <a:off x="4480767" y="1600200"/>
            <a:ext cx="4206033" cy="3249474"/>
          </a:xfrm>
          <a:prstGeom prst="rect">
            <a:avLst/>
          </a:prstGeom>
        </p:spPr>
      </p:pic>
    </p:spTree>
    <p:extLst>
      <p:ext uri="{BB962C8B-B14F-4D97-AF65-F5344CB8AC3E}">
        <p14:creationId xmlns:p14="http://schemas.microsoft.com/office/powerpoint/2010/main" val="20675207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a:t>Rootstock</a:t>
            </a:r>
          </a:p>
        </p:txBody>
      </p:sp>
      <p:sp>
        <p:nvSpPr>
          <p:cNvPr id="35843" name="Content Placeholder 2"/>
          <p:cNvSpPr>
            <a:spLocks noGrp="1"/>
          </p:cNvSpPr>
          <p:nvPr>
            <p:ph idx="1"/>
          </p:nvPr>
        </p:nvSpPr>
        <p:spPr/>
        <p:txBody>
          <a:bodyPr/>
          <a:lstStyle/>
          <a:p>
            <a:r>
              <a:rPr lang="en-US" dirty="0"/>
              <a:t>Pear rootstock:</a:t>
            </a:r>
          </a:p>
          <a:p>
            <a:pPr lvl="1"/>
            <a:r>
              <a:rPr lang="en-US" dirty="0"/>
              <a:t>OHXF 333:  Fireblight resistant, 2/3 standard size</a:t>
            </a:r>
          </a:p>
        </p:txBody>
      </p:sp>
      <p:pic>
        <p:nvPicPr>
          <p:cNvPr id="4" name="Content Placeholder 3" descr="MasterGardener logo.eps"/>
          <p:cNvPicPr>
            <a:picLocks noChangeAspect="1"/>
          </p:cNvPicPr>
          <p:nvPr/>
        </p:nvPicPr>
        <p:blipFill>
          <a:blip r:embed="rId3"/>
          <a:srcRect l="-39392" r="-39392"/>
          <a:stretch>
            <a:fillRect/>
          </a:stretch>
        </p:blipFill>
        <p:spPr bwMode="auto">
          <a:xfrm>
            <a:off x="263235" y="305195"/>
            <a:ext cx="2207491" cy="1214035"/>
          </a:xfrm>
          <a:prstGeom prst="rect">
            <a:avLst/>
          </a:prstGeom>
          <a:noFill/>
          <a:ln w="9525">
            <a:noFill/>
            <a:miter lim="800000"/>
            <a:headEnd/>
            <a:tailEnd/>
          </a:ln>
        </p:spPr>
      </p:pic>
    </p:spTree>
    <p:extLst>
      <p:ext uri="{BB962C8B-B14F-4D97-AF65-F5344CB8AC3E}">
        <p14:creationId xmlns:p14="http://schemas.microsoft.com/office/powerpoint/2010/main" val="34934732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dirty="0"/>
              <a:t>Rootstock</a:t>
            </a:r>
          </a:p>
        </p:txBody>
      </p:sp>
      <p:sp>
        <p:nvSpPr>
          <p:cNvPr id="38915" name="Content Placeholder 2"/>
          <p:cNvSpPr>
            <a:spLocks noGrp="1"/>
          </p:cNvSpPr>
          <p:nvPr>
            <p:ph idx="1"/>
          </p:nvPr>
        </p:nvSpPr>
        <p:spPr/>
        <p:txBody>
          <a:bodyPr/>
          <a:lstStyle/>
          <a:p>
            <a:r>
              <a:rPr lang="en-US"/>
              <a:t>Peach rootstock:</a:t>
            </a:r>
          </a:p>
          <a:p>
            <a:pPr lvl="1"/>
            <a:r>
              <a:rPr lang="en-US"/>
              <a:t>Citation:  Peach-plum hybrid; dwarfing; tolerates wet winter; not drought tolerant; young bearing</a:t>
            </a:r>
          </a:p>
          <a:p>
            <a:pPr lvl="1"/>
            <a:endParaRPr lang="en-US"/>
          </a:p>
          <a:p>
            <a:pPr lvl="1"/>
            <a:r>
              <a:rPr lang="en-US"/>
              <a:t>Lovell:  Tolerates wet winter; needs good drainage; grows full size tree</a:t>
            </a:r>
          </a:p>
        </p:txBody>
      </p:sp>
      <p:pic>
        <p:nvPicPr>
          <p:cNvPr id="4" name="Content Placeholder 3" descr="MasterGardener logo.eps"/>
          <p:cNvPicPr>
            <a:picLocks noChangeAspect="1"/>
          </p:cNvPicPr>
          <p:nvPr/>
        </p:nvPicPr>
        <p:blipFill>
          <a:blip r:embed="rId3"/>
          <a:srcRect l="-39392" r="-39392"/>
          <a:stretch>
            <a:fillRect/>
          </a:stretch>
        </p:blipFill>
        <p:spPr bwMode="auto">
          <a:xfrm>
            <a:off x="0" y="274638"/>
            <a:ext cx="2207491" cy="1214035"/>
          </a:xfrm>
          <a:prstGeom prst="rect">
            <a:avLst/>
          </a:prstGeom>
          <a:noFill/>
          <a:ln w="9525">
            <a:noFill/>
            <a:miter lim="800000"/>
            <a:headEnd/>
            <a:tailEnd/>
          </a:ln>
        </p:spPr>
      </p:pic>
    </p:spTree>
    <p:extLst>
      <p:ext uri="{BB962C8B-B14F-4D97-AF65-F5344CB8AC3E}">
        <p14:creationId xmlns:p14="http://schemas.microsoft.com/office/powerpoint/2010/main" val="22388961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a:t>       Good Performers, Napa County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23393506"/>
              </p:ext>
            </p:extLst>
          </p:nvPr>
        </p:nvGraphicFramePr>
        <p:xfrm>
          <a:off x="457200" y="1417638"/>
          <a:ext cx="8229600" cy="5266978"/>
        </p:xfrm>
        <a:graphic>
          <a:graphicData uri="http://schemas.openxmlformats.org/drawingml/2006/table">
            <a:tbl>
              <a:tblPr/>
              <a:tblGrid>
                <a:gridCol w="1703388">
                  <a:extLst>
                    <a:ext uri="{9D8B030D-6E8A-4147-A177-3AD203B41FA5}">
                      <a16:colId xmlns:a16="http://schemas.microsoft.com/office/drawing/2014/main" val="20000"/>
                    </a:ext>
                  </a:extLst>
                </a:gridCol>
                <a:gridCol w="1633537">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46238">
                  <a:extLst>
                    <a:ext uri="{9D8B030D-6E8A-4147-A177-3AD203B41FA5}">
                      <a16:colId xmlns:a16="http://schemas.microsoft.com/office/drawing/2014/main" val="20003"/>
                    </a:ext>
                  </a:extLst>
                </a:gridCol>
                <a:gridCol w="1646237">
                  <a:extLst>
                    <a:ext uri="{9D8B030D-6E8A-4147-A177-3AD203B41FA5}">
                      <a16:colId xmlns:a16="http://schemas.microsoft.com/office/drawing/2014/main" val="20004"/>
                    </a:ext>
                  </a:extLst>
                </a:gridCol>
              </a:tblGrid>
              <a:tr h="131522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rgbClr val="FFFFFF"/>
                          </a:solidFill>
                          <a:effectLst/>
                          <a:latin typeface="Calibri" pitchFamily="-65" charset="0"/>
                          <a:ea typeface="ＭＳ Ｐゴシック" pitchFamily="-65" charset="-128"/>
                        </a:rPr>
                        <a:t>Apple</a:t>
                      </a:r>
                    </a:p>
                  </a:txBody>
                  <a:tcPr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Pollinator</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Chilling</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Calibri" pitchFamily="-65" charset="0"/>
                          <a:ea typeface="ＭＳ Ｐゴシック" pitchFamily="-65" charset="-128"/>
                        </a:rPr>
                        <a:t>Rootstock</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Calibri" pitchFamily="-65" charset="0"/>
                          <a:ea typeface="ＭＳ Ｐゴシック" pitchFamily="-65" charset="-128"/>
                        </a:rPr>
                        <a:t>Harvest</a:t>
                      </a:r>
                    </a:p>
                  </a:txBody>
                  <a:tcPr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98793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Fuji</a:t>
                      </a:r>
                    </a:p>
                  </a:txBody>
                  <a:tcPr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a:t>
                      </a:r>
                      <a:endParaRPr kumimoji="0" lang="en-US" sz="2400" b="0" i="0" u="none" strike="noStrike" cap="none" normalizeH="0" baseline="0">
                        <a:ln>
                          <a:noFill/>
                        </a:ln>
                        <a:solidFill>
                          <a:schemeClr val="bg1"/>
                        </a:solidFill>
                        <a:effectLst/>
                        <a:latin typeface="Calibri" pitchFamily="-65" charset="0"/>
                        <a:ea typeface="ＭＳ Ｐゴシック" pitchFamily="-65" charset="-128"/>
                      </a:endParaRP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800 hrs</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M111*</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November</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65" charset="0"/>
                        <a:ea typeface="ＭＳ Ｐゴシック" pitchFamily="-65" charset="-128"/>
                      </a:endParaRPr>
                    </a:p>
                  </a:txBody>
                  <a:tcPr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r h="98793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Gala</a:t>
                      </a:r>
                    </a:p>
                  </a:txBody>
                  <a:tcPr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500-600 </a:t>
                      </a:r>
                      <a:r>
                        <a:rPr kumimoji="0" lang="en-US" sz="2400" b="0" i="0" u="none" strike="noStrike" cap="none" normalizeH="0" baseline="0" dirty="0" err="1">
                          <a:ln>
                            <a:noFill/>
                          </a:ln>
                          <a:solidFill>
                            <a:srgbClr val="000000"/>
                          </a:solidFill>
                          <a:effectLst/>
                          <a:latin typeface="Calibri" pitchFamily="-65" charset="0"/>
                          <a:ea typeface="ＭＳ Ｐゴシック" pitchFamily="-65" charset="-128"/>
                        </a:rPr>
                        <a:t>hrs</a:t>
                      </a:r>
                      <a:endParaRPr kumimoji="0" lang="en-US" sz="2400" b="0" i="0" u="none" strike="noStrike" cap="none" normalizeH="0" baseline="0" dirty="0">
                        <a:ln>
                          <a:noFill/>
                        </a:ln>
                        <a:solidFill>
                          <a:srgbClr val="000000"/>
                        </a:solidFill>
                        <a:effectLst/>
                        <a:latin typeface="Calibri" pitchFamily="-65" charset="0"/>
                        <a:ea typeface="ＭＳ Ｐゴシック" pitchFamily="-65" charset="-128"/>
                      </a:endParaRP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M7**</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Late July</a:t>
                      </a:r>
                    </a:p>
                  </a:txBody>
                  <a:tcPr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8793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Gravenstein</a:t>
                      </a:r>
                    </a:p>
                  </a:txBody>
                  <a:tcPr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 Fuji, Gala</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600 hrs</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M111</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Late July</a:t>
                      </a:r>
                    </a:p>
                  </a:txBody>
                  <a:tcPr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3"/>
                  </a:ext>
                </a:extLst>
              </a:tr>
              <a:tr h="98793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Golden Delicious</a:t>
                      </a:r>
                    </a:p>
                  </a:txBody>
                  <a:tcPr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O</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700 hrs</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Calibri" pitchFamily="-65" charset="0"/>
                          <a:ea typeface="ＭＳ Ｐゴシック" pitchFamily="-65" charset="-128"/>
                        </a:rPr>
                        <a:t>M111</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65" charset="0"/>
                          <a:ea typeface="ＭＳ Ｐゴシック" pitchFamily="-65" charset="-128"/>
                        </a:rPr>
                        <a:t>September</a:t>
                      </a:r>
                    </a:p>
                  </a:txBody>
                  <a:tcPr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pic>
        <p:nvPicPr>
          <p:cNvPr id="5" name="Content Placeholder 3" descr="MasterGardener logo.eps"/>
          <p:cNvPicPr>
            <a:picLocks noChangeAspect="1"/>
          </p:cNvPicPr>
          <p:nvPr/>
        </p:nvPicPr>
        <p:blipFill>
          <a:blip r:embed="rId3"/>
          <a:srcRect l="-39392" r="-39392"/>
          <a:stretch>
            <a:fillRect/>
          </a:stretch>
        </p:blipFill>
        <p:spPr bwMode="auto">
          <a:xfrm>
            <a:off x="-369455" y="274638"/>
            <a:ext cx="2262909" cy="1244512"/>
          </a:xfrm>
          <a:prstGeom prst="rect">
            <a:avLst/>
          </a:prstGeom>
          <a:noFill/>
          <a:ln w="9525">
            <a:noFill/>
            <a:miter lim="800000"/>
            <a:headEnd/>
            <a:tailEnd/>
          </a:ln>
        </p:spPr>
      </p:pic>
    </p:spTree>
    <p:extLst>
      <p:ext uri="{BB962C8B-B14F-4D97-AF65-F5344CB8AC3E}">
        <p14:creationId xmlns:p14="http://schemas.microsoft.com/office/powerpoint/2010/main" val="17916728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Civic.thmx</Template>
  <TotalTime>17553</TotalTime>
  <Words>9961</Words>
  <Application>Microsoft Office PowerPoint</Application>
  <PresentationFormat>On-screen Show (4:3)</PresentationFormat>
  <Paragraphs>1220</Paragraphs>
  <Slides>122</Slides>
  <Notes>114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122</vt:i4>
      </vt:variant>
    </vt:vector>
  </HeadingPairs>
  <TitlesOfParts>
    <vt:vector size="126" baseType="lpstr">
      <vt:lpstr>ＭＳ Ｐゴシック</vt:lpstr>
      <vt:lpstr>Arial</vt:lpstr>
      <vt:lpstr>Calibri</vt:lpstr>
      <vt:lpstr>Office Theme</vt:lpstr>
      <vt:lpstr>Welcome! November 18, 2017</vt:lpstr>
      <vt:lpstr>Fruit Tree Selection and Planting</vt:lpstr>
      <vt:lpstr>Who We Are</vt:lpstr>
      <vt:lpstr>How Do We Do This?</vt:lpstr>
      <vt:lpstr>       Fruit Tree Selection and Planting November 18, 2017</vt:lpstr>
      <vt:lpstr>PowerPoint Presentation</vt:lpstr>
      <vt:lpstr>My Orchard </vt:lpstr>
      <vt:lpstr>Climate </vt:lpstr>
      <vt:lpstr>USDA Zones</vt:lpstr>
      <vt:lpstr>PowerPoint Presentation</vt:lpstr>
      <vt:lpstr>Napa Climate</vt:lpstr>
      <vt:lpstr>Microclimates</vt:lpstr>
      <vt:lpstr>Microclimates</vt:lpstr>
      <vt:lpstr>     Site Constraints</vt:lpstr>
      <vt:lpstr>     More Site Considerations</vt:lpstr>
      <vt:lpstr>      Location/Tree Size</vt:lpstr>
      <vt:lpstr>      Relative sizes of Fruit trees</vt:lpstr>
      <vt:lpstr>     Genetic Dwarf Peach</vt:lpstr>
      <vt:lpstr>Limited space ideas</vt:lpstr>
      <vt:lpstr>       Espalier Patterns</vt:lpstr>
      <vt:lpstr>More Espalier</vt:lpstr>
      <vt:lpstr>Fruit Tree Hedge</vt:lpstr>
      <vt:lpstr>Fruit Tree Hedge</vt:lpstr>
      <vt:lpstr>Fruit Tree selection:  space considerations</vt:lpstr>
      <vt:lpstr>     Fruit Tree Terms</vt:lpstr>
      <vt:lpstr>      Trees requiring good drainage</vt:lpstr>
      <vt:lpstr>     Trees tolerating clay soil      and wet spring</vt:lpstr>
      <vt:lpstr>       Drought-resistant trees</vt:lpstr>
      <vt:lpstr>    Fruit Tree Terms: Chill Hours</vt:lpstr>
      <vt:lpstr>      Chill Hours  </vt:lpstr>
      <vt:lpstr>Current Chill Hours</vt:lpstr>
      <vt:lpstr>       Good Performers, Napa County</vt:lpstr>
      <vt:lpstr>Rootstocks</vt:lpstr>
      <vt:lpstr>       Good Performers, Napa County</vt:lpstr>
      <vt:lpstr>      Good Performers, Napa County</vt:lpstr>
      <vt:lpstr>      Good Performers, Napa County</vt:lpstr>
      <vt:lpstr>      Good Performers, Napa County</vt:lpstr>
      <vt:lpstr>      Good Performers, Napa County</vt:lpstr>
      <vt:lpstr>     Good Performers, Napa County</vt:lpstr>
      <vt:lpstr>Pollination</vt:lpstr>
      <vt:lpstr>Pollination</vt:lpstr>
      <vt:lpstr>Pollination</vt:lpstr>
      <vt:lpstr>Self-Pollinating</vt:lpstr>
      <vt:lpstr>Self-Sterile</vt:lpstr>
      <vt:lpstr>        What’s a Home Gardener to do?</vt:lpstr>
      <vt:lpstr>1st Step – Read the Tags</vt:lpstr>
      <vt:lpstr>        What’s a Home Gardener to do?</vt:lpstr>
      <vt:lpstr>        What else can you do?</vt:lpstr>
      <vt:lpstr>What’s really important? </vt:lpstr>
      <vt:lpstr>Planting Fruit Trees</vt:lpstr>
      <vt:lpstr>         Fruit Trees</vt:lpstr>
      <vt:lpstr>Good Soil Tilth</vt:lpstr>
      <vt:lpstr>Test for Drainage</vt:lpstr>
      <vt:lpstr>Clay?</vt:lpstr>
      <vt:lpstr>Sheet Mulching—Layers</vt:lpstr>
      <vt:lpstr>Sheet Mulching--Water it</vt:lpstr>
      <vt:lpstr>Sheet Mulching--Compost</vt:lpstr>
      <vt:lpstr>Plant right through it!</vt:lpstr>
      <vt:lpstr>        Breakup Surrounding Soil</vt:lpstr>
      <vt:lpstr>Other Clay Considerations</vt:lpstr>
      <vt:lpstr>         Bare Root Fruit Trees</vt:lpstr>
      <vt:lpstr>          Planting Hole Preparation            Bare Root Fruit Trees</vt:lpstr>
      <vt:lpstr>         Planting Preparation           Bare Root Fruit Trees</vt:lpstr>
      <vt:lpstr>        Planting Hole Preparation        Bare Root Fruit Trees</vt:lpstr>
      <vt:lpstr>      Add Amendments and Fertilizer?</vt:lpstr>
      <vt:lpstr>          Planting Preparation           Bare Root Fruit Trees</vt:lpstr>
      <vt:lpstr>          Planting a Bare Root Fruit Tree</vt:lpstr>
      <vt:lpstr>          Planting Hole Preparation          Container Grown Tree</vt:lpstr>
      <vt:lpstr>          Planting a Container Grown Tree</vt:lpstr>
      <vt:lpstr>         Planting a Container Grown Tree</vt:lpstr>
      <vt:lpstr>           For Both Bare Root and                                            Container Grown Trees</vt:lpstr>
      <vt:lpstr>           For Both Bare Root and                                            Container Grown Trees</vt:lpstr>
      <vt:lpstr>           For Both Bare Root and                                            Container Grown Trees</vt:lpstr>
      <vt:lpstr>        Options</vt:lpstr>
      <vt:lpstr>           Planting Bare Root and Container Grown Trees</vt:lpstr>
      <vt:lpstr>Post Planting</vt:lpstr>
      <vt:lpstr>Post Planting: Irrigation</vt:lpstr>
      <vt:lpstr>Post Planting: Pruning</vt:lpstr>
      <vt:lpstr>Post Planting: Fertilization</vt:lpstr>
      <vt:lpstr>         Focus on Common  Problems </vt:lpstr>
      <vt:lpstr> Peach Leaf Curl</vt:lpstr>
      <vt:lpstr>Bacterial Canker</vt:lpstr>
      <vt:lpstr>Bacterial canker</vt:lpstr>
      <vt:lpstr>Fire Blight</vt:lpstr>
      <vt:lpstr>Fire Blight</vt:lpstr>
      <vt:lpstr>Fire Blight Management</vt:lpstr>
      <vt:lpstr>Fire Blight Management</vt:lpstr>
      <vt:lpstr>For more details and more pests</vt:lpstr>
      <vt:lpstr>PowerPoint Presentation</vt:lpstr>
      <vt:lpstr> UC Master Gardeners of Napa County </vt:lpstr>
      <vt:lpstr>Slides below </vt:lpstr>
      <vt:lpstr>     Identify Soil Problems</vt:lpstr>
      <vt:lpstr>Planting Bare Root and                                            Container Grown Trees</vt:lpstr>
      <vt:lpstr>  Sunset Climate Zones</vt:lpstr>
      <vt:lpstr>Microclimate</vt:lpstr>
      <vt:lpstr>Fruit Tree selection: 3 or 4 in a hole</vt:lpstr>
      <vt:lpstr>Rootstock</vt:lpstr>
      <vt:lpstr>Rootstock</vt:lpstr>
      <vt:lpstr>       Good Performers, Napa County</vt:lpstr>
      <vt:lpstr>       Good Performers, Napa County</vt:lpstr>
      <vt:lpstr>      Good Performers, Napa County</vt:lpstr>
      <vt:lpstr>      Good Performers, Napa County</vt:lpstr>
      <vt:lpstr>      Good Performers, Napa County</vt:lpstr>
      <vt:lpstr>      Good Performers, Napa County</vt:lpstr>
      <vt:lpstr>     Good Performers, Napa County</vt:lpstr>
      <vt:lpstr>         Identify Soil Problems</vt:lpstr>
      <vt:lpstr>         Identify Soil Problems</vt:lpstr>
      <vt:lpstr>         Planting Preparation           Bare Root Fruit Trees</vt:lpstr>
      <vt:lpstr>         Planting a Container Grown Tree</vt:lpstr>
      <vt:lpstr>Planting Bare Root and               Container Grown Trees</vt:lpstr>
      <vt:lpstr>Other Considerations</vt:lpstr>
      <vt:lpstr>        Another Option – Plant in a Container</vt:lpstr>
      <vt:lpstr>Planting Bare Root and                                            Container Grown Trees</vt:lpstr>
      <vt:lpstr>Who We Are</vt:lpstr>
      <vt:lpstr>Post Planting</vt:lpstr>
      <vt:lpstr>         Focus on Common  Problems </vt:lpstr>
      <vt:lpstr>Fireblight</vt:lpstr>
      <vt:lpstr>Fireblight</vt:lpstr>
      <vt:lpstr>Fireblight</vt:lpstr>
      <vt:lpstr>Fireblight Management</vt:lpstr>
      <vt:lpstr>Fireblight Management</vt:lpstr>
      <vt:lpstr>       Presented by UC Master Gardeners      of Napa County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Fruit Tree Selection and Planting</dc:title>
  <dc:creator>Gayle  Nelson</dc:creator>
  <cp:lastModifiedBy>MasterGardener Napacounty</cp:lastModifiedBy>
  <cp:revision>147</cp:revision>
  <cp:lastPrinted>2017-11-13T16:27:49Z</cp:lastPrinted>
  <dcterms:created xsi:type="dcterms:W3CDTF">2012-10-29T19:30:14Z</dcterms:created>
  <dcterms:modified xsi:type="dcterms:W3CDTF">2017-11-16T23:34:50Z</dcterms:modified>
</cp:coreProperties>
</file>