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9" r:id="rId3"/>
    <p:sldId id="257" r:id="rId4"/>
    <p:sldId id="260" r:id="rId5"/>
    <p:sldId id="265" r:id="rId6"/>
    <p:sldId id="283" r:id="rId7"/>
    <p:sldId id="281" r:id="rId8"/>
    <p:sldId id="259" r:id="rId9"/>
    <p:sldId id="267" r:id="rId10"/>
    <p:sldId id="288" r:id="rId11"/>
    <p:sldId id="274" r:id="rId12"/>
    <p:sldId id="289" r:id="rId13"/>
    <p:sldId id="269" r:id="rId14"/>
    <p:sldId id="270" r:id="rId15"/>
    <p:sldId id="272" r:id="rId16"/>
    <p:sldId id="285" r:id="rId17"/>
    <p:sldId id="286" r:id="rId18"/>
    <p:sldId id="287" r:id="rId19"/>
    <p:sldId id="261" r:id="rId20"/>
    <p:sldId id="280" r:id="rId21"/>
    <p:sldId id="262" r:id="rId22"/>
    <p:sldId id="266" r:id="rId23"/>
    <p:sldId id="263" r:id="rId24"/>
    <p:sldId id="284" r:id="rId25"/>
    <p:sldId id="291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7" autoAdjust="0"/>
    <p:restoredTop sz="86481" autoAdjust="0"/>
  </p:normalViewPr>
  <p:slideViewPr>
    <p:cSldViewPr snapToGrid="0" snapToObjects="1">
      <p:cViewPr>
        <p:scale>
          <a:sx n="80" d="100"/>
          <a:sy n="80" d="100"/>
        </p:scale>
        <p:origin x="-1248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2D93-5C2D-4574-90AB-8FCA36CCD4EA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8DA59-32FF-4EE1-AAD6-A761F1C7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79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2E704-28ED-3E4C-9E64-899B5C39C098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7F4B3-E443-0149-A8C1-D3D8B397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F4B3-E443-0149-A8C1-D3D8B397ED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64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r>
              <a:rPr lang="en-US" baseline="0" dirty="0" smtClean="0"/>
              <a:t> of frames:		 regular raised bed frame  		pallet		stone  	hay bale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F4B3-E443-0149-A8C1-D3D8B397ED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55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r>
              <a:rPr lang="en-US" baseline="0" dirty="0" smtClean="0"/>
              <a:t>hole Garden is a circular garden with a compost pit at it’s center and a path cut out to service the compost.</a:t>
            </a:r>
          </a:p>
          <a:p>
            <a:r>
              <a:rPr lang="en-US" baseline="0" dirty="0" err="1" smtClean="0"/>
              <a:t>Sceptical</a:t>
            </a:r>
            <a:r>
              <a:rPr lang="en-US" baseline="0" dirty="0" smtClean="0"/>
              <a:t> about the compost benefiting the soil in the circular part of the garden.  However worms would probably thrive in the compost and could benefit the surrounding soil.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F4B3-E443-0149-A8C1-D3D8B397ED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21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Hill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kulture</a:t>
            </a:r>
            <a:r>
              <a:rPr lang="en-US" baseline="0" dirty="0" smtClean="0"/>
              <a:t> or mound </a:t>
            </a:r>
            <a:r>
              <a:rPr lang="en-US" baseline="0" dirty="0" err="1" smtClean="0"/>
              <a:t>kulture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F4B3-E443-0149-A8C1-D3D8B397ED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79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Responsible</a:t>
            </a:r>
            <a:r>
              <a:rPr lang="en-US" baseline="0" dirty="0" smtClean="0"/>
              <a:t> for the earth, our existence and future generations.  </a:t>
            </a:r>
          </a:p>
          <a:p>
            <a:r>
              <a:rPr lang="en-US" baseline="0" dirty="0" smtClean="0"/>
              <a:t>Permaculture is about design, ethical practices,  </a:t>
            </a:r>
          </a:p>
          <a:p>
            <a:r>
              <a:rPr lang="en-US" baseline="0" dirty="0" smtClean="0"/>
              <a:t>My sense is that it is where we want to be.  </a:t>
            </a:r>
          </a:p>
          <a:p>
            <a:r>
              <a:rPr lang="en-US" baseline="0" dirty="0" smtClean="0"/>
              <a:t>Sounds a lot like </a:t>
            </a:r>
            <a:r>
              <a:rPr lang="en-US" baseline="0" dirty="0" err="1" smtClean="0"/>
              <a:t>sustainablility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F4B3-E443-0149-A8C1-D3D8B397ED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31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at the curves in the swales,</a:t>
            </a:r>
            <a:r>
              <a:rPr lang="en-US" baseline="0" dirty="0" smtClean="0"/>
              <a:t> they are </a:t>
            </a:r>
            <a:r>
              <a:rPr lang="en-US" baseline="0" dirty="0" err="1" smtClean="0"/>
              <a:t>desgned</a:t>
            </a:r>
            <a:r>
              <a:rPr lang="en-US" baseline="0" dirty="0" smtClean="0"/>
              <a:t> to  1. retain and hold water  and 2 let it spill on the the next swale  then can be used for plantings.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F4B3-E443-0149-A8C1-D3D8B397ED2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6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idea</a:t>
            </a:r>
            <a:r>
              <a:rPr lang="en-US" baseline="0" dirty="0" smtClean="0"/>
              <a:t> is to keep water as high in elevation for longest time.  A SWALE is a water harvesting ditch.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is a parking long with a cement channel for water runoff.  The idea is to slow the water down, retain it. Here is a riparian landscape developing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F4B3-E443-0149-A8C1-D3D8B397ED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9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mtClean="0"/>
              <a:t>Circa</a:t>
            </a:r>
            <a:r>
              <a:rPr lang="en-US" b="1" baseline="0" smtClean="0"/>
              <a:t> 1920s drawing </a:t>
            </a:r>
            <a:endParaRPr lang="en-US" b="1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F4B3-E443-0149-A8C1-D3D8B397ED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38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Self tilling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F4B3-E443-0149-A8C1-D3D8B397ED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57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smtClean="0"/>
              <a:t>Hugel and traditional bed comparison. Cantaloupe plants from same seed packet. Hugel bed on right was planted two weeks after traditional bed on left.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F4B3-E443-0149-A8C1-D3D8B397ED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69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1 Nitrogen</a:t>
            </a:r>
            <a:r>
              <a:rPr lang="en-US" baseline="0" dirty="0" smtClean="0"/>
              <a:t> Depletion</a:t>
            </a:r>
          </a:p>
          <a:p>
            <a:endParaRPr lang="en-US" dirty="0" smtClean="0"/>
          </a:p>
          <a:p>
            <a:r>
              <a:rPr lang="en-US" dirty="0" smtClean="0"/>
              <a:t>Could</a:t>
            </a:r>
            <a:r>
              <a:rPr lang="en-US" baseline="0" dirty="0" smtClean="0"/>
              <a:t> use a tractor ( hard on steep or small properties.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F4B3-E443-0149-A8C1-D3D8B397ED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5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Logs and sticks in different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F4B3-E443-0149-A8C1-D3D8B397ED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23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F4B3-E443-0149-A8C1-D3D8B397ED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12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Ramiel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wood (young growing wood below 3 inches diameter)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a preponderance of sapwood. This is wood in an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immature state still containing many live cells and hence plenty of nitrogen of its own.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Wood in this state, especially if applied where there are at least some woody plants growing, usually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rots down with the greatest of ease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especially if it is shredded finely.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F4B3-E443-0149-A8C1-D3D8B397ED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01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from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ramiel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wood (young growing wood below 3 inches diameter)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a preponderance of sapwood. This is wood in an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immature state still containing many live cells and hence plenty of nitrogen of its own.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Wood in this state, especially if applied where there are at least some woody plants growing, usually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rots down with the greatest of ease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especially if it is shredded finely.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F4B3-E443-0149-A8C1-D3D8B397ED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9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3E41-E2DE-48B7-AD25-2C05D8372D60}" type="datetime4">
              <a:rPr lang="en-US" smtClean="0"/>
              <a:pPr/>
              <a:t>July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4" y="128100"/>
            <a:ext cx="7130042" cy="109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1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D7B3-F7C5-4013-AC5D-399DD8DB11FA}" type="datetime4">
              <a:rPr lang="en-US" smtClean="0"/>
              <a:pPr/>
              <a:t>July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23" y="5903663"/>
            <a:ext cx="5358395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770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D7B3-F7C5-4013-AC5D-399DD8DB11FA}" type="datetime4">
              <a:rPr lang="en-US" smtClean="0"/>
              <a:pPr/>
              <a:t>July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23" y="5903663"/>
            <a:ext cx="5358395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63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D7B3-F7C5-4013-AC5D-399DD8DB11FA}" type="datetime4">
              <a:rPr lang="en-US" smtClean="0"/>
              <a:pPr/>
              <a:t>July 17,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23" y="5903663"/>
            <a:ext cx="5358395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543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D7B3-F7C5-4013-AC5D-399DD8DB11FA}" type="datetime4">
              <a:rPr lang="en-US" smtClean="0"/>
              <a:pPr/>
              <a:t>July 17,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23" y="5903663"/>
            <a:ext cx="5358395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15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D7B3-F7C5-4013-AC5D-399DD8DB11FA}" type="datetime4">
              <a:rPr lang="en-US" smtClean="0"/>
              <a:pPr/>
              <a:t>July 17,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23" y="5903663"/>
            <a:ext cx="5358395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64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23" y="5903663"/>
            <a:ext cx="5358395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2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23" y="5903663"/>
            <a:ext cx="5358395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July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23" y="5903663"/>
            <a:ext cx="5358395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4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8D1B-BB73-41B2-8202-C6678B761557}" type="datetime4">
              <a:rPr lang="en-US" smtClean="0"/>
              <a:pPr/>
              <a:t>July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23" y="5903663"/>
            <a:ext cx="5358395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8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July 17,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23" y="5903663"/>
            <a:ext cx="5358395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4054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July 17,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23" y="5903663"/>
            <a:ext cx="5358395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58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0655-FBEF-4656-A8A9-E7D9EB4F4DEC}" type="datetime4">
              <a:rPr lang="en-US" smtClean="0"/>
              <a:pPr/>
              <a:t>July 17,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23" y="5903663"/>
            <a:ext cx="5358395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2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July 17,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23" y="5903663"/>
            <a:ext cx="5358395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7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44D9-E8EB-4DFC-9BAC-8FC5CFB1A919}" type="datetime4">
              <a:rPr lang="en-US" smtClean="0"/>
              <a:pPr/>
              <a:t>July 17,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23" y="5903663"/>
            <a:ext cx="5358395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777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904-8048-429B-BF77-F17DA8F8287B}" type="datetime4">
              <a:rPr lang="en-US" smtClean="0"/>
              <a:pPr/>
              <a:t>July 17,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23" y="5903663"/>
            <a:ext cx="5358395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3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July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2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ost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Biomass" TargetMode="External"/><Relationship Id="rId4" Type="http://schemas.openxmlformats.org/officeDocument/2006/relationships/hyperlink" Target="https://en.wikipedia.org/wiki/Raised_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80186" y="2795955"/>
            <a:ext cx="6600451" cy="22627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HÜGELKULTUR</a:t>
            </a:r>
            <a:endParaRPr lang="en-US" sz="4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50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15" y="1652650"/>
            <a:ext cx="6322354" cy="2718208"/>
          </a:xfrm>
        </p:spPr>
        <p:txBody>
          <a:bodyPr/>
          <a:lstStyle/>
          <a:p>
            <a:r>
              <a:rPr lang="en-US" dirty="0" smtClean="0"/>
              <a:t>Some trees are </a:t>
            </a:r>
            <a:r>
              <a:rPr lang="en-US" b="1" dirty="0" err="1" smtClean="0"/>
              <a:t>allelopathic</a:t>
            </a:r>
            <a:r>
              <a:rPr lang="en-US" dirty="0" smtClean="0"/>
              <a:t>, that is, trees that produce inhibitors </a:t>
            </a:r>
            <a:r>
              <a:rPr lang="en-US" dirty="0"/>
              <a:t>of seed germination and seedling </a:t>
            </a:r>
            <a:r>
              <a:rPr lang="en-US" dirty="0" smtClean="0"/>
              <a:t>growth in order to suppress competing undergrowth.</a:t>
            </a:r>
          </a:p>
          <a:p>
            <a:r>
              <a:rPr lang="en-US" dirty="0"/>
              <a:t>Common </a:t>
            </a:r>
            <a:r>
              <a:rPr lang="en-US" dirty="0" err="1"/>
              <a:t>allelopathic</a:t>
            </a:r>
            <a:r>
              <a:rPr lang="en-US" dirty="0"/>
              <a:t> plants are </a:t>
            </a:r>
            <a:r>
              <a:rPr lang="en-US" dirty="0" smtClean="0"/>
              <a:t>Black Walnut, Pepper, Sycamore, American elm, </a:t>
            </a:r>
            <a:r>
              <a:rPr lang="en-US" dirty="0"/>
              <a:t>Oaks, Sycamore, Manzanita California Bay laurel, Cottonwood, Forsythia, Tree-of-heaven, Black locust and Eucalyptus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1" y="4103053"/>
            <a:ext cx="3329354" cy="25192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0420" y="4527274"/>
            <a:ext cx="2850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Manzanita ‘circle’ can be easily seen and means “Don’t plant here!”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82615" y="483433"/>
            <a:ext cx="7332785" cy="80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Wood to avoid in </a:t>
            </a:r>
            <a:r>
              <a:rPr lang="en-US" dirty="0" err="1" smtClean="0"/>
              <a:t>Hügelkultures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68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9370"/>
          </a:xfrm>
        </p:spPr>
        <p:txBody>
          <a:bodyPr>
            <a:normAutofit/>
          </a:bodyPr>
          <a:lstStyle/>
          <a:p>
            <a:r>
              <a:rPr lang="en-US" dirty="0" smtClean="0"/>
              <a:t>The next layers</a:t>
            </a:r>
            <a:endParaRPr lang="en-US" dirty="0"/>
          </a:p>
        </p:txBody>
      </p:sp>
      <p:pic>
        <p:nvPicPr>
          <p:cNvPr id="4" name="Content Placeholder 3" descr="hugelsticks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 b="6850"/>
          <a:stretch>
            <a:fillRect/>
          </a:stretch>
        </p:blipFill>
        <p:spPr>
          <a:xfrm>
            <a:off x="5367559" y="212410"/>
            <a:ext cx="3500216" cy="2372314"/>
          </a:xfrm>
        </p:spPr>
      </p:pic>
      <p:sp>
        <p:nvSpPr>
          <p:cNvPr id="5" name="TextBox 4"/>
          <p:cNvSpPr txBox="1"/>
          <p:nvPr/>
        </p:nvSpPr>
        <p:spPr>
          <a:xfrm>
            <a:off x="581422" y="1269858"/>
            <a:ext cx="2439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Cuttings; </a:t>
            </a:r>
            <a:r>
              <a:rPr lang="en-US" dirty="0" err="1" smtClean="0"/>
              <a:t>ramiel</a:t>
            </a:r>
            <a:r>
              <a:rPr lang="en-US" dirty="0" smtClean="0"/>
              <a:t> wood</a:t>
            </a:r>
          </a:p>
          <a:p>
            <a:endParaRPr lang="en-US" dirty="0"/>
          </a:p>
          <a:p>
            <a:r>
              <a:rPr lang="en-US" dirty="0" smtClean="0"/>
              <a:t>Straw; leaves; </a:t>
            </a:r>
            <a:r>
              <a:rPr lang="en-US" dirty="0" err="1" smtClean="0"/>
              <a:t>prunings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Compost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51371" y="5312805"/>
            <a:ext cx="3871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Cover with 5 to 6 inches of soil</a:t>
            </a:r>
            <a:endParaRPr lang="en-US" sz="2000" dirty="0"/>
          </a:p>
        </p:txBody>
      </p:sp>
      <p:pic>
        <p:nvPicPr>
          <p:cNvPr id="8" name="Picture 7" descr="hugelbeds-leav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97" y="1874476"/>
            <a:ext cx="3396725" cy="2551157"/>
          </a:xfrm>
          <a:prstGeom prst="rect">
            <a:avLst/>
          </a:prstGeom>
        </p:spPr>
      </p:pic>
      <p:pic>
        <p:nvPicPr>
          <p:cNvPr id="6" name="Picture 5" descr="compos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32" y="3433296"/>
            <a:ext cx="31750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4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ramial</a:t>
            </a:r>
            <a:r>
              <a:rPr lang="en-US" dirty="0" smtClean="0"/>
              <a:t> wood?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599211"/>
            <a:ext cx="6591985" cy="3777622"/>
          </a:xfrm>
        </p:spPr>
        <p:txBody>
          <a:bodyPr/>
          <a:lstStyle/>
          <a:p>
            <a:r>
              <a:rPr lang="en-US" dirty="0" err="1" smtClean="0"/>
              <a:t>Ramial</a:t>
            </a:r>
            <a:r>
              <a:rPr lang="en-US" dirty="0" smtClean="0"/>
              <a:t> wood or “Chipped Branch Wood”  (CBW) is wood from branches less that 3 inches in diameter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the researchers learned is that twigs less than three inches at the tips of deciduous tree branches contain soluble lignin, the base for soil aggregates which creates a long-lasting humus, regenerating and reactivating the soil structure. When this wood decomposes, the nutrients are released into the soil and become available to plants</a:t>
            </a:r>
            <a:r>
              <a:rPr lang="en-US" dirty="0" smtClean="0"/>
              <a:t>.*UCANR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950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Types of </a:t>
            </a:r>
            <a:r>
              <a:rPr lang="en-US" sz="4000" b="1" dirty="0" err="1" smtClean="0"/>
              <a:t>Hügelkulter</a:t>
            </a:r>
            <a:r>
              <a:rPr lang="en-US" sz="4000" b="1" dirty="0" smtClean="0"/>
              <a:t> beds</a:t>
            </a:r>
            <a:br>
              <a:rPr lang="en-US" sz="4000" b="1" dirty="0" smtClean="0"/>
            </a:br>
            <a:r>
              <a:rPr lang="en-US" dirty="0" smtClean="0"/>
              <a:t>	</a:t>
            </a:r>
            <a:r>
              <a:rPr lang="en-US" sz="3100" dirty="0" smtClean="0"/>
              <a:t>Hay Bale Frame</a:t>
            </a:r>
            <a:r>
              <a:rPr lang="en-US" dirty="0" smtClean="0"/>
              <a:t>		   </a:t>
            </a:r>
            <a:r>
              <a:rPr lang="en-US" sz="3100" dirty="0" smtClean="0"/>
              <a:t>Pallet Frame</a:t>
            </a:r>
            <a:endParaRPr lang="en-US" sz="3100" dirty="0"/>
          </a:p>
        </p:txBody>
      </p:sp>
      <p:pic>
        <p:nvPicPr>
          <p:cNvPr id="4" name="Content Placeholder 3" descr="hugelkultur_stone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6" b="9936"/>
          <a:stretch>
            <a:fillRect/>
          </a:stretch>
        </p:blipFill>
        <p:spPr>
          <a:xfrm>
            <a:off x="1082344" y="4533245"/>
            <a:ext cx="3663262" cy="2104427"/>
          </a:xfrm>
        </p:spPr>
      </p:pic>
      <p:pic>
        <p:nvPicPr>
          <p:cNvPr id="5" name="Picture 4" descr="strawbale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44" y="1900372"/>
            <a:ext cx="3529110" cy="2025803"/>
          </a:xfrm>
          <a:prstGeom prst="rect">
            <a:avLst/>
          </a:prstGeom>
        </p:spPr>
      </p:pic>
      <p:pic>
        <p:nvPicPr>
          <p:cNvPr id="6" name="Picture 5" descr="hugel pallet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919" y="1905000"/>
            <a:ext cx="3425856" cy="43323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2344" y="3968100"/>
            <a:ext cx="26986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Rock Border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362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iralhug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34" y="3648563"/>
            <a:ext cx="4322141" cy="3027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374" y="663626"/>
            <a:ext cx="1859943" cy="862493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/>
              <a:t>Keyhole </a:t>
            </a:r>
            <a:r>
              <a:rPr lang="en-US" sz="2400" b="1" dirty="0" err="1" smtClean="0"/>
              <a:t>Hügelkultur</a:t>
            </a:r>
            <a:endParaRPr lang="en-US" sz="2400" b="1" dirty="0"/>
          </a:p>
        </p:txBody>
      </p:sp>
      <p:pic>
        <p:nvPicPr>
          <p:cNvPr id="4" name="Content Placeholder 3" descr="keyholegarden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11704"/>
          <a:stretch>
            <a:fillRect/>
          </a:stretch>
        </p:blipFill>
        <p:spPr>
          <a:xfrm>
            <a:off x="4349202" y="663626"/>
            <a:ext cx="4234702" cy="2432701"/>
          </a:xfrm>
        </p:spPr>
      </p:pic>
      <p:sp>
        <p:nvSpPr>
          <p:cNvPr id="7" name="Rectangle 6"/>
          <p:cNvSpPr/>
          <p:nvPr/>
        </p:nvSpPr>
        <p:spPr>
          <a:xfrm>
            <a:off x="5614921" y="3096327"/>
            <a:ext cx="27638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Spiral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Hügelkultur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8" descr="raisedbedhuge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3" y="3850105"/>
            <a:ext cx="3756410" cy="28051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7870" y="3119735"/>
            <a:ext cx="35766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Raised Bed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Hügelkultur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0170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131" y="184156"/>
            <a:ext cx="4038275" cy="680230"/>
          </a:xfrm>
        </p:spPr>
        <p:txBody>
          <a:bodyPr/>
          <a:lstStyle/>
          <a:p>
            <a:r>
              <a:rPr lang="en-US" dirty="0" smtClean="0"/>
              <a:t>Keyhole Gardens</a:t>
            </a:r>
            <a:endParaRPr lang="en-US" dirty="0"/>
          </a:p>
        </p:txBody>
      </p:sp>
      <p:pic>
        <p:nvPicPr>
          <p:cNvPr id="5" name="Content Placeholder 4" descr="keyhole garden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2" b="12662"/>
          <a:stretch>
            <a:fillRect/>
          </a:stretch>
        </p:blipFill>
        <p:spPr>
          <a:xfrm>
            <a:off x="4314500" y="1049585"/>
            <a:ext cx="4553275" cy="2615711"/>
          </a:xfrm>
        </p:spPr>
      </p:pic>
      <p:pic>
        <p:nvPicPr>
          <p:cNvPr id="6" name="Picture 5" descr="keyhole garden 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89" y="4251487"/>
            <a:ext cx="3798537" cy="23371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1302" y="278728"/>
            <a:ext cx="279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 from Africa</a:t>
            </a:r>
            <a:endParaRPr lang="en-US" dirty="0"/>
          </a:p>
        </p:txBody>
      </p:sp>
      <p:pic>
        <p:nvPicPr>
          <p:cNvPr id="9" name="Picture 8" descr="African_Gardens_Rwanda_keyhole_garden_Ros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29" y="4251487"/>
            <a:ext cx="3114934" cy="2163149"/>
          </a:xfrm>
          <a:prstGeom prst="rect">
            <a:avLst/>
          </a:prstGeom>
        </p:spPr>
      </p:pic>
      <p:pic>
        <p:nvPicPr>
          <p:cNvPr id="11" name="Picture 10" descr="keyhole 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30" y="1163537"/>
            <a:ext cx="3114934" cy="244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14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Hügel</a:t>
            </a:r>
            <a:r>
              <a:rPr lang="en-US" dirty="0" smtClean="0"/>
              <a:t> Adventures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406769"/>
            <a:ext cx="6591985" cy="4504453"/>
          </a:xfrm>
        </p:spPr>
        <p:txBody>
          <a:bodyPr/>
          <a:lstStyle/>
          <a:p>
            <a:r>
              <a:rPr lang="en-US" dirty="0" smtClean="0"/>
              <a:t>In 2012 I put in a </a:t>
            </a:r>
            <a:r>
              <a:rPr lang="en-US" dirty="0" err="1" smtClean="0"/>
              <a:t>hugel</a:t>
            </a:r>
            <a:r>
              <a:rPr lang="en-US" dirty="0" smtClean="0"/>
              <a:t> at the top of a very steep slope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06" y="1904999"/>
            <a:ext cx="2153138" cy="3229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747" y="1904998"/>
            <a:ext cx="2153139" cy="3229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53" y="1928446"/>
            <a:ext cx="2121876" cy="318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72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09"/>
            <a:ext cx="6589199" cy="15739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Hügel</a:t>
            </a:r>
            <a:r>
              <a:rPr lang="en-US" dirty="0" smtClean="0"/>
              <a:t> “mound” has disappeared but the succulents  are doing well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17" y="2504952"/>
            <a:ext cx="4542529" cy="3406897"/>
          </a:xfrm>
        </p:spPr>
      </p:pic>
    </p:spTree>
    <p:extLst>
      <p:ext uri="{BB962C8B-B14F-4D97-AF65-F5344CB8AC3E}">
        <p14:creationId xmlns:p14="http://schemas.microsoft.com/office/powerpoint/2010/main" val="1563428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</a:t>
            </a:r>
            <a:r>
              <a:rPr lang="en-US" dirty="0" err="1" smtClean="0"/>
              <a:t>Hügel</a:t>
            </a:r>
            <a:r>
              <a:rPr lang="en-US" dirty="0" smtClean="0"/>
              <a:t> Experiment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74" y="2684111"/>
            <a:ext cx="3733637" cy="2800228"/>
          </a:xfrm>
        </p:spPr>
      </p:pic>
      <p:sp>
        <p:nvSpPr>
          <p:cNvPr id="5" name="TextBox 4"/>
          <p:cNvSpPr txBox="1"/>
          <p:nvPr/>
        </p:nvSpPr>
        <p:spPr>
          <a:xfrm>
            <a:off x="1945202" y="1264555"/>
            <a:ext cx="6724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maple planted on a steep slope did nothing for years. (It rarely gets watered)  I created a </a:t>
            </a:r>
            <a:r>
              <a:rPr lang="en-US" dirty="0" err="1" smtClean="0"/>
              <a:t>Hugel</a:t>
            </a:r>
            <a:r>
              <a:rPr lang="en-US" dirty="0" smtClean="0"/>
              <a:t> berm below it.  After 3 years the </a:t>
            </a:r>
            <a:r>
              <a:rPr lang="en-US" dirty="0" err="1" smtClean="0"/>
              <a:t>Hugel</a:t>
            </a:r>
            <a:r>
              <a:rPr lang="en-US" dirty="0" smtClean="0"/>
              <a:t> mound is a foot lower but the maple is doing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19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Whose idea is</a:t>
            </a:r>
            <a:r>
              <a:rPr lang="en-US" baseline="0" dirty="0" smtClean="0"/>
              <a:t>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94" y="1572624"/>
            <a:ext cx="4345256" cy="4685672"/>
          </a:xfrm>
        </p:spPr>
        <p:txBody>
          <a:bodyPr/>
          <a:lstStyle/>
          <a:p>
            <a:r>
              <a:rPr lang="en-US" dirty="0"/>
              <a:t>The term “</a:t>
            </a:r>
            <a:r>
              <a:rPr lang="en-US" dirty="0" err="1" smtClean="0"/>
              <a:t>hügelkultur</a:t>
            </a:r>
            <a:r>
              <a:rPr lang="en-US" dirty="0"/>
              <a:t>” was coined by German horticulturalists Hans </a:t>
            </a:r>
            <a:r>
              <a:rPr lang="en-US" dirty="0" err="1"/>
              <a:t>Beba</a:t>
            </a:r>
            <a:r>
              <a:rPr lang="en-US" dirty="0"/>
              <a:t> and Herman </a:t>
            </a:r>
            <a:r>
              <a:rPr lang="en-US" dirty="0" err="1"/>
              <a:t>Andra</a:t>
            </a:r>
            <a:r>
              <a:rPr lang="en-US" dirty="0"/>
              <a:t> in the late 1970s. Roughly translated into “hill culture”, this method consists of creating raised garden beds by covering rotting wood with compost and soil, and then planting into them. </a:t>
            </a:r>
            <a:endParaRPr lang="en-US" dirty="0" smtClean="0"/>
          </a:p>
          <a:p>
            <a:r>
              <a:rPr lang="en-US" dirty="0" smtClean="0"/>
              <a:t>Made popular by Permaculture guru </a:t>
            </a:r>
            <a:r>
              <a:rPr lang="en-US" dirty="0" err="1" smtClean="0"/>
              <a:t>Sepp</a:t>
            </a:r>
            <a:r>
              <a:rPr lang="en-US" dirty="0" smtClean="0"/>
              <a:t> </a:t>
            </a:r>
            <a:r>
              <a:rPr lang="en-US" dirty="0" err="1" smtClean="0"/>
              <a:t>Holzer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5" name="Picture 4" descr="sepphimsel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29" y="1165397"/>
            <a:ext cx="3571499" cy="4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2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5141399" cy="674338"/>
          </a:xfrm>
        </p:spPr>
        <p:txBody>
          <a:bodyPr/>
          <a:lstStyle/>
          <a:p>
            <a:r>
              <a:rPr lang="en-US" smtClean="0"/>
              <a:t>A tree falls in a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298448"/>
            <a:ext cx="8595360" cy="5383706"/>
          </a:xfrm>
        </p:spPr>
        <p:txBody>
          <a:bodyPr/>
          <a:lstStyle/>
          <a:p>
            <a:r>
              <a:rPr lang="en-US" dirty="0" smtClean="0"/>
              <a:t>Image a tree falling in forest.  Leaves cover the log; as a result the wood retains moisture and begins to decay. Fungi, insects, amphibians move in and further break down the wood. Eventually the log collapses.  It has become a long heap of compost. Vegetation, including trees, take advantage of the moist and nutrient rich environment. The fallen tree has become a “nurse log”.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84" y="3010947"/>
            <a:ext cx="2949331" cy="2939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78" y="3533689"/>
            <a:ext cx="3221892" cy="241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0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5088645" cy="1362952"/>
          </a:xfrm>
        </p:spPr>
        <p:txBody>
          <a:bodyPr>
            <a:normAutofit/>
          </a:bodyPr>
          <a:lstStyle/>
          <a:p>
            <a:r>
              <a:rPr lang="en-US" dirty="0" smtClean="0"/>
              <a:t>Old school </a:t>
            </a:r>
            <a:r>
              <a:rPr lang="en-US" dirty="0" err="1" smtClean="0"/>
              <a:t>Hügelkulture</a:t>
            </a:r>
            <a:endParaRPr lang="en-US" dirty="0"/>
          </a:p>
        </p:txBody>
      </p:sp>
      <p:pic>
        <p:nvPicPr>
          <p:cNvPr id="4" name="Content Placeholder 3" descr="hugelkulturclassic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97" y="2608532"/>
            <a:ext cx="3861326" cy="2484120"/>
          </a:xfrm>
          <a:prstGeom prst="rect">
            <a:avLst/>
          </a:prstGeom>
        </p:spPr>
      </p:pic>
      <p:pic>
        <p:nvPicPr>
          <p:cNvPr id="5" name="Picture 4" descr="diagramhug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78" y="179757"/>
            <a:ext cx="2304803" cy="4154164"/>
          </a:xfrm>
          <a:prstGeom prst="rect">
            <a:avLst/>
          </a:prstGeom>
        </p:spPr>
      </p:pic>
      <p:pic>
        <p:nvPicPr>
          <p:cNvPr id="8" name="Picture 7" descr="finalhuge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77" y="4265096"/>
            <a:ext cx="2304803" cy="25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89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472" y="1475873"/>
            <a:ext cx="6591985" cy="377762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it?  Permanent Agriculture</a:t>
            </a:r>
          </a:p>
          <a:p>
            <a:r>
              <a:rPr lang="en-US" dirty="0" smtClean="0"/>
              <a:t>A philosophy of designing land use on principals observed in natural systems, with an emphasis on ethics,  responsibility to the earth, designing a landscape that maximizes the resources. </a:t>
            </a:r>
          </a:p>
          <a:p>
            <a:pPr marL="173038" lvl="1" indent="0">
              <a:buNone/>
            </a:pPr>
            <a:r>
              <a:rPr lang="en-US" dirty="0" smtClean="0"/>
              <a:t>Example of a permaculture design principal : hold water and fertility as high (in elevation) on the landscape as possible</a:t>
            </a:r>
          </a:p>
          <a:p>
            <a:r>
              <a:rPr lang="en-US" dirty="0" smtClean="0"/>
              <a:t>Some Design Ideas:</a:t>
            </a:r>
          </a:p>
          <a:p>
            <a:pPr lvl="1"/>
            <a:r>
              <a:rPr lang="en-US" dirty="0" smtClean="0"/>
              <a:t>Swales</a:t>
            </a:r>
          </a:p>
          <a:p>
            <a:pPr lvl="1"/>
            <a:r>
              <a:rPr lang="en-US" dirty="0" err="1" smtClean="0"/>
              <a:t>Hugelkultur</a:t>
            </a:r>
            <a:endParaRPr lang="en-US" dirty="0" smtClean="0"/>
          </a:p>
          <a:p>
            <a:pPr lvl="1"/>
            <a:r>
              <a:rPr lang="en-US" dirty="0" smtClean="0"/>
              <a:t>Food Forest</a:t>
            </a:r>
          </a:p>
          <a:p>
            <a:pPr lvl="1"/>
            <a:r>
              <a:rPr lang="en-US" dirty="0" smtClean="0"/>
              <a:t>Keyhole garden</a:t>
            </a:r>
          </a:p>
          <a:p>
            <a:endParaRPr lang="en-US" dirty="0" smtClean="0"/>
          </a:p>
        </p:txBody>
      </p:sp>
      <p:pic>
        <p:nvPicPr>
          <p:cNvPr id="4" name="Picture 3" descr="sepp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65" y="4308231"/>
            <a:ext cx="3869309" cy="23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93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Swales </a:t>
            </a:r>
            <a:r>
              <a:rPr lang="en-US" sz="2400" dirty="0" smtClean="0"/>
              <a:t>Water Conservation design by </a:t>
            </a:r>
            <a:r>
              <a:rPr lang="en-US" sz="2400" dirty="0" err="1" smtClean="0"/>
              <a:t>Sepp</a:t>
            </a:r>
            <a:r>
              <a:rPr lang="en-US" sz="2400" dirty="0" smtClean="0"/>
              <a:t> </a:t>
            </a:r>
            <a:r>
              <a:rPr lang="en-US" sz="2400" dirty="0" err="1" smtClean="0"/>
              <a:t>Holzer</a:t>
            </a:r>
            <a:endParaRPr lang="en-US" sz="2400" dirty="0"/>
          </a:p>
        </p:txBody>
      </p:sp>
      <p:pic>
        <p:nvPicPr>
          <p:cNvPr id="4" name="Content Placeholder 3" descr="sepp 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2133600"/>
            <a:ext cx="4857750" cy="3778250"/>
          </a:xfrm>
        </p:spPr>
      </p:pic>
    </p:spTree>
    <p:extLst>
      <p:ext uri="{BB962C8B-B14F-4D97-AF65-F5344CB8AC3E}">
        <p14:creationId xmlns:p14="http://schemas.microsoft.com/office/powerpoint/2010/main" val="793841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090500" cy="680508"/>
          </a:xfrm>
        </p:spPr>
        <p:txBody>
          <a:bodyPr/>
          <a:lstStyle/>
          <a:p>
            <a:r>
              <a:rPr lang="en-US" dirty="0" smtClean="0"/>
              <a:t>Swales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5819" y="187454"/>
            <a:ext cx="7069280" cy="923679"/>
          </a:xfrm>
        </p:spPr>
        <p:txBody>
          <a:bodyPr/>
          <a:lstStyle/>
          <a:p>
            <a:r>
              <a:rPr lang="en-US" dirty="0" smtClean="0"/>
              <a:t>Contouring the land to conserve water runoff</a:t>
            </a:r>
          </a:p>
          <a:p>
            <a:r>
              <a:rPr lang="en-US" dirty="0" smtClean="0"/>
              <a:t>Swales are berms that act as ditches to impede water flow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stormwater-ecology-2-500x67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8" b="6988"/>
          <a:stretch>
            <a:fillRect/>
          </a:stretch>
        </p:blipFill>
        <p:spPr>
          <a:xfrm>
            <a:off x="4892040" y="1259585"/>
            <a:ext cx="4251960" cy="4937760"/>
          </a:xfrm>
        </p:spPr>
      </p:pic>
      <p:pic>
        <p:nvPicPr>
          <p:cNvPr id="7" name="Picture 6" descr="swale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2" y="2110972"/>
            <a:ext cx="4473326" cy="447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89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Caution: </a:t>
            </a:r>
            <a:r>
              <a:rPr lang="en-US" dirty="0" err="1" smtClean="0"/>
              <a:t>Hügelkulture</a:t>
            </a:r>
            <a:r>
              <a:rPr lang="en-US" dirty="0" smtClean="0"/>
              <a:t> Swales are not solid earthworks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Swales are an excellent practice for preventing flooding.  </a:t>
            </a:r>
          </a:p>
          <a:p>
            <a:r>
              <a:rPr lang="en-US" dirty="0" smtClean="0"/>
              <a:t>However, swales on steep slopes that are constructed using </a:t>
            </a:r>
            <a:r>
              <a:rPr lang="en-US" dirty="0" err="1" smtClean="0"/>
              <a:t>Hügelkulture</a:t>
            </a:r>
            <a:r>
              <a:rPr lang="en-US" dirty="0" smtClean="0"/>
              <a:t> practices should not be considered effective dams.  *</a:t>
            </a:r>
          </a:p>
          <a:p>
            <a:pPr marL="400050" lvl="1" indent="0">
              <a:buNone/>
            </a:pPr>
            <a:r>
              <a:rPr lang="en-US" dirty="0" smtClean="0"/>
              <a:t>*See wiki on the danger </a:t>
            </a:r>
            <a:r>
              <a:rPr lang="en-US" dirty="0"/>
              <a:t>in mistaking </a:t>
            </a:r>
            <a:r>
              <a:rPr lang="en-US" dirty="0" err="1"/>
              <a:t>Hügelkultur</a:t>
            </a:r>
            <a:r>
              <a:rPr lang="en-US" dirty="0"/>
              <a:t> mounds for solid earthworks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87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29905"/>
          </a:xfrm>
        </p:spPr>
        <p:txBody>
          <a:bodyPr/>
          <a:lstStyle/>
          <a:p>
            <a:r>
              <a:rPr lang="en-US" dirty="0" smtClean="0"/>
              <a:t>Typical </a:t>
            </a:r>
            <a:r>
              <a:rPr lang="en-US" dirty="0" err="1" smtClean="0"/>
              <a:t>Hügel</a:t>
            </a:r>
            <a:r>
              <a:rPr lang="en-US" dirty="0" smtClean="0"/>
              <a:t> Swale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49" y="2340896"/>
            <a:ext cx="4539598" cy="3404699"/>
          </a:xfrm>
        </p:spPr>
      </p:pic>
      <p:sp>
        <p:nvSpPr>
          <p:cNvPr id="5" name="TextBox 4"/>
          <p:cNvSpPr txBox="1"/>
          <p:nvPr/>
        </p:nvSpPr>
        <p:spPr>
          <a:xfrm>
            <a:off x="1600201" y="1559140"/>
            <a:ext cx="6787662" cy="656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Swales are designed to ”keep the water where it falls” that is, prevent runoff.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67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Hügelkulture</a:t>
            </a:r>
            <a:r>
              <a:rPr lang="en-US" dirty="0" smtClean="0"/>
              <a:t> in a demonstration garden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03" y="2013017"/>
            <a:ext cx="6591300" cy="3710657"/>
          </a:xfrm>
        </p:spPr>
      </p:pic>
    </p:spTree>
    <p:extLst>
      <p:ext uri="{BB962C8B-B14F-4D97-AF65-F5344CB8AC3E}">
        <p14:creationId xmlns:p14="http://schemas.microsoft.com/office/powerpoint/2010/main" val="22869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Hügelkultur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3874" y="1298448"/>
            <a:ext cx="8020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err="1" smtClean="0"/>
              <a:t>Hügelkultur</a:t>
            </a:r>
            <a:r>
              <a:rPr lang="en-US" b="1" dirty="0" smtClean="0"/>
              <a:t> is type of RAISED BED that tries to recreate forest </a:t>
            </a:r>
            <a:r>
              <a:rPr lang="en-US" b="1" dirty="0"/>
              <a:t>floor </a:t>
            </a:r>
            <a:r>
              <a:rPr lang="en-US" b="1" dirty="0" smtClean="0"/>
              <a:t>decomposition</a:t>
            </a:r>
          </a:p>
          <a:p>
            <a:pPr marL="285750" indent="-285750">
              <a:buFont typeface="Arial"/>
              <a:buChar char="•"/>
            </a:pP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err="1" smtClean="0"/>
              <a:t>Hügelkultur</a:t>
            </a:r>
            <a:r>
              <a:rPr lang="en-US" b="1" dirty="0" smtClean="0"/>
              <a:t> </a:t>
            </a:r>
            <a:r>
              <a:rPr lang="en-US" b="1" dirty="0"/>
              <a:t>is a method of creating raised garden beds by covering rotting wood with compost and soil, and then planting into them. </a:t>
            </a:r>
            <a:endParaRPr lang="en-US" b="1" dirty="0" smtClean="0"/>
          </a:p>
          <a:p>
            <a:pPr marL="285750" indent="-285750">
              <a:buFont typeface="Arial"/>
              <a:buChar char="•"/>
            </a:pPr>
            <a:endParaRPr lang="en-US" b="1" dirty="0"/>
          </a:p>
          <a:p>
            <a:pPr marL="285750" indent="-285750">
              <a:buFont typeface="Arial"/>
              <a:buChar char="•"/>
            </a:pP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err="1"/>
              <a:t>Hügelkultur</a:t>
            </a:r>
            <a:r>
              <a:rPr lang="en-US" dirty="0"/>
              <a:t> is a </a:t>
            </a:r>
            <a:r>
              <a:rPr lang="en-US" dirty="0">
                <a:hlinkClick r:id="rId3" tooltip="Composting"/>
              </a:rPr>
              <a:t>composting</a:t>
            </a:r>
            <a:r>
              <a:rPr lang="en-US" dirty="0"/>
              <a:t> process employing </a:t>
            </a:r>
            <a:r>
              <a:rPr lang="en-US" dirty="0">
                <a:hlinkClick r:id="rId4" tooltip="Raised bed"/>
              </a:rPr>
              <a:t>raised beds</a:t>
            </a:r>
            <a:r>
              <a:rPr lang="en-US" dirty="0"/>
              <a:t> constructed from decaying wood debris and other compostable </a:t>
            </a:r>
            <a:r>
              <a:rPr lang="en-US" dirty="0">
                <a:hlinkClick r:id="rId5" tooltip="Biomass"/>
              </a:rPr>
              <a:t>biomass</a:t>
            </a:r>
            <a:r>
              <a:rPr lang="en-US" dirty="0"/>
              <a:t> plant materials. The process helps to improve soil fertility, water retention, and soil warming, thus benefiting plants grown on or near such mounds</a:t>
            </a:r>
            <a:r>
              <a:rPr lang="en-US" dirty="0" smtClean="0"/>
              <a:t>.* Wikipedia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5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build a </a:t>
            </a:r>
            <a:r>
              <a:rPr lang="en-US" dirty="0" err="1" smtClean="0"/>
              <a:t>hügelkultur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17" y="1660818"/>
            <a:ext cx="3822894" cy="4589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Advantages</a:t>
            </a:r>
          </a:p>
          <a:p>
            <a:endParaRPr lang="en-US" dirty="0"/>
          </a:p>
          <a:p>
            <a:r>
              <a:rPr lang="en-US" dirty="0" smtClean="0"/>
              <a:t>Drought resistant-</a:t>
            </a:r>
          </a:p>
          <a:p>
            <a:r>
              <a:rPr lang="en-US" dirty="0" smtClean="0"/>
              <a:t>rotting materials retain water </a:t>
            </a:r>
            <a:endParaRPr lang="en-US" dirty="0"/>
          </a:p>
          <a:p>
            <a:r>
              <a:rPr lang="en-US" dirty="0" smtClean="0"/>
              <a:t>Higher soil temperatures</a:t>
            </a:r>
            <a:endParaRPr lang="en-US" dirty="0"/>
          </a:p>
          <a:p>
            <a:r>
              <a:rPr lang="en-US" dirty="0" smtClean="0"/>
              <a:t>Encourages microbes</a:t>
            </a:r>
            <a:endParaRPr lang="en-US" dirty="0"/>
          </a:p>
          <a:p>
            <a:r>
              <a:rPr lang="en-US" dirty="0"/>
              <a:t>Build </a:t>
            </a:r>
            <a:r>
              <a:rPr lang="en-US" dirty="0" smtClean="0"/>
              <a:t>fertility in the soil</a:t>
            </a:r>
          </a:p>
          <a:p>
            <a:r>
              <a:rPr lang="en-US" dirty="0"/>
              <a:t>Twice the surface area for </a:t>
            </a:r>
            <a:r>
              <a:rPr lang="en-US" dirty="0" smtClean="0"/>
              <a:t>plants</a:t>
            </a:r>
            <a:endParaRPr lang="en-US" dirty="0"/>
          </a:p>
          <a:p>
            <a:r>
              <a:rPr lang="en-US" dirty="0" smtClean="0"/>
              <a:t>Pockets between materials avoid compaction</a:t>
            </a:r>
            <a:endParaRPr lang="en-US" dirty="0"/>
          </a:p>
        </p:txBody>
      </p:sp>
      <p:pic>
        <p:nvPicPr>
          <p:cNvPr id="8" name="Picture 7" descr="sepp be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11" y="2075872"/>
            <a:ext cx="4414077" cy="313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1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4" name="Content Placeholder 3" descr="Hugel compariso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r="4545"/>
          <a:stretch>
            <a:fillRect/>
          </a:stretch>
        </p:blipFill>
        <p:spPr>
          <a:xfrm>
            <a:off x="1417319" y="1377966"/>
            <a:ext cx="6449215" cy="3704868"/>
          </a:xfrm>
        </p:spPr>
      </p:pic>
      <p:sp>
        <p:nvSpPr>
          <p:cNvPr id="3" name="TextBox 2"/>
          <p:cNvSpPr txBox="1"/>
          <p:nvPr/>
        </p:nvSpPr>
        <p:spPr>
          <a:xfrm>
            <a:off x="1417319" y="5082834"/>
            <a:ext cx="744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Hugel</a:t>
            </a:r>
            <a:r>
              <a:rPr lang="en-US" dirty="0"/>
              <a:t> and traditional bed comparison. Cantaloupe plants from same seed packet. </a:t>
            </a:r>
            <a:r>
              <a:rPr lang="en-US" dirty="0" err="1"/>
              <a:t>Hugel</a:t>
            </a:r>
            <a:r>
              <a:rPr lang="en-US" dirty="0"/>
              <a:t> bed on right was planted two weeks after traditional bed on left.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71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810" y="643035"/>
            <a:ext cx="7707190" cy="935860"/>
          </a:xfrm>
        </p:spPr>
        <p:txBody>
          <a:bodyPr>
            <a:normAutofit/>
          </a:bodyPr>
          <a:lstStyle/>
          <a:p>
            <a:r>
              <a:rPr lang="en-US" dirty="0" smtClean="0"/>
              <a:t>Challenges of </a:t>
            </a:r>
            <a:r>
              <a:rPr lang="en-US" dirty="0" err="1" smtClean="0"/>
              <a:t>Hügelkultur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142" y="1618793"/>
            <a:ext cx="6724357" cy="4864608"/>
          </a:xfrm>
        </p:spPr>
        <p:txBody>
          <a:bodyPr>
            <a:normAutofit/>
          </a:bodyPr>
          <a:lstStyle/>
          <a:p>
            <a:r>
              <a:rPr lang="en-US" dirty="0" smtClean="0"/>
              <a:t>Nitrogen Depletion --Counteracted by adding </a:t>
            </a:r>
            <a:r>
              <a:rPr lang="en-US" dirty="0" err="1" smtClean="0"/>
              <a:t>ramiel</a:t>
            </a:r>
            <a:r>
              <a:rPr lang="en-US" dirty="0" smtClean="0"/>
              <a:t> wood, compost, yard clippings</a:t>
            </a:r>
          </a:p>
          <a:p>
            <a:pPr lvl="1"/>
            <a:endParaRPr lang="en-US" dirty="0"/>
          </a:p>
          <a:p>
            <a:r>
              <a:rPr lang="en-US" dirty="0"/>
              <a:t>Soil may need to be replenished  </a:t>
            </a:r>
            <a:r>
              <a:rPr lang="en-US" dirty="0" smtClean="0"/>
              <a:t>after time- it subsides and will expose the logs if the initial amount of soil was not thick enough</a:t>
            </a:r>
          </a:p>
          <a:p>
            <a:endParaRPr lang="en-US" dirty="0"/>
          </a:p>
          <a:p>
            <a:r>
              <a:rPr lang="en-US" dirty="0"/>
              <a:t>Needs </a:t>
            </a:r>
            <a:r>
              <a:rPr lang="en-US" b="1" dirty="0" smtClean="0"/>
              <a:t>some</a:t>
            </a:r>
            <a:r>
              <a:rPr lang="en-US" dirty="0" smtClean="0"/>
              <a:t> moisture </a:t>
            </a:r>
            <a:r>
              <a:rPr lang="en-US" dirty="0"/>
              <a:t>particularly when getting </a:t>
            </a:r>
            <a:r>
              <a:rPr lang="en-US" dirty="0" smtClean="0"/>
              <a:t>established</a:t>
            </a:r>
          </a:p>
          <a:p>
            <a:endParaRPr lang="en-US" dirty="0"/>
          </a:p>
          <a:p>
            <a:r>
              <a:rPr lang="en-US" dirty="0"/>
              <a:t>Bed eventually </a:t>
            </a:r>
            <a:r>
              <a:rPr lang="en-US" dirty="0" smtClean="0"/>
              <a:t>collapses--</a:t>
            </a:r>
            <a:r>
              <a:rPr lang="en-US" dirty="0" err="1" smtClean="0"/>
              <a:t>Hugelkultur</a:t>
            </a:r>
            <a:r>
              <a:rPr lang="en-US" dirty="0" smtClean="0"/>
              <a:t> sometimes called a 30 </a:t>
            </a:r>
            <a:r>
              <a:rPr lang="en-US" dirty="0"/>
              <a:t>year raised </a:t>
            </a:r>
            <a:r>
              <a:rPr lang="en-US" dirty="0" smtClean="0"/>
              <a:t>bed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871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198799" cy="1280890"/>
          </a:xfrm>
        </p:spPr>
        <p:txBody>
          <a:bodyPr/>
          <a:lstStyle/>
          <a:p>
            <a:r>
              <a:rPr lang="en-US" dirty="0" smtClean="0"/>
              <a:t>A word on nitrogen depletion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201" y="1563585"/>
            <a:ext cx="6591985" cy="3777622"/>
          </a:xfrm>
        </p:spPr>
        <p:txBody>
          <a:bodyPr/>
          <a:lstStyle/>
          <a:p>
            <a:r>
              <a:rPr lang="en-US" dirty="0" smtClean="0"/>
              <a:t>When a log rots, the carbon immobilizes nitrogen in the surrounding area. </a:t>
            </a:r>
          </a:p>
          <a:p>
            <a:r>
              <a:rPr lang="en-US" dirty="0" smtClean="0"/>
              <a:t>I asked our UC “soils guy” Dr. Richard Smith.  Here is his response.</a:t>
            </a:r>
          </a:p>
          <a:p>
            <a:pPr marL="400050" lvl="1" indent="0">
              <a:buNone/>
            </a:pPr>
            <a:r>
              <a:rPr lang="en-US" dirty="0" smtClean="0"/>
              <a:t>“Yes</a:t>
            </a:r>
            <a:r>
              <a:rPr lang="en-US" dirty="0"/>
              <a:t>, the high carbon in the log would immobilize nitrogen in the area of the log. The affect of the log can only extend a few inches in radius from the log though. Putting high nitrogen fertilizer or organic matter can make up for the immobilization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sideHuglekulture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89" y="3182295"/>
            <a:ext cx="5455186" cy="3532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56194"/>
            <a:ext cx="6589199" cy="674338"/>
          </a:xfrm>
        </p:spPr>
        <p:txBody>
          <a:bodyPr/>
          <a:lstStyle/>
          <a:p>
            <a:r>
              <a:rPr lang="en-US" dirty="0" smtClean="0"/>
              <a:t>How to build a </a:t>
            </a:r>
            <a:r>
              <a:rPr lang="en-US" dirty="0" err="1" smtClean="0"/>
              <a:t>Hügelkultur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608" y="1298448"/>
            <a:ext cx="8125690" cy="2449929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Dig a Trench</a:t>
            </a:r>
          </a:p>
          <a:p>
            <a:pPr lvl="0"/>
            <a:r>
              <a:rPr lang="en-US" dirty="0" smtClean="0"/>
              <a:t>Bottom </a:t>
            </a:r>
            <a:r>
              <a:rPr lang="en-US" dirty="0"/>
              <a:t>layer: logs and thick twigs</a:t>
            </a:r>
          </a:p>
          <a:p>
            <a:pPr lvl="0"/>
            <a:r>
              <a:rPr lang="en-US" dirty="0"/>
              <a:t>Next layer: a thick pile of dead </a:t>
            </a:r>
            <a:r>
              <a:rPr lang="en-US" dirty="0" smtClean="0"/>
              <a:t>leaves, dry </a:t>
            </a:r>
            <a:r>
              <a:rPr lang="en-US" dirty="0"/>
              <a:t>straw </a:t>
            </a:r>
          </a:p>
          <a:p>
            <a:pPr lvl="0"/>
            <a:r>
              <a:rPr lang="en-US" dirty="0"/>
              <a:t>Middle layer: lawn clippings, green leaves</a:t>
            </a:r>
          </a:p>
          <a:p>
            <a:pPr lvl="0"/>
            <a:r>
              <a:rPr lang="en-US" dirty="0"/>
              <a:t>Penultimate layer: mature compost</a:t>
            </a:r>
          </a:p>
          <a:p>
            <a:pPr lvl="0"/>
            <a:r>
              <a:rPr lang="en-US" dirty="0"/>
              <a:t>Top layer: topsoil </a:t>
            </a:r>
            <a:r>
              <a:rPr lang="en-US" dirty="0" smtClean="0"/>
              <a:t>5-6“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99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681" y="228600"/>
            <a:ext cx="5641176" cy="10668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 of wood to use in </a:t>
            </a:r>
            <a:r>
              <a:rPr lang="en-US" dirty="0" err="1" smtClean="0"/>
              <a:t>Hügelkultur</a:t>
            </a:r>
            <a:r>
              <a:rPr lang="en-US" dirty="0" smtClean="0"/>
              <a:t> beds</a:t>
            </a:r>
            <a:endParaRPr lang="en-US" dirty="0"/>
          </a:p>
        </p:txBody>
      </p:sp>
      <p:pic>
        <p:nvPicPr>
          <p:cNvPr id="4" name="Content Placeholder 3" descr="bigwood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" b="2241"/>
          <a:stretch>
            <a:fillRect/>
          </a:stretch>
        </p:blipFill>
        <p:spPr>
          <a:xfrm>
            <a:off x="276225" y="3961094"/>
            <a:ext cx="4753850" cy="2730935"/>
          </a:xfrm>
        </p:spPr>
      </p:pic>
      <p:pic>
        <p:nvPicPr>
          <p:cNvPr id="5" name="Picture 4" descr="verticallog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70" y="1247541"/>
            <a:ext cx="4380388" cy="2543059"/>
          </a:xfrm>
          <a:prstGeom prst="rect">
            <a:avLst/>
          </a:prstGeom>
        </p:spPr>
      </p:pic>
      <p:pic>
        <p:nvPicPr>
          <p:cNvPr id="6" name="Picture 5" descr="stick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64" y="3961094"/>
            <a:ext cx="3375792" cy="2781463"/>
          </a:xfrm>
          <a:prstGeom prst="rect">
            <a:avLst/>
          </a:prstGeom>
        </p:spPr>
      </p:pic>
      <p:pic>
        <p:nvPicPr>
          <p:cNvPr id="7" name="Picture 6" descr="wheatonlog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90" y="326378"/>
            <a:ext cx="2309481" cy="346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1693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3804</TotalTime>
  <Words>1266</Words>
  <Application>Microsoft Office PowerPoint</Application>
  <PresentationFormat>On-screen Show (4:3)</PresentationFormat>
  <Paragraphs>131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Wisp</vt:lpstr>
      <vt:lpstr>HÜGELKULTUR</vt:lpstr>
      <vt:lpstr>A tree falls in a forest</vt:lpstr>
      <vt:lpstr>What is Hügelkultur?</vt:lpstr>
      <vt:lpstr>Why build a hügelkultur?</vt:lpstr>
      <vt:lpstr>Comparison</vt:lpstr>
      <vt:lpstr>Challenges of Hügelkultur</vt:lpstr>
      <vt:lpstr>A word on nitrogen depletion</vt:lpstr>
      <vt:lpstr>How to build a Hügelkultur</vt:lpstr>
      <vt:lpstr>Type of wood to use in Hügelkultur beds</vt:lpstr>
      <vt:lpstr>PowerPoint Presentation</vt:lpstr>
      <vt:lpstr>The next layers</vt:lpstr>
      <vt:lpstr>What is ramial wood?</vt:lpstr>
      <vt:lpstr>Types of Hügelkulter beds  Hay Bale Frame     Pallet Frame</vt:lpstr>
      <vt:lpstr>Keyhole Hügelkultur</vt:lpstr>
      <vt:lpstr>Keyhole Gardens</vt:lpstr>
      <vt:lpstr>My Hügel Adventures</vt:lpstr>
      <vt:lpstr>The Hügel “mound” has disappeared but the succulents  are doing well…</vt:lpstr>
      <vt:lpstr>Another Hügel Experiment</vt:lpstr>
      <vt:lpstr>Whose idea is this?</vt:lpstr>
      <vt:lpstr>Old school Hügelkulture</vt:lpstr>
      <vt:lpstr>Permaculture</vt:lpstr>
      <vt:lpstr>Swales Water Conservation design by Sepp Holzer</vt:lpstr>
      <vt:lpstr>Swales</vt:lpstr>
      <vt:lpstr>Caution: Hügelkulture Swales are not solid earthworks</vt:lpstr>
      <vt:lpstr>Typical Hügel Swale</vt:lpstr>
      <vt:lpstr>Hügelkulture in a demonstration garden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HUGELKULTUR</dc:title>
  <dc:creator>MVWSD</dc:creator>
  <cp:lastModifiedBy>Delise</cp:lastModifiedBy>
  <cp:revision>89</cp:revision>
  <cp:lastPrinted>2017-07-18T01:01:22Z</cp:lastPrinted>
  <dcterms:created xsi:type="dcterms:W3CDTF">2014-03-18T05:34:17Z</dcterms:created>
  <dcterms:modified xsi:type="dcterms:W3CDTF">2017-07-18T01:01:35Z</dcterms:modified>
</cp:coreProperties>
</file>