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346" r:id="rId2"/>
    <p:sldId id="347" r:id="rId3"/>
    <p:sldId id="348" r:id="rId4"/>
    <p:sldId id="350" r:id="rId5"/>
    <p:sldId id="379" r:id="rId6"/>
    <p:sldId id="257" r:id="rId7"/>
    <p:sldId id="271" r:id="rId8"/>
    <p:sldId id="274" r:id="rId9"/>
    <p:sldId id="272" r:id="rId10"/>
    <p:sldId id="276" r:id="rId11"/>
    <p:sldId id="279" r:id="rId12"/>
    <p:sldId id="407"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403" r:id="rId26"/>
    <p:sldId id="404" r:id="rId27"/>
    <p:sldId id="405" r:id="rId28"/>
    <p:sldId id="406" r:id="rId29"/>
    <p:sldId id="313" r:id="rId30"/>
    <p:sldId id="314" r:id="rId31"/>
    <p:sldId id="340" r:id="rId32"/>
    <p:sldId id="342" r:id="rId33"/>
    <p:sldId id="343" r:id="rId34"/>
    <p:sldId id="319" r:id="rId35"/>
    <p:sldId id="317" r:id="rId36"/>
    <p:sldId id="320" r:id="rId37"/>
    <p:sldId id="323" r:id="rId38"/>
    <p:sldId id="324" r:id="rId39"/>
    <p:sldId id="413" r:id="rId40"/>
    <p:sldId id="411" r:id="rId41"/>
    <p:sldId id="373" r:id="rId42"/>
    <p:sldId id="374" r:id="rId43"/>
    <p:sldId id="416" r:id="rId44"/>
    <p:sldId id="417" r:id="rId45"/>
    <p:sldId id="415" r:id="rId46"/>
    <p:sldId id="409" r:id="rId47"/>
    <p:sldId id="377" r:id="rId48"/>
    <p:sldId id="410" r:id="rId49"/>
    <p:sldId id="378" r:id="rId50"/>
    <p:sldId id="376"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Protea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9744" autoAdjust="0"/>
  </p:normalViewPr>
  <p:slideViewPr>
    <p:cSldViewPr>
      <p:cViewPr varScale="1">
        <p:scale>
          <a:sx n="82" d="100"/>
          <a:sy n="82" d="100"/>
        </p:scale>
        <p:origin x="-1806" y="-96"/>
      </p:cViewPr>
      <p:guideLst>
        <p:guide orient="horz" pos="2160"/>
        <p:guide pos="2880"/>
      </p:guideLst>
    </p:cSldViewPr>
  </p:slideViewPr>
  <p:outlineViewPr>
    <p:cViewPr>
      <p:scale>
        <a:sx n="33" d="100"/>
        <a:sy n="33" d="100"/>
      </p:scale>
      <p:origin x="0" y="2366"/>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8" d="100"/>
          <a:sy n="68" d="100"/>
        </p:scale>
        <p:origin x="-308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CB34EFE-C0D0-4080-8090-E2A710D1A146}" type="datetimeFigureOut">
              <a:rPr lang="en-US" smtClean="0"/>
              <a:pPr/>
              <a:t>3/13/2016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947ABE-94C2-48B2-AA8F-87426BD8DF80}" type="slidenum">
              <a:rPr lang="en-US" smtClean="0"/>
              <a:pPr/>
              <a:t>‹#›</a:t>
            </a:fld>
            <a:endParaRPr lang="en-US"/>
          </a:p>
        </p:txBody>
      </p:sp>
    </p:spTree>
    <p:extLst>
      <p:ext uri="{BB962C8B-B14F-4D97-AF65-F5344CB8AC3E}">
        <p14:creationId xmlns:p14="http://schemas.microsoft.com/office/powerpoint/2010/main" val="393732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18901AE-0193-4647-8648-58FAD3000FED}" type="datetimeFigureOut">
              <a:rPr lang="en-US" smtClean="0"/>
              <a:pPr/>
              <a:t>3/13/2016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AD9D05A-0D71-4116-A396-6522D6EBA5A9}" type="slidenum">
              <a:rPr lang="en-US" smtClean="0"/>
              <a:pPr/>
              <a:t>‹#›</a:t>
            </a:fld>
            <a:endParaRPr lang="en-US" dirty="0"/>
          </a:p>
        </p:txBody>
      </p:sp>
    </p:spTree>
    <p:extLst>
      <p:ext uri="{BB962C8B-B14F-4D97-AF65-F5344CB8AC3E}">
        <p14:creationId xmlns:p14="http://schemas.microsoft.com/office/powerpoint/2010/main" val="21636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miter lim="800000"/>
            <a:headEnd/>
            <a:tailEnd/>
          </a:ln>
        </p:spPr>
        <p:txBody>
          <a:bodyPr/>
          <a:lstStyle/>
          <a:p>
            <a:pPr defTabSz="948833"/>
            <a:r>
              <a:rPr lang="en-US">
                <a:latin typeface="Arial" pitchFamily="34" charset="0"/>
                <a:ea typeface="ＭＳ Ｐゴシック" pitchFamily="34" charset="-128"/>
              </a:rPr>
              <a:t>Master Gardener Program Overview</a:t>
            </a:r>
          </a:p>
        </p:txBody>
      </p:sp>
      <p:sp>
        <p:nvSpPr>
          <p:cNvPr id="16386" name="Rectangle 3"/>
          <p:cNvSpPr>
            <a:spLocks noGrp="1" noChangeArrowheads="1"/>
          </p:cNvSpPr>
          <p:nvPr>
            <p:ph type="dt" sz="quarter" idx="1"/>
          </p:nvPr>
        </p:nvSpPr>
        <p:spPr>
          <a:noFill/>
          <a:ln>
            <a:miter lim="800000"/>
            <a:headEnd/>
            <a:tailEnd/>
          </a:ln>
        </p:spPr>
        <p:txBody>
          <a:bodyPr/>
          <a:lstStyle/>
          <a:p>
            <a:pPr defTabSz="948833"/>
            <a:r>
              <a:rPr lang="en-US">
                <a:latin typeface="Arial" pitchFamily="34" charset="0"/>
                <a:ea typeface="ＭＳ Ｐゴシック" pitchFamily="34" charset="-128"/>
              </a:rPr>
              <a:t>1/6/2014</a:t>
            </a:r>
          </a:p>
        </p:txBody>
      </p:sp>
      <p:sp>
        <p:nvSpPr>
          <p:cNvPr id="16387" name="Rectangle 6"/>
          <p:cNvSpPr>
            <a:spLocks noGrp="1" noChangeArrowheads="1"/>
          </p:cNvSpPr>
          <p:nvPr>
            <p:ph type="ftr" sz="quarter" idx="4"/>
          </p:nvPr>
        </p:nvSpPr>
        <p:spPr>
          <a:noFill/>
          <a:ln>
            <a:miter lim="800000"/>
            <a:headEnd/>
            <a:tailEnd/>
          </a:ln>
        </p:spPr>
        <p:txBody>
          <a:bodyPr/>
          <a:lstStyle/>
          <a:p>
            <a:pPr defTabSz="948833"/>
            <a:r>
              <a:rPr lang="en-US">
                <a:latin typeface="Arial" pitchFamily="34" charset="0"/>
                <a:ea typeface="ＭＳ Ｐゴシック" pitchFamily="34" charset="-128"/>
              </a:rPr>
              <a:t>Napa County Master Gardener Training - 2014</a:t>
            </a:r>
          </a:p>
        </p:txBody>
      </p:sp>
      <p:sp>
        <p:nvSpPr>
          <p:cNvPr id="16388" name="Rectangle 7"/>
          <p:cNvSpPr>
            <a:spLocks noGrp="1" noChangeArrowheads="1"/>
          </p:cNvSpPr>
          <p:nvPr>
            <p:ph type="sldNum" sz="quarter" idx="5"/>
          </p:nvPr>
        </p:nvSpPr>
        <p:spPr>
          <a:noFill/>
          <a:ln>
            <a:miter lim="800000"/>
            <a:headEnd/>
            <a:tailEnd/>
          </a:ln>
        </p:spPr>
        <p:txBody>
          <a:bodyPr/>
          <a:lstStyle/>
          <a:p>
            <a:fld id="{7F6F6B03-154C-4219-84AC-A53E312EBED5}" type="slidenum">
              <a:rPr lang="en-US"/>
              <a:pPr/>
              <a:t>1</a:t>
            </a:fld>
            <a:endParaRPr lang="en-US"/>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noFill/>
        </p:spPr>
        <p:txBody>
          <a:bodyPr>
            <a:normAutofit fontScale="25000" lnSpcReduction="20000"/>
          </a:bodyPr>
          <a:lstStyle/>
          <a:p>
            <a:pPr eaLnBrk="1" hangingPunct="1">
              <a:spcBef>
                <a:spcPct val="0"/>
              </a:spcBef>
            </a:pPr>
            <a:r>
              <a:rPr lang="en-US">
                <a:solidFill>
                  <a:srgbClr val="000000"/>
                </a:solidFill>
                <a:latin typeface="Calibri" pitchFamily="34" charset="0"/>
                <a:ea typeface="ＭＳ Ｐゴシック" pitchFamily="34" charset="-128"/>
              </a:rPr>
              <a:t>Welcome and Introduction.</a:t>
            </a:r>
          </a:p>
          <a:p>
            <a:pPr eaLnBrk="1" hangingPunct="1">
              <a:spcBef>
                <a:spcPct val="0"/>
              </a:spcBef>
            </a:pPr>
            <a:r>
              <a:rPr lang="en-US">
                <a:solidFill>
                  <a:srgbClr val="000000"/>
                </a:solidFill>
                <a:latin typeface="Calibri" pitchFamily="34" charset="0"/>
                <a:ea typeface="ＭＳ Ｐゴシック" pitchFamily="34" charset="-128"/>
              </a:rPr>
              <a:t>WORKSHOP INTRO</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Who likes to garden?</a:t>
            </a:r>
          </a:p>
          <a:p>
            <a:pPr eaLnBrk="1" hangingPunct="1">
              <a:spcBef>
                <a:spcPct val="0"/>
              </a:spcBef>
            </a:pPr>
            <a:r>
              <a:rPr lang="en-US">
                <a:solidFill>
                  <a:srgbClr val="000000"/>
                </a:solidFill>
                <a:latin typeface="Calibri" pitchFamily="34" charset="0"/>
                <a:ea typeface="ＭＳ Ｐゴシック" pitchFamily="34" charset="-128"/>
              </a:rPr>
              <a:t>Who LOVES to garden?</a:t>
            </a:r>
          </a:p>
          <a:p>
            <a:pPr eaLnBrk="1" hangingPunct="1">
              <a:spcBef>
                <a:spcPct val="0"/>
              </a:spcBef>
            </a:pPr>
            <a:r>
              <a:rPr lang="en-US">
                <a:solidFill>
                  <a:srgbClr val="000000"/>
                </a:solidFill>
                <a:latin typeface="Calibri" pitchFamily="34" charset="0"/>
                <a:ea typeface="ＭＳ Ｐゴシック" pitchFamily="34" charset="-128"/>
              </a:rPr>
              <a:t>GREAT!  Because Master Gardeners are here to share some useful gardening information with you!</a:t>
            </a:r>
          </a:p>
          <a:p>
            <a:pPr eaLnBrk="1" hangingPunct="1">
              <a:spcBef>
                <a:spcPct val="0"/>
              </a:spcBef>
            </a:pPr>
            <a:r>
              <a:rPr lang="en-US">
                <a:solidFill>
                  <a:srgbClr val="000000"/>
                </a:solidFill>
                <a:latin typeface="Calibri" pitchFamily="34" charset="0"/>
                <a:ea typeface="ＭＳ Ｐゴシック" pitchFamily="34" charset="-128"/>
              </a:rPr>
              <a:t>Alright—then I have another question for you--</a:t>
            </a:r>
          </a:p>
          <a:p>
            <a:pPr eaLnBrk="1" hangingPunct="1">
              <a:spcBef>
                <a:spcPct val="0"/>
              </a:spcBef>
            </a:pPr>
            <a:r>
              <a:rPr lang="en-US">
                <a:solidFill>
                  <a:srgbClr val="000000"/>
                </a:solidFill>
                <a:latin typeface="Calibri" pitchFamily="34" charset="0"/>
                <a:ea typeface="ＭＳ Ｐゴシック" pitchFamily="34" charset="-128"/>
              </a:rPr>
              <a:t>Who has told a friend about our workshops?!</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OR</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Who is here for a Master Gardener Workshop on Citrus care?  </a:t>
            </a:r>
          </a:p>
          <a:p>
            <a:pPr eaLnBrk="1" hangingPunct="1">
              <a:spcBef>
                <a:spcPct val="0"/>
              </a:spcBef>
            </a:pPr>
            <a:r>
              <a:rPr lang="en-US">
                <a:solidFill>
                  <a:srgbClr val="000000"/>
                </a:solidFill>
                <a:latin typeface="Calibri" pitchFamily="34" charset="0"/>
                <a:ea typeface="ＭＳ Ｐゴシック" pitchFamily="34" charset="-128"/>
              </a:rPr>
              <a:t>No one?!  Good, because this workshop is about Getting Your Garden Ready for Winter!</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OR</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Who has been to a Master Gardener workshop before?</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No corny questions, just launch into the Introduction, which follows.</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Note:</a:t>
            </a:r>
          </a:p>
          <a:p>
            <a:pPr eaLnBrk="1" hangingPunct="1">
              <a:spcBef>
                <a:spcPct val="0"/>
              </a:spcBef>
            </a:pPr>
            <a:r>
              <a:rPr lang="en-US">
                <a:solidFill>
                  <a:srgbClr val="000000"/>
                </a:solidFill>
                <a:latin typeface="Calibri" pitchFamily="34" charset="0"/>
                <a:ea typeface="ＭＳ Ｐゴシック" pitchFamily="34" charset="-128"/>
              </a:rPr>
              <a:t>Underlined, italicized words will need to be replaced to describe the workshop being presented that day.</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This document is in MS Word, so changes are easily made.</a:t>
            </a:r>
            <a:br>
              <a:rPr lang="en-US">
                <a:solidFill>
                  <a:srgbClr val="000000"/>
                </a:solidFill>
                <a:latin typeface="Calibri" pitchFamily="34" charset="0"/>
                <a:ea typeface="ＭＳ Ｐゴシック" pitchFamily="34" charset="-128"/>
              </a:rPr>
            </a:br>
            <a:endParaRPr lang="en-US">
              <a:solidFill>
                <a:srgbClr val="000000"/>
              </a:solidFill>
              <a:latin typeface="Calibri" pitchFamily="34" charset="0"/>
              <a:ea typeface="ＭＳ Ｐゴシック" pitchFamily="34" charset="-128"/>
            </a:endParaRP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WELCOME to our UC Master Gardener</a:t>
            </a:r>
            <a:r>
              <a:rPr lang="ja-JP" altLang="en-US">
                <a:solidFill>
                  <a:srgbClr val="000000"/>
                </a:solidFill>
                <a:latin typeface="Calibri" pitchFamily="34" charset="0"/>
                <a:ea typeface="ＭＳ Ｐゴシック" pitchFamily="34" charset="-128"/>
              </a:rPr>
              <a:t>’</a:t>
            </a:r>
            <a:r>
              <a:rPr lang="en-US" altLang="ja-JP">
                <a:solidFill>
                  <a:srgbClr val="000000"/>
                </a:solidFill>
                <a:latin typeface="Calibri" pitchFamily="34" charset="0"/>
                <a:ea typeface="ＭＳ Ｐゴシック" pitchFamily="34" charset="-128"/>
              </a:rPr>
              <a:t>s of Napa County workshop!  My teammates and I have some helpful information to share with you today that your  garden and the gardener in you will appreciate.</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i="1" u="sng">
                <a:solidFill>
                  <a:srgbClr val="000000"/>
                </a:solidFill>
                <a:latin typeface="Calibri" pitchFamily="34" charset="0"/>
                <a:ea typeface="ＭＳ Ｐゴシック" pitchFamily="34" charset="-128"/>
              </a:rPr>
              <a:t> We will give you some guidelines for getting your garden ready for winter and winter planting, if you decide to do it.</a:t>
            </a:r>
            <a:endParaRPr lang="en-US">
              <a:solidFill>
                <a:srgbClr val="000000"/>
              </a:solidFill>
              <a:latin typeface="Calibri" pitchFamily="34" charset="0"/>
              <a:ea typeface="ＭＳ Ｐゴシック" pitchFamily="34" charset="-128"/>
            </a:endParaRPr>
          </a:p>
          <a:p>
            <a:pPr eaLnBrk="1" hangingPunct="1">
              <a:spcBef>
                <a:spcPct val="0"/>
              </a:spcBef>
            </a:pPr>
            <a:r>
              <a:rPr lang="en-US" i="1">
                <a:solidFill>
                  <a:srgbClr val="000000"/>
                </a:solidFill>
                <a:latin typeface="Calibri" pitchFamily="34" charset="0"/>
                <a:ea typeface="ＭＳ Ｐゴシック" pitchFamily="34" charset="-128"/>
              </a:rPr>
              <a:t> </a:t>
            </a:r>
            <a:endParaRPr lang="en-US">
              <a:solidFill>
                <a:srgbClr val="000000"/>
              </a:solidFill>
              <a:latin typeface="Calibri" pitchFamily="34" charset="0"/>
              <a:ea typeface="ＭＳ Ｐゴシック" pitchFamily="34" charset="-128"/>
            </a:endParaRPr>
          </a:p>
          <a:p>
            <a:pPr eaLnBrk="1" hangingPunct="1">
              <a:spcBef>
                <a:spcPct val="0"/>
              </a:spcBef>
            </a:pPr>
            <a:r>
              <a:rPr lang="en-US">
                <a:solidFill>
                  <a:srgbClr val="000000"/>
                </a:solidFill>
                <a:latin typeface="Calibri" pitchFamily="34" charset="0"/>
                <a:ea typeface="ＭＳ Ｐゴシック" pitchFamily="34" charset="-128"/>
              </a:rPr>
              <a:t>We are glad you are here for this great information!</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I am </a:t>
            </a:r>
            <a:r>
              <a:rPr lang="en-US" i="1" u="sng">
                <a:solidFill>
                  <a:srgbClr val="000000"/>
                </a:solidFill>
                <a:latin typeface="Calibri" pitchFamily="34" charset="0"/>
                <a:ea typeface="ＭＳ Ｐゴシック" pitchFamily="34" charset="-128"/>
              </a:rPr>
              <a:t>_____________</a:t>
            </a:r>
            <a:r>
              <a:rPr lang="en-US">
                <a:solidFill>
                  <a:srgbClr val="000000"/>
                </a:solidFill>
                <a:latin typeface="Calibri" pitchFamily="34" charset="0"/>
                <a:ea typeface="ＭＳ Ｐゴシック" pitchFamily="34" charset="-128"/>
              </a:rPr>
              <a:t>, UC Master Gardener. </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Before we get to our talk, allow me to </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Tell you who Master Gardeners are, </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Give you an overview of today</a:t>
            </a:r>
            <a:r>
              <a:rPr lang="ja-JP" altLang="en-US">
                <a:solidFill>
                  <a:srgbClr val="000000"/>
                </a:solidFill>
                <a:latin typeface="Calibri" pitchFamily="34" charset="0"/>
                <a:ea typeface="ＭＳ Ｐゴシック" pitchFamily="34" charset="-128"/>
              </a:rPr>
              <a:t>’</a:t>
            </a:r>
            <a:r>
              <a:rPr lang="en-US" altLang="ja-JP">
                <a:solidFill>
                  <a:srgbClr val="000000"/>
                </a:solidFill>
                <a:latin typeface="Calibri" pitchFamily="34" charset="0"/>
                <a:ea typeface="ＭＳ Ｐゴシック" pitchFamily="34" charset="-128"/>
              </a:rPr>
              <a:t>s workshop, and</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Introduce the Master Gardeners who are here today.</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u="sng">
                <a:solidFill>
                  <a:srgbClr val="000000"/>
                </a:solidFill>
                <a:latin typeface="Calibri" pitchFamily="34" charset="0"/>
                <a:ea typeface="ＭＳ Ｐゴシック" pitchFamily="34" charset="-128"/>
              </a:rPr>
              <a:t>First things first.</a:t>
            </a:r>
            <a:endParaRPr lang="en-US">
              <a:solidFill>
                <a:srgbClr val="000000"/>
              </a:solidFill>
              <a:latin typeface="Calibri" pitchFamily="34" charset="0"/>
              <a:ea typeface="ＭＳ Ｐゴシック" pitchFamily="34" charset="-128"/>
            </a:endParaRP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The bathrooms are ______________________________.</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will not be taking a formal break, and please feel free to get up at any time.</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What are Master Gardeners all about?</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The Master Gardener program is designed to provide scientifically-based gardening information to you, the home gardener.</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Home gardeners such as yourselves are the reason we have this program.</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are all volunteers, and we are part of the University of California Cooperative Extension system.</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receive 80 hours of initial training to become certified.  We also take continuing education classes each year.</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And we have several services we want to make sure you know about!</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First, workshops—you already know that, because you are here!</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have a Help Desk, and here (Hold up business card) is the information for that.  And we have Mobile Help Desks at various nurseries in the area in the spring, and we are generally a presence at all the valley farmers markets.  Have any of you seen us around?</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(CLICK)  Our website is just packed with help!  Google Napa County Master Gardeners.  We are also linked to the Agriculture and Natural Resources library at Davis.</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have a weekly column in the Napa newspaper—have you seen it?  One of your handouts today is this week</a:t>
            </a:r>
            <a:r>
              <a:rPr lang="ja-JP" altLang="en-US">
                <a:solidFill>
                  <a:srgbClr val="000000"/>
                </a:solidFill>
                <a:latin typeface="Calibri" pitchFamily="34" charset="0"/>
                <a:ea typeface="ＭＳ Ｐゴシック" pitchFamily="34" charset="-128"/>
              </a:rPr>
              <a:t>’</a:t>
            </a:r>
            <a:r>
              <a:rPr lang="en-US" altLang="ja-JP">
                <a:solidFill>
                  <a:srgbClr val="000000"/>
                </a:solidFill>
                <a:latin typeface="Calibri" pitchFamily="34" charset="0"/>
                <a:ea typeface="ＭＳ Ｐゴシック" pitchFamily="34" charset="-128"/>
              </a:rPr>
              <a:t>s article on . . . Landscape Pruning!</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You will find us at all the county farmers markets—Napa, St Helena, Calistoga.  You can bring your questions there or to the Help Desk.</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have a comprehensive demonstration garden in Napa at Connolly Ranch, at Browns Valley and Thompson roads.  Have any of you been there?</a:t>
            </a:r>
          </a:p>
          <a:p>
            <a:pPr eaLnBrk="1" hangingPunct="1">
              <a:spcBef>
                <a:spcPct val="0"/>
              </a:spcBef>
            </a:pPr>
            <a:r>
              <a:rPr lang="en-US">
                <a:solidFill>
                  <a:srgbClr val="000000"/>
                </a:solidFill>
                <a:latin typeface="Calibri" pitchFamily="34" charset="0"/>
                <a:ea typeface="ＭＳ Ｐゴシック" pitchFamily="34" charset="-128"/>
              </a:rPr>
              <a:t>Please check our open garden schedule on our website and come have a look!  </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want you to take advantage of all this information!</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We have our Monthly Garden Guide specific to Napa County and are working on an updated book about Trees in Napa.</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But wait, there</a:t>
            </a:r>
            <a:r>
              <a:rPr lang="ja-JP" altLang="en-US">
                <a:solidFill>
                  <a:srgbClr val="000000"/>
                </a:solidFill>
                <a:latin typeface="Calibri" pitchFamily="34" charset="0"/>
                <a:ea typeface="ＭＳ Ｐゴシック" pitchFamily="34" charset="-128"/>
              </a:rPr>
              <a:t>’</a:t>
            </a:r>
            <a:r>
              <a:rPr lang="en-US" altLang="ja-JP">
                <a:solidFill>
                  <a:srgbClr val="000000"/>
                </a:solidFill>
                <a:latin typeface="Calibri" pitchFamily="34" charset="0"/>
                <a:ea typeface="ＭＳ Ｐゴシック" pitchFamily="34" charset="-128"/>
              </a:rPr>
              <a:t>s more!</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i="1" u="sng">
                <a:solidFill>
                  <a:srgbClr val="000000"/>
                </a:solidFill>
                <a:latin typeface="Calibri" pitchFamily="34" charset="0"/>
                <a:ea typeface="ＭＳ Ｐゴシック" pitchFamily="34" charset="-128"/>
              </a:rPr>
              <a:t>We train future Master Gardeners!  Check our website to sign up to be notified when we begin recruiting for the 2016 class next spring!  Our 2015 class is full—and FYI, the training runs from January through mid-March.</a:t>
            </a:r>
            <a:endParaRPr lang="en-US">
              <a:solidFill>
                <a:srgbClr val="000000"/>
              </a:solidFill>
              <a:latin typeface="Calibri" pitchFamily="34" charset="0"/>
              <a:ea typeface="ＭＳ Ｐゴシック" pitchFamily="34" charset="-128"/>
            </a:endParaRP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In the next couple of weeks, we will be sending you a very short online survey about this workshop. We want your feedback!  We will use your replies as part of our obligation to report our effectiveness and outreach to the University of California.</a:t>
            </a: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Now, finally, I</a:t>
            </a:r>
            <a:r>
              <a:rPr lang="ja-JP" altLang="en-US">
                <a:solidFill>
                  <a:srgbClr val="000000"/>
                </a:solidFill>
                <a:latin typeface="Calibri" pitchFamily="34" charset="0"/>
                <a:ea typeface="ＭＳ Ｐゴシック" pitchFamily="34" charset="-128"/>
              </a:rPr>
              <a:t>’</a:t>
            </a:r>
            <a:r>
              <a:rPr lang="en-US" altLang="ja-JP">
                <a:solidFill>
                  <a:srgbClr val="000000"/>
                </a:solidFill>
                <a:latin typeface="Calibri" pitchFamily="34" charset="0"/>
                <a:ea typeface="ＭＳ Ｐゴシック" pitchFamily="34" charset="-128"/>
              </a:rPr>
              <a:t>m going to tell you about today!</a:t>
            </a:r>
          </a:p>
          <a:p>
            <a:pPr eaLnBrk="1" hangingPunct="1">
              <a:spcBef>
                <a:spcPct val="0"/>
              </a:spcBef>
            </a:pPr>
            <a:r>
              <a:rPr lang="en-US" i="1">
                <a:solidFill>
                  <a:srgbClr val="000000"/>
                </a:solidFill>
                <a:latin typeface="Calibri" pitchFamily="34" charset="0"/>
                <a:ea typeface="ＭＳ Ｐゴシック" pitchFamily="34" charset="-128"/>
              </a:rPr>
              <a:t> </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With me today are these Master Gardeners:</a:t>
            </a:r>
            <a:endParaRPr lang="en-US">
              <a:solidFill>
                <a:srgbClr val="000000"/>
              </a:solidFill>
              <a:latin typeface="Calibri" pitchFamily="34" charset="0"/>
              <a:ea typeface="ＭＳ Ｐゴシック" pitchFamily="34" charset="-128"/>
            </a:endParaRPr>
          </a:p>
          <a:p>
            <a:pPr eaLnBrk="1" hangingPunct="1">
              <a:spcBef>
                <a:spcPct val="0"/>
              </a:spcBef>
            </a:pPr>
            <a:r>
              <a:rPr lang="en-US" i="1">
                <a:solidFill>
                  <a:srgbClr val="000000"/>
                </a:solidFill>
                <a:latin typeface="Calibri" pitchFamily="34" charset="0"/>
                <a:ea typeface="ＭＳ Ｐゴシック" pitchFamily="34" charset="-128"/>
              </a:rPr>
              <a:t> </a:t>
            </a:r>
            <a:endParaRPr lang="en-US">
              <a:solidFill>
                <a:srgbClr val="000000"/>
              </a:solidFill>
              <a:latin typeface="Calibri" pitchFamily="34" charset="0"/>
              <a:ea typeface="ＭＳ Ｐゴシック" pitchFamily="34" charset="-128"/>
            </a:endParaRPr>
          </a:p>
          <a:p>
            <a:pPr eaLnBrk="1" hangingPunct="1">
              <a:spcBef>
                <a:spcPct val="0"/>
              </a:spcBef>
            </a:pPr>
            <a:r>
              <a:rPr lang="en-US" i="1">
                <a:solidFill>
                  <a:srgbClr val="000000"/>
                </a:solidFill>
                <a:latin typeface="Calibri" pitchFamily="34" charset="0"/>
                <a:ea typeface="ＭＳ Ｐゴシック" pitchFamily="34" charset="-128"/>
              </a:rPr>
              <a:t> </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Melody Kendall</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JoAnn Boland</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Jennifer Loebs</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Rachelle Benney</a:t>
            </a:r>
            <a:endParaRPr lang="en-US">
              <a:solidFill>
                <a:srgbClr val="000000"/>
              </a:solidFill>
              <a:latin typeface="Calibri" pitchFamily="34" charset="0"/>
              <a:ea typeface="ＭＳ Ｐゴシック" pitchFamily="34" charset="-128"/>
            </a:endParaRPr>
          </a:p>
          <a:p>
            <a:pPr eaLnBrk="1" hangingPunct="1">
              <a:spcBef>
                <a:spcPct val="0"/>
              </a:spcBef>
            </a:pPr>
            <a:r>
              <a:rPr lang="en-US" i="1">
                <a:solidFill>
                  <a:srgbClr val="000000"/>
                </a:solidFill>
                <a:latin typeface="Calibri" pitchFamily="34" charset="0"/>
                <a:ea typeface="ＭＳ Ｐゴシック" pitchFamily="34" charset="-128"/>
              </a:rPr>
              <a:t> </a:t>
            </a:r>
            <a:endParaRPr lang="en-US">
              <a:solidFill>
                <a:srgbClr val="000000"/>
              </a:solidFill>
              <a:latin typeface="Calibri" pitchFamily="34" charset="0"/>
              <a:ea typeface="ＭＳ Ｐゴシック" pitchFamily="34" charset="-128"/>
            </a:endParaRPr>
          </a:p>
          <a:p>
            <a:pPr eaLnBrk="1" hangingPunct="1">
              <a:spcBef>
                <a:spcPct val="0"/>
              </a:spcBef>
            </a:pPr>
            <a:r>
              <a:rPr lang="en-US" i="1" u="sng">
                <a:solidFill>
                  <a:srgbClr val="000000"/>
                </a:solidFill>
                <a:latin typeface="Calibri" pitchFamily="34" charset="0"/>
                <a:ea typeface="ＭＳ Ｐゴシック" pitchFamily="34" charset="-128"/>
              </a:rPr>
              <a:t>Questions.  (Discuss with your team how you/they would like questions handled.)</a:t>
            </a:r>
            <a:endParaRPr lang="en-US">
              <a:solidFill>
                <a:srgbClr val="000000"/>
              </a:solidFill>
              <a:latin typeface="Calibri" pitchFamily="34" charset="0"/>
              <a:ea typeface="ＭＳ Ｐゴシック" pitchFamily="34" charset="-128"/>
            </a:endParaRPr>
          </a:p>
          <a:p>
            <a:pPr eaLnBrk="1" hangingPunct="1">
              <a:spcBef>
                <a:spcPct val="0"/>
              </a:spcBef>
            </a:pPr>
            <a:r>
              <a:rPr lang="en-US">
                <a:solidFill>
                  <a:srgbClr val="000000"/>
                </a:solidFill>
                <a:latin typeface="Calibri" pitchFamily="34" charset="0"/>
                <a:ea typeface="ＭＳ Ｐゴシック" pitchFamily="34" charset="-128"/>
              </a:rPr>
              <a:t> </a:t>
            </a:r>
          </a:p>
          <a:p>
            <a:pPr eaLnBrk="1" hangingPunct="1">
              <a:spcBef>
                <a:spcPct val="0"/>
              </a:spcBef>
            </a:pPr>
            <a:r>
              <a:rPr lang="en-US">
                <a:solidFill>
                  <a:srgbClr val="000000"/>
                </a:solidFill>
                <a:latin typeface="Calibri" pitchFamily="34" charset="0"/>
                <a:ea typeface="ＭＳ Ｐゴシック" pitchFamily="34" charset="-128"/>
              </a:rPr>
              <a:t>Even though our time is limited and we have a lot of workshop material to cover, we will all be here to answer questions individually afterwards if you have a question about your own garden.</a:t>
            </a:r>
          </a:p>
          <a:p>
            <a:pPr eaLnBrk="1" hangingPunct="1">
              <a:spcBef>
                <a:spcPct val="0"/>
              </a:spcBef>
            </a:pPr>
            <a:r>
              <a:rPr lang="en-US">
                <a:solidFill>
                  <a:srgbClr val="000000"/>
                </a:solidFill>
                <a:latin typeface="Calibri" pitchFamily="34" charset="0"/>
                <a:ea typeface="ＭＳ Ｐゴシック" pitchFamily="34" charset="-128"/>
              </a:rPr>
              <a:t> </a:t>
            </a:r>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60962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Woman</a:t>
            </a:r>
            <a:r>
              <a:rPr lang="en-US" baseline="0" dirty="0"/>
              <a:t> spreading leaves as a mulch</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15</a:t>
            </a:fld>
            <a:endParaRPr lang="en-US" dirty="0"/>
          </a:p>
        </p:txBody>
      </p:sp>
    </p:spTree>
    <p:extLst>
      <p:ext uri="{BB962C8B-B14F-4D97-AF65-F5344CB8AC3E}">
        <p14:creationId xmlns:p14="http://schemas.microsoft.com/office/powerpoint/2010/main" val="220632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16</a:t>
            </a:fld>
            <a:endParaRPr lang="en-US" dirty="0"/>
          </a:p>
        </p:txBody>
      </p:sp>
    </p:spTree>
    <p:extLst>
      <p:ext uri="{BB962C8B-B14F-4D97-AF65-F5344CB8AC3E}">
        <p14:creationId xmlns:p14="http://schemas.microsoft.com/office/powerpoint/2010/main" val="203766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guess what…one of the best amendments</a:t>
            </a:r>
            <a:r>
              <a:rPr lang="en-US" baseline="0" dirty="0"/>
              <a:t> is compost.</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17</a:t>
            </a:fld>
            <a:endParaRPr lang="en-US" dirty="0"/>
          </a:p>
        </p:txBody>
      </p:sp>
    </p:spTree>
    <p:extLst>
      <p:ext uri="{BB962C8B-B14F-4D97-AF65-F5344CB8AC3E}">
        <p14:creationId xmlns:p14="http://schemas.microsoft.com/office/powerpoint/2010/main" val="425619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materials are added before they break down, they can take nitrogen that the plants need</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18</a:t>
            </a:fld>
            <a:endParaRPr lang="en-US" dirty="0"/>
          </a:p>
        </p:txBody>
      </p:sp>
    </p:spTree>
    <p:extLst>
      <p:ext uri="{BB962C8B-B14F-4D97-AF65-F5344CB8AC3E}">
        <p14:creationId xmlns:p14="http://schemas.microsoft.com/office/powerpoint/2010/main" val="62368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sm" len="sm"/>
            <a:tailEnd type="none" w="sm" len="sm"/>
          </a:ln>
        </p:spPr>
      </p:sp>
      <p:sp>
        <p:nvSpPr>
          <p:cNvPr id="249" name="Shape 249"/>
          <p:cNvSpPr>
            <a:spLocks noGrp="1"/>
          </p:cNvSpPr>
          <p:nvPr>
            <p:ph type="body" idx="1"/>
          </p:nvPr>
        </p:nvSpPr>
        <p:spPr>
          <a:xfrm>
            <a:off x="710249" y="4459526"/>
            <a:ext cx="5681979" cy="379158"/>
          </a:xfrm>
          <a:prstGeom prst="rect">
            <a:avLst/>
          </a:prstGeom>
          <a:noFill/>
          <a:ln>
            <a:noFill/>
          </a:ln>
        </p:spPr>
        <p:txBody>
          <a:bodyPr lIns="94205" tIns="94205" rIns="94205" bIns="94205" anchor="t" anchorCtr="0">
            <a:spAutoFit/>
          </a:bodyPr>
          <a:lstStyle/>
          <a:p>
            <a:r>
              <a:rPr lang="en-US" dirty="0"/>
              <a:t>Our 4</a:t>
            </a:r>
            <a:r>
              <a:rPr lang="en-US" baseline="30000" dirty="0"/>
              <a:t>th</a:t>
            </a:r>
            <a:r>
              <a:rPr lang="en-US" dirty="0"/>
              <a:t> garden</a:t>
            </a:r>
            <a:r>
              <a:rPr lang="en-US" baseline="0" dirty="0"/>
              <a:t> term</a:t>
            </a:r>
            <a:endParaRPr dirty="0"/>
          </a:p>
        </p:txBody>
      </p:sp>
    </p:spTree>
    <p:extLst>
      <p:ext uri="{BB962C8B-B14F-4D97-AF65-F5344CB8AC3E}">
        <p14:creationId xmlns:p14="http://schemas.microsoft.com/office/powerpoint/2010/main" val="94729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a:t>
            </a:r>
            <a:r>
              <a:rPr lang="en-US" baseline="0" dirty="0"/>
              <a:t> ni</a:t>
            </a:r>
            <a:r>
              <a:rPr lang="en-US" dirty="0"/>
              <a:t>trogen does not last in soil, and needs to be replenished</a:t>
            </a:r>
          </a:p>
        </p:txBody>
      </p:sp>
      <p:sp>
        <p:nvSpPr>
          <p:cNvPr id="4" name="Slide Number Placeholder 3"/>
          <p:cNvSpPr>
            <a:spLocks noGrp="1"/>
          </p:cNvSpPr>
          <p:nvPr>
            <p:ph type="sldNum" sz="quarter" idx="10"/>
          </p:nvPr>
        </p:nvSpPr>
        <p:spPr/>
        <p:txBody>
          <a:bodyPr/>
          <a:lstStyle/>
          <a:p>
            <a:fld id="{FAD9D05A-0D71-4116-A396-6522D6EBA5A9}" type="slidenum">
              <a:rPr lang="en-US" smtClean="0"/>
              <a:pPr/>
              <a:t>20</a:t>
            </a:fld>
            <a:endParaRPr lang="en-US" dirty="0"/>
          </a:p>
        </p:txBody>
      </p:sp>
    </p:spTree>
    <p:extLst>
      <p:ext uri="{BB962C8B-B14F-4D97-AF65-F5344CB8AC3E}">
        <p14:creationId xmlns:p14="http://schemas.microsoft.com/office/powerpoint/2010/main" val="67802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r>
              <a:rPr lang="en-US" baseline="0" dirty="0"/>
              <a:t> kinds of fertilizers</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21</a:t>
            </a:fld>
            <a:endParaRPr lang="en-US" dirty="0"/>
          </a:p>
        </p:txBody>
      </p:sp>
    </p:spTree>
    <p:extLst>
      <p:ext uri="{BB962C8B-B14F-4D97-AF65-F5344CB8AC3E}">
        <p14:creationId xmlns:p14="http://schemas.microsoft.com/office/powerpoint/2010/main" val="209427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sm" len="sm"/>
            <a:tailEnd type="none" w="sm" len="sm"/>
          </a:ln>
        </p:spPr>
      </p:sp>
      <p:sp>
        <p:nvSpPr>
          <p:cNvPr id="267" name="Shape 267"/>
          <p:cNvSpPr>
            <a:spLocks noGrp="1"/>
          </p:cNvSpPr>
          <p:nvPr>
            <p:ph type="body" idx="1"/>
          </p:nvPr>
        </p:nvSpPr>
        <p:spPr>
          <a:xfrm>
            <a:off x="710249" y="4459526"/>
            <a:ext cx="5681979" cy="379158"/>
          </a:xfrm>
          <a:prstGeom prst="rect">
            <a:avLst/>
          </a:prstGeom>
          <a:noFill/>
          <a:ln>
            <a:noFill/>
          </a:ln>
        </p:spPr>
        <p:txBody>
          <a:bodyPr lIns="94205" tIns="94205" rIns="94205" bIns="94205" anchor="t" anchorCtr="0">
            <a:spAutoFit/>
          </a:bodyPr>
          <a:lstStyle/>
          <a:p>
            <a:endParaRPr/>
          </a:p>
        </p:txBody>
      </p:sp>
    </p:spTree>
    <p:extLst>
      <p:ext uri="{BB962C8B-B14F-4D97-AF65-F5344CB8AC3E}">
        <p14:creationId xmlns:p14="http://schemas.microsoft.com/office/powerpoint/2010/main" val="237598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is your current method, or plan to irrigate your veggies?  This section will cover three main methods--</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29</a:t>
            </a:fld>
            <a:endParaRPr lang="en-US"/>
          </a:p>
        </p:txBody>
      </p:sp>
    </p:spTree>
    <p:extLst>
      <p:ext uri="{BB962C8B-B14F-4D97-AF65-F5344CB8AC3E}">
        <p14:creationId xmlns:p14="http://schemas.microsoft.com/office/powerpoint/2010/main" val="18547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Takes</a:t>
            </a:r>
            <a:r>
              <a:rPr lang="en-US" baseline="0" dirty="0"/>
              <a:t> great deal of water to get the same effect of a long, steady rain</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31</a:t>
            </a:fld>
            <a:endParaRPr lang="en-US"/>
          </a:p>
        </p:txBody>
      </p:sp>
    </p:spTree>
    <p:extLst>
      <p:ext uri="{BB962C8B-B14F-4D97-AF65-F5344CB8AC3E}">
        <p14:creationId xmlns:p14="http://schemas.microsoft.com/office/powerpoint/2010/main" val="250733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About 150 active;</a:t>
            </a:r>
            <a:r>
              <a:rPr lang="en-US" baseline="0" dirty="0"/>
              <a:t>  88 hour course; Help Desks: m-w-f; Tues Farmer’s market; </a:t>
            </a:r>
            <a:endParaRPr lang="en-US" dirty="0"/>
          </a:p>
        </p:txBody>
      </p:sp>
      <p:sp>
        <p:nvSpPr>
          <p:cNvPr id="4" name="Header Placeholder 3"/>
          <p:cNvSpPr>
            <a:spLocks noGrp="1"/>
          </p:cNvSpPr>
          <p:nvPr>
            <p:ph type="hdr" sz="quarter" idx="10"/>
          </p:nvPr>
        </p:nvSpPr>
        <p:spPr/>
        <p:txBody>
          <a:bodyPr/>
          <a:lstStyle/>
          <a:p>
            <a:pPr>
              <a:defRPr/>
            </a:pPr>
            <a:r>
              <a:rPr lang="en-US"/>
              <a:t>Master Gardener Program Overview</a:t>
            </a:r>
          </a:p>
        </p:txBody>
      </p:sp>
      <p:sp>
        <p:nvSpPr>
          <p:cNvPr id="5" name="Date Placeholder 4"/>
          <p:cNvSpPr>
            <a:spLocks noGrp="1"/>
          </p:cNvSpPr>
          <p:nvPr>
            <p:ph type="dt" idx="11"/>
          </p:nvPr>
        </p:nvSpPr>
        <p:spPr/>
        <p:txBody>
          <a:bodyPr/>
          <a:lstStyle/>
          <a:p>
            <a:pPr>
              <a:defRPr/>
            </a:pPr>
            <a:r>
              <a:rPr lang="en-US"/>
              <a:t>1/6/2014</a:t>
            </a:r>
          </a:p>
        </p:txBody>
      </p:sp>
      <p:sp>
        <p:nvSpPr>
          <p:cNvPr id="6" name="Footer Placeholder 5"/>
          <p:cNvSpPr>
            <a:spLocks noGrp="1"/>
          </p:cNvSpPr>
          <p:nvPr>
            <p:ph type="ftr" sz="quarter" idx="12"/>
          </p:nvPr>
        </p:nvSpPr>
        <p:spPr/>
        <p:txBody>
          <a:bodyPr/>
          <a:lstStyle/>
          <a:p>
            <a:pPr>
              <a:defRPr/>
            </a:pPr>
            <a:r>
              <a:rPr lang="en-US"/>
              <a:t>Napa County Master Gardener Training - 2014</a:t>
            </a:r>
          </a:p>
        </p:txBody>
      </p:sp>
      <p:sp>
        <p:nvSpPr>
          <p:cNvPr id="7" name="Slide Number Placeholder 6"/>
          <p:cNvSpPr>
            <a:spLocks noGrp="1"/>
          </p:cNvSpPr>
          <p:nvPr>
            <p:ph type="sldNum" sz="quarter" idx="13"/>
          </p:nvPr>
        </p:nvSpPr>
        <p:spPr/>
        <p:txBody>
          <a:bodyPr/>
          <a:lstStyle/>
          <a:p>
            <a:fld id="{EC93B37B-65FB-4E66-BB8D-40169057C462}" type="slidenum">
              <a:rPr lang="en-US" smtClean="0"/>
              <a:pPr/>
              <a:t>3</a:t>
            </a:fld>
            <a:endParaRPr lang="en-US"/>
          </a:p>
        </p:txBody>
      </p:sp>
    </p:spTree>
    <p:extLst>
      <p:ext uri="{BB962C8B-B14F-4D97-AF65-F5344CB8AC3E}">
        <p14:creationId xmlns:p14="http://schemas.microsoft.com/office/powerpoint/2010/main" val="58575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Maybe</a:t>
            </a:r>
            <a:r>
              <a:rPr lang="en-US" baseline="0" dirty="0"/>
              <a:t> as an additional soaking--but at the base of the plant if drip system isn’t doing the job.  Much time to replicate a 1-2” rainfall.</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32</a:t>
            </a:fld>
            <a:endParaRPr lang="en-US"/>
          </a:p>
        </p:txBody>
      </p:sp>
    </p:spTree>
    <p:extLst>
      <p:ext uri="{BB962C8B-B14F-4D97-AF65-F5344CB8AC3E}">
        <p14:creationId xmlns:p14="http://schemas.microsoft.com/office/powerpoint/2010/main" val="113214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seeing the top of the soil wet isn’t enough. </a:t>
            </a:r>
            <a:r>
              <a:rPr lang="en-US" baseline="0" dirty="0"/>
              <a:t> Check to see if you are getting deep enough.</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33</a:t>
            </a:fld>
            <a:endParaRPr lang="en-US"/>
          </a:p>
        </p:txBody>
      </p:sp>
    </p:spTree>
    <p:extLst>
      <p:ext uri="{BB962C8B-B14F-4D97-AF65-F5344CB8AC3E}">
        <p14:creationId xmlns:p14="http://schemas.microsoft.com/office/powerpoint/2010/main" val="1602719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Options: Built in emitters </a:t>
            </a:r>
            <a:r>
              <a:rPr lang="en-US" dirty="0" err="1"/>
              <a:t>vs</a:t>
            </a:r>
            <a:r>
              <a:rPr lang="en-US" dirty="0"/>
              <a:t> manually installed emitters.  Avoid planting</a:t>
            </a:r>
            <a:r>
              <a:rPr lang="en-US" baseline="0" dirty="0"/>
              <a:t> tall plants so they shade smaller ones.</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34</a:t>
            </a:fld>
            <a:endParaRPr lang="en-US"/>
          </a:p>
        </p:txBody>
      </p:sp>
    </p:spTree>
    <p:extLst>
      <p:ext uri="{BB962C8B-B14F-4D97-AF65-F5344CB8AC3E}">
        <p14:creationId xmlns:p14="http://schemas.microsoft.com/office/powerpoint/2010/main" val="397588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Provides deep watering at roots; no waste; minimal labor (after one-time installation); needs monitoring for leaks, plugged emitters and if need different emitter</a:t>
            </a:r>
          </a:p>
          <a:p>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35</a:t>
            </a:fld>
            <a:endParaRPr lang="en-US"/>
          </a:p>
        </p:txBody>
      </p:sp>
    </p:spTree>
    <p:extLst>
      <p:ext uri="{BB962C8B-B14F-4D97-AF65-F5344CB8AC3E}">
        <p14:creationId xmlns:p14="http://schemas.microsoft.com/office/powerpoint/2010/main" val="222912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will see in the next</a:t>
            </a:r>
            <a:r>
              <a:rPr lang="en-US" baseline="0" dirty="0"/>
              <a:t> set </a:t>
            </a:r>
            <a:r>
              <a:rPr lang="en-US" baseline="0"/>
              <a:t>of slides</a:t>
            </a:r>
            <a:endParaRPr lang="en-US" dirty="0"/>
          </a:p>
        </p:txBody>
      </p:sp>
      <p:sp>
        <p:nvSpPr>
          <p:cNvPr id="4" name="Slide Number Placeholder 3"/>
          <p:cNvSpPr>
            <a:spLocks noGrp="1"/>
          </p:cNvSpPr>
          <p:nvPr>
            <p:ph type="sldNum" sz="quarter" idx="10"/>
          </p:nvPr>
        </p:nvSpPr>
        <p:spPr/>
        <p:txBody>
          <a:bodyPr/>
          <a:lstStyle/>
          <a:p>
            <a:fld id="{7EF771A8-441B-4AF9-A8F5-5D17E83F73C4}" type="slidenum">
              <a:rPr lang="en-US" smtClean="0"/>
              <a:pPr/>
              <a:t>36</a:t>
            </a:fld>
            <a:endParaRPr lang="en-US"/>
          </a:p>
        </p:txBody>
      </p:sp>
    </p:spTree>
    <p:extLst>
      <p:ext uri="{BB962C8B-B14F-4D97-AF65-F5344CB8AC3E}">
        <p14:creationId xmlns:p14="http://schemas.microsoft.com/office/powerpoint/2010/main" val="1593783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part of the plant do you eat?</a:t>
            </a:r>
          </a:p>
        </p:txBody>
      </p:sp>
      <p:sp>
        <p:nvSpPr>
          <p:cNvPr id="4" name="Slide Number Placeholder 3"/>
          <p:cNvSpPr>
            <a:spLocks noGrp="1"/>
          </p:cNvSpPr>
          <p:nvPr>
            <p:ph type="sldNum" sz="quarter" idx="10"/>
          </p:nvPr>
        </p:nvSpPr>
        <p:spPr/>
        <p:txBody>
          <a:bodyPr/>
          <a:lstStyle/>
          <a:p>
            <a:fld id="{7EF771A8-441B-4AF9-A8F5-5D17E83F73C4}" type="slidenum">
              <a:rPr lang="en-US" smtClean="0"/>
              <a:pPr/>
              <a:t>37</a:t>
            </a:fld>
            <a:endParaRPr lang="en-US"/>
          </a:p>
        </p:txBody>
      </p:sp>
    </p:spTree>
    <p:extLst>
      <p:ext uri="{BB962C8B-B14F-4D97-AF65-F5344CB8AC3E}">
        <p14:creationId xmlns:p14="http://schemas.microsoft.com/office/powerpoint/2010/main" val="1603324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t>Master Gardener Program Overview</a:t>
            </a:r>
          </a:p>
        </p:txBody>
      </p:sp>
      <p:sp>
        <p:nvSpPr>
          <p:cNvPr id="5" name="Date Placeholder 4"/>
          <p:cNvSpPr>
            <a:spLocks noGrp="1"/>
          </p:cNvSpPr>
          <p:nvPr>
            <p:ph type="dt" idx="11"/>
          </p:nvPr>
        </p:nvSpPr>
        <p:spPr/>
        <p:txBody>
          <a:bodyPr/>
          <a:lstStyle/>
          <a:p>
            <a:pPr>
              <a:defRPr/>
            </a:pPr>
            <a:r>
              <a:rPr lang="en-US"/>
              <a:t>1/6/2014</a:t>
            </a:r>
          </a:p>
        </p:txBody>
      </p:sp>
      <p:sp>
        <p:nvSpPr>
          <p:cNvPr id="6" name="Footer Placeholder 5"/>
          <p:cNvSpPr>
            <a:spLocks noGrp="1"/>
          </p:cNvSpPr>
          <p:nvPr>
            <p:ph type="ftr" sz="quarter" idx="12"/>
          </p:nvPr>
        </p:nvSpPr>
        <p:spPr/>
        <p:txBody>
          <a:bodyPr/>
          <a:lstStyle/>
          <a:p>
            <a:pPr>
              <a:defRPr/>
            </a:pPr>
            <a:r>
              <a:rPr lang="en-US"/>
              <a:t>Napa County Master Gardener Training - 2014</a:t>
            </a:r>
          </a:p>
        </p:txBody>
      </p:sp>
      <p:sp>
        <p:nvSpPr>
          <p:cNvPr id="7" name="Slide Number Placeholder 6"/>
          <p:cNvSpPr>
            <a:spLocks noGrp="1"/>
          </p:cNvSpPr>
          <p:nvPr>
            <p:ph type="sldNum" sz="quarter" idx="13"/>
          </p:nvPr>
        </p:nvSpPr>
        <p:spPr/>
        <p:txBody>
          <a:bodyPr/>
          <a:lstStyle/>
          <a:p>
            <a:fld id="{EC93B37B-65FB-4E66-BB8D-40169057C462}" type="slidenum">
              <a:rPr lang="en-US" smtClean="0"/>
              <a:pPr/>
              <a:t>39</a:t>
            </a:fld>
            <a:endParaRPr lang="en-US"/>
          </a:p>
        </p:txBody>
      </p:sp>
    </p:spTree>
    <p:extLst>
      <p:ext uri="{BB962C8B-B14F-4D97-AF65-F5344CB8AC3E}">
        <p14:creationId xmlns:p14="http://schemas.microsoft.com/office/powerpoint/2010/main" val="389211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a:t>
            </a:r>
            <a:r>
              <a:rPr lang="en-US" baseline="0" dirty="0"/>
              <a:t> Desk hours, phone no., email, submit problems</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45</a:t>
            </a:fld>
            <a:endParaRPr lang="en-US" dirty="0"/>
          </a:p>
        </p:txBody>
      </p:sp>
    </p:spTree>
    <p:extLst>
      <p:ext uri="{BB962C8B-B14F-4D97-AF65-F5344CB8AC3E}">
        <p14:creationId xmlns:p14="http://schemas.microsoft.com/office/powerpoint/2010/main" val="3167659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handouts for this and other workshops</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46</a:t>
            </a:fld>
            <a:endParaRPr lang="en-US" dirty="0"/>
          </a:p>
        </p:txBody>
      </p:sp>
    </p:spTree>
    <p:extLst>
      <p:ext uri="{BB962C8B-B14F-4D97-AF65-F5344CB8AC3E}">
        <p14:creationId xmlns:p14="http://schemas.microsoft.com/office/powerpoint/2010/main" val="321513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endParaRPr lang="en-US">
              <a:latin typeface="Arial" pitchFamily="34" charset="0"/>
              <a:ea typeface="ＭＳ Ｐゴシック" pitchFamily="34" charset="-128"/>
            </a:endParaRPr>
          </a:p>
        </p:txBody>
      </p:sp>
      <p:sp>
        <p:nvSpPr>
          <p:cNvPr id="24579" name="Header Placeholder 3"/>
          <p:cNvSpPr>
            <a:spLocks noGrp="1"/>
          </p:cNvSpPr>
          <p:nvPr>
            <p:ph type="hdr" sz="quarter"/>
          </p:nvPr>
        </p:nvSpPr>
        <p:spPr>
          <a:noFill/>
          <a:ln>
            <a:miter lim="800000"/>
            <a:headEnd/>
            <a:tailEnd/>
          </a:ln>
        </p:spPr>
        <p:txBody>
          <a:bodyPr/>
          <a:lstStyle/>
          <a:p>
            <a:pPr defTabSz="948833"/>
            <a:r>
              <a:rPr lang="en-US">
                <a:latin typeface="Arial" pitchFamily="34" charset="0"/>
                <a:ea typeface="ＭＳ Ｐゴシック" pitchFamily="34" charset="-128"/>
              </a:rPr>
              <a:t>Master Gardener Program Overview</a:t>
            </a:r>
          </a:p>
        </p:txBody>
      </p:sp>
      <p:sp>
        <p:nvSpPr>
          <p:cNvPr id="24580" name="Date Placeholder 4"/>
          <p:cNvSpPr>
            <a:spLocks noGrp="1"/>
          </p:cNvSpPr>
          <p:nvPr>
            <p:ph type="dt" sz="quarter" idx="1"/>
          </p:nvPr>
        </p:nvSpPr>
        <p:spPr>
          <a:noFill/>
          <a:ln>
            <a:miter lim="800000"/>
            <a:headEnd/>
            <a:tailEnd/>
          </a:ln>
        </p:spPr>
        <p:txBody>
          <a:bodyPr/>
          <a:lstStyle/>
          <a:p>
            <a:pPr defTabSz="948833"/>
            <a:r>
              <a:rPr lang="en-US">
                <a:latin typeface="Arial" pitchFamily="34" charset="0"/>
                <a:ea typeface="ＭＳ Ｐゴシック" pitchFamily="34" charset="-128"/>
              </a:rPr>
              <a:t>1/6/2014</a:t>
            </a:r>
          </a:p>
        </p:txBody>
      </p:sp>
      <p:sp>
        <p:nvSpPr>
          <p:cNvPr id="24581" name="Footer Placeholder 5"/>
          <p:cNvSpPr>
            <a:spLocks noGrp="1"/>
          </p:cNvSpPr>
          <p:nvPr>
            <p:ph type="ftr" sz="quarter" idx="4"/>
          </p:nvPr>
        </p:nvSpPr>
        <p:spPr>
          <a:noFill/>
          <a:ln>
            <a:miter lim="800000"/>
            <a:headEnd/>
            <a:tailEnd/>
          </a:ln>
        </p:spPr>
        <p:txBody>
          <a:bodyPr/>
          <a:lstStyle/>
          <a:p>
            <a:pPr defTabSz="948833"/>
            <a:r>
              <a:rPr lang="en-US">
                <a:latin typeface="Arial" pitchFamily="34" charset="0"/>
                <a:ea typeface="ＭＳ Ｐゴシック" pitchFamily="34" charset="-128"/>
              </a:rPr>
              <a:t>Napa County Master Gardener Training - 2014</a:t>
            </a:r>
          </a:p>
        </p:txBody>
      </p:sp>
      <p:sp>
        <p:nvSpPr>
          <p:cNvPr id="24582" name="Slide Number Placeholder 6"/>
          <p:cNvSpPr>
            <a:spLocks noGrp="1"/>
          </p:cNvSpPr>
          <p:nvPr>
            <p:ph type="sldNum" sz="quarter" idx="5"/>
          </p:nvPr>
        </p:nvSpPr>
        <p:spPr>
          <a:noFill/>
          <a:ln>
            <a:miter lim="800000"/>
            <a:headEnd/>
            <a:tailEnd/>
          </a:ln>
        </p:spPr>
        <p:txBody>
          <a:bodyPr/>
          <a:lstStyle/>
          <a:p>
            <a:fld id="{22162D33-DEE2-4C37-A6FA-0F1E386CCF81}" type="slidenum">
              <a:rPr lang="en-US"/>
              <a:pPr/>
              <a:t>50</a:t>
            </a:fld>
            <a:endParaRPr lang="en-US"/>
          </a:p>
        </p:txBody>
      </p:sp>
    </p:spTree>
    <p:extLst>
      <p:ext uri="{BB962C8B-B14F-4D97-AF65-F5344CB8AC3E}">
        <p14:creationId xmlns:p14="http://schemas.microsoft.com/office/powerpoint/2010/main" val="111923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a:t>
            </a:r>
            <a:r>
              <a:rPr lang="en-US" baseline="0" dirty="0"/>
              <a:t> Handouts</a:t>
            </a:r>
            <a:endParaRPr lang="en-US" dirty="0"/>
          </a:p>
        </p:txBody>
      </p:sp>
      <p:sp>
        <p:nvSpPr>
          <p:cNvPr id="4" name="Header Placeholder 3"/>
          <p:cNvSpPr>
            <a:spLocks noGrp="1"/>
          </p:cNvSpPr>
          <p:nvPr>
            <p:ph type="hdr" sz="quarter" idx="10"/>
          </p:nvPr>
        </p:nvSpPr>
        <p:spPr/>
        <p:txBody>
          <a:bodyPr/>
          <a:lstStyle/>
          <a:p>
            <a:pPr>
              <a:defRPr/>
            </a:pPr>
            <a:r>
              <a:rPr lang="en-US"/>
              <a:t>Master Gardener Program Overview</a:t>
            </a:r>
          </a:p>
        </p:txBody>
      </p:sp>
      <p:sp>
        <p:nvSpPr>
          <p:cNvPr id="5" name="Date Placeholder 4"/>
          <p:cNvSpPr>
            <a:spLocks noGrp="1"/>
          </p:cNvSpPr>
          <p:nvPr>
            <p:ph type="dt" idx="11"/>
          </p:nvPr>
        </p:nvSpPr>
        <p:spPr/>
        <p:txBody>
          <a:bodyPr/>
          <a:lstStyle/>
          <a:p>
            <a:pPr>
              <a:defRPr/>
            </a:pPr>
            <a:r>
              <a:rPr lang="en-US"/>
              <a:t>1/6/2014</a:t>
            </a:r>
          </a:p>
        </p:txBody>
      </p:sp>
      <p:sp>
        <p:nvSpPr>
          <p:cNvPr id="6" name="Footer Placeholder 5"/>
          <p:cNvSpPr>
            <a:spLocks noGrp="1"/>
          </p:cNvSpPr>
          <p:nvPr>
            <p:ph type="ftr" sz="quarter" idx="12"/>
          </p:nvPr>
        </p:nvSpPr>
        <p:spPr/>
        <p:txBody>
          <a:bodyPr/>
          <a:lstStyle/>
          <a:p>
            <a:pPr>
              <a:defRPr/>
            </a:pPr>
            <a:r>
              <a:rPr lang="en-US"/>
              <a:t>Napa County Master Gardener Training - 2014</a:t>
            </a:r>
          </a:p>
        </p:txBody>
      </p:sp>
      <p:sp>
        <p:nvSpPr>
          <p:cNvPr id="7" name="Slide Number Placeholder 6"/>
          <p:cNvSpPr>
            <a:spLocks noGrp="1"/>
          </p:cNvSpPr>
          <p:nvPr>
            <p:ph type="sldNum" sz="quarter" idx="13"/>
          </p:nvPr>
        </p:nvSpPr>
        <p:spPr/>
        <p:txBody>
          <a:bodyPr/>
          <a:lstStyle/>
          <a:p>
            <a:fld id="{EC93B37B-65FB-4E66-BB8D-40169057C462}" type="slidenum">
              <a:rPr lang="en-US" smtClean="0"/>
              <a:pPr/>
              <a:t>4</a:t>
            </a:fld>
            <a:endParaRPr lang="en-US"/>
          </a:p>
        </p:txBody>
      </p:sp>
    </p:spTree>
    <p:extLst>
      <p:ext uri="{BB962C8B-B14F-4D97-AF65-F5344CB8AC3E}">
        <p14:creationId xmlns:p14="http://schemas.microsoft.com/office/powerpoint/2010/main" val="122591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D9D05A-0D71-4116-A396-6522D6EBA5A9}" type="slidenum">
              <a:rPr lang="en-US" smtClean="0"/>
              <a:pPr/>
              <a:t>6</a:t>
            </a:fld>
            <a:endParaRPr lang="en-US" dirty="0"/>
          </a:p>
        </p:txBody>
      </p:sp>
    </p:spTree>
    <p:extLst>
      <p:ext uri="{BB962C8B-B14F-4D97-AF65-F5344CB8AC3E}">
        <p14:creationId xmlns:p14="http://schemas.microsoft.com/office/powerpoint/2010/main" val="61094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7</a:t>
            </a:fld>
            <a:endParaRPr lang="en-US" dirty="0"/>
          </a:p>
        </p:txBody>
      </p:sp>
    </p:spTree>
    <p:extLst>
      <p:ext uri="{BB962C8B-B14F-4D97-AF65-F5344CB8AC3E}">
        <p14:creationId xmlns:p14="http://schemas.microsoft.com/office/powerpoint/2010/main" val="293093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8</a:t>
            </a:fld>
            <a:endParaRPr lang="en-US" dirty="0"/>
          </a:p>
        </p:txBody>
      </p:sp>
    </p:spTree>
    <p:extLst>
      <p:ext uri="{BB962C8B-B14F-4D97-AF65-F5344CB8AC3E}">
        <p14:creationId xmlns:p14="http://schemas.microsoft.com/office/powerpoint/2010/main" val="339972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thing to know is….</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12</a:t>
            </a:fld>
            <a:endParaRPr lang="en-US" dirty="0"/>
          </a:p>
        </p:txBody>
      </p:sp>
    </p:spTree>
    <p:extLst>
      <p:ext uri="{BB962C8B-B14F-4D97-AF65-F5344CB8AC3E}">
        <p14:creationId xmlns:p14="http://schemas.microsoft.com/office/powerpoint/2010/main" val="87133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proceed ……want to clarify…understandably so, </a:t>
            </a:r>
            <a:r>
              <a:rPr lang="en-US" dirty="0"/>
              <a:t>Because</a:t>
            </a:r>
            <a:r>
              <a:rPr lang="en-US" baseline="0" dirty="0"/>
              <a:t> they are related and sometimes overlap. I know I used to mix them up.</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13</a:t>
            </a:fld>
            <a:endParaRPr lang="en-US" dirty="0"/>
          </a:p>
        </p:txBody>
      </p:sp>
    </p:spTree>
    <p:extLst>
      <p:ext uri="{BB962C8B-B14F-4D97-AF65-F5344CB8AC3E}">
        <p14:creationId xmlns:p14="http://schemas.microsoft.com/office/powerpoint/2010/main" val="154338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Compost:</a:t>
            </a:r>
            <a:r>
              <a:rPr lang="en-US" baseline="0" dirty="0"/>
              <a:t> A whole another workshop, You already know it is good stuff</a:t>
            </a:r>
            <a:endParaRPr lang="en-US" dirty="0"/>
          </a:p>
        </p:txBody>
      </p:sp>
      <p:sp>
        <p:nvSpPr>
          <p:cNvPr id="4" name="Slide Number Placeholder 3"/>
          <p:cNvSpPr>
            <a:spLocks noGrp="1"/>
          </p:cNvSpPr>
          <p:nvPr>
            <p:ph type="sldNum" sz="quarter" idx="10"/>
          </p:nvPr>
        </p:nvSpPr>
        <p:spPr/>
        <p:txBody>
          <a:bodyPr/>
          <a:lstStyle/>
          <a:p>
            <a:fld id="{FAD9D05A-0D71-4116-A396-6522D6EBA5A9}" type="slidenum">
              <a:rPr lang="en-US" smtClean="0"/>
              <a:pPr/>
              <a:t>14</a:t>
            </a:fld>
            <a:endParaRPr lang="en-US" dirty="0"/>
          </a:p>
        </p:txBody>
      </p:sp>
    </p:spTree>
    <p:extLst>
      <p:ext uri="{BB962C8B-B14F-4D97-AF65-F5344CB8AC3E}">
        <p14:creationId xmlns:p14="http://schemas.microsoft.com/office/powerpoint/2010/main" val="175327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565AB3-5351-4379-8E44-67B09BDA60B5}" type="datetime1">
              <a:rPr lang="en-US" smtClean="0"/>
              <a:pPr/>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D0DDA-C96F-4D79-BFCC-3165252D5337}" type="datetime1">
              <a:rPr lang="en-US" smtClean="0"/>
              <a:pPr/>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BD6FF-02C1-4527-B7DC-29CC892AE80D}" type="datetime1">
              <a:rPr lang="en-US" smtClean="0"/>
              <a:pPr/>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alpha val="38823"/>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lnSpc>
                <a:spcPct val="80000"/>
              </a:lnSpc>
              <a:spcBef>
                <a:spcPct val="20000"/>
              </a:spcBef>
              <a:buFontTx/>
              <a:buChar char="•"/>
              <a:defRPr>
                <a:latin typeface="Humana Sans ITC Std Medium" pitchFamily="50" charset="0"/>
                <a:ea typeface="+mn-ea"/>
                <a:cs typeface="+mn-cs"/>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lnSpc>
                <a:spcPct val="80000"/>
              </a:lnSpc>
              <a:spcBef>
                <a:spcPct val="20000"/>
              </a:spcBef>
              <a:buFontTx/>
              <a:buChar char="•"/>
              <a:defRPr>
                <a:latin typeface="Humana Sans ITC Std Medium" pitchFamily="50" charset="0"/>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EF24CDE9-9B3A-4FD0-97B8-199C5DA71B11}" type="slidenum">
              <a:rPr lang="en-US"/>
              <a:pPr/>
              <a:t>‹#›</a:t>
            </a:fld>
            <a:endParaRPr lang="en-US"/>
          </a:p>
        </p:txBody>
      </p:sp>
    </p:spTree>
    <p:extLst>
      <p:ext uri="{BB962C8B-B14F-4D97-AF65-F5344CB8AC3E}">
        <p14:creationId xmlns:p14="http://schemas.microsoft.com/office/powerpoint/2010/main" val="86408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panose="00000000000000000000"/>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82860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F5D85-DE6F-41AB-92D6-D88311300406}" type="datetime1">
              <a:rPr lang="en-US" smtClean="0"/>
              <a:pPr/>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F03C8-2198-42DE-A9D0-C659668FEAC5}" type="datetime1">
              <a:rPr lang="en-US" smtClean="0"/>
              <a:pPr/>
              <a:t>3/13/2016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68DE4-4B3F-4404-921B-E4C274013DC4}" type="datetime1">
              <a:rPr lang="en-US" smtClean="0"/>
              <a:pPr/>
              <a:t>3/13/2016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B9CA6-4FE3-4D63-BBF8-9342DB6A0438}" type="datetime1">
              <a:rPr lang="en-US" smtClean="0"/>
              <a:pPr/>
              <a:t>3/13/2016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73ACDE-68D0-4F03-B10A-9AE1C1A421C7}" type="datetime1">
              <a:rPr lang="en-US" smtClean="0"/>
              <a:pPr/>
              <a:t>3/13/2016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A8DEA-26A4-4618-9984-55F4D7CF9447}" type="datetime1">
              <a:rPr lang="en-US" smtClean="0"/>
              <a:pPr/>
              <a:t>3/13/2016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54FF2-D9E2-44FF-9CB9-A955642D92C0}" type="datetime1">
              <a:rPr lang="en-US" smtClean="0"/>
              <a:pPr/>
              <a:t>3/13/2016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B2C5A-C2D0-41E2-9B92-D19D04F011F4}" type="datetime1">
              <a:rPr lang="en-US" smtClean="0"/>
              <a:pPr/>
              <a:t>3/13/2016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B777D-24AD-4DCE-A614-8736B10F3E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1CBA5-77A2-4C9E-9981-DB4C26929687}" type="datetime1">
              <a:rPr lang="en-US" smtClean="0"/>
              <a:pPr/>
              <a:t>3/13/2016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B777D-24AD-4DCE-A614-8736B10F3E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ucanr.edu/sites/ucmgnap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971800"/>
            <a:ext cx="7848600" cy="1981200"/>
          </a:xfrm>
        </p:spPr>
        <p:txBody>
          <a:bodyPr>
            <a:normAutofit/>
          </a:bodyPr>
          <a:lstStyle/>
          <a:p>
            <a:pPr eaLnBrk="1" hangingPunct="1"/>
            <a:r>
              <a:rPr lang="en-US" dirty="0">
                <a:solidFill>
                  <a:srgbClr val="008000"/>
                </a:solidFill>
                <a:effectLst>
                  <a:outerShdw blurRad="38100" dist="38100" dir="2700000" algn="tl">
                    <a:srgbClr val="C0C0C0"/>
                  </a:outerShdw>
                </a:effectLst>
                <a:ea typeface="ＭＳ Ｐゴシック" pitchFamily="34" charset="-128"/>
              </a:rPr>
              <a:t>UC Master Gardener Program</a:t>
            </a:r>
            <a:r>
              <a:rPr lang="en-US" dirty="0">
                <a:effectLst>
                  <a:outerShdw blurRad="38100" dist="38100" dir="2700000" algn="tl">
                    <a:srgbClr val="C0C0C0"/>
                  </a:outerShdw>
                </a:effectLst>
                <a:ea typeface="ＭＳ Ｐゴシック" pitchFamily="34" charset="-128"/>
              </a:rPr>
              <a:t/>
            </a:r>
            <a:br>
              <a:rPr lang="en-US" dirty="0">
                <a:effectLst>
                  <a:outerShdw blurRad="38100" dist="38100" dir="2700000" algn="tl">
                    <a:srgbClr val="C0C0C0"/>
                  </a:outerShdw>
                </a:effectLst>
                <a:ea typeface="ＭＳ Ｐゴシック" pitchFamily="34" charset="-128"/>
              </a:rPr>
            </a:br>
            <a:r>
              <a:rPr lang="en-US" sz="2600" dirty="0">
                <a:solidFill>
                  <a:schemeClr val="tx1"/>
                </a:solidFill>
                <a:effectLst/>
                <a:ea typeface="ＭＳ Ｐゴシック" pitchFamily="34" charset="-128"/>
              </a:rPr>
              <a:t>University of California Cooperative Extension</a:t>
            </a:r>
            <a:br>
              <a:rPr lang="en-US" sz="2600" dirty="0">
                <a:solidFill>
                  <a:schemeClr val="tx1"/>
                </a:solidFill>
                <a:effectLst/>
                <a:ea typeface="ＭＳ Ｐゴシック" pitchFamily="34" charset="-128"/>
              </a:rPr>
            </a:br>
            <a:r>
              <a:rPr lang="en-US" sz="2600" dirty="0">
                <a:solidFill>
                  <a:schemeClr val="tx1"/>
                </a:solidFill>
                <a:effectLst/>
                <a:ea typeface="ＭＳ Ｐゴシック" pitchFamily="34" charset="-128"/>
              </a:rPr>
              <a:t>Napa County</a:t>
            </a:r>
            <a:r>
              <a:rPr lang="en-US" sz="3600" dirty="0">
                <a:solidFill>
                  <a:schemeClr val="tx1"/>
                </a:solidFill>
                <a:effectLst/>
                <a:ea typeface="ＭＳ Ｐゴシック" pitchFamily="34" charset="-128"/>
              </a:rPr>
              <a:t/>
            </a:r>
            <a:br>
              <a:rPr lang="en-US" sz="3600" dirty="0">
                <a:solidFill>
                  <a:schemeClr val="tx1"/>
                </a:solidFill>
                <a:effectLst/>
                <a:ea typeface="ＭＳ Ｐゴシック" pitchFamily="34" charset="-128"/>
              </a:rPr>
            </a:br>
            <a:endParaRPr lang="en-US" sz="2400" dirty="0">
              <a:solidFill>
                <a:schemeClr val="tx1"/>
              </a:solidFill>
              <a:effectLst/>
              <a:ea typeface="ＭＳ Ｐゴシック" pitchFamily="34" charset="-128"/>
            </a:endParaRPr>
          </a:p>
        </p:txBody>
      </p:sp>
      <p:pic>
        <p:nvPicPr>
          <p:cNvPr id="15362" name="Picture 13"/>
          <p:cNvPicPr>
            <a:picLocks noChangeAspect="1" noChangeArrowheads="1"/>
          </p:cNvPicPr>
          <p:nvPr/>
        </p:nvPicPr>
        <p:blipFill>
          <a:blip r:embed="rId3" cstate="print"/>
          <a:srcRect/>
          <a:stretch>
            <a:fillRect/>
          </a:stretch>
        </p:blipFill>
        <p:spPr bwMode="auto">
          <a:xfrm>
            <a:off x="0" y="-259439"/>
            <a:ext cx="9220201" cy="3057526"/>
          </a:xfrm>
          <a:prstGeom prst="rect">
            <a:avLst/>
          </a:prstGeom>
          <a:noFill/>
          <a:ln w="9525">
            <a:noFill/>
            <a:miter lim="800000"/>
            <a:headEnd/>
            <a:tailEnd/>
          </a:ln>
        </p:spPr>
      </p:pic>
      <p:sp>
        <p:nvSpPr>
          <p:cNvPr id="15363" name="Slide Number Placeholder 3"/>
          <p:cNvSpPr>
            <a:spLocks noGrp="1"/>
          </p:cNvSpPr>
          <p:nvPr>
            <p:ph type="sldNum" sz="quarter" idx="12"/>
          </p:nvPr>
        </p:nvSpPr>
        <p:spPr>
          <a:noFill/>
        </p:spPr>
        <p:txBody>
          <a:bodyPr/>
          <a:lstStyle/>
          <a:p>
            <a:fld id="{EB0D2400-C88B-4C53-BE52-243389AA85D3}" type="slidenum">
              <a:rPr lang="en-US"/>
              <a:pPr/>
              <a:t>1</a:t>
            </a:fld>
            <a:endParaRPr lang="en-US"/>
          </a:p>
        </p:txBody>
      </p:sp>
      <p:sp>
        <p:nvSpPr>
          <p:cNvPr id="2" name="TextBox 1"/>
          <p:cNvSpPr txBox="1"/>
          <p:nvPr/>
        </p:nvSpPr>
        <p:spPr>
          <a:xfrm>
            <a:off x="457200" y="4953000"/>
            <a:ext cx="8382000" cy="1200329"/>
          </a:xfrm>
          <a:prstGeom prst="rect">
            <a:avLst/>
          </a:prstGeom>
          <a:noFill/>
        </p:spPr>
        <p:txBody>
          <a:bodyPr wrap="square" rtlCol="0">
            <a:spAutoFit/>
          </a:bodyPr>
          <a:lstStyle/>
          <a:p>
            <a:pPr algn="ctr"/>
            <a:r>
              <a:rPr lang="en-US" sz="3600" b="1" dirty="0">
                <a:solidFill>
                  <a:srgbClr val="FF0000"/>
                </a:solidFill>
                <a:ea typeface="ＭＳ Ｐゴシック" pitchFamily="34" charset="-128"/>
              </a:rPr>
              <a:t>Welcome to Spring &amp; Summer Vegetables</a:t>
            </a:r>
            <a:r>
              <a:rPr lang="en-US" sz="3600" dirty="0">
                <a:ea typeface="ＭＳ Ｐゴシック" pitchFamily="34" charset="-128"/>
              </a:rPr>
              <a:t/>
            </a:r>
            <a:br>
              <a:rPr lang="en-US" sz="3600" dirty="0">
                <a:ea typeface="ＭＳ Ｐゴシック" pitchFamily="34" charset="-128"/>
              </a:rPr>
            </a:br>
            <a:r>
              <a:rPr lang="en-US" sz="3600" dirty="0">
                <a:ea typeface="ＭＳ Ｐゴシック" pitchFamily="34" charset="-128"/>
              </a:rPr>
              <a:t>March 2016</a:t>
            </a:r>
            <a:endParaRPr lang="en-US" sz="3600" dirty="0"/>
          </a:p>
        </p:txBody>
      </p:sp>
    </p:spTree>
    <p:extLst>
      <p:ext uri="{BB962C8B-B14F-4D97-AF65-F5344CB8AC3E}">
        <p14:creationId xmlns:p14="http://schemas.microsoft.com/office/powerpoint/2010/main" val="27556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ahead</a:t>
            </a:r>
          </a:p>
        </p:txBody>
      </p:sp>
      <p:sp>
        <p:nvSpPr>
          <p:cNvPr id="3" name="Content Placeholder 2"/>
          <p:cNvSpPr>
            <a:spLocks noGrp="1"/>
          </p:cNvSpPr>
          <p:nvPr>
            <p:ph idx="1"/>
          </p:nvPr>
        </p:nvSpPr>
        <p:spPr>
          <a:xfrm>
            <a:off x="228600" y="1371600"/>
            <a:ext cx="8534400" cy="4953000"/>
          </a:xfrm>
        </p:spPr>
        <p:txBody>
          <a:bodyPr>
            <a:normAutofit fontScale="47500" lnSpcReduction="20000"/>
          </a:bodyPr>
          <a:lstStyle/>
          <a:p>
            <a:r>
              <a:rPr lang="en-US" sz="5100" b="1" dirty="0"/>
              <a:t>Plant vegetables that your family likes and in quantities that you will use.</a:t>
            </a:r>
          </a:p>
          <a:p>
            <a:endParaRPr lang="en-US" sz="5100" b="1" dirty="0"/>
          </a:p>
          <a:p>
            <a:r>
              <a:rPr lang="en-US" sz="5100" b="1" dirty="0"/>
              <a:t>Plant only as large a garden as you can maintain easily.</a:t>
            </a:r>
          </a:p>
          <a:p>
            <a:endParaRPr lang="en-US" sz="5100" b="1" dirty="0"/>
          </a:p>
          <a:p>
            <a:r>
              <a:rPr lang="en-US" sz="5100" b="1" dirty="0"/>
              <a:t>Plant disease-resistant varieties that are adapted to your area.</a:t>
            </a:r>
          </a:p>
          <a:p>
            <a:endParaRPr lang="en-US" sz="5100" b="1" dirty="0"/>
          </a:p>
          <a:p>
            <a:r>
              <a:rPr lang="en-US" sz="5100" b="1" dirty="0"/>
              <a:t>Think about sharing produce.</a:t>
            </a:r>
          </a:p>
          <a:p>
            <a:endParaRPr lang="en-US" sz="5100" b="1" dirty="0"/>
          </a:p>
          <a:p>
            <a:r>
              <a:rPr lang="en-US" sz="5100" b="1" dirty="0"/>
              <a:t>Use mulch to help conserve soil moisture, reduce frequency of irrigation, and control weeds.</a:t>
            </a:r>
          </a:p>
          <a:p>
            <a:endParaRPr lang="en-US" sz="5100" b="1" dirty="0"/>
          </a:p>
          <a:p>
            <a:r>
              <a:rPr lang="en-US" sz="5100" b="1" dirty="0"/>
              <a:t>Check irrigation system periodically for leaks or clogs.</a:t>
            </a:r>
          </a:p>
          <a:p>
            <a:pPr>
              <a:buNone/>
            </a:pPr>
            <a:endParaRPr lang="en-US" sz="5100" b="1" dirty="0"/>
          </a:p>
          <a:p>
            <a:endParaRPr lang="en-US" dirty="0"/>
          </a:p>
        </p:txBody>
      </p:sp>
    </p:spTree>
    <p:extLst>
      <p:ext uri="{BB962C8B-B14F-4D97-AF65-F5344CB8AC3E}">
        <p14:creationId xmlns:p14="http://schemas.microsoft.com/office/powerpoint/2010/main" val="286747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plan your garden….</a:t>
            </a:r>
          </a:p>
        </p:txBody>
      </p:sp>
      <p:sp>
        <p:nvSpPr>
          <p:cNvPr id="3" name="Content Placeholder 2"/>
          <p:cNvSpPr>
            <a:spLocks noGrp="1"/>
          </p:cNvSpPr>
          <p:nvPr>
            <p:ph idx="1"/>
          </p:nvPr>
        </p:nvSpPr>
        <p:spPr>
          <a:xfrm>
            <a:off x="457200" y="1905000"/>
            <a:ext cx="8229600" cy="4572000"/>
          </a:xfrm>
        </p:spPr>
        <p:txBody>
          <a:bodyPr>
            <a:normAutofit/>
          </a:bodyPr>
          <a:lstStyle/>
          <a:p>
            <a:endParaRPr lang="en-US" dirty="0"/>
          </a:p>
          <a:p>
            <a:endParaRPr lang="en-US" dirty="0"/>
          </a:p>
          <a:p>
            <a:r>
              <a:rPr lang="en-US" dirty="0"/>
              <a:t>Set up your garden in blocks rather than rows</a:t>
            </a:r>
          </a:p>
          <a:p>
            <a:r>
              <a:rPr lang="en-US" dirty="0"/>
              <a:t>Provide windbreaks as needed</a:t>
            </a:r>
          </a:p>
          <a:p>
            <a:r>
              <a:rPr lang="en-US" dirty="0"/>
              <a:t>Keep tall plants from creating unwanted shade</a:t>
            </a:r>
          </a:p>
          <a:p>
            <a:r>
              <a:rPr lang="en-US" dirty="0"/>
              <a:t>Plant some crops now that take advantage of cool weather</a:t>
            </a:r>
          </a:p>
          <a:p>
            <a:endParaRPr lang="en-US" dirty="0"/>
          </a:p>
          <a:p>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143000"/>
            <a:ext cx="2443978" cy="167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descr="http://cdn.c.photoshelter.com/img-get/I0000cuhdDf.T8lE/s/750/750/Vegetable-Garden-Raised-Bed-1617.jpg"/>
          <p:cNvPicPr>
            <a:picLocks noChangeAspect="1" noChangeArrowheads="1"/>
          </p:cNvPicPr>
          <p:nvPr/>
        </p:nvPicPr>
        <p:blipFill>
          <a:blip r:embed="rId3" cstate="print"/>
          <a:srcRect/>
          <a:stretch>
            <a:fillRect/>
          </a:stretch>
        </p:blipFill>
        <p:spPr bwMode="auto">
          <a:xfrm>
            <a:off x="1600200" y="1219200"/>
            <a:ext cx="2514600" cy="1524000"/>
          </a:xfrm>
          <a:prstGeom prst="rect">
            <a:avLst/>
          </a:prstGeom>
          <a:noFill/>
        </p:spPr>
      </p:pic>
    </p:spTree>
    <p:extLst>
      <p:ext uri="{BB962C8B-B14F-4D97-AF65-F5344CB8AC3E}">
        <p14:creationId xmlns:p14="http://schemas.microsoft.com/office/powerpoint/2010/main" val="302987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71600"/>
            <a:ext cx="8686800" cy="1981200"/>
          </a:xfrm>
        </p:spPr>
        <p:txBody>
          <a:bodyPr>
            <a:normAutofit fontScale="90000"/>
          </a:bodyPr>
          <a:lstStyle/>
          <a:p>
            <a:pPr marL="571500" indent="-571500" algn="ctr">
              <a:buFont typeface="Arial" panose="020B0604020202020204" pitchFamily="34" charset="0"/>
              <a:buChar char="•"/>
            </a:pPr>
            <a:r>
              <a:rPr lang="en-US" dirty="0"/>
              <a:t/>
            </a:r>
            <a:br>
              <a:rPr lang="en-US" dirty="0"/>
            </a:br>
            <a:r>
              <a:rPr lang="en-US" dirty="0"/>
              <a:t/>
            </a:r>
            <a:br>
              <a:rPr lang="en-US" dirty="0"/>
            </a:br>
            <a:r>
              <a:rPr lang="en-US" dirty="0"/>
              <a:t/>
            </a:r>
            <a:br>
              <a:rPr lang="en-US" dirty="0"/>
            </a:br>
            <a:r>
              <a:rPr lang="en-US" dirty="0"/>
              <a:t/>
            </a:r>
            <a:br>
              <a:rPr lang="en-US" dirty="0"/>
            </a:br>
            <a:r>
              <a:rPr lang="en-US" sz="3600" dirty="0"/>
              <a:t>Plants grow well in soil that </a:t>
            </a:r>
            <a:r>
              <a:rPr lang="en-US" dirty="0"/>
              <a:t>…</a:t>
            </a:r>
            <a:br>
              <a:rPr lang="en-US" dirty="0"/>
            </a:br>
            <a:r>
              <a:rPr lang="en-US" dirty="0"/>
              <a:t/>
            </a:r>
            <a:br>
              <a:rPr lang="en-US" dirty="0"/>
            </a:br>
            <a:endParaRPr lang="en-US" dirty="0"/>
          </a:p>
        </p:txBody>
      </p:sp>
      <p:sp>
        <p:nvSpPr>
          <p:cNvPr id="5" name="Text Placeholder 4"/>
          <p:cNvSpPr>
            <a:spLocks noGrp="1"/>
          </p:cNvSpPr>
          <p:nvPr>
            <p:ph sz="half" idx="1"/>
          </p:nvPr>
        </p:nvSpPr>
        <p:spPr>
          <a:xfrm>
            <a:off x="1295400" y="3124200"/>
            <a:ext cx="3200400" cy="3001963"/>
          </a:xfrm>
        </p:spPr>
        <p:txBody>
          <a:bodyPr>
            <a:normAutofit/>
          </a:bodyPr>
          <a:lstStyle/>
          <a:p>
            <a:pPr marL="0" indent="0">
              <a:buNone/>
            </a:pPr>
            <a:endParaRPr lang="en-US" dirty="0"/>
          </a:p>
          <a:p>
            <a:pPr marL="0" indent="0">
              <a:buNone/>
            </a:pPr>
            <a:r>
              <a:rPr lang="en-US" dirty="0"/>
              <a:t>Has a healthy physical structure</a:t>
            </a:r>
          </a:p>
        </p:txBody>
      </p:sp>
      <p:sp>
        <p:nvSpPr>
          <p:cNvPr id="3" name="Content Placeholder 2"/>
          <p:cNvSpPr>
            <a:spLocks noGrp="1"/>
          </p:cNvSpPr>
          <p:nvPr>
            <p:ph sz="half" idx="2"/>
          </p:nvPr>
        </p:nvSpPr>
        <p:spPr>
          <a:xfrm>
            <a:off x="4648200" y="3048000"/>
            <a:ext cx="3505200" cy="3078163"/>
          </a:xfrm>
        </p:spPr>
        <p:txBody>
          <a:bodyPr/>
          <a:lstStyle/>
          <a:p>
            <a:pPr marL="0" indent="0">
              <a:buNone/>
            </a:pPr>
            <a:endParaRPr lang="en-US" dirty="0"/>
          </a:p>
          <a:p>
            <a:pPr marL="0" indent="0">
              <a:buNone/>
            </a:pPr>
            <a:r>
              <a:rPr lang="en-US" dirty="0"/>
              <a:t>Contains essential micronutrients </a:t>
            </a:r>
          </a:p>
        </p:txBody>
      </p:sp>
      <p:sp>
        <p:nvSpPr>
          <p:cNvPr id="2" name="Slide Number Placeholder 1"/>
          <p:cNvSpPr>
            <a:spLocks noGrp="1"/>
          </p:cNvSpPr>
          <p:nvPr>
            <p:ph type="sldNum" sz="quarter" idx="12"/>
          </p:nvPr>
        </p:nvSpPr>
        <p:spPr/>
        <p:txBody>
          <a:bodyPr/>
          <a:lstStyle/>
          <a:p>
            <a:fld id="{B56B777D-24AD-4DCE-A614-8736B10F3EE6}" type="slidenum">
              <a:rPr lang="en-US" smtClean="0"/>
              <a:pPr/>
              <a:t>12</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94929"/>
            <a:ext cx="3939672" cy="261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505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228"/>
            <a:ext cx="8229600" cy="1143000"/>
          </a:xfrm>
        </p:spPr>
        <p:txBody>
          <a:bodyPr>
            <a:normAutofit fontScale="90000"/>
          </a:bodyPr>
          <a:lstStyle/>
          <a:p>
            <a:pPr algn="ctr"/>
            <a:r>
              <a:rPr lang="en-US" sz="3100" b="0" dirty="0"/>
              <a:t/>
            </a:r>
            <a:br>
              <a:rPr lang="en-US" sz="3100" b="0" dirty="0"/>
            </a:br>
            <a:r>
              <a:rPr lang="en-US" sz="3100" b="0" dirty="0"/>
              <a:t/>
            </a:r>
            <a:br>
              <a:rPr lang="en-US" sz="3100" b="0" dirty="0"/>
            </a:br>
            <a:r>
              <a:rPr lang="en-US" sz="3100" b="0" dirty="0"/>
              <a:t/>
            </a:r>
            <a:br>
              <a:rPr lang="en-US" sz="3100" b="0" dirty="0"/>
            </a:br>
            <a:r>
              <a:rPr lang="en-US" sz="3100" b="0" dirty="0"/>
              <a:t>Some essential garden terms that people sometimes mix up</a:t>
            </a:r>
            <a:br>
              <a:rPr lang="en-US" sz="3100" b="0" dirty="0"/>
            </a:br>
            <a:endParaRPr lang="en-US" b="0" dirty="0"/>
          </a:p>
        </p:txBody>
      </p:sp>
      <p:sp>
        <p:nvSpPr>
          <p:cNvPr id="3" name="Text Placeholder 2"/>
          <p:cNvSpPr>
            <a:spLocks noGrp="1"/>
          </p:cNvSpPr>
          <p:nvPr>
            <p:ph type="body" idx="1"/>
          </p:nvPr>
        </p:nvSpPr>
        <p:spPr>
          <a:xfrm>
            <a:off x="457200" y="1676400"/>
            <a:ext cx="8229600" cy="4891374"/>
          </a:xfrm>
        </p:spPr>
        <p:txBody>
          <a:bodyPr/>
          <a:lstStyle/>
          <a:p>
            <a:pPr marL="0" indent="0">
              <a:buNone/>
            </a:pPr>
            <a:r>
              <a:rPr lang="en-US" b="1" dirty="0"/>
              <a:t>Compost</a:t>
            </a:r>
          </a:p>
          <a:p>
            <a:pPr marL="0" indent="0">
              <a:buNone/>
            </a:pPr>
            <a:endParaRPr lang="en-US" dirty="0"/>
          </a:p>
          <a:p>
            <a:pPr marL="1314450" lvl="3" indent="0">
              <a:buNone/>
            </a:pPr>
            <a:r>
              <a:rPr lang="en-US" sz="3200" b="1" dirty="0"/>
              <a:t>Mulch</a:t>
            </a:r>
          </a:p>
          <a:p>
            <a:pPr marL="457200" lvl="1" indent="0">
              <a:buNone/>
            </a:pPr>
            <a:endParaRPr lang="en-US" dirty="0"/>
          </a:p>
          <a:p>
            <a:pPr marL="2743200" lvl="6" indent="0">
              <a:buNone/>
            </a:pPr>
            <a:r>
              <a:rPr lang="en-US" sz="3200" b="1" dirty="0"/>
              <a:t>Amendments</a:t>
            </a:r>
          </a:p>
          <a:p>
            <a:pPr marL="914400" lvl="2" indent="0">
              <a:buNone/>
            </a:pPr>
            <a:endParaRPr lang="en-US" dirty="0"/>
          </a:p>
          <a:p>
            <a:pPr marL="3657600" lvl="8" indent="0">
              <a:buNone/>
            </a:pPr>
            <a:r>
              <a:rPr lang="en-US" sz="3200" dirty="0"/>
              <a:t>        </a:t>
            </a:r>
            <a:r>
              <a:rPr lang="en-US" sz="3200" b="1" dirty="0"/>
              <a:t>Fertilizer</a:t>
            </a:r>
            <a:r>
              <a:rPr lang="en-US" sz="3200" dirty="0"/>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32" y="4724400"/>
            <a:ext cx="67917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690" y="1600200"/>
            <a:ext cx="9906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2783" y="2590800"/>
            <a:ext cx="1315022" cy="87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004294" y="3463098"/>
            <a:ext cx="1637825" cy="92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93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a:r>
            <a:br>
              <a:rPr lang="en-US" sz="3600" dirty="0"/>
            </a:br>
            <a:r>
              <a:rPr lang="en-US" sz="4000" b="1" dirty="0"/>
              <a:t>Compost</a:t>
            </a:r>
            <a:r>
              <a:rPr lang="en-US" sz="3600" dirty="0"/>
              <a:t>: A mixture of organic matter that is decomposed, i.e., been digested by organisms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Make it at home </a:t>
            </a:r>
          </a:p>
          <a:p>
            <a:pPr marL="0" indent="0">
              <a:buNone/>
            </a:pPr>
            <a:endParaRPr lang="en-US" dirty="0"/>
          </a:p>
          <a:p>
            <a:r>
              <a:rPr lang="en-US" dirty="0"/>
              <a:t>Buy it from recycling plants </a:t>
            </a:r>
          </a:p>
          <a:p>
            <a:pPr marL="0" indent="0">
              <a:buNone/>
            </a:pPr>
            <a:endParaRPr lang="en-US" dirty="0"/>
          </a:p>
          <a:p>
            <a:r>
              <a:rPr lang="en-US" dirty="0"/>
              <a:t>Buy it in bags from stores (expensive option)</a:t>
            </a:r>
          </a:p>
          <a:p>
            <a:endParaRPr lang="en-US" dirty="0"/>
          </a:p>
          <a:p>
            <a:endParaRPr lang="en-US" dirty="0"/>
          </a:p>
        </p:txBody>
      </p:sp>
      <p:sp>
        <p:nvSpPr>
          <p:cNvPr id="4" name="Slide Number Placeholder 3"/>
          <p:cNvSpPr>
            <a:spLocks noGrp="1"/>
          </p:cNvSpPr>
          <p:nvPr>
            <p:ph type="sldNum" sz="quarter" idx="12"/>
          </p:nvPr>
        </p:nvSpPr>
        <p:spPr/>
        <p:txBody>
          <a:bodyPr/>
          <a:lstStyle/>
          <a:p>
            <a:fld id="{B56B777D-24AD-4DCE-A614-8736B10F3EE6}" type="slidenum">
              <a:rPr lang="en-US" smtClean="0"/>
              <a:pPr/>
              <a:t>14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326411"/>
            <a:ext cx="106600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438400"/>
            <a:ext cx="2002022" cy="12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567237"/>
            <a:ext cx="9525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30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1066800"/>
          </a:xfrm>
        </p:spPr>
        <p:txBody>
          <a:bodyPr>
            <a:normAutofit fontScale="90000"/>
          </a:bodyPr>
          <a:lstStyle/>
          <a:p>
            <a:r>
              <a:rPr lang="en-US" dirty="0"/>
              <a:t/>
            </a:r>
            <a:br>
              <a:rPr lang="en-US" dirty="0"/>
            </a:br>
            <a:r>
              <a:rPr lang="en-US" dirty="0"/>
              <a:t/>
            </a:r>
            <a:br>
              <a:rPr lang="en-US" dirty="0"/>
            </a:br>
            <a:r>
              <a:rPr lang="en-US" dirty="0"/>
              <a:t/>
            </a:r>
            <a:br>
              <a:rPr lang="en-US" dirty="0"/>
            </a:br>
            <a:r>
              <a:rPr lang="en-US" sz="3100" dirty="0"/>
              <a:t>Mulch: </a:t>
            </a:r>
            <a:r>
              <a:rPr lang="en-US" sz="3100" b="0" dirty="0"/>
              <a:t>Material layered on top of the soil to cover and protect it.</a:t>
            </a:r>
            <a:r>
              <a:rPr lang="en-US" b="0" dirty="0"/>
              <a:t/>
            </a:r>
            <a:br>
              <a:rPr lang="en-US" b="0" dirty="0"/>
            </a:br>
            <a:endParaRPr lang="en-US" b="0" dirty="0"/>
          </a:p>
        </p:txBody>
      </p:sp>
      <p:sp>
        <p:nvSpPr>
          <p:cNvPr id="3" name="Text Placeholder 2"/>
          <p:cNvSpPr>
            <a:spLocks noGrp="1"/>
          </p:cNvSpPr>
          <p:nvPr>
            <p:ph type="body" idx="1"/>
          </p:nvPr>
        </p:nvSpPr>
        <p:spPr/>
        <p:txBody>
          <a:bodyPr>
            <a:normAutofit/>
          </a:bodyPr>
          <a:lstStyle/>
          <a:p>
            <a:pPr marL="0" indent="0">
              <a:buNone/>
            </a:pPr>
            <a:r>
              <a:rPr lang="en-US" sz="2400" dirty="0"/>
              <a:t>Mulch serves many purposes: preserves moisture, reduces weeds, prevents erosion, also can slowly add some micronutrients.</a:t>
            </a:r>
          </a:p>
          <a:p>
            <a:pPr marL="0" indent="0">
              <a:buNone/>
            </a:pPr>
            <a:endParaRPr lang="en-US" sz="2400" dirty="0"/>
          </a:p>
          <a:p>
            <a:pPr marL="0" indent="0">
              <a:buNone/>
            </a:pPr>
            <a:r>
              <a:rPr lang="en-US" sz="2400" dirty="0"/>
              <a:t>Mulch is usually organic (leaves, grass clippings, compost, straw, etc.) but can be inorganic (e.g. plastic).</a:t>
            </a:r>
          </a:p>
          <a:p>
            <a:pPr marL="0" indent="0">
              <a:buNone/>
            </a:pPr>
            <a:endParaRPr lang="en-US" sz="2400" dirty="0"/>
          </a:p>
          <a:p>
            <a:pPr marL="0" indent="0">
              <a:buNone/>
            </a:pPr>
            <a:r>
              <a:rPr lang="en-US" sz="2400" dirty="0"/>
              <a:t>One of the best mulches is compost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733800"/>
            <a:ext cx="223769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39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1417637"/>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100" dirty="0"/>
              <a:t>Amendments</a:t>
            </a:r>
            <a:r>
              <a:rPr lang="en-US" sz="3100" b="0" dirty="0"/>
              <a:t>: Material mixed into the soil to improve the texture or physical condition of the soil to support healthy plant growth (tilth).</a:t>
            </a:r>
          </a:p>
        </p:txBody>
      </p:sp>
      <p:sp>
        <p:nvSpPr>
          <p:cNvPr id="3" name="Text Placeholder 2"/>
          <p:cNvSpPr>
            <a:spLocks noGrp="1"/>
          </p:cNvSpPr>
          <p:nvPr>
            <p:ph type="body" idx="1"/>
          </p:nvPr>
        </p:nvSpPr>
        <p:spPr/>
        <p:txBody>
          <a:bodyPr/>
          <a:lstStyle/>
          <a:p>
            <a:endParaRPr lang="en-US" dirty="0"/>
          </a:p>
          <a:p>
            <a:r>
              <a:rPr lang="en-US" sz="2400" dirty="0"/>
              <a:t>Some examples of amendments include: </a:t>
            </a:r>
          </a:p>
          <a:p>
            <a:endParaRPr lang="en-US" sz="2400" dirty="0"/>
          </a:p>
          <a:p>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572000"/>
            <a:ext cx="6172201" cy="185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2743200"/>
            <a:ext cx="6400800" cy="1815882"/>
          </a:xfrm>
          <a:prstGeom prst="rect">
            <a:avLst/>
          </a:prstGeom>
        </p:spPr>
        <p:txBody>
          <a:bodyPr wrap="square">
            <a:spAutoFit/>
          </a:bodyPr>
          <a:lstStyle/>
          <a:p>
            <a:pPr marL="457200" indent="-457200">
              <a:buFont typeface="Arial" panose="020B0604020202020204" pitchFamily="34" charset="0"/>
              <a:buChar char="•"/>
            </a:pPr>
            <a:r>
              <a:rPr lang="en-US" sz="2800" b="1" dirty="0"/>
              <a:t>Barnyard manure</a:t>
            </a:r>
          </a:p>
          <a:p>
            <a:pPr marL="457200" indent="-457200">
              <a:buFont typeface="Arial" panose="020B0604020202020204" pitchFamily="34" charset="0"/>
              <a:buChar char="•"/>
            </a:pPr>
            <a:r>
              <a:rPr lang="en-US" sz="2800" b="1" dirty="0"/>
              <a:t>Green Manure and Cover Crops</a:t>
            </a:r>
          </a:p>
          <a:p>
            <a:pPr lvl="0"/>
            <a:r>
              <a:rPr lang="en-US" sz="2800" b="1" dirty="0"/>
              <a:t>	(E.g. Fava Beans, Mustard, Vetches)</a:t>
            </a:r>
          </a:p>
          <a:p>
            <a:pPr marL="457200" lvl="0" indent="-457200">
              <a:buFont typeface="Arial" panose="020B0604020202020204" pitchFamily="34" charset="0"/>
              <a:buChar char="•"/>
            </a:pPr>
            <a:r>
              <a:rPr lang="en-US" sz="2800" b="1" dirty="0"/>
              <a:t>Packaged mixes</a:t>
            </a:r>
          </a:p>
        </p:txBody>
      </p:sp>
    </p:spTree>
    <p:extLst>
      <p:ext uri="{BB962C8B-B14F-4D97-AF65-F5344CB8AC3E}">
        <p14:creationId xmlns:p14="http://schemas.microsoft.com/office/powerpoint/2010/main" val="2054142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One of the best amendments is </a:t>
            </a:r>
            <a:r>
              <a:rPr lang="en-US" i="1" dirty="0">
                <a:solidFill>
                  <a:schemeClr val="accent3">
                    <a:lumMod val="75000"/>
                  </a:schemeClr>
                </a:solidFill>
              </a:rPr>
              <a:t>compost</a:t>
            </a:r>
            <a:br>
              <a:rPr lang="en-US" i="1" dirty="0">
                <a:solidFill>
                  <a:schemeClr val="accent3">
                    <a:lumMod val="75000"/>
                  </a:schemeClr>
                </a:solidFill>
              </a:rPr>
            </a:br>
            <a:endParaRPr lang="en-US" i="1" dirty="0">
              <a:solidFill>
                <a:schemeClr val="accent3">
                  <a:lumMod val="75000"/>
                </a:schemeClr>
              </a:solidFill>
            </a:endParaRPr>
          </a:p>
        </p:txBody>
      </p:sp>
      <p:sp>
        <p:nvSpPr>
          <p:cNvPr id="3" name="Text Placeholder 2"/>
          <p:cNvSpPr>
            <a:spLocks noGrp="1"/>
          </p:cNvSpPr>
          <p:nvPr>
            <p:ph type="body" idx="1"/>
          </p:nvPr>
        </p:nvSpPr>
        <p:spPr>
          <a:xfrm>
            <a:off x="457200" y="1143000"/>
            <a:ext cx="8229600" cy="4967574"/>
          </a:xfrm>
        </p:spPr>
        <p:txBody>
          <a:bodyPr>
            <a:normAutofit lnSpcReduction="10000"/>
          </a:bodyPr>
          <a:lstStyle/>
          <a:p>
            <a:r>
              <a:rPr lang="en-US" dirty="0"/>
              <a:t>Compost develops into humus to improve soil structure</a:t>
            </a:r>
          </a:p>
          <a:p>
            <a:pPr marL="0" indent="0">
              <a:buNone/>
            </a:pPr>
            <a:endParaRPr lang="en-US" dirty="0"/>
          </a:p>
          <a:p>
            <a:r>
              <a:rPr lang="en-US" dirty="0"/>
              <a:t>Improves drainage and aeration </a:t>
            </a:r>
          </a:p>
          <a:p>
            <a:endParaRPr lang="en-US" dirty="0"/>
          </a:p>
          <a:p>
            <a:r>
              <a:rPr lang="en-US" dirty="0"/>
              <a:t>Conserves soil moisture</a:t>
            </a:r>
          </a:p>
          <a:p>
            <a:pPr marL="0" indent="0">
              <a:buNone/>
            </a:pPr>
            <a:endParaRPr lang="en-US" dirty="0"/>
          </a:p>
          <a:p>
            <a:r>
              <a:rPr lang="en-US" dirty="0"/>
              <a:t>“Finished” compost can be mixed into the soil right before planting</a:t>
            </a:r>
          </a:p>
          <a:p>
            <a:endParaRPr lang="en-US" dirty="0"/>
          </a:p>
        </p:txBody>
      </p:sp>
    </p:spTree>
    <p:extLst>
      <p:ext uri="{BB962C8B-B14F-4D97-AF65-F5344CB8AC3E}">
        <p14:creationId xmlns:p14="http://schemas.microsoft.com/office/powerpoint/2010/main" val="701185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a:noAutofit/>
          </a:bodyPr>
          <a:lstStyle/>
          <a:p>
            <a:r>
              <a:rPr lang="en-US" sz="2800" dirty="0"/>
              <a:t>Distinguish between amendments that can be added right before planting and those that can’t </a:t>
            </a:r>
          </a:p>
        </p:txBody>
      </p:sp>
      <p:sp>
        <p:nvSpPr>
          <p:cNvPr id="3" name="Text Placeholder 2"/>
          <p:cNvSpPr>
            <a:spLocks noGrp="1"/>
          </p:cNvSpPr>
          <p:nvPr>
            <p:ph type="body" idx="1"/>
          </p:nvPr>
        </p:nvSpPr>
        <p:spPr/>
        <p:txBody>
          <a:bodyPr/>
          <a:lstStyle/>
          <a:p>
            <a:r>
              <a:rPr lang="en-US" dirty="0"/>
              <a:t>Some amendments (animal manure, green manure) should be added early enough that organic materials can break down.</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038600"/>
            <a:ext cx="3505200"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136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a:spLocks noGrp="1"/>
          </p:cNvSpPr>
          <p:nvPr>
            <p:ph type="title"/>
          </p:nvPr>
        </p:nvSpPr>
        <p:spPr>
          <a:xfrm>
            <a:off x="152400" y="609600"/>
            <a:ext cx="8229600" cy="1046410"/>
          </a:xfrm>
          <a:prstGeom prst="rect">
            <a:avLst/>
          </a:prstGeom>
          <a:noFill/>
          <a:ln>
            <a:noFill/>
          </a:ln>
        </p:spPr>
        <p:txBody>
          <a:bodyPr lIns="91425" tIns="91425" rIns="91425" bIns="91425" anchor="b" anchorCtr="0">
            <a:spAutoFit/>
          </a:bodyPr>
          <a:lstStyle/>
          <a:p>
            <a:r>
              <a:rPr lang="en-US" sz="2800" dirty="0">
                <a:solidFill>
                  <a:schemeClr val="tx1"/>
                </a:solidFill>
              </a:rPr>
              <a:t>Fertilizers: </a:t>
            </a:r>
            <a:r>
              <a:rPr lang="en-US" sz="2800" b="0" dirty="0">
                <a:solidFill>
                  <a:schemeClr val="tx1"/>
                </a:solidFill>
              </a:rPr>
              <a:t>Substances added to soil </a:t>
            </a:r>
            <a:br>
              <a:rPr lang="en-US" sz="2800" b="0" dirty="0">
                <a:solidFill>
                  <a:schemeClr val="tx1"/>
                </a:solidFill>
              </a:rPr>
            </a:br>
            <a:r>
              <a:rPr lang="en-US" sz="2800" b="0" dirty="0">
                <a:solidFill>
                  <a:schemeClr val="tx1"/>
                </a:solidFill>
              </a:rPr>
              <a:t>to provide plants with essential micronutrients</a:t>
            </a:r>
            <a:endParaRPr sz="2800" b="0" dirty="0">
              <a:solidFill>
                <a:schemeClr val="tx1"/>
              </a:solidFill>
            </a:endParaRPr>
          </a:p>
        </p:txBody>
      </p:sp>
      <p:sp>
        <p:nvSpPr>
          <p:cNvPr id="246" name="Shape 246"/>
          <p:cNvSpPr>
            <a:spLocks noGrp="1"/>
          </p:cNvSpPr>
          <p:nvPr>
            <p:ph type="body" idx="1"/>
          </p:nvPr>
        </p:nvSpPr>
        <p:spPr>
          <a:xfrm>
            <a:off x="30556" y="1066801"/>
            <a:ext cx="9144000" cy="1268009"/>
          </a:xfrm>
          <a:prstGeom prst="rect">
            <a:avLst/>
          </a:prstGeom>
          <a:noFill/>
          <a:ln>
            <a:noFill/>
          </a:ln>
        </p:spPr>
        <p:txBody>
          <a:bodyPr wrap="square" lIns="91425" tIns="91425" rIns="91425" bIns="91425" anchor="t" anchorCtr="0">
            <a:spAutoFit/>
          </a:bodyPr>
          <a:lstStyle/>
          <a:p>
            <a:pPr marL="0" indent="0" algn="r">
              <a:buNone/>
            </a:pPr>
            <a:r>
              <a:rPr lang="en-US" b="1" dirty="0"/>
              <a:t>	</a:t>
            </a:r>
          </a:p>
          <a:p>
            <a:pPr marL="0" indent="0">
              <a:buNone/>
            </a:pPr>
            <a:r>
              <a:rPr lang="en-US" b="1" dirty="0"/>
              <a:t>  	</a:t>
            </a:r>
            <a:endParaRPr b="1" dirty="0"/>
          </a:p>
        </p:txBody>
      </p:sp>
      <p:sp>
        <p:nvSpPr>
          <p:cNvPr id="2" name="Rectangle 1"/>
          <p:cNvSpPr/>
          <p:nvPr/>
        </p:nvSpPr>
        <p:spPr>
          <a:xfrm>
            <a:off x="152400" y="1818167"/>
            <a:ext cx="8763000" cy="3231654"/>
          </a:xfrm>
          <a:prstGeom prst="rect">
            <a:avLst/>
          </a:prstGeom>
        </p:spPr>
        <p:txBody>
          <a:bodyPr wrap="square">
            <a:spAutoFit/>
          </a:bodyPr>
          <a:lstStyle/>
          <a:p>
            <a:pPr algn="ctr"/>
            <a:r>
              <a:rPr lang="en-US" sz="2800" b="1" dirty="0">
                <a:latin typeface="Arial" pitchFamily="34" charset="0"/>
                <a:cs typeface="Arial" pitchFamily="34" charset="0"/>
              </a:rPr>
              <a:t>Nitrogen–Phosphorous--Potassium</a:t>
            </a:r>
          </a:p>
          <a:p>
            <a:pPr algn="ctr"/>
            <a:r>
              <a:rPr lang="en-US" sz="2800" dirty="0">
                <a:latin typeface="Arial" pitchFamily="34" charset="0"/>
                <a:cs typeface="Arial" pitchFamily="34" charset="0"/>
              </a:rPr>
              <a:t>X-X-X</a:t>
            </a:r>
          </a:p>
          <a:p>
            <a:pPr algn="ctr"/>
            <a:r>
              <a:rPr lang="en-US" sz="2800" dirty="0">
                <a:latin typeface="Arial" pitchFamily="34" charset="0"/>
                <a:cs typeface="Arial" pitchFamily="34" charset="0"/>
              </a:rPr>
              <a:t>The three numbers on fertilizer bags and boxes sold in stores show how much of the three most essential micronutrients the product will provide</a:t>
            </a:r>
          </a:p>
          <a:p>
            <a:pPr algn="ctr"/>
            <a:endParaRPr lang="en-US" sz="2800" dirty="0">
              <a:latin typeface="Arial" pitchFamily="34" charset="0"/>
              <a:cs typeface="Arial" pitchFamily="34" charset="0"/>
            </a:endParaRPr>
          </a:p>
          <a:p>
            <a:endParaRPr lang="en-US" sz="3600" dirty="0">
              <a:latin typeface="Arial" pitchFamily="34" charset="0"/>
              <a:cs typeface="Arial" pitchFamily="34" charset="0"/>
            </a:endParaRPr>
          </a:p>
        </p:txBody>
      </p:sp>
      <p:pic>
        <p:nvPicPr>
          <p:cNvPr id="5122" name="Picture 2" descr="https://tse1.mm.bing.net/th?&amp;id=OIP.M4473eb9520e1865afa33cd4a4732511fo0&amp;w=205&amp;h=299&amp;c=0&amp;pid=1.9&amp;rs=0&amp;p=0&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267200"/>
            <a:ext cx="17763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6253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lstStyle/>
          <a:p>
            <a:r>
              <a:rPr lang="en-US" dirty="0"/>
              <a:t>Who Are Master Gardeners?</a:t>
            </a:r>
          </a:p>
        </p:txBody>
      </p:sp>
      <p:sp>
        <p:nvSpPr>
          <p:cNvPr id="4" name="Slide Number Placeholder 3"/>
          <p:cNvSpPr>
            <a:spLocks noGrp="1"/>
          </p:cNvSpPr>
          <p:nvPr>
            <p:ph type="sldNum" sz="quarter" idx="10"/>
          </p:nvPr>
        </p:nvSpPr>
        <p:spPr/>
        <p:txBody>
          <a:bodyPr/>
          <a:lstStyle/>
          <a:p>
            <a:fld id="{5BF1BF7E-5D57-4739-AD0F-6C386FF70381}" type="slidenum">
              <a:rPr lang="en-US" smtClean="0"/>
              <a:pPr/>
              <a:t>2</a:t>
            </a:fld>
            <a:endParaRPr lang="en-US"/>
          </a:p>
        </p:txBody>
      </p:sp>
      <p:pic>
        <p:nvPicPr>
          <p:cNvPr id="36866" name="Picture 2" descr="http://ucanr.edu/sites/ucmgnapa/files/192737display.jpg"/>
          <p:cNvPicPr>
            <a:picLocks noChangeAspect="1" noChangeArrowheads="1"/>
          </p:cNvPicPr>
          <p:nvPr/>
        </p:nvPicPr>
        <p:blipFill>
          <a:blip r:embed="rId2" cstate="print"/>
          <a:srcRect/>
          <a:stretch>
            <a:fillRect/>
          </a:stretch>
        </p:blipFill>
        <p:spPr bwMode="auto">
          <a:xfrm>
            <a:off x="1524000" y="1371600"/>
            <a:ext cx="5746957" cy="2977306"/>
          </a:xfrm>
          <a:prstGeom prst="rect">
            <a:avLst/>
          </a:prstGeom>
          <a:noFill/>
        </p:spPr>
      </p:pic>
      <p:sp>
        <p:nvSpPr>
          <p:cNvPr id="36868" name="Rectangle 4"/>
          <p:cNvSpPr>
            <a:spLocks noChangeArrowheads="1"/>
          </p:cNvSpPr>
          <p:nvPr/>
        </p:nvSpPr>
        <p:spPr bwMode="auto">
          <a:xfrm>
            <a:off x="1143000" y="4048036"/>
            <a:ext cx="67818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Volunteers providing practical horticultural information to Napa County residents, based on extensive training , and staying updated on UC gardening research.</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3" cstate="print"/>
          <a:stretch>
            <a:fillRect/>
          </a:stretch>
        </p:blipFill>
        <p:spPr>
          <a:xfrm>
            <a:off x="131603" y="292348"/>
            <a:ext cx="1285875" cy="1171575"/>
          </a:xfrm>
          <a:prstGeom prst="rect">
            <a:avLst/>
          </a:prstGeom>
        </p:spPr>
      </p:pic>
    </p:spTree>
    <p:extLst>
      <p:ext uri="{BB962C8B-B14F-4D97-AF65-F5344CB8AC3E}">
        <p14:creationId xmlns:p14="http://schemas.microsoft.com/office/powerpoint/2010/main" val="1928215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4053174"/>
          </a:xfrm>
        </p:spPr>
        <p:txBody>
          <a:bodyPr>
            <a:normAutofit fontScale="92500"/>
          </a:bodyPr>
          <a:lstStyle/>
          <a:p>
            <a:r>
              <a:rPr lang="en-US" dirty="0"/>
              <a:t>5-X-X </a:t>
            </a:r>
            <a:r>
              <a:rPr lang="en-US" b="1" dirty="0"/>
              <a:t>Nitrogen (N)</a:t>
            </a:r>
            <a:r>
              <a:rPr lang="en-US" dirty="0"/>
              <a:t> promotes green leafy growth</a:t>
            </a:r>
          </a:p>
          <a:p>
            <a:endParaRPr lang="en-US" dirty="0"/>
          </a:p>
          <a:p>
            <a:r>
              <a:rPr lang="en-US" dirty="0"/>
              <a:t>X-5-X </a:t>
            </a:r>
            <a:r>
              <a:rPr lang="en-US" b="1" dirty="0"/>
              <a:t>Phosphorus (P)</a:t>
            </a:r>
            <a:r>
              <a:rPr lang="en-US" dirty="0"/>
              <a:t> assists in flower, seed, and fruit production</a:t>
            </a:r>
          </a:p>
          <a:p>
            <a:endParaRPr lang="en-US" dirty="0"/>
          </a:p>
          <a:p>
            <a:r>
              <a:rPr lang="en-US" dirty="0"/>
              <a:t>X-X-5 </a:t>
            </a:r>
            <a:r>
              <a:rPr lang="en-US" b="1" dirty="0"/>
              <a:t>Potassium</a:t>
            </a:r>
            <a:r>
              <a:rPr lang="en-US" dirty="0"/>
              <a:t> (</a:t>
            </a:r>
            <a:r>
              <a:rPr lang="en-US" b="1" dirty="0"/>
              <a:t>K</a:t>
            </a:r>
            <a:r>
              <a:rPr lang="en-US" dirty="0"/>
              <a:t>) helps develop root and tubers</a:t>
            </a:r>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679661"/>
            <a:ext cx="2590800" cy="145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24022"/>
            <a:ext cx="3124200" cy="188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625" y="293375"/>
            <a:ext cx="1513975" cy="19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954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tx1"/>
                </a:solidFill>
              </a:rPr>
              <a:t>Organic Fertilizers</a:t>
            </a:r>
          </a:p>
        </p:txBody>
      </p:sp>
      <p:sp>
        <p:nvSpPr>
          <p:cNvPr id="3" name="Text Placeholder 2"/>
          <p:cNvSpPr>
            <a:spLocks noGrp="1"/>
          </p:cNvSpPr>
          <p:nvPr>
            <p:ph type="body" idx="1"/>
          </p:nvPr>
        </p:nvSpPr>
        <p:spPr/>
        <p:txBody>
          <a:bodyPr>
            <a:normAutofit lnSpcReduction="10000"/>
          </a:bodyPr>
          <a:lstStyle/>
          <a:p>
            <a:r>
              <a:rPr lang="en-US" dirty="0"/>
              <a:t>Include variety of nutrients.</a:t>
            </a:r>
          </a:p>
          <a:p>
            <a:endParaRPr lang="en-US" dirty="0"/>
          </a:p>
          <a:p>
            <a:r>
              <a:rPr lang="en-US" dirty="0"/>
              <a:t>Can amend and improve soil.</a:t>
            </a:r>
          </a:p>
          <a:p>
            <a:endParaRPr lang="en-US" dirty="0"/>
          </a:p>
          <a:p>
            <a:r>
              <a:rPr lang="en-US" dirty="0"/>
              <a:t>Encourages</a:t>
            </a:r>
            <a:r>
              <a:rPr lang="en-US" dirty="0">
                <a:solidFill>
                  <a:srgbClr val="FF0000"/>
                </a:solidFill>
              </a:rPr>
              <a:t> </a:t>
            </a:r>
            <a:r>
              <a:rPr lang="en-US" dirty="0"/>
              <a:t>micro-organisms in soil</a:t>
            </a:r>
          </a:p>
          <a:p>
            <a:endParaRPr lang="en-US" dirty="0"/>
          </a:p>
          <a:p>
            <a:r>
              <a:rPr lang="en-US" dirty="0"/>
              <a:t>Slow release.</a:t>
            </a:r>
          </a:p>
          <a:p>
            <a:endParaRPr lang="en-US" dirty="0"/>
          </a:p>
          <a:p>
            <a:r>
              <a:rPr lang="en-US" dirty="0"/>
              <a:t>Less likely to “burn” plants</a:t>
            </a:r>
          </a:p>
        </p:txBody>
      </p:sp>
    </p:spTree>
    <p:extLst>
      <p:ext uri="{BB962C8B-B14F-4D97-AF65-F5344CB8AC3E}">
        <p14:creationId xmlns:p14="http://schemas.microsoft.com/office/powerpoint/2010/main" val="982417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914400"/>
          </a:xfrm>
        </p:spPr>
        <p:txBody>
          <a:bodyPr>
            <a:normAutofit/>
          </a:bodyPr>
          <a:lstStyle/>
          <a:p>
            <a:pPr algn="ctr"/>
            <a:r>
              <a:rPr lang="en-US" sz="4000" dirty="0">
                <a:solidFill>
                  <a:schemeClr val="tx1"/>
                </a:solidFill>
              </a:rPr>
              <a:t>Organic Fertilizer Examples</a:t>
            </a:r>
          </a:p>
        </p:txBody>
      </p:sp>
      <p:sp>
        <p:nvSpPr>
          <p:cNvPr id="3" name="Text Placeholder 2"/>
          <p:cNvSpPr>
            <a:spLocks noGrp="1"/>
          </p:cNvSpPr>
          <p:nvPr>
            <p:ph type="body" idx="1"/>
          </p:nvPr>
        </p:nvSpPr>
        <p:spPr>
          <a:xfrm>
            <a:off x="685800" y="1143000"/>
            <a:ext cx="8229600" cy="5272374"/>
          </a:xfrm>
        </p:spPr>
        <p:txBody>
          <a:bodyPr>
            <a:normAutofit fontScale="85000" lnSpcReduction="20000"/>
          </a:bodyPr>
          <a:lstStyle/>
          <a:p>
            <a:pPr marL="0" indent="0">
              <a:buNone/>
            </a:pPr>
            <a:endParaRPr lang="en-US" dirty="0"/>
          </a:p>
          <a:p>
            <a:r>
              <a:rPr lang="en-US" sz="2800" dirty="0"/>
              <a:t>Commercial organic fertilizers</a:t>
            </a:r>
          </a:p>
          <a:p>
            <a:pPr marL="0" indent="0">
              <a:buNone/>
            </a:pPr>
            <a:endParaRPr lang="en-US" sz="2800" dirty="0"/>
          </a:p>
          <a:p>
            <a:r>
              <a:rPr lang="en-US" sz="2800" dirty="0"/>
              <a:t>Animal manures</a:t>
            </a:r>
          </a:p>
          <a:p>
            <a:endParaRPr lang="en-US" sz="2800" dirty="0"/>
          </a:p>
          <a:p>
            <a:r>
              <a:rPr lang="en-US" sz="2800" dirty="0"/>
              <a:t>Seaweed (kelp)</a:t>
            </a:r>
          </a:p>
          <a:p>
            <a:endParaRPr lang="en-US" sz="2800" dirty="0"/>
          </a:p>
          <a:p>
            <a:r>
              <a:rPr lang="en-US" sz="2800" dirty="0"/>
              <a:t>Fish meal or emulsion</a:t>
            </a:r>
          </a:p>
          <a:p>
            <a:endParaRPr lang="en-US" sz="2800" dirty="0"/>
          </a:p>
          <a:p>
            <a:r>
              <a:rPr lang="en-US" sz="2800" dirty="0"/>
              <a:t>Soybean meal</a:t>
            </a:r>
          </a:p>
          <a:p>
            <a:endParaRPr lang="en-US" sz="2800" dirty="0"/>
          </a:p>
          <a:p>
            <a:r>
              <a:rPr lang="en-US" sz="2800" dirty="0"/>
              <a:t>Alfalfa pellets</a:t>
            </a:r>
          </a:p>
          <a:p>
            <a:endParaRPr lang="en-US" sz="2800" dirty="0"/>
          </a:p>
          <a:p>
            <a:r>
              <a:rPr lang="en-US" sz="2800" dirty="0"/>
              <a:t>Bone and blood meal</a:t>
            </a:r>
          </a:p>
        </p:txBody>
      </p:sp>
    </p:spTree>
    <p:extLst>
      <p:ext uri="{BB962C8B-B14F-4D97-AF65-F5344CB8AC3E}">
        <p14:creationId xmlns:p14="http://schemas.microsoft.com/office/powerpoint/2010/main" val="3876202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Synthetic Fertilizers</a:t>
            </a:r>
          </a:p>
        </p:txBody>
      </p:sp>
      <p:sp>
        <p:nvSpPr>
          <p:cNvPr id="3" name="Text Placeholder 2"/>
          <p:cNvSpPr>
            <a:spLocks noGrp="1"/>
          </p:cNvSpPr>
          <p:nvPr>
            <p:ph type="body" idx="1"/>
          </p:nvPr>
        </p:nvSpPr>
        <p:spPr/>
        <p:txBody>
          <a:bodyPr>
            <a:normAutofit fontScale="92500" lnSpcReduction="10000"/>
          </a:bodyPr>
          <a:lstStyle/>
          <a:p>
            <a:r>
              <a:rPr lang="en-US" dirty="0"/>
              <a:t>Fast-acting</a:t>
            </a:r>
          </a:p>
          <a:p>
            <a:endParaRPr lang="en-US" dirty="0"/>
          </a:p>
          <a:p>
            <a:r>
              <a:rPr lang="en-US" dirty="0"/>
              <a:t>Often less expensive</a:t>
            </a:r>
          </a:p>
          <a:p>
            <a:endParaRPr lang="en-US" dirty="0"/>
          </a:p>
          <a:p>
            <a:r>
              <a:rPr lang="en-US" dirty="0"/>
              <a:t>Can be hazardous to plants or soil if used incorrectly or too much</a:t>
            </a:r>
          </a:p>
          <a:p>
            <a:pPr marL="0" indent="0">
              <a:buNone/>
            </a:pPr>
            <a:endParaRPr lang="en-US" dirty="0"/>
          </a:p>
          <a:p>
            <a:r>
              <a:rPr lang="en-US" dirty="0"/>
              <a:t>Key:  Use according to the </a:t>
            </a:r>
            <a:r>
              <a:rPr lang="en-US" u="sng" dirty="0"/>
              <a:t>direction</a:t>
            </a:r>
            <a:r>
              <a:rPr lang="en-US" dirty="0"/>
              <a:t> on the bag/box and in </a:t>
            </a:r>
            <a:r>
              <a:rPr lang="en-US" u="sng" dirty="0"/>
              <a:t>moderation</a:t>
            </a:r>
            <a:r>
              <a:rPr lang="en-US" dirty="0"/>
              <a:t> to avoid environmental pollution due to overuse</a:t>
            </a:r>
            <a:r>
              <a:rPr lang="en-US" sz="4000" dirty="0"/>
              <a:t>.</a:t>
            </a:r>
          </a:p>
        </p:txBody>
      </p:sp>
    </p:spTree>
    <p:extLst>
      <p:ext uri="{BB962C8B-B14F-4D97-AF65-F5344CB8AC3E}">
        <p14:creationId xmlns:p14="http://schemas.microsoft.com/office/powerpoint/2010/main" val="2323638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a:spLocks noGrp="1"/>
          </p:cNvSpPr>
          <p:nvPr>
            <p:ph type="title"/>
          </p:nvPr>
        </p:nvSpPr>
        <p:spPr>
          <a:xfrm>
            <a:off x="0" y="61555"/>
            <a:ext cx="9144000" cy="800189"/>
          </a:xfrm>
          <a:prstGeom prst="rect">
            <a:avLst/>
          </a:prstGeom>
          <a:noFill/>
          <a:ln>
            <a:noFill/>
          </a:ln>
        </p:spPr>
        <p:txBody>
          <a:bodyPr wrap="square" lIns="91425" tIns="91425" rIns="91425" bIns="91425" anchor="b" anchorCtr="0">
            <a:spAutoFit/>
          </a:bodyPr>
          <a:lstStyle/>
          <a:p>
            <a:pPr algn="ctr"/>
            <a:r>
              <a:rPr lang="en-US" sz="4000" dirty="0">
                <a:solidFill>
                  <a:schemeClr val="tx2"/>
                </a:solidFill>
              </a:rPr>
              <a:t>W</a:t>
            </a:r>
            <a:r>
              <a:rPr sz="4000" dirty="0">
                <a:solidFill>
                  <a:schemeClr val="tx2"/>
                </a:solidFill>
              </a:rPr>
              <a:t>ays to </a:t>
            </a:r>
            <a:r>
              <a:rPr lang="en-US" sz="4000" dirty="0">
                <a:solidFill>
                  <a:schemeClr val="tx2"/>
                </a:solidFill>
              </a:rPr>
              <a:t>F</a:t>
            </a:r>
            <a:r>
              <a:rPr sz="4000" dirty="0">
                <a:solidFill>
                  <a:schemeClr val="tx2"/>
                </a:solidFill>
              </a:rPr>
              <a:t>ertilize</a:t>
            </a:r>
          </a:p>
        </p:txBody>
      </p:sp>
      <p:sp>
        <p:nvSpPr>
          <p:cNvPr id="264" name="Shape 264"/>
          <p:cNvSpPr>
            <a:spLocks noGrp="1"/>
          </p:cNvSpPr>
          <p:nvPr>
            <p:ph type="body" idx="1"/>
          </p:nvPr>
        </p:nvSpPr>
        <p:spPr>
          <a:xfrm>
            <a:off x="0" y="914400"/>
            <a:ext cx="9144000" cy="5010572"/>
          </a:xfrm>
          <a:prstGeom prst="rect">
            <a:avLst/>
          </a:prstGeom>
          <a:noFill/>
          <a:ln>
            <a:noFill/>
          </a:ln>
        </p:spPr>
        <p:txBody>
          <a:bodyPr wrap="square" lIns="91425" tIns="91425" rIns="91425" bIns="91425" anchor="t" anchorCtr="0">
            <a:spAutoFit/>
          </a:bodyPr>
          <a:lstStyle/>
          <a:p>
            <a:pPr lvl="0"/>
            <a:r>
              <a:rPr lang="en-US" sz="2800" u="sng" dirty="0">
                <a:latin typeface="Arial" pitchFamily="34" charset="0"/>
                <a:cs typeface="Arial" pitchFamily="34" charset="0"/>
              </a:rPr>
              <a:t>Add to soil </a:t>
            </a:r>
            <a:r>
              <a:rPr lang="en-US" sz="2800" dirty="0">
                <a:latin typeface="Arial" pitchFamily="34" charset="0"/>
                <a:cs typeface="Arial" pitchFamily="34" charset="0"/>
              </a:rPr>
              <a:t>before planting (slow release forms are an option)</a:t>
            </a:r>
          </a:p>
          <a:p>
            <a:pPr lvl="0"/>
            <a:endParaRPr lang="en-US" sz="2800" dirty="0">
              <a:latin typeface="Arial" pitchFamily="34" charset="0"/>
              <a:cs typeface="Arial" pitchFamily="34" charset="0"/>
            </a:endParaRPr>
          </a:p>
          <a:p>
            <a:pPr lvl="0"/>
            <a:r>
              <a:rPr sz="2800" u="sng" dirty="0">
                <a:latin typeface="Arial" pitchFamily="34" charset="0"/>
                <a:cs typeface="Arial" pitchFamily="34" charset="0"/>
              </a:rPr>
              <a:t>Foliar feed</a:t>
            </a:r>
            <a:r>
              <a:rPr sz="2800" dirty="0">
                <a:latin typeface="Arial" pitchFamily="34" charset="0"/>
                <a:cs typeface="Arial" pitchFamily="34" charset="0"/>
              </a:rPr>
              <a:t>: spray a mist solution to be </a:t>
            </a:r>
            <a:r>
              <a:rPr lang="en-US" sz="2800" dirty="0">
                <a:latin typeface="Arial" pitchFamily="34" charset="0"/>
                <a:cs typeface="Arial" pitchFamily="34" charset="0"/>
              </a:rPr>
              <a:t>			  </a:t>
            </a:r>
            <a:r>
              <a:rPr sz="2800" dirty="0">
                <a:latin typeface="Arial" pitchFamily="34" charset="0"/>
                <a:cs typeface="Arial" pitchFamily="34" charset="0"/>
              </a:rPr>
              <a:t>absorbed by osmosis</a:t>
            </a:r>
            <a:r>
              <a:rPr lang="en-US" sz="2800" dirty="0">
                <a:latin typeface="Arial" pitchFamily="34" charset="0"/>
                <a:cs typeface="Arial" pitchFamily="34" charset="0"/>
              </a:rPr>
              <a:t>.</a:t>
            </a:r>
          </a:p>
          <a:p>
            <a:pPr lvl="0"/>
            <a:endParaRPr lang="en-US" sz="2800" dirty="0">
              <a:latin typeface="Arial" pitchFamily="34" charset="0"/>
              <a:cs typeface="Arial" pitchFamily="34" charset="0"/>
            </a:endParaRPr>
          </a:p>
          <a:p>
            <a:pPr lvl="0" rtl="0"/>
            <a:r>
              <a:rPr sz="2800" u="sng" dirty="0">
                <a:latin typeface="Arial" pitchFamily="34" charset="0"/>
                <a:cs typeface="Arial" pitchFamily="34" charset="0"/>
              </a:rPr>
              <a:t>Liquid</a:t>
            </a:r>
            <a:r>
              <a:rPr sz="2800" dirty="0">
                <a:latin typeface="Arial" pitchFamily="34" charset="0"/>
                <a:cs typeface="Arial" pitchFamily="34" charset="0"/>
              </a:rPr>
              <a:t> solutions:  Watering can</a:t>
            </a:r>
            <a:endParaRPr lang="en-US" sz="2800" dirty="0">
              <a:latin typeface="Arial" pitchFamily="34" charset="0"/>
              <a:cs typeface="Arial" pitchFamily="34" charset="0"/>
            </a:endParaRPr>
          </a:p>
          <a:p>
            <a:pPr marL="0" lvl="0" indent="0" rtl="0">
              <a:buNone/>
            </a:pPr>
            <a:endParaRPr lang="en-US" sz="2800" dirty="0">
              <a:latin typeface="Arial" pitchFamily="34" charset="0"/>
              <a:cs typeface="Arial" pitchFamily="34" charset="0"/>
            </a:endParaRPr>
          </a:p>
          <a:p>
            <a:pPr lvl="0" rtl="0"/>
            <a:r>
              <a:rPr lang="en-US" sz="2800" dirty="0">
                <a:latin typeface="Arial" pitchFamily="34" charset="0"/>
                <a:cs typeface="Arial" pitchFamily="34" charset="0"/>
              </a:rPr>
              <a:t>“</a:t>
            </a:r>
            <a:r>
              <a:rPr lang="en-US" sz="2800" u="sng" dirty="0">
                <a:latin typeface="Arial" pitchFamily="34" charset="0"/>
                <a:cs typeface="Arial" pitchFamily="34" charset="0"/>
              </a:rPr>
              <a:t>Side-dress</a:t>
            </a:r>
            <a:r>
              <a:rPr lang="en-US" sz="2800" dirty="0">
                <a:latin typeface="Arial" pitchFamily="34" charset="0"/>
                <a:cs typeface="Arial" pitchFamily="34" charset="0"/>
              </a:rPr>
              <a:t>” by working a granular fertilizer into top inch of soil near plant roots and water in well.</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0613372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When Do I Plant?</a:t>
            </a:r>
          </a:p>
        </p:txBody>
      </p:sp>
      <p:sp>
        <p:nvSpPr>
          <p:cNvPr id="3" name="Content Placeholder 2"/>
          <p:cNvSpPr>
            <a:spLocks noGrp="1"/>
          </p:cNvSpPr>
          <p:nvPr>
            <p:ph idx="1"/>
          </p:nvPr>
        </p:nvSpPr>
        <p:spPr/>
        <p:txBody>
          <a:bodyPr>
            <a:normAutofit fontScale="92500"/>
          </a:bodyPr>
          <a:lstStyle/>
          <a:p>
            <a:r>
              <a:rPr lang="en-US" sz="4400" dirty="0"/>
              <a:t>Cool season vs warm season plants</a:t>
            </a:r>
          </a:p>
          <a:p>
            <a:endParaRPr lang="en-US" sz="4400" dirty="0"/>
          </a:p>
          <a:p>
            <a:r>
              <a:rPr lang="en-US" sz="4400" dirty="0"/>
              <a:t>Our climate considerations for spring and fall</a:t>
            </a:r>
          </a:p>
          <a:p>
            <a:pPr marL="0" indent="0">
              <a:buNone/>
            </a:pPr>
            <a:endParaRPr lang="en-US" sz="4400" dirty="0"/>
          </a:p>
          <a:p>
            <a:r>
              <a:rPr lang="en-US" sz="4400" dirty="0"/>
              <a:t>Use a reliable resource</a:t>
            </a:r>
          </a:p>
          <a:p>
            <a:pPr marL="0" indent="0">
              <a:buNone/>
            </a:pPr>
            <a:endParaRPr lang="en-US" sz="4400" dirty="0"/>
          </a:p>
        </p:txBody>
      </p:sp>
    </p:spTree>
    <p:extLst>
      <p:ext uri="{BB962C8B-B14F-4D97-AF65-F5344CB8AC3E}">
        <p14:creationId xmlns:p14="http://schemas.microsoft.com/office/powerpoint/2010/main" val="3794915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Cool Season Crops</a:t>
            </a:r>
          </a:p>
        </p:txBody>
      </p:sp>
      <p:sp>
        <p:nvSpPr>
          <p:cNvPr id="3" name="Content Placeholder 2"/>
          <p:cNvSpPr>
            <a:spLocks noGrp="1"/>
          </p:cNvSpPr>
          <p:nvPr>
            <p:ph idx="1"/>
          </p:nvPr>
        </p:nvSpPr>
        <p:spPr/>
        <p:txBody>
          <a:bodyPr>
            <a:normAutofit/>
          </a:bodyPr>
          <a:lstStyle/>
          <a:p>
            <a:r>
              <a:rPr lang="en-US" sz="3600" dirty="0"/>
              <a:t>Grow best in day time temperature range of 55 to 75 degrees Fahrenheit</a:t>
            </a:r>
          </a:p>
          <a:p>
            <a:endParaRPr lang="en-US" sz="3600" dirty="0"/>
          </a:p>
          <a:p>
            <a:r>
              <a:rPr lang="en-US" sz="3600" dirty="0"/>
              <a:t>Tolerate some amount of short-term freezing (frost tolerant)</a:t>
            </a:r>
          </a:p>
        </p:txBody>
      </p:sp>
    </p:spTree>
    <p:extLst>
      <p:ext uri="{BB962C8B-B14F-4D97-AF65-F5344CB8AC3E}">
        <p14:creationId xmlns:p14="http://schemas.microsoft.com/office/powerpoint/2010/main" val="3674449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Warm Season Crops</a:t>
            </a:r>
          </a:p>
        </p:txBody>
      </p:sp>
      <p:sp>
        <p:nvSpPr>
          <p:cNvPr id="3" name="Content Placeholder 2"/>
          <p:cNvSpPr>
            <a:spLocks noGrp="1"/>
          </p:cNvSpPr>
          <p:nvPr>
            <p:ph idx="1"/>
          </p:nvPr>
        </p:nvSpPr>
        <p:spPr/>
        <p:txBody>
          <a:bodyPr>
            <a:normAutofit/>
          </a:bodyPr>
          <a:lstStyle/>
          <a:p>
            <a:endParaRPr lang="en-US" sz="4400" dirty="0"/>
          </a:p>
          <a:p>
            <a:r>
              <a:rPr lang="en-US" sz="4400" dirty="0"/>
              <a:t>Grow best at 65 to 95 degrees Fahrenheit</a:t>
            </a:r>
          </a:p>
          <a:p>
            <a:endParaRPr lang="en-US" sz="4400" dirty="0"/>
          </a:p>
          <a:p>
            <a:r>
              <a:rPr lang="en-US" sz="4400" dirty="0"/>
              <a:t>Are injured or killed by frost</a:t>
            </a:r>
          </a:p>
        </p:txBody>
      </p:sp>
    </p:spTree>
    <p:extLst>
      <p:ext uri="{BB962C8B-B14F-4D97-AF65-F5344CB8AC3E}">
        <p14:creationId xmlns:p14="http://schemas.microsoft.com/office/powerpoint/2010/main" val="221630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t\Documents\Master Gardeners\Average Napa temperatu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40438"/>
            <a:ext cx="5625621" cy="729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5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3400"/>
            <a:ext cx="5715000" cy="1447800"/>
          </a:xfrm>
          <a:solidFill>
            <a:srgbClr val="58C8AD"/>
          </a:solidFill>
        </p:spPr>
        <p:txBody>
          <a:bodyPr/>
          <a:lstStyle/>
          <a:p>
            <a:r>
              <a:rPr lang="en-US" b="1" dirty="0"/>
              <a:t>IRRIGATION, VEGGIES &amp; YOU</a:t>
            </a:r>
          </a:p>
        </p:txBody>
      </p:sp>
      <p:sp>
        <p:nvSpPr>
          <p:cNvPr id="3" name="Subtitle 2"/>
          <p:cNvSpPr>
            <a:spLocks noGrp="1"/>
          </p:cNvSpPr>
          <p:nvPr>
            <p:ph type="subTitle" idx="1"/>
          </p:nvPr>
        </p:nvSpPr>
        <p:spPr>
          <a:xfrm>
            <a:off x="1143000" y="2590800"/>
            <a:ext cx="6858000" cy="1143000"/>
          </a:xfrm>
        </p:spPr>
        <p:txBody>
          <a:bodyPr/>
          <a:lstStyle/>
          <a:p>
            <a:r>
              <a:rPr lang="en-US" b="1" dirty="0">
                <a:solidFill>
                  <a:srgbClr val="FF0000"/>
                </a:solidFill>
              </a:rPr>
              <a:t>Water needs depend on many factors</a:t>
            </a:r>
          </a:p>
        </p:txBody>
      </p:sp>
      <p:sp>
        <p:nvSpPr>
          <p:cNvPr id="5" name="TextBox 4"/>
          <p:cNvSpPr txBox="1"/>
          <p:nvPr/>
        </p:nvSpPr>
        <p:spPr>
          <a:xfrm>
            <a:off x="1447800" y="3276600"/>
            <a:ext cx="6324600" cy="3108543"/>
          </a:xfrm>
          <a:prstGeom prst="rect">
            <a:avLst/>
          </a:prstGeom>
          <a:noFill/>
        </p:spPr>
        <p:txBody>
          <a:bodyPr wrap="square" rtlCol="0">
            <a:spAutoFit/>
          </a:bodyPr>
          <a:lstStyle/>
          <a:p>
            <a:r>
              <a:rPr lang="en-US" sz="2800" b="1" dirty="0"/>
              <a:t>Soil Condition (sandy, clay, loam)</a:t>
            </a:r>
          </a:p>
          <a:p>
            <a:endParaRPr lang="en-US" sz="2800" b="1" dirty="0"/>
          </a:p>
          <a:p>
            <a:r>
              <a:rPr lang="en-US" sz="2800" b="1" dirty="0"/>
              <a:t>Weather and wind</a:t>
            </a:r>
          </a:p>
          <a:p>
            <a:endParaRPr lang="en-US" sz="2800" b="1" dirty="0"/>
          </a:p>
          <a:p>
            <a:r>
              <a:rPr lang="en-US" sz="2800" b="1" dirty="0"/>
              <a:t>Ambient temperature </a:t>
            </a:r>
          </a:p>
          <a:p>
            <a:endParaRPr lang="en-US" sz="2800" b="1" dirty="0"/>
          </a:p>
          <a:p>
            <a:r>
              <a:rPr lang="en-US" sz="2800" b="1" dirty="0"/>
              <a:t>Type of vegetable </a:t>
            </a:r>
          </a:p>
        </p:txBody>
      </p:sp>
      <p:pic>
        <p:nvPicPr>
          <p:cNvPr id="7" name="yui_3_5_1_4_1424481283308_1399" descr="http://www.harveysalt.com/spigot.jpg"/>
          <p:cNvPicPr/>
          <p:nvPr/>
        </p:nvPicPr>
        <p:blipFill>
          <a:blip r:embed="rId3" cstate="print"/>
          <a:srcRect/>
          <a:stretch>
            <a:fillRect/>
          </a:stretch>
        </p:blipFill>
        <p:spPr bwMode="auto">
          <a:xfrm>
            <a:off x="1143000" y="152400"/>
            <a:ext cx="1560195" cy="2499475"/>
          </a:xfrm>
          <a:prstGeom prst="rect">
            <a:avLst/>
          </a:prstGeom>
          <a:noFill/>
          <a:ln w="9525">
            <a:noFill/>
            <a:miter lim="800000"/>
            <a:headEnd/>
            <a:tailEnd/>
          </a:ln>
        </p:spPr>
      </p:pic>
    </p:spTree>
    <p:extLst>
      <p:ext uri="{BB962C8B-B14F-4D97-AF65-F5344CB8AC3E}">
        <p14:creationId xmlns:p14="http://schemas.microsoft.com/office/powerpoint/2010/main" val="346934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Advertisement </a:t>
            </a:r>
          </a:p>
        </p:txBody>
      </p:sp>
      <p:pic>
        <p:nvPicPr>
          <p:cNvPr id="5" name="Content Placeholder 4" descr="MG 20 year Logo.jpg"/>
          <p:cNvPicPr>
            <a:picLocks noGrp="1" noChangeAspect="1"/>
          </p:cNvPicPr>
          <p:nvPr>
            <p:ph idx="1"/>
          </p:nvPr>
        </p:nvPicPr>
        <p:blipFill>
          <a:blip r:embed="rId3" cstate="print"/>
          <a:stretch>
            <a:fillRect/>
          </a:stretch>
        </p:blipFill>
        <p:spPr>
          <a:xfrm>
            <a:off x="1524000" y="1295400"/>
            <a:ext cx="3886200" cy="1654013"/>
          </a:xfrm>
        </p:spPr>
      </p:pic>
      <p:sp>
        <p:nvSpPr>
          <p:cNvPr id="4" name="Slide Number Placeholder 3"/>
          <p:cNvSpPr>
            <a:spLocks noGrp="1"/>
          </p:cNvSpPr>
          <p:nvPr>
            <p:ph type="sldNum" sz="quarter" idx="10"/>
          </p:nvPr>
        </p:nvSpPr>
        <p:spPr/>
        <p:txBody>
          <a:bodyPr/>
          <a:lstStyle/>
          <a:p>
            <a:fld id="{5BF1BF7E-5D57-4739-AD0F-6C386FF70381}" type="slidenum">
              <a:rPr lang="en-US" smtClean="0"/>
              <a:pPr/>
              <a:t>3</a:t>
            </a:fld>
            <a:endParaRPr lang="en-US"/>
          </a:p>
        </p:txBody>
      </p:sp>
      <p:sp>
        <p:nvSpPr>
          <p:cNvPr id="6" name="TextBox 5"/>
          <p:cNvSpPr txBox="1"/>
          <p:nvPr/>
        </p:nvSpPr>
        <p:spPr>
          <a:xfrm>
            <a:off x="914400" y="3200400"/>
            <a:ext cx="7620000" cy="2677656"/>
          </a:xfrm>
          <a:prstGeom prst="rect">
            <a:avLst/>
          </a:prstGeom>
          <a:noFill/>
        </p:spPr>
        <p:txBody>
          <a:bodyPr wrap="square" rtlCol="0">
            <a:spAutoFit/>
          </a:bodyPr>
          <a:lstStyle/>
          <a:p>
            <a:pPr>
              <a:buFont typeface="Arial" pitchFamily="34" charset="0"/>
              <a:buChar char="•"/>
            </a:pPr>
            <a:r>
              <a:rPr lang="en-US" dirty="0"/>
              <a:t> </a:t>
            </a:r>
            <a:r>
              <a:rPr lang="en-US" b="1" dirty="0">
                <a:latin typeface="+mn-lt"/>
              </a:rPr>
              <a:t>UC Cooperative Extension Trained Volunteers</a:t>
            </a:r>
          </a:p>
          <a:p>
            <a:r>
              <a:rPr lang="en-US" b="1" dirty="0">
                <a:latin typeface="+mn-lt"/>
              </a:rPr>
              <a:t> </a:t>
            </a:r>
          </a:p>
          <a:p>
            <a:pPr>
              <a:buFont typeface="Arial" pitchFamily="34" charset="0"/>
              <a:buChar char="•"/>
            </a:pPr>
            <a:r>
              <a:rPr lang="en-US" b="1" dirty="0">
                <a:latin typeface="+mn-lt"/>
              </a:rPr>
              <a:t> Help Desk</a:t>
            </a:r>
          </a:p>
          <a:p>
            <a:pPr>
              <a:buFont typeface="Arial" pitchFamily="34" charset="0"/>
              <a:buChar char="•"/>
            </a:pPr>
            <a:endParaRPr lang="en-US" b="1" dirty="0">
              <a:latin typeface="+mn-lt"/>
            </a:endParaRPr>
          </a:p>
          <a:p>
            <a:pPr>
              <a:buFont typeface="Arial" pitchFamily="34" charset="0"/>
              <a:buChar char="•"/>
            </a:pPr>
            <a:r>
              <a:rPr lang="en-US" b="1" dirty="0">
                <a:latin typeface="+mn-lt"/>
              </a:rPr>
              <a:t>Public Workshops</a:t>
            </a:r>
          </a:p>
          <a:p>
            <a:pPr>
              <a:buFont typeface="Arial" pitchFamily="34" charset="0"/>
              <a:buChar char="•"/>
            </a:pPr>
            <a:endParaRPr lang="en-US" b="1" dirty="0">
              <a:latin typeface="+mn-lt"/>
            </a:endParaRPr>
          </a:p>
          <a:p>
            <a:pPr>
              <a:buFont typeface="Arial" pitchFamily="34" charset="0"/>
              <a:buChar char="•"/>
            </a:pPr>
            <a:r>
              <a:rPr lang="en-US" b="1" dirty="0">
                <a:latin typeface="+mn-lt"/>
              </a:rPr>
              <a:t>Public Speakers</a:t>
            </a:r>
          </a:p>
        </p:txBody>
      </p:sp>
      <p:pic>
        <p:nvPicPr>
          <p:cNvPr id="8" name="Picture 7" descr="http://vegetablemdonline.ppath.cornell.edu/Images/VegeBabies.jpg"/>
          <p:cNvPicPr/>
          <p:nvPr/>
        </p:nvPicPr>
        <p:blipFill>
          <a:blip r:embed="rId4" cstate="print"/>
          <a:srcRect/>
          <a:stretch>
            <a:fillRect/>
          </a:stretch>
        </p:blipFill>
        <p:spPr bwMode="auto">
          <a:xfrm>
            <a:off x="4648200" y="3962400"/>
            <a:ext cx="3355622" cy="2209800"/>
          </a:xfrm>
          <a:prstGeom prst="rect">
            <a:avLst/>
          </a:prstGeom>
          <a:noFill/>
          <a:ln w="9525">
            <a:noFill/>
            <a:miter lim="800000"/>
            <a:headEnd/>
            <a:tailEnd/>
          </a:ln>
        </p:spPr>
      </p:pic>
    </p:spTree>
    <p:extLst>
      <p:ext uri="{BB962C8B-B14F-4D97-AF65-F5344CB8AC3E}">
        <p14:creationId xmlns:p14="http://schemas.microsoft.com/office/powerpoint/2010/main" val="2749681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23875"/>
            <a:ext cx="6248400" cy="1143000"/>
          </a:xfrm>
          <a:solidFill>
            <a:schemeClr val="tx2">
              <a:lumMod val="40000"/>
              <a:lumOff val="60000"/>
            </a:schemeClr>
          </a:solidFill>
        </p:spPr>
        <p:txBody>
          <a:bodyPr>
            <a:normAutofit/>
          </a:bodyPr>
          <a:lstStyle/>
          <a:p>
            <a:r>
              <a:rPr lang="en-US" b="1" dirty="0"/>
              <a:t>More Rain Coming?</a:t>
            </a:r>
          </a:p>
        </p:txBody>
      </p:sp>
      <p:sp>
        <p:nvSpPr>
          <p:cNvPr id="6" name="Content Placeholder 5"/>
          <p:cNvSpPr>
            <a:spLocks noGrp="1"/>
          </p:cNvSpPr>
          <p:nvPr>
            <p:ph idx="1"/>
          </p:nvPr>
        </p:nvSpPr>
        <p:spPr>
          <a:xfrm>
            <a:off x="1524000" y="2209800"/>
            <a:ext cx="5867400" cy="4343400"/>
          </a:xfrm>
        </p:spPr>
        <p:txBody>
          <a:bodyPr/>
          <a:lstStyle/>
          <a:p>
            <a:pPr>
              <a:buNone/>
            </a:pPr>
            <a:r>
              <a:rPr lang="en-US" dirty="0"/>
              <a:t>   </a:t>
            </a:r>
          </a:p>
        </p:txBody>
      </p:sp>
      <p:sp>
        <p:nvSpPr>
          <p:cNvPr id="7" name="TextBox 6"/>
          <p:cNvSpPr txBox="1"/>
          <p:nvPr/>
        </p:nvSpPr>
        <p:spPr>
          <a:xfrm>
            <a:off x="685800" y="2234306"/>
            <a:ext cx="7924800" cy="2123658"/>
          </a:xfrm>
          <a:prstGeom prst="rect">
            <a:avLst/>
          </a:prstGeom>
          <a:noFill/>
        </p:spPr>
        <p:txBody>
          <a:bodyPr wrap="square" rtlCol="0">
            <a:spAutoFit/>
          </a:bodyPr>
          <a:lstStyle/>
          <a:p>
            <a:r>
              <a:rPr lang="en-US" sz="4400" b="1" dirty="0"/>
              <a:t>Don’t count on it: </a:t>
            </a:r>
            <a:r>
              <a:rPr lang="en-US" sz="4400" dirty="0"/>
              <a:t>Plan your garden and watering methods accordingly</a:t>
            </a:r>
          </a:p>
        </p:txBody>
      </p:sp>
      <p:sp>
        <p:nvSpPr>
          <p:cNvPr id="8" name="TextBox 7"/>
          <p:cNvSpPr txBox="1"/>
          <p:nvPr/>
        </p:nvSpPr>
        <p:spPr>
          <a:xfrm>
            <a:off x="4191000" y="4876800"/>
            <a:ext cx="3886200" cy="369332"/>
          </a:xfrm>
          <a:prstGeom prst="rect">
            <a:avLst/>
          </a:prstGeom>
          <a:noFill/>
        </p:spPr>
        <p:txBody>
          <a:bodyPr wrap="square" rtlCol="0">
            <a:spAutoFit/>
          </a:bodyPr>
          <a:lstStyle/>
          <a:p>
            <a:endParaRPr lang="en-US" dirty="0"/>
          </a:p>
        </p:txBody>
      </p:sp>
      <p:pic>
        <p:nvPicPr>
          <p:cNvPr id="1026" name="Picture 2" descr="Autumn Rai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503856"/>
            <a:ext cx="22193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8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Over Head Sprinklers?</a:t>
            </a:r>
          </a:p>
        </p:txBody>
      </p:sp>
      <p:sp>
        <p:nvSpPr>
          <p:cNvPr id="5" name="TextBox 4"/>
          <p:cNvSpPr txBox="1"/>
          <p:nvPr/>
        </p:nvSpPr>
        <p:spPr>
          <a:xfrm>
            <a:off x="838200" y="5638800"/>
            <a:ext cx="6477000" cy="830997"/>
          </a:xfrm>
          <a:prstGeom prst="rect">
            <a:avLst/>
          </a:prstGeom>
          <a:noFill/>
        </p:spPr>
        <p:txBody>
          <a:bodyPr wrap="square" rtlCol="0">
            <a:spAutoFit/>
          </a:bodyPr>
          <a:lstStyle/>
          <a:p>
            <a:pPr algn="ctr"/>
            <a:r>
              <a:rPr lang="en-US" sz="2400" b="1" dirty="0"/>
              <a:t>Low labor time, BUT need to water a long time to get deep into roots; water loss to evaporation</a:t>
            </a:r>
          </a:p>
        </p:txBody>
      </p:sp>
      <p:pic>
        <p:nvPicPr>
          <p:cNvPr id="6" name="yui_3_5_1_4_1425509496387_1969" descr="http://3.bp.blogspot.com/-hftfyfExdg4/TzYzibR3HjI/AAAAAAAAIMo/_JV1PyM6jQA/s1600/IMG_6005+WATER+BLOG.jpg"/>
          <p:cNvPicPr>
            <a:picLocks noGrp="1"/>
          </p:cNvPicPr>
          <p:nvPr>
            <p:ph idx="1"/>
          </p:nvPr>
        </p:nvPicPr>
        <p:blipFill>
          <a:blip r:embed="rId3" cstate="print"/>
          <a:srcRect/>
          <a:stretch>
            <a:fillRect/>
          </a:stretch>
        </p:blipFill>
        <p:spPr bwMode="auto">
          <a:xfrm>
            <a:off x="457200" y="1524000"/>
            <a:ext cx="3657600" cy="2895600"/>
          </a:xfrm>
          <a:prstGeom prst="rect">
            <a:avLst/>
          </a:prstGeom>
          <a:noFill/>
          <a:ln w="9525">
            <a:noFill/>
            <a:miter lim="800000"/>
            <a:headEnd/>
            <a:tailEnd/>
          </a:ln>
        </p:spPr>
      </p:pic>
      <p:pic>
        <p:nvPicPr>
          <p:cNvPr id="7" name="yui_3_5_1_4_1425509496387_2089" descr="http://www.vegetable-gardening-online.com/images/watering-large-garden.jpg"/>
          <p:cNvPicPr/>
          <p:nvPr/>
        </p:nvPicPr>
        <p:blipFill>
          <a:blip r:embed="rId4" cstate="print"/>
          <a:srcRect/>
          <a:stretch>
            <a:fillRect/>
          </a:stretch>
        </p:blipFill>
        <p:spPr bwMode="auto">
          <a:xfrm>
            <a:off x="4267200" y="2362200"/>
            <a:ext cx="4484370" cy="33528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Hand Water?</a:t>
            </a:r>
          </a:p>
        </p:txBody>
      </p:sp>
      <p:sp>
        <p:nvSpPr>
          <p:cNvPr id="6" name="TextBox 5"/>
          <p:cNvSpPr txBox="1"/>
          <p:nvPr/>
        </p:nvSpPr>
        <p:spPr>
          <a:xfrm>
            <a:off x="1143000" y="5257800"/>
            <a:ext cx="6553200" cy="830997"/>
          </a:xfrm>
          <a:prstGeom prst="rect">
            <a:avLst/>
          </a:prstGeom>
          <a:noFill/>
        </p:spPr>
        <p:txBody>
          <a:bodyPr wrap="square" rtlCol="0">
            <a:spAutoFit/>
          </a:bodyPr>
          <a:lstStyle/>
          <a:p>
            <a:r>
              <a:rPr lang="en-US" sz="2400" b="1" dirty="0"/>
              <a:t>Labor intensive; Unlikely to get to roots. Need to get down to base of plant. Water evaporation  </a:t>
            </a:r>
          </a:p>
        </p:txBody>
      </p:sp>
      <p:pic>
        <p:nvPicPr>
          <p:cNvPr id="7" name="yui_3_5_1_4_1425510685622_1432" descr="http://4.bp.blogspot.com/-mKdC39DZne4/T-RAMWAlNnI/AAAAAAAAH0k/as8ixe2Zg6I/s1600/watering1.jpg"/>
          <p:cNvPicPr>
            <a:picLocks noGrp="1"/>
          </p:cNvPicPr>
          <p:nvPr>
            <p:ph idx="1"/>
          </p:nvPr>
        </p:nvPicPr>
        <p:blipFill>
          <a:blip r:embed="rId3" cstate="print"/>
          <a:srcRect/>
          <a:stretch>
            <a:fillRect/>
          </a:stretch>
        </p:blipFill>
        <p:spPr bwMode="auto">
          <a:xfrm>
            <a:off x="1981200" y="1828800"/>
            <a:ext cx="5105400" cy="3352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858000" cy="1143000"/>
          </a:xfrm>
          <a:solidFill>
            <a:schemeClr val="accent1">
              <a:lumMod val="40000"/>
              <a:lumOff val="60000"/>
            </a:schemeClr>
          </a:solidFill>
        </p:spPr>
        <p:txBody>
          <a:bodyPr/>
          <a:lstStyle/>
          <a:p>
            <a:r>
              <a:rPr lang="en-US" dirty="0"/>
              <a:t>Here’s the Right Way!</a:t>
            </a:r>
          </a:p>
        </p:txBody>
      </p:sp>
      <p:pic>
        <p:nvPicPr>
          <p:cNvPr id="4" name="Content Placeholder 3" descr="Photo by jaygooby under the Creative Commons Attribution License 2.0.Click To Enlarge"/>
          <p:cNvPicPr>
            <a:picLocks noGrp="1"/>
          </p:cNvPicPr>
          <p:nvPr>
            <p:ph idx="1"/>
          </p:nvPr>
        </p:nvPicPr>
        <p:blipFill>
          <a:blip r:embed="rId3" cstate="print"/>
          <a:srcRect/>
          <a:stretch>
            <a:fillRect/>
          </a:stretch>
        </p:blipFill>
        <p:spPr bwMode="auto">
          <a:xfrm>
            <a:off x="5029200" y="1981200"/>
            <a:ext cx="3352800" cy="3657600"/>
          </a:xfrm>
          <a:prstGeom prst="rect">
            <a:avLst/>
          </a:prstGeom>
          <a:noFill/>
          <a:ln w="9525">
            <a:noFill/>
            <a:miter lim="800000"/>
            <a:headEnd/>
            <a:tailEnd/>
          </a:ln>
        </p:spPr>
      </p:pic>
      <p:pic>
        <p:nvPicPr>
          <p:cNvPr id="5" name="ihover-img" descr="watering flowers in the morning which is the best time of day to water ..."/>
          <p:cNvPicPr/>
          <p:nvPr/>
        </p:nvPicPr>
        <p:blipFill>
          <a:blip r:embed="rId4" cstate="print"/>
          <a:srcRect/>
          <a:stretch>
            <a:fillRect/>
          </a:stretch>
        </p:blipFill>
        <p:spPr bwMode="auto">
          <a:xfrm>
            <a:off x="762000" y="2057400"/>
            <a:ext cx="3429000" cy="3467100"/>
          </a:xfrm>
          <a:prstGeom prst="rect">
            <a:avLst/>
          </a:prstGeom>
          <a:noFill/>
          <a:ln w="9525">
            <a:noFill/>
            <a:miter lim="800000"/>
            <a:headEnd/>
            <a:tailEnd/>
          </a:ln>
        </p:spPr>
      </p:pic>
      <p:sp>
        <p:nvSpPr>
          <p:cNvPr id="3" name="TextBox 2"/>
          <p:cNvSpPr txBox="1"/>
          <p:nvPr/>
        </p:nvSpPr>
        <p:spPr>
          <a:xfrm>
            <a:off x="2362200" y="5943600"/>
            <a:ext cx="4800600" cy="584775"/>
          </a:xfrm>
          <a:prstGeom prst="rect">
            <a:avLst/>
          </a:prstGeom>
          <a:noFill/>
        </p:spPr>
        <p:txBody>
          <a:bodyPr wrap="square" rtlCol="0">
            <a:spAutoFit/>
          </a:bodyPr>
          <a:lstStyle/>
          <a:p>
            <a:r>
              <a:rPr lang="en-US" sz="3200" dirty="0"/>
              <a:t>Get to the root of the issue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019800" cy="1143000"/>
          </a:xfrm>
          <a:solidFill>
            <a:schemeClr val="accent3">
              <a:lumMod val="40000"/>
              <a:lumOff val="60000"/>
            </a:schemeClr>
          </a:solidFill>
        </p:spPr>
        <p:txBody>
          <a:bodyPr/>
          <a:lstStyle/>
          <a:p>
            <a:r>
              <a:rPr lang="en-US" dirty="0"/>
              <a:t>Plan Before Planting</a:t>
            </a:r>
          </a:p>
        </p:txBody>
      </p:sp>
      <p:sp>
        <p:nvSpPr>
          <p:cNvPr id="3" name="Content Placeholder 2"/>
          <p:cNvSpPr>
            <a:spLocks noGrp="1"/>
          </p:cNvSpPr>
          <p:nvPr>
            <p:ph idx="1"/>
          </p:nvPr>
        </p:nvSpPr>
        <p:spPr>
          <a:xfrm>
            <a:off x="533400" y="1295400"/>
            <a:ext cx="8229600" cy="5029200"/>
          </a:xfrm>
        </p:spPr>
        <p:txBody>
          <a:bodyPr>
            <a:normAutofit lnSpcReduction="10000"/>
          </a:bodyPr>
          <a:lstStyle/>
          <a:p>
            <a:r>
              <a:rPr lang="en-US" dirty="0"/>
              <a:t>Lay out:  Blocks vs. long rows </a:t>
            </a:r>
          </a:p>
          <a:p>
            <a:endParaRPr lang="en-US" dirty="0"/>
          </a:p>
          <a:p>
            <a:endParaRPr lang="en-US" dirty="0"/>
          </a:p>
          <a:p>
            <a:endParaRPr lang="en-US" dirty="0"/>
          </a:p>
          <a:p>
            <a:endParaRPr lang="en-US" dirty="0"/>
          </a:p>
          <a:p>
            <a:pPr>
              <a:buNone/>
            </a:pPr>
            <a:endParaRPr lang="en-US" dirty="0"/>
          </a:p>
          <a:p>
            <a:r>
              <a:rPr lang="en-US" dirty="0"/>
              <a:t>Group plants by water needs </a:t>
            </a:r>
          </a:p>
          <a:p>
            <a:r>
              <a:rPr lang="en-US" b="1" dirty="0">
                <a:solidFill>
                  <a:srgbClr val="FF0000"/>
                </a:solidFill>
              </a:rPr>
              <a:t>Install drip systems with built in emitters </a:t>
            </a:r>
            <a:r>
              <a:rPr lang="en-US" b="1" u="sng" dirty="0">
                <a:solidFill>
                  <a:srgbClr val="FF0000"/>
                </a:solidFill>
              </a:rPr>
              <a:t>before</a:t>
            </a:r>
            <a:r>
              <a:rPr lang="en-US" b="1" dirty="0">
                <a:solidFill>
                  <a:srgbClr val="FF0000"/>
                </a:solidFill>
              </a:rPr>
              <a:t> planting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924" y="1981200"/>
            <a:ext cx="4953000" cy="24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62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US" dirty="0"/>
              <a:t>DRIP System By Zones</a:t>
            </a:r>
          </a:p>
        </p:txBody>
      </p:sp>
      <p:sp>
        <p:nvSpPr>
          <p:cNvPr id="3" name="Content Placeholder 2"/>
          <p:cNvSpPr>
            <a:spLocks noGrp="1"/>
          </p:cNvSpPr>
          <p:nvPr>
            <p:ph idx="1"/>
          </p:nvPr>
        </p:nvSpPr>
        <p:spPr/>
        <p:txBody>
          <a:bodyPr/>
          <a:lstStyle/>
          <a:p>
            <a:pPr>
              <a:buNone/>
            </a:pPr>
            <a:r>
              <a:rPr lang="en-US" dirty="0"/>
              <a:t> </a:t>
            </a:r>
          </a:p>
          <a:p>
            <a:endParaRPr lang="en-US" dirty="0"/>
          </a:p>
          <a:p>
            <a:pPr>
              <a:buNone/>
            </a:pPr>
            <a:endParaRPr lang="en-US" dirty="0"/>
          </a:p>
          <a:p>
            <a:endParaRPr lang="en-US" dirty="0"/>
          </a:p>
        </p:txBody>
      </p:sp>
      <p:pic>
        <p:nvPicPr>
          <p:cNvPr id="6" name="yui_3_5_1_4_1424379461973_5763" descr="http://www.agricultureguide.org/wp-content/uploads/drip_irrigation_model1.jpg"/>
          <p:cNvPicPr/>
          <p:nvPr/>
        </p:nvPicPr>
        <p:blipFill>
          <a:blip r:embed="rId3" cstate="print"/>
          <a:srcRect/>
          <a:stretch>
            <a:fillRect/>
          </a:stretch>
        </p:blipFill>
        <p:spPr bwMode="auto">
          <a:xfrm>
            <a:off x="762000" y="1676400"/>
            <a:ext cx="6629400" cy="3962400"/>
          </a:xfrm>
          <a:prstGeom prst="rect">
            <a:avLst/>
          </a:prstGeom>
          <a:noFill/>
          <a:ln w="9525">
            <a:noFill/>
            <a:miter lim="800000"/>
            <a:headEnd/>
            <a:tailEnd/>
          </a:ln>
        </p:spPr>
      </p:pic>
      <p:sp>
        <p:nvSpPr>
          <p:cNvPr id="7" name="TextBox 6"/>
          <p:cNvSpPr txBox="1"/>
          <p:nvPr/>
        </p:nvSpPr>
        <p:spPr>
          <a:xfrm>
            <a:off x="1828800" y="6019800"/>
            <a:ext cx="4953000" cy="523220"/>
          </a:xfrm>
          <a:prstGeom prst="rect">
            <a:avLst/>
          </a:prstGeom>
          <a:noFill/>
        </p:spPr>
        <p:txBody>
          <a:bodyPr wrap="square" rtlCol="0">
            <a:spAutoFit/>
          </a:bodyPr>
          <a:lstStyle/>
          <a:p>
            <a:r>
              <a:rPr lang="en-US" sz="2800" b="1" dirty="0"/>
              <a:t>Provides deep watering at roots</a:t>
            </a:r>
          </a:p>
        </p:txBody>
      </p:sp>
      <p:pic>
        <p:nvPicPr>
          <p:cNvPr id="8" name="yui_3_10_0_1_1424482295124_353" descr="Thumbs Up and Thumbs Down in 2011"/>
          <p:cNvPicPr/>
          <p:nvPr/>
        </p:nvPicPr>
        <p:blipFill>
          <a:blip r:embed="rId4" cstate="print"/>
          <a:srcRect/>
          <a:stretch>
            <a:fillRect/>
          </a:stretch>
        </p:blipFill>
        <p:spPr bwMode="auto">
          <a:xfrm>
            <a:off x="457200" y="4953000"/>
            <a:ext cx="1127760" cy="967740"/>
          </a:xfrm>
          <a:prstGeom prst="rect">
            <a:avLst/>
          </a:prstGeom>
          <a:noFill/>
          <a:ln w="9525">
            <a:noFill/>
            <a:miter lim="800000"/>
            <a:headEnd/>
            <a:tailEnd/>
          </a:ln>
        </p:spPr>
      </p:pic>
      <p:sp>
        <p:nvSpPr>
          <p:cNvPr id="9" name="TextBox 8"/>
          <p:cNvSpPr txBox="1"/>
          <p:nvPr/>
        </p:nvSpPr>
        <p:spPr>
          <a:xfrm>
            <a:off x="609600" y="5867400"/>
            <a:ext cx="990600" cy="369332"/>
          </a:xfrm>
          <a:prstGeom prst="rect">
            <a:avLst/>
          </a:prstGeom>
          <a:solidFill>
            <a:srgbClr val="FFFF00"/>
          </a:solidFill>
        </p:spPr>
        <p:txBody>
          <a:bodyPr wrap="square" rtlCol="0">
            <a:spAutoFit/>
          </a:bodyPr>
          <a:lstStyle/>
          <a:p>
            <a:r>
              <a:rPr lang="en-US" b="1" dirty="0"/>
              <a:t>MG OK</a:t>
            </a:r>
          </a:p>
        </p:txBody>
      </p:sp>
    </p:spTree>
    <p:extLst>
      <p:ext uri="{BB962C8B-B14F-4D97-AF65-F5344CB8AC3E}">
        <p14:creationId xmlns:p14="http://schemas.microsoft.com/office/powerpoint/2010/main" val="72748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When to Water</a:t>
            </a:r>
          </a:p>
        </p:txBody>
      </p:sp>
      <p:sp>
        <p:nvSpPr>
          <p:cNvPr id="3" name="Content Placeholder 2"/>
          <p:cNvSpPr>
            <a:spLocks noGrp="1"/>
          </p:cNvSpPr>
          <p:nvPr>
            <p:ph idx="1"/>
          </p:nvPr>
        </p:nvSpPr>
        <p:spPr>
          <a:xfrm>
            <a:off x="457200" y="1417638"/>
            <a:ext cx="8229600" cy="4525963"/>
          </a:xfrm>
        </p:spPr>
        <p:txBody>
          <a:bodyPr>
            <a:normAutofit lnSpcReduction="10000"/>
          </a:bodyPr>
          <a:lstStyle/>
          <a:p>
            <a:pPr>
              <a:buNone/>
            </a:pPr>
            <a:r>
              <a:rPr lang="en-US" b="1" dirty="0"/>
              <a:t>Test: </a:t>
            </a:r>
            <a:r>
              <a:rPr lang="en-US" dirty="0"/>
              <a:t> Water if dry at</a:t>
            </a:r>
            <a:r>
              <a:rPr lang="en-US" b="1" dirty="0"/>
              <a:t> </a:t>
            </a:r>
            <a:r>
              <a:rPr lang="en-US" dirty="0"/>
              <a:t>3-4 inches </a:t>
            </a:r>
          </a:p>
          <a:p>
            <a:pPr>
              <a:buNone/>
            </a:pPr>
            <a:endParaRPr lang="en-US" dirty="0"/>
          </a:p>
          <a:p>
            <a:pPr>
              <a:buNone/>
            </a:pPr>
            <a:endParaRPr lang="en-US" dirty="0"/>
          </a:p>
          <a:p>
            <a:pPr>
              <a:buNone/>
            </a:pPr>
            <a:endParaRPr lang="en-US" dirty="0"/>
          </a:p>
          <a:p>
            <a:pPr>
              <a:buNone/>
            </a:pPr>
            <a:endParaRPr lang="en-US" b="1" dirty="0"/>
          </a:p>
          <a:p>
            <a:pPr>
              <a:buNone/>
            </a:pPr>
            <a:r>
              <a:rPr lang="en-US" b="1" dirty="0"/>
              <a:t>Monitor Regularly       Avoid over watering</a:t>
            </a:r>
            <a:r>
              <a:rPr lang="en-US" dirty="0"/>
              <a:t>.</a:t>
            </a:r>
          </a:p>
          <a:p>
            <a:pPr>
              <a:buNone/>
            </a:pPr>
            <a:endParaRPr lang="en-US" dirty="0"/>
          </a:p>
          <a:p>
            <a:pPr>
              <a:buNone/>
            </a:pPr>
            <a:r>
              <a:rPr lang="en-US" b="1" dirty="0">
                <a:solidFill>
                  <a:srgbClr val="FF0000"/>
                </a:solidFill>
              </a:rPr>
              <a:t>          </a:t>
            </a:r>
            <a:endParaRPr lang="en-US" b="1" dirty="0"/>
          </a:p>
        </p:txBody>
      </p:sp>
      <p:pic>
        <p:nvPicPr>
          <p:cNvPr id="4" name="yui_3_5_1_4_1424479917318_940" descr="http://www.tjclv.com/files/2013/07/Finger-Test-Picture-640x480.jpg"/>
          <p:cNvPicPr/>
          <p:nvPr/>
        </p:nvPicPr>
        <p:blipFill>
          <a:blip r:embed="rId3" cstate="print"/>
          <a:srcRect/>
          <a:stretch>
            <a:fillRect/>
          </a:stretch>
        </p:blipFill>
        <p:spPr bwMode="auto">
          <a:xfrm>
            <a:off x="571500" y="2589946"/>
            <a:ext cx="2590800" cy="1219200"/>
          </a:xfrm>
          <a:prstGeom prst="rect">
            <a:avLst/>
          </a:prstGeom>
          <a:noFill/>
          <a:ln w="9525">
            <a:noFill/>
            <a:miter lim="800000"/>
            <a:headEnd/>
            <a:tailEnd/>
          </a:ln>
        </p:spPr>
      </p:pic>
      <p:pic>
        <p:nvPicPr>
          <p:cNvPr id="5" name="yui_3_5_1_4_1424479917318_1119" descr="http://4.bp.blogspot.com/_lclVymJYsbU/TNGNg_xHBCI/AAAAAAAABQ0/FxLbLXu-f2E/s1600/augur+soil1.jpg"/>
          <p:cNvPicPr/>
          <p:nvPr/>
        </p:nvPicPr>
        <p:blipFill>
          <a:blip r:embed="rId4" cstate="print"/>
          <a:srcRect/>
          <a:stretch>
            <a:fillRect/>
          </a:stretch>
        </p:blipFill>
        <p:spPr bwMode="auto">
          <a:xfrm>
            <a:off x="3505200" y="2133600"/>
            <a:ext cx="2362200" cy="1905000"/>
          </a:xfrm>
          <a:prstGeom prst="rect">
            <a:avLst/>
          </a:prstGeom>
          <a:noFill/>
          <a:ln w="9525">
            <a:noFill/>
            <a:miter lim="800000"/>
            <a:headEnd/>
            <a:tailEnd/>
          </a:ln>
        </p:spPr>
      </p:pic>
      <p:pic>
        <p:nvPicPr>
          <p:cNvPr id="6" name="yui_3_10_0_1_1424467576094_368" descr="Details about Soil Test Kits For Garden Soil Moisture Meter"/>
          <p:cNvPicPr/>
          <p:nvPr/>
        </p:nvPicPr>
        <p:blipFill>
          <a:blip r:embed="rId5" cstate="print"/>
          <a:srcRect/>
          <a:stretch>
            <a:fillRect/>
          </a:stretch>
        </p:blipFill>
        <p:spPr bwMode="auto">
          <a:xfrm>
            <a:off x="6091604" y="1752600"/>
            <a:ext cx="1828800" cy="2133600"/>
          </a:xfrm>
          <a:prstGeom prst="rect">
            <a:avLst/>
          </a:prstGeom>
          <a:noFill/>
          <a:ln w="9525">
            <a:noFill/>
            <a:miter lim="800000"/>
            <a:headEnd/>
            <a:tailEnd/>
          </a:ln>
        </p:spPr>
      </p:pic>
      <p:sp>
        <p:nvSpPr>
          <p:cNvPr id="7" name="TextBox 6"/>
          <p:cNvSpPr txBox="1"/>
          <p:nvPr/>
        </p:nvSpPr>
        <p:spPr>
          <a:xfrm>
            <a:off x="685800" y="5243116"/>
            <a:ext cx="7162800" cy="707886"/>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NOTE: Drooping leaves does NOT always mean the need for watering.  Check the soil. Avoid overwatering. Roots can drown.</a:t>
            </a:r>
          </a:p>
        </p:txBody>
      </p:sp>
    </p:spTree>
    <p:extLst>
      <p:ext uri="{BB962C8B-B14F-4D97-AF65-F5344CB8AC3E}">
        <p14:creationId xmlns:p14="http://schemas.microsoft.com/office/powerpoint/2010/main" val="15381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tx2">
              <a:lumMod val="20000"/>
              <a:lumOff val="80000"/>
            </a:schemeClr>
          </a:solidFill>
        </p:spPr>
        <p:txBody>
          <a:bodyPr>
            <a:normAutofit fontScale="90000"/>
          </a:bodyPr>
          <a:lstStyle/>
          <a:p>
            <a:r>
              <a:rPr lang="en-US" i="1" dirty="0"/>
              <a:t>Critical Periods for Adequate Watering</a:t>
            </a:r>
            <a:r>
              <a:rPr lang="en-US" dirty="0"/>
              <a:t>:</a:t>
            </a:r>
          </a:p>
        </p:txBody>
      </p:sp>
      <p:graphicFrame>
        <p:nvGraphicFramePr>
          <p:cNvPr id="13" name="Table 12"/>
          <p:cNvGraphicFramePr>
            <a:graphicFrameLocks noGrp="1"/>
          </p:cNvGraphicFramePr>
          <p:nvPr>
            <p:extLst>
              <p:ext uri="{D42A27DB-BD31-4B8C-83A1-F6EECF244321}">
                <p14:modId xmlns:p14="http://schemas.microsoft.com/office/powerpoint/2010/main" val="1534710786"/>
              </p:ext>
            </p:extLst>
          </p:nvPr>
        </p:nvGraphicFramePr>
        <p:xfrm>
          <a:off x="864577" y="1600200"/>
          <a:ext cx="7848600" cy="4809370"/>
        </p:xfrm>
        <a:graphic>
          <a:graphicData uri="http://schemas.openxmlformats.org/drawingml/2006/table">
            <a:tbl>
              <a:tblPr firstRow="1" bandRow="1">
                <a:tableStyleId>{5C22544A-7EE6-4342-B048-85BDC9FD1C3A}</a:tableStyleId>
              </a:tblPr>
              <a:tblGrid>
                <a:gridCol w="2267989">
                  <a:extLst>
                    <a:ext uri="{9D8B030D-6E8A-4147-A177-3AD203B41FA5}">
                      <a16:colId xmlns:a16="http://schemas.microsoft.com/office/drawing/2014/main" xmlns="" val="20000"/>
                    </a:ext>
                  </a:extLst>
                </a:gridCol>
                <a:gridCol w="5580611">
                  <a:extLst>
                    <a:ext uri="{9D8B030D-6E8A-4147-A177-3AD203B41FA5}">
                      <a16:colId xmlns:a16="http://schemas.microsoft.com/office/drawing/2014/main" xmlns="" val="20001"/>
                    </a:ext>
                  </a:extLst>
                </a:gridCol>
              </a:tblGrid>
              <a:tr h="575884">
                <a:tc>
                  <a:txBody>
                    <a:bodyPr/>
                    <a:lstStyle/>
                    <a:p>
                      <a:pPr algn="ctr"/>
                      <a:r>
                        <a:rPr lang="en-US" sz="2800" b="1" dirty="0">
                          <a:solidFill>
                            <a:srgbClr val="FFFF00"/>
                          </a:solidFill>
                        </a:rPr>
                        <a:t>Vegetable</a:t>
                      </a:r>
                    </a:p>
                  </a:txBody>
                  <a:tcPr/>
                </a:tc>
                <a:tc>
                  <a:txBody>
                    <a:bodyPr/>
                    <a:lstStyle/>
                    <a:p>
                      <a:pPr algn="ctr"/>
                      <a:r>
                        <a:rPr lang="en-US" sz="2800" b="1" dirty="0">
                          <a:solidFill>
                            <a:srgbClr val="FFFF00"/>
                          </a:solidFill>
                        </a:rPr>
                        <a:t>Period</a:t>
                      </a:r>
                    </a:p>
                  </a:txBody>
                  <a:tcPr/>
                </a:tc>
                <a:extLst>
                  <a:ext uri="{0D108BD9-81ED-4DB2-BD59-A6C34878D82A}">
                    <a16:rowId xmlns:a16="http://schemas.microsoft.com/office/drawing/2014/main" xmlns="" val="10000"/>
                  </a:ext>
                </a:extLst>
              </a:tr>
              <a:tr h="719518">
                <a:tc>
                  <a:txBody>
                    <a:bodyPr/>
                    <a:lstStyle/>
                    <a:p>
                      <a:r>
                        <a:rPr lang="en-US" sz="2800" b="1" dirty="0"/>
                        <a:t>Pea</a:t>
                      </a:r>
                    </a:p>
                  </a:txBody>
                  <a:tcPr/>
                </a:tc>
                <a:tc>
                  <a:txBody>
                    <a:bodyPr/>
                    <a:lstStyle/>
                    <a:p>
                      <a:r>
                        <a:rPr lang="en-US" sz="2800" b="1" dirty="0">
                          <a:solidFill>
                            <a:schemeClr val="tx1"/>
                          </a:solidFill>
                        </a:rPr>
                        <a:t>Flowering &amp; seed enlargement</a:t>
                      </a:r>
                      <a:r>
                        <a:rPr lang="en-US" sz="2800" b="1" baseline="0" dirty="0">
                          <a:solidFill>
                            <a:schemeClr val="tx1"/>
                          </a:solidFill>
                        </a:rPr>
                        <a:t> </a:t>
                      </a:r>
                      <a:endParaRPr lang="en-US" sz="2800" b="1" dirty="0">
                        <a:solidFill>
                          <a:schemeClr val="tx1"/>
                        </a:solidFill>
                      </a:endParaRPr>
                    </a:p>
                  </a:txBody>
                  <a:tcPr/>
                </a:tc>
                <a:extLst>
                  <a:ext uri="{0D108BD9-81ED-4DB2-BD59-A6C34878D82A}">
                    <a16:rowId xmlns:a16="http://schemas.microsoft.com/office/drawing/2014/main" xmlns="" val="10001"/>
                  </a:ext>
                </a:extLst>
              </a:tr>
              <a:tr h="575884">
                <a:tc>
                  <a:txBody>
                    <a:bodyPr/>
                    <a:lstStyle/>
                    <a:p>
                      <a:r>
                        <a:rPr lang="en-US" sz="2800" b="1" dirty="0">
                          <a:solidFill>
                            <a:srgbClr val="FF0000"/>
                          </a:solidFill>
                        </a:rPr>
                        <a:t>Pepper</a:t>
                      </a:r>
                    </a:p>
                  </a:txBody>
                  <a:tcPr/>
                </a:tc>
                <a:tc>
                  <a:txBody>
                    <a:bodyPr/>
                    <a:lstStyle/>
                    <a:p>
                      <a:r>
                        <a:rPr lang="en-US" sz="2800" b="1" dirty="0">
                          <a:solidFill>
                            <a:srgbClr val="FF0000"/>
                          </a:solidFill>
                        </a:rPr>
                        <a:t>Flowering through harvest</a:t>
                      </a:r>
                    </a:p>
                  </a:txBody>
                  <a:tcPr/>
                </a:tc>
                <a:extLst>
                  <a:ext uri="{0D108BD9-81ED-4DB2-BD59-A6C34878D82A}">
                    <a16:rowId xmlns:a16="http://schemas.microsoft.com/office/drawing/2014/main" xmlns="" val="10002"/>
                  </a:ext>
                </a:extLst>
              </a:tr>
              <a:tr h="575884">
                <a:tc>
                  <a:txBody>
                    <a:bodyPr/>
                    <a:lstStyle/>
                    <a:p>
                      <a:r>
                        <a:rPr lang="en-US" sz="2800" b="1" dirty="0">
                          <a:solidFill>
                            <a:schemeClr val="tx1"/>
                          </a:solidFill>
                        </a:rPr>
                        <a:t>Pumpkin</a:t>
                      </a:r>
                    </a:p>
                  </a:txBody>
                  <a:tcPr/>
                </a:tc>
                <a:tc>
                  <a:txBody>
                    <a:bodyPr/>
                    <a:lstStyle/>
                    <a:p>
                      <a:r>
                        <a:rPr lang="en-US" sz="2800" b="1" dirty="0">
                          <a:solidFill>
                            <a:schemeClr val="tx1"/>
                          </a:solidFill>
                        </a:rPr>
                        <a:t>Fruit forms</a:t>
                      </a:r>
                    </a:p>
                  </a:txBody>
                  <a:tcPr/>
                </a:tc>
                <a:extLst>
                  <a:ext uri="{0D108BD9-81ED-4DB2-BD59-A6C34878D82A}">
                    <a16:rowId xmlns:a16="http://schemas.microsoft.com/office/drawing/2014/main" xmlns="" val="10003"/>
                  </a:ext>
                </a:extLst>
              </a:tr>
              <a:tr h="575884">
                <a:tc>
                  <a:txBody>
                    <a:bodyPr/>
                    <a:lstStyle/>
                    <a:p>
                      <a:r>
                        <a:rPr lang="en-US" sz="2800" b="1" dirty="0">
                          <a:solidFill>
                            <a:srgbClr val="FF0000"/>
                          </a:solidFill>
                        </a:rPr>
                        <a:t>Squash</a:t>
                      </a:r>
                    </a:p>
                  </a:txBody>
                  <a:tcPr/>
                </a:tc>
                <a:tc>
                  <a:txBody>
                    <a:bodyPr/>
                    <a:lstStyle/>
                    <a:p>
                      <a:r>
                        <a:rPr lang="en-US" sz="2800" b="1" dirty="0">
                          <a:solidFill>
                            <a:srgbClr val="FF0000"/>
                          </a:solidFill>
                        </a:rPr>
                        <a:t>Bud forming &amp; flowering</a:t>
                      </a:r>
                    </a:p>
                  </a:txBody>
                  <a:tcPr/>
                </a:tc>
                <a:extLst>
                  <a:ext uri="{0D108BD9-81ED-4DB2-BD59-A6C34878D82A}">
                    <a16:rowId xmlns:a16="http://schemas.microsoft.com/office/drawing/2014/main" xmlns="" val="10004"/>
                  </a:ext>
                </a:extLst>
              </a:tr>
              <a:tr h="634548">
                <a:tc>
                  <a:txBody>
                    <a:bodyPr/>
                    <a:lstStyle/>
                    <a:p>
                      <a:r>
                        <a:rPr lang="en-US" sz="2800" b="1" dirty="0"/>
                        <a:t>Swiss</a:t>
                      </a:r>
                      <a:r>
                        <a:rPr lang="en-US" sz="2800" b="1" baseline="0" dirty="0"/>
                        <a:t> Chard</a:t>
                      </a:r>
                      <a:endParaRPr lang="en-US" sz="2800" b="1" dirty="0"/>
                    </a:p>
                  </a:txBody>
                  <a:tcPr/>
                </a:tc>
                <a:tc>
                  <a:txBody>
                    <a:bodyPr/>
                    <a:lstStyle/>
                    <a:p>
                      <a:r>
                        <a:rPr lang="en-US" sz="2800" b="1" dirty="0">
                          <a:solidFill>
                            <a:schemeClr val="tx1"/>
                          </a:solidFill>
                        </a:rPr>
                        <a:t>When true leaves form</a:t>
                      </a:r>
                    </a:p>
                  </a:txBody>
                  <a:tcPr/>
                </a:tc>
                <a:extLst>
                  <a:ext uri="{0D108BD9-81ED-4DB2-BD59-A6C34878D82A}">
                    <a16:rowId xmlns:a16="http://schemas.microsoft.com/office/drawing/2014/main" xmlns="" val="10005"/>
                  </a:ext>
                </a:extLst>
              </a:tr>
              <a:tr h="575884">
                <a:tc>
                  <a:txBody>
                    <a:bodyPr/>
                    <a:lstStyle/>
                    <a:p>
                      <a:r>
                        <a:rPr lang="en-US" sz="2800" b="1" dirty="0">
                          <a:solidFill>
                            <a:srgbClr val="FF0000"/>
                          </a:solidFill>
                        </a:rPr>
                        <a:t>Tomato</a:t>
                      </a:r>
                    </a:p>
                  </a:txBody>
                  <a:tcPr/>
                </a:tc>
                <a:tc>
                  <a:txBody>
                    <a:bodyPr/>
                    <a:lstStyle/>
                    <a:p>
                      <a:r>
                        <a:rPr lang="en-US" sz="2800" b="1" dirty="0">
                          <a:solidFill>
                            <a:srgbClr val="FF0000"/>
                          </a:solidFill>
                        </a:rPr>
                        <a:t>Flowering through harvest</a:t>
                      </a:r>
                    </a:p>
                  </a:txBody>
                  <a:tcPr/>
                </a:tc>
                <a:extLst>
                  <a:ext uri="{0D108BD9-81ED-4DB2-BD59-A6C34878D82A}">
                    <a16:rowId xmlns:a16="http://schemas.microsoft.com/office/drawing/2014/main" xmlns="" val="10006"/>
                  </a:ext>
                </a:extLst>
              </a:tr>
              <a:tr h="575884">
                <a:tc>
                  <a:txBody>
                    <a:bodyPr/>
                    <a:lstStyle/>
                    <a:p>
                      <a:r>
                        <a:rPr lang="en-US" sz="2800" b="1" dirty="0"/>
                        <a:t>Lettuce</a:t>
                      </a:r>
                    </a:p>
                  </a:txBody>
                  <a:tcPr/>
                </a:tc>
                <a:tc>
                  <a:txBody>
                    <a:bodyPr/>
                    <a:lstStyle/>
                    <a:p>
                      <a:r>
                        <a:rPr lang="en-US" sz="2800" b="1" dirty="0">
                          <a:solidFill>
                            <a:schemeClr val="tx1"/>
                          </a:solidFill>
                        </a:rPr>
                        <a:t>When true leaves form</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529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447803"/>
          <a:ext cx="8382000" cy="5029196"/>
        </p:xfrm>
        <a:graphic>
          <a:graphicData uri="http://schemas.openxmlformats.org/drawingml/2006/table">
            <a:tbl>
              <a:tblPr firstRow="1" bandRow="1">
                <a:tableStyleId>{5C22544A-7EE6-4342-B048-85BDC9FD1C3A}</a:tableStyleId>
              </a:tblPr>
              <a:tblGrid>
                <a:gridCol w="2499894">
                  <a:extLst>
                    <a:ext uri="{9D8B030D-6E8A-4147-A177-3AD203B41FA5}">
                      <a16:colId xmlns:a16="http://schemas.microsoft.com/office/drawing/2014/main" xmlns="" val="20000"/>
                    </a:ext>
                  </a:extLst>
                </a:gridCol>
                <a:gridCol w="5882106">
                  <a:extLst>
                    <a:ext uri="{9D8B030D-6E8A-4147-A177-3AD203B41FA5}">
                      <a16:colId xmlns:a16="http://schemas.microsoft.com/office/drawing/2014/main" xmlns="" val="20001"/>
                    </a:ext>
                  </a:extLst>
                </a:gridCol>
              </a:tblGrid>
              <a:tr h="542364">
                <a:tc>
                  <a:txBody>
                    <a:bodyPr/>
                    <a:lstStyle/>
                    <a:p>
                      <a:pPr algn="ctr"/>
                      <a:r>
                        <a:rPr lang="en-US" sz="2800" b="1" dirty="0">
                          <a:solidFill>
                            <a:srgbClr val="FFFF00"/>
                          </a:solidFill>
                        </a:rPr>
                        <a:t>Vegetable</a:t>
                      </a:r>
                    </a:p>
                  </a:txBody>
                  <a:tcPr/>
                </a:tc>
                <a:tc>
                  <a:txBody>
                    <a:bodyPr/>
                    <a:lstStyle/>
                    <a:p>
                      <a:pPr algn="ctr"/>
                      <a:r>
                        <a:rPr lang="en-US" sz="2800" dirty="0">
                          <a:solidFill>
                            <a:srgbClr val="FFFF00"/>
                          </a:solidFill>
                        </a:rPr>
                        <a:t>Period</a:t>
                      </a:r>
                    </a:p>
                  </a:txBody>
                  <a:tcPr/>
                </a:tc>
                <a:extLst>
                  <a:ext uri="{0D108BD9-81ED-4DB2-BD59-A6C34878D82A}">
                    <a16:rowId xmlns:a16="http://schemas.microsoft.com/office/drawing/2014/main" xmlns="" val="10000"/>
                  </a:ext>
                </a:extLst>
              </a:tr>
              <a:tr h="640976">
                <a:tc>
                  <a:txBody>
                    <a:bodyPr/>
                    <a:lstStyle/>
                    <a:p>
                      <a:r>
                        <a:rPr lang="en-US" sz="2800" b="1" dirty="0">
                          <a:solidFill>
                            <a:srgbClr val="FF0000"/>
                          </a:solidFill>
                        </a:rPr>
                        <a:t>Bean</a:t>
                      </a:r>
                    </a:p>
                  </a:txBody>
                  <a:tcPr/>
                </a:tc>
                <a:tc>
                  <a:txBody>
                    <a:bodyPr/>
                    <a:lstStyle/>
                    <a:p>
                      <a:r>
                        <a:rPr lang="en-US" sz="2800" b="1" dirty="0">
                          <a:solidFill>
                            <a:srgbClr val="FF0000"/>
                          </a:solidFill>
                        </a:rPr>
                        <a:t>Flowering/forming pods</a:t>
                      </a:r>
                    </a:p>
                  </a:txBody>
                  <a:tcPr/>
                </a:tc>
                <a:extLst>
                  <a:ext uri="{0D108BD9-81ED-4DB2-BD59-A6C34878D82A}">
                    <a16:rowId xmlns:a16="http://schemas.microsoft.com/office/drawing/2014/main" xmlns="" val="10001"/>
                  </a:ext>
                </a:extLst>
              </a:tr>
              <a:tr h="640976">
                <a:tc>
                  <a:txBody>
                    <a:bodyPr/>
                    <a:lstStyle/>
                    <a:p>
                      <a:r>
                        <a:rPr lang="en-US" sz="2800" b="1" dirty="0">
                          <a:solidFill>
                            <a:schemeClr val="tx1"/>
                          </a:solidFill>
                        </a:rPr>
                        <a:t>Broccoli</a:t>
                      </a:r>
                    </a:p>
                  </a:txBody>
                  <a:tcPr/>
                </a:tc>
                <a:tc>
                  <a:txBody>
                    <a:bodyPr/>
                    <a:lstStyle/>
                    <a:p>
                      <a:r>
                        <a:rPr lang="en-US" sz="2800" b="1" dirty="0">
                          <a:solidFill>
                            <a:schemeClr val="tx1"/>
                          </a:solidFill>
                        </a:rPr>
                        <a:t>Forming heads</a:t>
                      </a:r>
                    </a:p>
                  </a:txBody>
                  <a:tcPr/>
                </a:tc>
                <a:extLst>
                  <a:ext uri="{0D108BD9-81ED-4DB2-BD59-A6C34878D82A}">
                    <a16:rowId xmlns:a16="http://schemas.microsoft.com/office/drawing/2014/main" xmlns="" val="10002"/>
                  </a:ext>
                </a:extLst>
              </a:tr>
              <a:tr h="640976">
                <a:tc>
                  <a:txBody>
                    <a:bodyPr/>
                    <a:lstStyle/>
                    <a:p>
                      <a:r>
                        <a:rPr lang="en-US" sz="2800" b="1" dirty="0">
                          <a:solidFill>
                            <a:srgbClr val="FF0000"/>
                          </a:solidFill>
                        </a:rPr>
                        <a:t>Corn</a:t>
                      </a:r>
                    </a:p>
                  </a:txBody>
                  <a:tcPr/>
                </a:tc>
                <a:tc>
                  <a:txBody>
                    <a:bodyPr/>
                    <a:lstStyle/>
                    <a:p>
                      <a:r>
                        <a:rPr lang="en-US" sz="2800" b="1" dirty="0">
                          <a:solidFill>
                            <a:srgbClr val="FF0000"/>
                          </a:solidFill>
                        </a:rPr>
                        <a:t>Silking,</a:t>
                      </a:r>
                      <a:r>
                        <a:rPr lang="en-US" sz="2800" b="1" baseline="0" dirty="0">
                          <a:solidFill>
                            <a:srgbClr val="FF0000"/>
                          </a:solidFill>
                        </a:rPr>
                        <a:t> tasseling, forming ears </a:t>
                      </a:r>
                      <a:endParaRPr lang="en-US" sz="2800" b="1" dirty="0">
                        <a:solidFill>
                          <a:srgbClr val="FF0000"/>
                        </a:solidFill>
                      </a:endParaRPr>
                    </a:p>
                  </a:txBody>
                  <a:tcPr/>
                </a:tc>
                <a:extLst>
                  <a:ext uri="{0D108BD9-81ED-4DB2-BD59-A6C34878D82A}">
                    <a16:rowId xmlns:a16="http://schemas.microsoft.com/office/drawing/2014/main" xmlns="" val="10003"/>
                  </a:ext>
                </a:extLst>
              </a:tr>
              <a:tr h="640976">
                <a:tc>
                  <a:txBody>
                    <a:bodyPr/>
                    <a:lstStyle/>
                    <a:p>
                      <a:r>
                        <a:rPr lang="en-US" sz="2800" b="1" dirty="0"/>
                        <a:t>Cucumber</a:t>
                      </a:r>
                    </a:p>
                  </a:txBody>
                  <a:tcPr/>
                </a:tc>
                <a:tc>
                  <a:txBody>
                    <a:bodyPr/>
                    <a:lstStyle/>
                    <a:p>
                      <a:r>
                        <a:rPr lang="en-US" sz="2800" b="1" dirty="0">
                          <a:solidFill>
                            <a:schemeClr val="tx1"/>
                          </a:solidFill>
                        </a:rPr>
                        <a:t>Flowering; fruit forming</a:t>
                      </a:r>
                    </a:p>
                  </a:txBody>
                  <a:tcPr/>
                </a:tc>
                <a:extLst>
                  <a:ext uri="{0D108BD9-81ED-4DB2-BD59-A6C34878D82A}">
                    <a16:rowId xmlns:a16="http://schemas.microsoft.com/office/drawing/2014/main" xmlns="" val="10004"/>
                  </a:ext>
                </a:extLst>
              </a:tr>
              <a:tr h="640976">
                <a:tc>
                  <a:txBody>
                    <a:bodyPr/>
                    <a:lstStyle/>
                    <a:p>
                      <a:r>
                        <a:rPr lang="en-US" sz="2800" b="1" dirty="0">
                          <a:solidFill>
                            <a:srgbClr val="FF0000"/>
                          </a:solidFill>
                        </a:rPr>
                        <a:t>Eggplant</a:t>
                      </a:r>
                    </a:p>
                  </a:txBody>
                  <a:tcPr/>
                </a:tc>
                <a:tc>
                  <a:txBody>
                    <a:bodyPr/>
                    <a:lstStyle/>
                    <a:p>
                      <a:r>
                        <a:rPr lang="en-US" sz="2800" b="1" dirty="0">
                          <a:solidFill>
                            <a:srgbClr val="FF0000"/>
                          </a:solidFill>
                        </a:rPr>
                        <a:t>Flowering through harvest</a:t>
                      </a:r>
                    </a:p>
                  </a:txBody>
                  <a:tcPr/>
                </a:tc>
                <a:extLst>
                  <a:ext uri="{0D108BD9-81ED-4DB2-BD59-A6C34878D82A}">
                    <a16:rowId xmlns:a16="http://schemas.microsoft.com/office/drawing/2014/main" xmlns="" val="10005"/>
                  </a:ext>
                </a:extLst>
              </a:tr>
              <a:tr h="640976">
                <a:tc>
                  <a:txBody>
                    <a:bodyPr/>
                    <a:lstStyle/>
                    <a:p>
                      <a:r>
                        <a:rPr lang="en-US" sz="2800" b="1" dirty="0"/>
                        <a:t>Melon</a:t>
                      </a:r>
                    </a:p>
                  </a:txBody>
                  <a:tcPr/>
                </a:tc>
                <a:tc>
                  <a:txBody>
                    <a:bodyPr/>
                    <a:lstStyle/>
                    <a:p>
                      <a:r>
                        <a:rPr lang="en-US" sz="2800" b="1" dirty="0">
                          <a:solidFill>
                            <a:schemeClr val="tx1"/>
                          </a:solidFill>
                        </a:rPr>
                        <a:t>Fruit set &amp; early development</a:t>
                      </a:r>
                    </a:p>
                  </a:txBody>
                  <a:tcPr/>
                </a:tc>
                <a:extLst>
                  <a:ext uri="{0D108BD9-81ED-4DB2-BD59-A6C34878D82A}">
                    <a16:rowId xmlns:a16="http://schemas.microsoft.com/office/drawing/2014/main" xmlns="" val="10006"/>
                  </a:ext>
                </a:extLst>
              </a:tr>
              <a:tr h="640976">
                <a:tc>
                  <a:txBody>
                    <a:bodyPr/>
                    <a:lstStyle/>
                    <a:p>
                      <a:r>
                        <a:rPr lang="en-US" sz="2800" b="1" dirty="0">
                          <a:solidFill>
                            <a:srgbClr val="FF0000"/>
                          </a:solidFill>
                        </a:rPr>
                        <a:t>Onion</a:t>
                      </a:r>
                    </a:p>
                  </a:txBody>
                  <a:tcPr/>
                </a:tc>
                <a:tc>
                  <a:txBody>
                    <a:bodyPr/>
                    <a:lstStyle/>
                    <a:p>
                      <a:r>
                        <a:rPr lang="en-US" sz="2800" b="1" dirty="0">
                          <a:solidFill>
                            <a:srgbClr val="FF0000"/>
                          </a:solidFill>
                        </a:rPr>
                        <a:t>Bulb enlargement</a:t>
                      </a:r>
                    </a:p>
                  </a:txBody>
                  <a:tcPr/>
                </a:tc>
                <a:extLst>
                  <a:ext uri="{0D108BD9-81ED-4DB2-BD59-A6C34878D82A}">
                    <a16:rowId xmlns:a16="http://schemas.microsoft.com/office/drawing/2014/main" xmlns="" val="10007"/>
                  </a:ext>
                </a:extLst>
              </a:tr>
            </a:tbl>
          </a:graphicData>
        </a:graphic>
      </p:graphicFrame>
      <p:sp>
        <p:nvSpPr>
          <p:cNvPr id="5" name="Title 1"/>
          <p:cNvSpPr>
            <a:spLocks noGrp="1"/>
          </p:cNvSpPr>
          <p:nvPr>
            <p:ph type="title"/>
          </p:nvPr>
        </p:nvSpPr>
        <p:spPr>
          <a:solidFill>
            <a:schemeClr val="tx2">
              <a:lumMod val="20000"/>
              <a:lumOff val="80000"/>
            </a:schemeClr>
          </a:solidFill>
        </p:spPr>
        <p:txBody>
          <a:bodyPr>
            <a:normAutofit fontScale="90000"/>
          </a:bodyPr>
          <a:lstStyle/>
          <a:p>
            <a:r>
              <a:rPr lang="en-US" i="1" dirty="0"/>
              <a:t>Critical Periods for Adequate Watering</a:t>
            </a:r>
            <a:r>
              <a:rPr lang="en-US" dirty="0"/>
              <a:t>:</a:t>
            </a:r>
          </a:p>
        </p:txBody>
      </p:sp>
    </p:spTree>
    <p:extLst>
      <p:ext uri="{BB962C8B-B14F-4D97-AF65-F5344CB8AC3E}">
        <p14:creationId xmlns:p14="http://schemas.microsoft.com/office/powerpoint/2010/main" val="151652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b="1" dirty="0"/>
              <a:t>Master Gardeners Online</a:t>
            </a:r>
          </a:p>
        </p:txBody>
      </p:sp>
      <p:sp>
        <p:nvSpPr>
          <p:cNvPr id="3" name="Content Placeholder 2"/>
          <p:cNvSpPr>
            <a:spLocks noGrp="1"/>
          </p:cNvSpPr>
          <p:nvPr>
            <p:ph idx="1"/>
          </p:nvPr>
        </p:nvSpPr>
        <p:spPr>
          <a:xfrm>
            <a:off x="304800" y="3147219"/>
            <a:ext cx="8839200" cy="1935162"/>
          </a:xfrm>
        </p:spPr>
        <p:txBody>
          <a:bodyPr>
            <a:normAutofit fontScale="25000" lnSpcReduction="20000"/>
          </a:bodyPr>
          <a:lstStyle/>
          <a:p>
            <a:pPr marL="0" indent="0">
              <a:buNone/>
            </a:pPr>
            <a:r>
              <a:rPr lang="en-US" sz="16000" dirty="0"/>
              <a:t>Search:  “Napa Master Gardeners”</a:t>
            </a:r>
          </a:p>
          <a:p>
            <a:pPr>
              <a:buNone/>
            </a:pPr>
            <a:endParaRPr lang="en-US" sz="16000" dirty="0"/>
          </a:p>
          <a:p>
            <a:pPr>
              <a:buNone/>
            </a:pPr>
            <a:r>
              <a:rPr lang="en-US" sz="16000" dirty="0"/>
              <a:t> Or: </a:t>
            </a:r>
            <a:r>
              <a:rPr lang="en-US" sz="16000" u="sng" dirty="0">
                <a:solidFill>
                  <a:srgbClr val="0070C0"/>
                </a:solidFill>
                <a:hlinkClick r:id="rId3"/>
              </a:rPr>
              <a:t>http://ucanr.edu/sites/ucmgnapa</a:t>
            </a:r>
            <a:r>
              <a:rPr lang="en-US" sz="16000" dirty="0">
                <a:hlinkClick r:id="rId3"/>
              </a:rPr>
              <a:t>/</a:t>
            </a:r>
            <a:endParaRPr lang="en-US" sz="16000" dirty="0"/>
          </a:p>
          <a:p>
            <a:pPr>
              <a:buNone/>
            </a:pPr>
            <a:endParaRPr lang="en-US" sz="11200" dirty="0"/>
          </a:p>
          <a:p>
            <a:pPr>
              <a:buNone/>
            </a:pPr>
            <a:endParaRPr lang="en-US" sz="2800" dirty="0"/>
          </a:p>
          <a:p>
            <a:pPr>
              <a:buNone/>
            </a:pPr>
            <a:endParaRPr lang="en-US" sz="2800" dirty="0"/>
          </a:p>
          <a:p>
            <a:pPr>
              <a:buNone/>
            </a:pPr>
            <a:r>
              <a:rPr lang="en-US" sz="2800" dirty="0"/>
              <a:t>                                    </a:t>
            </a:r>
          </a:p>
          <a:p>
            <a:pPr>
              <a:buNone/>
            </a:pPr>
            <a:endParaRPr lang="en-US" sz="2800" dirty="0"/>
          </a:p>
          <a:p>
            <a:endParaRPr lang="en-US" sz="2800" dirty="0"/>
          </a:p>
        </p:txBody>
      </p:sp>
      <p:sp>
        <p:nvSpPr>
          <p:cNvPr id="4" name="Slide Number Placeholder 3"/>
          <p:cNvSpPr>
            <a:spLocks noGrp="1"/>
          </p:cNvSpPr>
          <p:nvPr>
            <p:ph type="sldNum" sz="quarter" idx="10"/>
          </p:nvPr>
        </p:nvSpPr>
        <p:spPr/>
        <p:txBody>
          <a:bodyPr/>
          <a:lstStyle/>
          <a:p>
            <a:fld id="{5BF1BF7E-5D57-4739-AD0F-6C386FF70381}" type="slidenum">
              <a:rPr lang="en-US" smtClean="0"/>
              <a:pPr/>
              <a:t>39</a:t>
            </a:fld>
            <a:endParaRPr lang="en-US"/>
          </a:p>
        </p:txBody>
      </p:sp>
      <p:cxnSp>
        <p:nvCxnSpPr>
          <p:cNvPr id="17" name="Straight Arrow Connector 16"/>
          <p:cNvCxnSpPr/>
          <p:nvPr/>
        </p:nvCxnSpPr>
        <p:spPr bwMode="auto">
          <a:xfrm>
            <a:off x="3505200" y="4343400"/>
            <a:ext cx="762000" cy="0"/>
          </a:xfrm>
          <a:prstGeom prst="straightConnector1">
            <a:avLst/>
          </a:prstGeom>
          <a:noFill/>
          <a:ln w="9525" cap="flat" cmpd="sng" algn="ctr">
            <a:noFill/>
            <a:prstDash val="solid"/>
            <a:round/>
            <a:headEnd type="none" w="med" len="med"/>
            <a:tailEnd type="arrow"/>
          </a:ln>
          <a:effectLst/>
        </p:spPr>
      </p:cxnSp>
      <p:cxnSp>
        <p:nvCxnSpPr>
          <p:cNvPr id="25" name="Straight Arrow Connector 24"/>
          <p:cNvCxnSpPr/>
          <p:nvPr/>
        </p:nvCxnSpPr>
        <p:spPr bwMode="auto">
          <a:xfrm flipH="1">
            <a:off x="3276600" y="4027488"/>
            <a:ext cx="990600" cy="87312"/>
          </a:xfrm>
          <a:prstGeom prst="straightConnector1">
            <a:avLst/>
          </a:prstGeom>
          <a:noFill/>
          <a:ln w="9525" cap="flat" cmpd="sng" algn="ctr">
            <a:noFill/>
            <a:prstDash val="solid"/>
            <a:round/>
            <a:headEnd type="none" w="med" len="med"/>
            <a:tailEnd type="arrow"/>
          </a:ln>
          <a:effectLst/>
        </p:spPr>
      </p:cxnSp>
      <p:pic>
        <p:nvPicPr>
          <p:cNvPr id="5" name="Picture 4"/>
          <p:cNvPicPr>
            <a:picLocks noChangeAspect="1"/>
          </p:cNvPicPr>
          <p:nvPr/>
        </p:nvPicPr>
        <p:blipFill>
          <a:blip r:embed="rId4"/>
          <a:stretch>
            <a:fillRect/>
          </a:stretch>
        </p:blipFill>
        <p:spPr>
          <a:xfrm>
            <a:off x="204787" y="1646238"/>
            <a:ext cx="8734425" cy="1114425"/>
          </a:xfrm>
          <a:prstGeom prst="rect">
            <a:avLst/>
          </a:prstGeom>
        </p:spPr>
      </p:pic>
    </p:spTree>
    <p:extLst>
      <p:ext uri="{BB962C8B-B14F-4D97-AF65-F5344CB8AC3E}">
        <p14:creationId xmlns:p14="http://schemas.microsoft.com/office/powerpoint/2010/main" val="330502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381000" y="1371600"/>
            <a:ext cx="8229600" cy="4495800"/>
          </a:xfrm>
        </p:spPr>
        <p:txBody>
          <a:bodyPr/>
          <a:lstStyle/>
          <a:p>
            <a:pPr>
              <a:lnSpc>
                <a:spcPts val="3000"/>
              </a:lnSpc>
              <a:spcBef>
                <a:spcPts val="0"/>
              </a:spcBef>
              <a:buNone/>
            </a:pPr>
            <a:endParaRPr lang="en-US" dirty="0"/>
          </a:p>
          <a:p>
            <a:pPr>
              <a:lnSpc>
                <a:spcPts val="3000"/>
              </a:lnSpc>
              <a:spcBef>
                <a:spcPts val="0"/>
              </a:spcBef>
            </a:pPr>
            <a:r>
              <a:rPr lang="en-US" sz="4000" dirty="0"/>
              <a:t>Introductions &amp; Interests</a:t>
            </a:r>
          </a:p>
          <a:p>
            <a:pPr>
              <a:lnSpc>
                <a:spcPts val="3000"/>
              </a:lnSpc>
              <a:spcBef>
                <a:spcPts val="0"/>
              </a:spcBef>
            </a:pPr>
            <a:endParaRPr lang="en-US" sz="4000" dirty="0"/>
          </a:p>
          <a:p>
            <a:pPr>
              <a:lnSpc>
                <a:spcPts val="3000"/>
              </a:lnSpc>
              <a:spcBef>
                <a:spcPts val="0"/>
              </a:spcBef>
            </a:pPr>
            <a:endParaRPr lang="en-US" sz="4000" dirty="0"/>
          </a:p>
          <a:p>
            <a:pPr>
              <a:lnSpc>
                <a:spcPts val="3000"/>
              </a:lnSpc>
              <a:spcBef>
                <a:spcPts val="0"/>
              </a:spcBef>
            </a:pPr>
            <a:r>
              <a:rPr lang="en-US" sz="4000" dirty="0"/>
              <a:t>Preparing Your Site</a:t>
            </a:r>
          </a:p>
          <a:p>
            <a:pPr>
              <a:lnSpc>
                <a:spcPts val="3000"/>
              </a:lnSpc>
              <a:spcBef>
                <a:spcPts val="0"/>
              </a:spcBef>
            </a:pPr>
            <a:endParaRPr lang="en-US" sz="4000" dirty="0"/>
          </a:p>
          <a:p>
            <a:pPr>
              <a:lnSpc>
                <a:spcPts val="3000"/>
              </a:lnSpc>
              <a:spcBef>
                <a:spcPts val="0"/>
              </a:spcBef>
            </a:pPr>
            <a:endParaRPr lang="en-US" sz="4000" dirty="0"/>
          </a:p>
          <a:p>
            <a:pPr>
              <a:lnSpc>
                <a:spcPts val="3000"/>
              </a:lnSpc>
              <a:spcBef>
                <a:spcPts val="0"/>
              </a:spcBef>
            </a:pPr>
            <a:r>
              <a:rPr lang="en-US" sz="4000" dirty="0"/>
              <a:t>Soil: Amendments &amp; Fertilizers</a:t>
            </a:r>
          </a:p>
          <a:p>
            <a:pPr>
              <a:lnSpc>
                <a:spcPts val="3000"/>
              </a:lnSpc>
              <a:spcBef>
                <a:spcPts val="0"/>
              </a:spcBef>
            </a:pPr>
            <a:endParaRPr lang="en-US" sz="4000" dirty="0"/>
          </a:p>
          <a:p>
            <a:pPr>
              <a:lnSpc>
                <a:spcPts val="3000"/>
              </a:lnSpc>
              <a:spcBef>
                <a:spcPts val="0"/>
              </a:spcBef>
            </a:pPr>
            <a:endParaRPr lang="en-US" sz="4000" dirty="0"/>
          </a:p>
          <a:p>
            <a:pPr>
              <a:lnSpc>
                <a:spcPts val="3000"/>
              </a:lnSpc>
              <a:spcBef>
                <a:spcPts val="0"/>
              </a:spcBef>
            </a:pPr>
            <a:r>
              <a:rPr lang="en-US" sz="4000" dirty="0"/>
              <a:t>What to Plant &amp; When</a:t>
            </a:r>
          </a:p>
          <a:p>
            <a:pPr>
              <a:lnSpc>
                <a:spcPts val="3000"/>
              </a:lnSpc>
              <a:spcBef>
                <a:spcPts val="0"/>
              </a:spcBef>
              <a:buNone/>
            </a:pPr>
            <a:endParaRPr lang="en-US" dirty="0"/>
          </a:p>
          <a:p>
            <a:pPr>
              <a:lnSpc>
                <a:spcPts val="3000"/>
              </a:lnSpc>
              <a:spcBef>
                <a:spcPts val="0"/>
              </a:spcBef>
            </a:pPr>
            <a:endParaRPr lang="en-US" dirty="0"/>
          </a:p>
          <a:p>
            <a:pPr>
              <a:lnSpc>
                <a:spcPts val="3000"/>
              </a:lnSpc>
              <a:spcBef>
                <a:spcPts val="0"/>
              </a:spcBef>
            </a:pPr>
            <a:endParaRPr lang="en-US" dirty="0"/>
          </a:p>
          <a:p>
            <a:pPr>
              <a:lnSpc>
                <a:spcPts val="3000"/>
              </a:lnSpc>
              <a:spcBef>
                <a:spcPts val="0"/>
              </a:spcBef>
            </a:pPr>
            <a:endParaRPr lang="en-US" dirty="0"/>
          </a:p>
          <a:p>
            <a:pPr marL="0" indent="0">
              <a:lnSpc>
                <a:spcPts val="3000"/>
              </a:lnSpc>
              <a:spcBef>
                <a:spcPts val="0"/>
              </a:spcBef>
              <a:buNone/>
            </a:pPr>
            <a:endParaRPr lang="en-US" dirty="0"/>
          </a:p>
          <a:p>
            <a:endParaRPr lang="en-US" dirty="0"/>
          </a:p>
        </p:txBody>
      </p:sp>
      <p:sp>
        <p:nvSpPr>
          <p:cNvPr id="4" name="Slide Number Placeholder 3"/>
          <p:cNvSpPr>
            <a:spLocks noGrp="1"/>
          </p:cNvSpPr>
          <p:nvPr>
            <p:ph type="sldNum" sz="quarter" idx="10"/>
          </p:nvPr>
        </p:nvSpPr>
        <p:spPr/>
        <p:txBody>
          <a:bodyPr/>
          <a:lstStyle/>
          <a:p>
            <a:fld id="{5BF1BF7E-5D57-4739-AD0F-6C386FF70381}" type="slidenum">
              <a:rPr lang="en-US" smtClean="0"/>
              <a:pPr/>
              <a:t>4</a:t>
            </a:fld>
            <a:endParaRPr lang="en-US"/>
          </a:p>
        </p:txBody>
      </p:sp>
      <p:pic>
        <p:nvPicPr>
          <p:cNvPr id="5" name="Picture 4"/>
          <p:cNvPicPr>
            <a:picLocks noChangeAspect="1"/>
          </p:cNvPicPr>
          <p:nvPr/>
        </p:nvPicPr>
        <p:blipFill>
          <a:blip r:embed="rId3" cstate="print"/>
          <a:stretch>
            <a:fillRect/>
          </a:stretch>
        </p:blipFill>
        <p:spPr>
          <a:xfrm>
            <a:off x="483577" y="274638"/>
            <a:ext cx="1285875" cy="1171575"/>
          </a:xfrm>
          <a:prstGeom prst="rect">
            <a:avLst/>
          </a:prstGeom>
        </p:spPr>
      </p:pic>
    </p:spTree>
    <p:extLst>
      <p:ext uri="{BB962C8B-B14F-4D97-AF65-F5344CB8AC3E}">
        <p14:creationId xmlns:p14="http://schemas.microsoft.com/office/powerpoint/2010/main" val="248381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56B777D-24AD-4DCE-A614-8736B10F3EE6}"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204787" y="76200"/>
            <a:ext cx="8734425" cy="6705600"/>
          </a:xfrm>
          <a:prstGeom prst="rect">
            <a:avLst/>
          </a:prstGeom>
        </p:spPr>
      </p:pic>
      <p:sp>
        <p:nvSpPr>
          <p:cNvPr id="6" name="Text Box 7"/>
          <p:cNvSpPr txBox="1">
            <a:spLocks noChangeArrowheads="1"/>
          </p:cNvSpPr>
          <p:nvPr/>
        </p:nvSpPr>
        <p:spPr bwMode="auto">
          <a:xfrm>
            <a:off x="2705099" y="1698625"/>
            <a:ext cx="3124200" cy="434975"/>
          </a:xfrm>
          <a:prstGeom prst="rect">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Gardening</a:t>
            </a:r>
            <a:r>
              <a:rPr kumimoji="0" lang="en-US" sz="2400" b="1" i="0" u="none" strike="noStrike" cap="none" normalizeH="0" dirty="0">
                <a:ln>
                  <a:noFill/>
                </a:ln>
                <a:solidFill>
                  <a:schemeClr val="tx1"/>
                </a:solidFill>
                <a:effectLst/>
                <a:latin typeface="Calibri" pitchFamily="34" charset="0"/>
                <a:cs typeface="Arial" pitchFamily="34" charset="0"/>
              </a:rPr>
              <a:t> Resources</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cxnSp>
        <p:nvCxnSpPr>
          <p:cNvPr id="7" name="AutoShape 8"/>
          <p:cNvCxnSpPr>
            <a:cxnSpLocks noChangeShapeType="1"/>
          </p:cNvCxnSpPr>
          <p:nvPr/>
        </p:nvCxnSpPr>
        <p:spPr bwMode="auto">
          <a:xfrm flipH="1">
            <a:off x="1524001" y="2057400"/>
            <a:ext cx="1181098" cy="0"/>
          </a:xfrm>
          <a:prstGeom prst="straightConnector1">
            <a:avLst/>
          </a:prstGeom>
          <a:noFill/>
          <a:ln w="38100">
            <a:solidFill>
              <a:srgbClr val="000000"/>
            </a:solidFill>
            <a:round/>
            <a:headEnd/>
            <a:tailEnd type="triangle" w="med" len="med"/>
          </a:ln>
        </p:spPr>
      </p:cxnSp>
    </p:spTree>
    <p:extLst>
      <p:ext uri="{BB962C8B-B14F-4D97-AF65-F5344CB8AC3E}">
        <p14:creationId xmlns:p14="http://schemas.microsoft.com/office/powerpoint/2010/main" val="46646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cstate="print"/>
          <a:srcRect/>
          <a:stretch>
            <a:fillRect/>
          </a:stretch>
        </p:blipFill>
        <p:spPr bwMode="auto">
          <a:xfrm>
            <a:off x="1371600" y="260046"/>
            <a:ext cx="7134630" cy="6597954"/>
          </a:xfrm>
          <a:prstGeom prst="rect">
            <a:avLst/>
          </a:prstGeom>
          <a:noFill/>
          <a:ln w="9525">
            <a:noFill/>
            <a:miter lim="800000"/>
            <a:headEnd/>
            <a:tailEnd/>
          </a:ln>
        </p:spPr>
      </p:pic>
      <p:cxnSp>
        <p:nvCxnSpPr>
          <p:cNvPr id="8" name="Straight Arrow Connector 7"/>
          <p:cNvCxnSpPr/>
          <p:nvPr/>
        </p:nvCxnSpPr>
        <p:spPr bwMode="auto">
          <a:xfrm>
            <a:off x="228600" y="2743200"/>
            <a:ext cx="762000" cy="0"/>
          </a:xfrm>
          <a:prstGeom prst="straightConnector1">
            <a:avLst/>
          </a:prstGeom>
          <a:noFill/>
          <a:ln w="9525" cap="flat" cmpd="sng" algn="ctr">
            <a:noFill/>
            <a:prstDash val="solid"/>
            <a:round/>
            <a:headEnd type="none" w="med" len="med"/>
            <a:tailEnd type="arrow"/>
          </a:ln>
          <a:effectLst/>
        </p:spPr>
      </p:cxnSp>
      <p:cxnSp>
        <p:nvCxnSpPr>
          <p:cNvPr id="10" name="Straight Arrow Connector 9"/>
          <p:cNvCxnSpPr/>
          <p:nvPr/>
        </p:nvCxnSpPr>
        <p:spPr bwMode="auto">
          <a:xfrm>
            <a:off x="228600" y="990600"/>
            <a:ext cx="1131277" cy="0"/>
          </a:xfrm>
          <a:prstGeom prst="straightConnector1">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91269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F1BF7E-5D57-4739-AD0F-6C386FF70381}" type="slidenum">
              <a:rPr lang="en-US" smtClean="0"/>
              <a:pPr/>
              <a:t>42</a:t>
            </a:fld>
            <a:endParaRPr 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1217049" y="16633"/>
            <a:ext cx="6402951" cy="8071388"/>
          </a:xfrm>
          <a:prstGeom prst="rect">
            <a:avLst/>
          </a:prstGeom>
          <a:noFill/>
          <a:ln w="9525">
            <a:noFill/>
            <a:miter lim="800000"/>
            <a:headEnd/>
            <a:tailEnd/>
          </a:ln>
        </p:spPr>
      </p:pic>
      <p:cxnSp>
        <p:nvCxnSpPr>
          <p:cNvPr id="8" name="Straight Arrow Connector 7"/>
          <p:cNvCxnSpPr/>
          <p:nvPr/>
        </p:nvCxnSpPr>
        <p:spPr bwMode="auto">
          <a:xfrm flipH="1">
            <a:off x="5334000" y="3124200"/>
            <a:ext cx="1600200" cy="0"/>
          </a:xfrm>
          <a:prstGeom prst="straightConnector1">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39537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6B777D-24AD-4DCE-A614-8736B10F3EE6}" type="slidenum">
              <a:rPr lang="en-US" smtClean="0"/>
              <a:pPr/>
              <a:t>43</a:t>
            </a:fld>
            <a:endParaRPr lang="en-US" dirty="0"/>
          </a:p>
        </p:txBody>
      </p:sp>
      <p:pic>
        <p:nvPicPr>
          <p:cNvPr id="5" name="Picture 4"/>
          <p:cNvPicPr>
            <a:picLocks noChangeAspect="1"/>
          </p:cNvPicPr>
          <p:nvPr/>
        </p:nvPicPr>
        <p:blipFill>
          <a:blip r:embed="rId2"/>
          <a:stretch>
            <a:fillRect/>
          </a:stretch>
        </p:blipFill>
        <p:spPr>
          <a:xfrm>
            <a:off x="685800" y="537620"/>
            <a:ext cx="7696200" cy="5726065"/>
          </a:xfrm>
          <a:prstGeom prst="rect">
            <a:avLst/>
          </a:prstGeom>
        </p:spPr>
      </p:pic>
      <p:cxnSp>
        <p:nvCxnSpPr>
          <p:cNvPr id="7" name="AutoShape 8"/>
          <p:cNvCxnSpPr>
            <a:cxnSpLocks noChangeShapeType="1"/>
          </p:cNvCxnSpPr>
          <p:nvPr/>
        </p:nvCxnSpPr>
        <p:spPr bwMode="auto">
          <a:xfrm flipH="1">
            <a:off x="6400800" y="2362200"/>
            <a:ext cx="1181098" cy="0"/>
          </a:xfrm>
          <a:prstGeom prst="straightConnector1">
            <a:avLst/>
          </a:prstGeom>
          <a:noFill/>
          <a:ln w="38100">
            <a:solidFill>
              <a:srgbClr val="000000"/>
            </a:solidFill>
            <a:round/>
            <a:headEnd/>
            <a:tailEnd type="triangle" w="med" len="med"/>
          </a:ln>
        </p:spPr>
      </p:cxnSp>
      <p:sp>
        <p:nvSpPr>
          <p:cNvPr id="8" name="Text Box 7"/>
          <p:cNvSpPr txBox="1">
            <a:spLocks noChangeArrowheads="1"/>
          </p:cNvSpPr>
          <p:nvPr/>
        </p:nvSpPr>
        <p:spPr bwMode="auto">
          <a:xfrm>
            <a:off x="7620000" y="2144712"/>
            <a:ext cx="1295400" cy="434975"/>
          </a:xfrm>
          <a:prstGeom prst="rect">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Example</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8801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6B777D-24AD-4DCE-A614-8736B10F3EE6}" type="slidenum">
              <a:rPr lang="en-US" smtClean="0"/>
              <a:pPr/>
              <a:t>44</a:t>
            </a:fld>
            <a:endParaRPr lang="en-US" dirty="0"/>
          </a:p>
        </p:txBody>
      </p:sp>
      <p:pic>
        <p:nvPicPr>
          <p:cNvPr id="5" name="Picture 4"/>
          <p:cNvPicPr>
            <a:picLocks noChangeAspect="1"/>
          </p:cNvPicPr>
          <p:nvPr/>
        </p:nvPicPr>
        <p:blipFill>
          <a:blip r:embed="rId2"/>
          <a:stretch>
            <a:fillRect/>
          </a:stretch>
        </p:blipFill>
        <p:spPr>
          <a:xfrm>
            <a:off x="838200" y="77025"/>
            <a:ext cx="6886575" cy="6923850"/>
          </a:xfrm>
          <a:prstGeom prst="rect">
            <a:avLst/>
          </a:prstGeom>
        </p:spPr>
      </p:pic>
    </p:spTree>
    <p:extLst>
      <p:ext uri="{BB962C8B-B14F-4D97-AF65-F5344CB8AC3E}">
        <p14:creationId xmlns:p14="http://schemas.microsoft.com/office/powerpoint/2010/main" val="2958340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56B777D-24AD-4DCE-A614-8736B10F3EE6}" type="slidenum">
              <a:rPr lang="en-US" smtClean="0"/>
              <a:pPr/>
              <a:t>45</a:t>
            </a:fld>
            <a:endParaRPr lang="en-US" dirty="0"/>
          </a:p>
        </p:txBody>
      </p:sp>
      <p:pic>
        <p:nvPicPr>
          <p:cNvPr id="5" name="Picture 4"/>
          <p:cNvPicPr>
            <a:picLocks noChangeAspect="1"/>
          </p:cNvPicPr>
          <p:nvPr/>
        </p:nvPicPr>
        <p:blipFill>
          <a:blip r:embed="rId3"/>
          <a:stretch>
            <a:fillRect/>
          </a:stretch>
        </p:blipFill>
        <p:spPr>
          <a:xfrm>
            <a:off x="204787" y="114693"/>
            <a:ext cx="8734425" cy="6705600"/>
          </a:xfrm>
          <a:prstGeom prst="rect">
            <a:avLst/>
          </a:prstGeom>
        </p:spPr>
      </p:pic>
      <p:sp>
        <p:nvSpPr>
          <p:cNvPr id="6" name="Text Box 7"/>
          <p:cNvSpPr txBox="1">
            <a:spLocks noChangeArrowheads="1"/>
          </p:cNvSpPr>
          <p:nvPr/>
        </p:nvSpPr>
        <p:spPr bwMode="auto">
          <a:xfrm>
            <a:off x="2674070" y="1676400"/>
            <a:ext cx="2590800" cy="434975"/>
          </a:xfrm>
          <a:prstGeom prst="rect">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Garden Questions</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cxnSp>
        <p:nvCxnSpPr>
          <p:cNvPr id="7" name="AutoShape 8"/>
          <p:cNvCxnSpPr>
            <a:cxnSpLocks noChangeShapeType="1"/>
          </p:cNvCxnSpPr>
          <p:nvPr/>
        </p:nvCxnSpPr>
        <p:spPr bwMode="auto">
          <a:xfrm flipH="1" flipV="1">
            <a:off x="1371600" y="1828800"/>
            <a:ext cx="1295400" cy="65088"/>
          </a:xfrm>
          <a:prstGeom prst="straightConnector1">
            <a:avLst/>
          </a:prstGeom>
          <a:noFill/>
          <a:ln w="38100">
            <a:solidFill>
              <a:srgbClr val="000000"/>
            </a:solidFill>
            <a:round/>
            <a:headEnd/>
            <a:tailEnd type="triangle" w="med" len="med"/>
          </a:ln>
        </p:spPr>
      </p:cxnSp>
    </p:spTree>
    <p:extLst>
      <p:ext uri="{BB962C8B-B14F-4D97-AF65-F5344CB8AC3E}">
        <p14:creationId xmlns:p14="http://schemas.microsoft.com/office/powerpoint/2010/main" val="3868105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Workshop Documents Online</a:t>
            </a:r>
          </a:p>
        </p:txBody>
      </p:sp>
      <p:sp>
        <p:nvSpPr>
          <p:cNvPr id="4" name="Slide Number Placeholder 3"/>
          <p:cNvSpPr>
            <a:spLocks noGrp="1"/>
          </p:cNvSpPr>
          <p:nvPr>
            <p:ph type="sldNum" sz="quarter" idx="12"/>
          </p:nvPr>
        </p:nvSpPr>
        <p:spPr>
          <a:xfrm>
            <a:off x="6561841" y="6324600"/>
            <a:ext cx="2133600" cy="365125"/>
          </a:xfrm>
        </p:spPr>
        <p:txBody>
          <a:bodyPr/>
          <a:lstStyle/>
          <a:p>
            <a:fld id="{B56B777D-24AD-4DCE-A614-8736B10F3EE6}" type="slidenum">
              <a:rPr lang="en-US" smtClean="0"/>
              <a:pPr/>
              <a:t>46</a:t>
            </a:fld>
            <a:endParaRPr lang="en-US" dirty="0"/>
          </a:p>
        </p:txBody>
      </p:sp>
      <p:pic>
        <p:nvPicPr>
          <p:cNvPr id="5" name="Content Placeholder 4"/>
          <p:cNvPicPr>
            <a:picLocks noGrp="1"/>
          </p:cNvPicPr>
          <p:nvPr>
            <p:ph idx="1"/>
          </p:nvPr>
        </p:nvPicPr>
        <p:blipFill>
          <a:blip r:embed="rId3"/>
          <a:stretch>
            <a:fillRect/>
          </a:stretch>
        </p:blipFill>
        <p:spPr>
          <a:xfrm>
            <a:off x="3276600" y="1597139"/>
            <a:ext cx="3459594" cy="4525963"/>
          </a:xfrm>
          <a:prstGeom prst="rect">
            <a:avLst/>
          </a:prstGeom>
        </p:spPr>
      </p:pic>
      <p:sp>
        <p:nvSpPr>
          <p:cNvPr id="7" name="Text Box 10"/>
          <p:cNvSpPr txBox="1"/>
          <p:nvPr/>
        </p:nvSpPr>
        <p:spPr>
          <a:xfrm>
            <a:off x="960748" y="5238828"/>
            <a:ext cx="1706252" cy="575151"/>
          </a:xfrm>
          <a:prstGeom prst="rect">
            <a:avLst/>
          </a:prstGeom>
          <a:solidFill>
            <a:schemeClr val="accent3">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Click Here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p:cNvCxnSpPr/>
          <p:nvPr/>
        </p:nvCxnSpPr>
        <p:spPr>
          <a:xfrm flipV="1">
            <a:off x="2667000" y="5526404"/>
            <a:ext cx="838200" cy="1"/>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6114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a:t>Ready to Get Down &amp; Dirty?</a:t>
            </a:r>
          </a:p>
        </p:txBody>
      </p:sp>
      <p:sp>
        <p:nvSpPr>
          <p:cNvPr id="3" name="Content Placeholder 2"/>
          <p:cNvSpPr>
            <a:spLocks noGrp="1"/>
          </p:cNvSpPr>
          <p:nvPr>
            <p:ph idx="1"/>
          </p:nvPr>
        </p:nvSpPr>
        <p:spPr>
          <a:xfrm>
            <a:off x="483576" y="1600201"/>
            <a:ext cx="8203223" cy="3048000"/>
          </a:xfrm>
        </p:spPr>
        <p:txBody>
          <a:bodyPr>
            <a:normAutofit/>
          </a:bodyPr>
          <a:lstStyle/>
          <a:p>
            <a:pPr marL="0" indent="0">
              <a:buNone/>
            </a:pPr>
            <a:r>
              <a:rPr lang="en-US" b="1" dirty="0"/>
              <a:t>Demonstrations on how &amp; then it’s your turn</a:t>
            </a:r>
          </a:p>
          <a:p>
            <a:pPr marL="0" indent="0">
              <a:buNone/>
            </a:pPr>
            <a:r>
              <a:rPr lang="en-US" dirty="0"/>
              <a:t>            (You get to take them home)</a:t>
            </a:r>
          </a:p>
          <a:p>
            <a:pPr marL="0" indent="0">
              <a:buNone/>
            </a:pPr>
            <a:r>
              <a:rPr lang="en-US" dirty="0"/>
              <a:t>                  Planting seeds</a:t>
            </a:r>
          </a:p>
          <a:p>
            <a:pPr marL="0" indent="0">
              <a:buNone/>
            </a:pPr>
            <a:r>
              <a:rPr lang="en-US" dirty="0"/>
              <a:t>                  Transplanting seedlings</a:t>
            </a:r>
          </a:p>
          <a:p>
            <a:pPr marL="0" indent="0">
              <a:buNone/>
            </a:pPr>
            <a:endParaRPr lang="en-US" dirty="0"/>
          </a:p>
        </p:txBody>
      </p:sp>
      <p:sp>
        <p:nvSpPr>
          <p:cNvPr id="4" name="Slide Number Placeholder 3"/>
          <p:cNvSpPr>
            <a:spLocks noGrp="1"/>
          </p:cNvSpPr>
          <p:nvPr>
            <p:ph type="sldNum" sz="quarter" idx="12"/>
          </p:nvPr>
        </p:nvSpPr>
        <p:spPr/>
        <p:txBody>
          <a:bodyPr/>
          <a:lstStyle/>
          <a:p>
            <a:fld id="{B56B777D-24AD-4DCE-A614-8736B10F3EE6}" type="slidenum">
              <a:rPr lang="en-US" smtClean="0"/>
              <a:pPr/>
              <a:t>47</a:t>
            </a:fld>
            <a:endParaRPr lang="en-US" dirty="0"/>
          </a:p>
        </p:txBody>
      </p:sp>
      <p:sp>
        <p:nvSpPr>
          <p:cNvPr id="5" name="TextBox 4"/>
          <p:cNvSpPr txBox="1"/>
          <p:nvPr/>
        </p:nvSpPr>
        <p:spPr>
          <a:xfrm>
            <a:off x="1524000" y="4648201"/>
            <a:ext cx="6858000" cy="1815882"/>
          </a:xfrm>
          <a:prstGeom prst="rect">
            <a:avLst/>
          </a:prstGeom>
          <a:noFill/>
        </p:spPr>
        <p:txBody>
          <a:bodyPr wrap="square" rtlCol="0">
            <a:spAutoFit/>
          </a:bodyPr>
          <a:lstStyle/>
          <a:p>
            <a:r>
              <a:rPr lang="en-US" sz="2800" b="1" dirty="0"/>
              <a:t>Demonstrations Only:</a:t>
            </a:r>
          </a:p>
          <a:p>
            <a:pPr marL="285750" indent="-285750">
              <a:buFont typeface="Arial" panose="020B0604020202020204" pitchFamily="34" charset="0"/>
              <a:buChar char="•"/>
            </a:pPr>
            <a:r>
              <a:rPr lang="en-US" sz="2800" dirty="0"/>
              <a:t>Planting seeds in ground (carrots,  peas, </a:t>
            </a:r>
            <a:r>
              <a:rPr lang="en-US" sz="2800" dirty="0" err="1"/>
              <a:t>etc</a:t>
            </a:r>
            <a:r>
              <a:rPr lang="en-US" sz="2800" dirty="0"/>
              <a:t>)</a:t>
            </a:r>
          </a:p>
          <a:p>
            <a:pPr marL="285750" indent="-285750">
              <a:buFont typeface="Arial" panose="020B0604020202020204" pitchFamily="34" charset="0"/>
              <a:buChar char="•"/>
            </a:pPr>
            <a:r>
              <a:rPr lang="en-US" sz="2800" dirty="0"/>
              <a:t>Planting tomato seedlings</a:t>
            </a:r>
          </a:p>
          <a:p>
            <a:pPr marL="285750" indent="-285750">
              <a:buFont typeface="Arial" panose="020B0604020202020204" pitchFamily="34" charset="0"/>
              <a:buChar char="•"/>
            </a:pPr>
            <a:r>
              <a:rPr lang="en-US" sz="2800" dirty="0"/>
              <a:t>Using row covers</a:t>
            </a:r>
          </a:p>
        </p:txBody>
      </p:sp>
    </p:spTree>
    <p:extLst>
      <p:ext uri="{BB962C8B-B14F-4D97-AF65-F5344CB8AC3E}">
        <p14:creationId xmlns:p14="http://schemas.microsoft.com/office/powerpoint/2010/main" val="170900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566" y="50738"/>
            <a:ext cx="5049234" cy="809014"/>
          </a:xfrm>
        </p:spPr>
        <p:txBody>
          <a:bodyPr>
            <a:noAutofit/>
          </a:bodyPr>
          <a:lstStyle/>
          <a:p>
            <a:r>
              <a:rPr lang="en-US" sz="3600" b="1" dirty="0"/>
              <a:t>Tips on Buying Seedlings</a:t>
            </a:r>
          </a:p>
        </p:txBody>
      </p:sp>
      <p:pic>
        <p:nvPicPr>
          <p:cNvPr id="1029" name="Picture 7" descr="1 radis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4022" y="1520427"/>
            <a:ext cx="2938007" cy="2206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8" descr="1 radish in a 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25505" y="1472730"/>
            <a:ext cx="2925560" cy="2194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descr="broc gone to s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9853" y="4500875"/>
            <a:ext cx="2982447" cy="22340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1 cabbage gone to s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487943" y="4596499"/>
            <a:ext cx="2857181" cy="213767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801350"/>
            <a:ext cx="2943225"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0" y="10344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Broccoli                                                  Red Cabbage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0"/>
          <p:cNvSpPr>
            <a:spLocks noChangeArrowheads="1"/>
          </p:cNvSpPr>
          <p:nvPr/>
        </p:nvSpPr>
        <p:spPr bwMode="auto">
          <a:xfrm>
            <a:off x="0" y="1301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Modified slide #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p:cNvSpPr txBox="1"/>
          <p:nvPr/>
        </p:nvSpPr>
        <p:spPr>
          <a:xfrm>
            <a:off x="2514600" y="3763829"/>
            <a:ext cx="1371600" cy="369332"/>
          </a:xfrm>
          <a:prstGeom prst="rect">
            <a:avLst/>
          </a:prstGeom>
          <a:noFill/>
        </p:spPr>
        <p:txBody>
          <a:bodyPr wrap="square" rtlCol="0">
            <a:spAutoFit/>
          </a:bodyPr>
          <a:lstStyle/>
          <a:p>
            <a:endParaRPr lang="en-US" dirty="0"/>
          </a:p>
        </p:txBody>
      </p:sp>
      <p:sp>
        <p:nvSpPr>
          <p:cNvPr id="18" name="TextBox 17"/>
          <p:cNvSpPr txBox="1"/>
          <p:nvPr/>
        </p:nvSpPr>
        <p:spPr>
          <a:xfrm>
            <a:off x="2514600" y="3700518"/>
            <a:ext cx="1371600" cy="369332"/>
          </a:xfrm>
          <a:prstGeom prst="rect">
            <a:avLst/>
          </a:prstGeom>
          <a:noFill/>
        </p:spPr>
        <p:txBody>
          <a:bodyPr wrap="square" rtlCol="0">
            <a:spAutoFit/>
          </a:bodyPr>
          <a:lstStyle/>
          <a:p>
            <a:endParaRPr lang="en-US" dirty="0"/>
          </a:p>
        </p:txBody>
      </p:sp>
      <p:sp>
        <p:nvSpPr>
          <p:cNvPr id="19" name="TextBox 18"/>
          <p:cNvSpPr txBox="1"/>
          <p:nvPr/>
        </p:nvSpPr>
        <p:spPr>
          <a:xfrm>
            <a:off x="2434323" y="3337339"/>
            <a:ext cx="902911" cy="461665"/>
          </a:xfrm>
          <a:prstGeom prst="rect">
            <a:avLst/>
          </a:prstGeom>
          <a:noFill/>
        </p:spPr>
        <p:txBody>
          <a:bodyPr wrap="square" rtlCol="0">
            <a:spAutoFit/>
          </a:bodyPr>
          <a:lstStyle/>
          <a:p>
            <a:r>
              <a:rPr lang="en-US" sz="2400" dirty="0"/>
              <a:t>Beet</a:t>
            </a:r>
          </a:p>
        </p:txBody>
      </p:sp>
      <p:sp>
        <p:nvSpPr>
          <p:cNvPr id="20" name="TextBox 19"/>
          <p:cNvSpPr txBox="1"/>
          <p:nvPr/>
        </p:nvSpPr>
        <p:spPr>
          <a:xfrm>
            <a:off x="7981017" y="3350582"/>
            <a:ext cx="1093933" cy="461665"/>
          </a:xfrm>
          <a:prstGeom prst="rect">
            <a:avLst/>
          </a:prstGeom>
          <a:noFill/>
        </p:spPr>
        <p:txBody>
          <a:bodyPr wrap="square" rtlCol="0">
            <a:spAutoFit/>
          </a:bodyPr>
          <a:lstStyle/>
          <a:p>
            <a:r>
              <a:rPr lang="en-US" sz="2400" dirty="0"/>
              <a:t>Radish</a:t>
            </a:r>
          </a:p>
        </p:txBody>
      </p:sp>
      <p:sp>
        <p:nvSpPr>
          <p:cNvPr id="21" name="TextBox 20"/>
          <p:cNvSpPr txBox="1"/>
          <p:nvPr/>
        </p:nvSpPr>
        <p:spPr>
          <a:xfrm>
            <a:off x="7852971" y="6011562"/>
            <a:ext cx="1283173" cy="461665"/>
          </a:xfrm>
          <a:prstGeom prst="rect">
            <a:avLst/>
          </a:prstGeom>
          <a:noFill/>
        </p:spPr>
        <p:txBody>
          <a:bodyPr wrap="square" rtlCol="0">
            <a:spAutoFit/>
          </a:bodyPr>
          <a:lstStyle/>
          <a:p>
            <a:r>
              <a:rPr lang="en-US" sz="2400" dirty="0"/>
              <a:t>Cabbage </a:t>
            </a:r>
          </a:p>
        </p:txBody>
      </p:sp>
      <p:sp>
        <p:nvSpPr>
          <p:cNvPr id="22" name="TextBox 21"/>
          <p:cNvSpPr txBox="1"/>
          <p:nvPr/>
        </p:nvSpPr>
        <p:spPr>
          <a:xfrm>
            <a:off x="2476744" y="5945519"/>
            <a:ext cx="1283173" cy="461665"/>
          </a:xfrm>
          <a:prstGeom prst="rect">
            <a:avLst/>
          </a:prstGeom>
          <a:noFill/>
        </p:spPr>
        <p:txBody>
          <a:bodyPr wrap="square" rtlCol="0">
            <a:spAutoFit/>
          </a:bodyPr>
          <a:lstStyle/>
          <a:p>
            <a:r>
              <a:rPr lang="en-US" sz="2400" dirty="0"/>
              <a:t>Broccoli  </a:t>
            </a:r>
          </a:p>
        </p:txBody>
      </p:sp>
      <p:sp>
        <p:nvSpPr>
          <p:cNvPr id="15" name="TextBox 14"/>
          <p:cNvSpPr txBox="1"/>
          <p:nvPr/>
        </p:nvSpPr>
        <p:spPr>
          <a:xfrm>
            <a:off x="2961783" y="1581798"/>
            <a:ext cx="2590800" cy="1384995"/>
          </a:xfrm>
          <a:prstGeom prst="rect">
            <a:avLst/>
          </a:prstGeom>
          <a:noFill/>
        </p:spPr>
        <p:txBody>
          <a:bodyPr wrap="square" rtlCol="0">
            <a:spAutoFit/>
          </a:bodyPr>
          <a:lstStyle/>
          <a:p>
            <a:r>
              <a:rPr lang="en-US" sz="2800" b="1" dirty="0"/>
              <a:t>Would you buy any of these examples?</a:t>
            </a:r>
          </a:p>
        </p:txBody>
      </p:sp>
      <p:sp>
        <p:nvSpPr>
          <p:cNvPr id="27" name="TextBox 26"/>
          <p:cNvSpPr txBox="1"/>
          <p:nvPr/>
        </p:nvSpPr>
        <p:spPr>
          <a:xfrm>
            <a:off x="3793419" y="4976451"/>
            <a:ext cx="1366675" cy="523220"/>
          </a:xfrm>
          <a:prstGeom prst="rect">
            <a:avLst/>
          </a:prstGeom>
          <a:noFill/>
        </p:spPr>
        <p:txBody>
          <a:bodyPr wrap="square" rtlCol="0">
            <a:spAutoFit/>
          </a:bodyPr>
          <a:lstStyle/>
          <a:p>
            <a:r>
              <a:rPr lang="en-US" sz="2800" b="1" dirty="0"/>
              <a:t>Why? </a:t>
            </a:r>
          </a:p>
        </p:txBody>
      </p:sp>
    </p:spTree>
    <p:extLst>
      <p:ext uri="{BB962C8B-B14F-4D97-AF65-F5344CB8AC3E}">
        <p14:creationId xmlns:p14="http://schemas.microsoft.com/office/powerpoint/2010/main" val="4161010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6B777D-24AD-4DCE-A614-8736B10F3EE6}" type="slidenum">
              <a:rPr lang="en-US" smtClean="0"/>
              <a:pPr/>
              <a:t>49</a:t>
            </a:fld>
            <a:endParaRPr lang="en-US" dirty="0"/>
          </a:p>
        </p:txBody>
      </p:sp>
      <p:sp>
        <p:nvSpPr>
          <p:cNvPr id="6" name="TextBox 5"/>
          <p:cNvSpPr txBox="1"/>
          <p:nvPr/>
        </p:nvSpPr>
        <p:spPr>
          <a:xfrm>
            <a:off x="1676400" y="2045375"/>
            <a:ext cx="3048000" cy="2031325"/>
          </a:xfrm>
          <a:prstGeom prst="rect">
            <a:avLst/>
          </a:prstGeom>
          <a:noFill/>
        </p:spPr>
        <p:txBody>
          <a:bodyPr wrap="square" rtlCol="0">
            <a:spAutoFit/>
          </a:bodyPr>
          <a:lstStyle/>
          <a:p>
            <a:endParaRPr lang="en-US" dirty="0"/>
          </a:p>
          <a:p>
            <a:r>
              <a:rPr lang="en-US" sz="4000" dirty="0"/>
              <a:t>  </a:t>
            </a:r>
            <a:r>
              <a:rPr lang="en-US" sz="5400" dirty="0"/>
              <a:t>Burning  Questions</a:t>
            </a:r>
          </a:p>
        </p:txBody>
      </p:sp>
      <p:pic>
        <p:nvPicPr>
          <p:cNvPr id="1026" name="Picture 2" descr="https://pixabay.com/static/uploads/photo/2015/11/02/18/51/question-1018843__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833" y="1905000"/>
            <a:ext cx="2930367" cy="219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There’s More</a:t>
            </a:r>
          </a:p>
        </p:txBody>
      </p:sp>
      <p:sp>
        <p:nvSpPr>
          <p:cNvPr id="3" name="Content Placeholder 2"/>
          <p:cNvSpPr>
            <a:spLocks noGrp="1"/>
          </p:cNvSpPr>
          <p:nvPr>
            <p:ph idx="1"/>
          </p:nvPr>
        </p:nvSpPr>
        <p:spPr>
          <a:xfrm>
            <a:off x="914400" y="1371600"/>
            <a:ext cx="8229600" cy="5486400"/>
          </a:xfrm>
        </p:spPr>
        <p:txBody>
          <a:bodyPr>
            <a:normAutofit fontScale="25000" lnSpcReduction="20000"/>
          </a:bodyPr>
          <a:lstStyle/>
          <a:p>
            <a:pPr marL="0" indent="0">
              <a:buNone/>
            </a:pPr>
            <a:endParaRPr lang="en-US" dirty="0"/>
          </a:p>
          <a:p>
            <a:r>
              <a:rPr lang="en-US" sz="16000" dirty="0"/>
              <a:t>Irrigation</a:t>
            </a:r>
          </a:p>
          <a:p>
            <a:endParaRPr lang="en-US" sz="16000" dirty="0"/>
          </a:p>
          <a:p>
            <a:r>
              <a:rPr lang="en-US" sz="16000" dirty="0"/>
              <a:t>Online Resources</a:t>
            </a:r>
          </a:p>
          <a:p>
            <a:endParaRPr lang="en-US" sz="16000" dirty="0"/>
          </a:p>
          <a:p>
            <a:r>
              <a:rPr lang="en-US" sz="16000" dirty="0"/>
              <a:t>Samples of Good &amp; Bad Transplant Material</a:t>
            </a:r>
          </a:p>
          <a:p>
            <a:endParaRPr lang="en-US" sz="16000" dirty="0"/>
          </a:p>
          <a:p>
            <a:r>
              <a:rPr lang="en-US" sz="16000" dirty="0"/>
              <a:t>Demonstrations : Planting Seeds &amp; Transplanting</a:t>
            </a:r>
          </a:p>
          <a:p>
            <a:endParaRPr lang="en-US" sz="16000" dirty="0"/>
          </a:p>
          <a:p>
            <a:pPr>
              <a:buNone/>
            </a:pPr>
            <a:r>
              <a:rPr lang="en-US" sz="16000" dirty="0"/>
              <a:t> </a:t>
            </a:r>
          </a:p>
          <a:p>
            <a:endParaRPr lang="en-US" sz="16000" dirty="0"/>
          </a:p>
          <a:p>
            <a:endParaRPr lang="en-US" sz="16000" dirty="0"/>
          </a:p>
        </p:txBody>
      </p:sp>
      <p:sp>
        <p:nvSpPr>
          <p:cNvPr id="4" name="Slide Number Placeholder 3"/>
          <p:cNvSpPr>
            <a:spLocks noGrp="1"/>
          </p:cNvSpPr>
          <p:nvPr>
            <p:ph type="sldNum" sz="quarter" idx="12"/>
          </p:nvPr>
        </p:nvSpPr>
        <p:spPr/>
        <p:txBody>
          <a:bodyPr/>
          <a:lstStyle/>
          <a:p>
            <a:fld id="{B56B777D-24AD-4DCE-A614-8736B10F3EE6}" type="slidenum">
              <a:rPr lang="en-US" smtClean="0"/>
              <a:pPr/>
              <a:t>5</a:t>
            </a:fld>
            <a:endParaRPr lang="en-US" dirty="0"/>
          </a:p>
        </p:txBody>
      </p:sp>
      <p:pic>
        <p:nvPicPr>
          <p:cNvPr id="5" name="Picture 4"/>
          <p:cNvPicPr>
            <a:picLocks noChangeAspect="1"/>
          </p:cNvPicPr>
          <p:nvPr/>
        </p:nvPicPr>
        <p:blipFill>
          <a:blip r:embed="rId2" cstate="print"/>
          <a:stretch>
            <a:fillRect/>
          </a:stretch>
        </p:blipFill>
        <p:spPr>
          <a:xfrm>
            <a:off x="533400" y="238125"/>
            <a:ext cx="1285875" cy="1171575"/>
          </a:xfrm>
          <a:prstGeom prst="rect">
            <a:avLst/>
          </a:prstGeom>
        </p:spPr>
      </p:pic>
    </p:spTree>
    <p:extLst>
      <p:ext uri="{BB962C8B-B14F-4D97-AF65-F5344CB8AC3E}">
        <p14:creationId xmlns:p14="http://schemas.microsoft.com/office/powerpoint/2010/main" val="1926040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762000" y="3505200"/>
            <a:ext cx="7543800" cy="2514600"/>
          </a:xfrm>
          <a:prstGeom prst="rect">
            <a:avLst/>
          </a:prstGeom>
          <a:noFill/>
          <a:ln w="9525">
            <a:noFill/>
            <a:miter lim="800000"/>
            <a:headEnd/>
            <a:tailEnd/>
          </a:ln>
        </p:spPr>
        <p:txBody>
          <a:bodyPr/>
          <a:lstStyle/>
          <a:p>
            <a:pPr marL="342900" indent="-342900" algn="ctr">
              <a:spcBef>
                <a:spcPct val="20000"/>
              </a:spcBef>
            </a:pPr>
            <a:r>
              <a:rPr lang="en-US" sz="4400" dirty="0">
                <a:solidFill>
                  <a:srgbClr val="008000"/>
                </a:solidFill>
                <a:latin typeface="Arial" pitchFamily="34" charset="0"/>
                <a:cs typeface="Arial" pitchFamily="34" charset="0"/>
              </a:rPr>
              <a:t>Thanks!</a:t>
            </a:r>
          </a:p>
          <a:p>
            <a:pPr marL="342900" indent="-342900" algn="ctr">
              <a:spcBef>
                <a:spcPct val="20000"/>
              </a:spcBef>
            </a:pPr>
            <a:r>
              <a:rPr lang="en-US" sz="4400" dirty="0">
                <a:solidFill>
                  <a:srgbClr val="008000"/>
                </a:solidFill>
                <a:latin typeface="Arial" pitchFamily="34" charset="0"/>
                <a:cs typeface="Arial" pitchFamily="34" charset="0"/>
              </a:rPr>
              <a:t>Be sure to complete the evaluations before leaving</a:t>
            </a:r>
          </a:p>
        </p:txBody>
      </p:sp>
      <p:pic>
        <p:nvPicPr>
          <p:cNvPr id="23554" name="Picture 8"/>
          <p:cNvPicPr>
            <a:picLocks noChangeAspect="1" noChangeArrowheads="1"/>
          </p:cNvPicPr>
          <p:nvPr/>
        </p:nvPicPr>
        <p:blipFill>
          <a:blip r:embed="rId3" cstate="print"/>
          <a:srcRect/>
          <a:stretch>
            <a:fillRect/>
          </a:stretch>
        </p:blipFill>
        <p:spPr bwMode="auto">
          <a:xfrm>
            <a:off x="0" y="0"/>
            <a:ext cx="9144000" cy="3057525"/>
          </a:xfrm>
          <a:prstGeom prst="rect">
            <a:avLst/>
          </a:prstGeom>
          <a:noFill/>
          <a:ln w="9525">
            <a:noFill/>
            <a:miter lim="800000"/>
            <a:headEnd/>
            <a:tailEnd/>
          </a:ln>
        </p:spPr>
      </p:pic>
      <p:sp>
        <p:nvSpPr>
          <p:cNvPr id="23555" name="Slide Number Placeholder 4"/>
          <p:cNvSpPr>
            <a:spLocks noGrp="1"/>
          </p:cNvSpPr>
          <p:nvPr>
            <p:ph type="sldNum" sz="quarter" idx="12"/>
          </p:nvPr>
        </p:nvSpPr>
        <p:spPr>
          <a:noFill/>
        </p:spPr>
        <p:txBody>
          <a:bodyPr/>
          <a:lstStyle/>
          <a:p>
            <a:fld id="{07B7F201-C16E-45AD-BA27-6C1407BB89A8}" type="slidenum">
              <a:rPr lang="en-US"/>
              <a:pPr/>
              <a:t>50</a:t>
            </a:fld>
            <a:endParaRPr lang="en-US"/>
          </a:p>
        </p:txBody>
      </p:sp>
    </p:spTree>
    <p:extLst>
      <p:ext uri="{BB962C8B-B14F-4D97-AF65-F5344CB8AC3E}">
        <p14:creationId xmlns:p14="http://schemas.microsoft.com/office/powerpoint/2010/main" val="33889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143000"/>
          </a:xfrm>
        </p:spPr>
        <p:txBody>
          <a:bodyPr>
            <a:noAutofit/>
          </a:bodyPr>
          <a:lstStyle/>
          <a:p>
            <a:r>
              <a:rPr lang="en-US" sz="4800" dirty="0">
                <a:latin typeface="Arial" panose="020B0604020202020204" pitchFamily="34" charset="0"/>
                <a:cs typeface="Arial" panose="020B0604020202020204" pitchFamily="34" charset="0"/>
              </a:rPr>
              <a:t>Preparing Your Garden Site</a:t>
            </a:r>
          </a:p>
        </p:txBody>
      </p:sp>
      <p:sp>
        <p:nvSpPr>
          <p:cNvPr id="3" name="Slide Number Placeholder 2"/>
          <p:cNvSpPr>
            <a:spLocks noGrp="1"/>
          </p:cNvSpPr>
          <p:nvPr>
            <p:ph type="sldNum" sz="quarter" idx="12"/>
          </p:nvPr>
        </p:nvSpPr>
        <p:spPr/>
        <p:txBody>
          <a:bodyPr/>
          <a:lstStyle/>
          <a:p>
            <a:fld id="{B56B777D-24AD-4DCE-A614-8736B10F3EE6}" type="slidenum">
              <a:rPr lang="en-US" smtClean="0"/>
              <a:pPr/>
              <a:t>6</a:t>
            </a:fld>
            <a:endParaRPr lang="en-US" dirty="0"/>
          </a:p>
        </p:txBody>
      </p:sp>
      <p:pic>
        <p:nvPicPr>
          <p:cNvPr id="1028" name="Picture 4" descr="https://2sistersanytownusa.files.wordpress.com/2012/05/gardenbeforep10900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47800"/>
            <a:ext cx="7391400" cy="4495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29" y="42962"/>
            <a:ext cx="8780172" cy="1313854"/>
          </a:xfrm>
        </p:spPr>
        <p:txBody>
          <a:bodyPr>
            <a:noAutofit/>
          </a:bodyPr>
          <a:lstStyle/>
          <a:p>
            <a:pPr algn="ctr"/>
            <a:r>
              <a:rPr lang="en-US" sz="3600" i="1" dirty="0">
                <a:latin typeface="Arial" panose="020B0604020202020204" pitchFamily="34" charset="0"/>
                <a:ea typeface="Gungsuh" panose="02030600000101010101" pitchFamily="18" charset="-127"/>
                <a:cs typeface="Arial" panose="020B0604020202020204" pitchFamily="34" charset="0"/>
              </a:rPr>
              <a:t>1</a:t>
            </a:r>
            <a:r>
              <a:rPr lang="en-US" sz="3600" i="1" baseline="30000" dirty="0">
                <a:latin typeface="Arial" panose="020B0604020202020204" pitchFamily="34" charset="0"/>
                <a:ea typeface="Gungsuh" panose="02030600000101010101" pitchFamily="18" charset="-127"/>
                <a:cs typeface="Arial" panose="020B0604020202020204" pitchFamily="34" charset="0"/>
              </a:rPr>
              <a:t>st</a:t>
            </a:r>
            <a:r>
              <a:rPr lang="en-US" sz="3600" i="1" dirty="0">
                <a:latin typeface="Arial" panose="020B0604020202020204" pitchFamily="34" charset="0"/>
                <a:ea typeface="Gungsuh" panose="02030600000101010101" pitchFamily="18" charset="-127"/>
                <a:cs typeface="Arial" panose="020B0604020202020204" pitchFamily="34" charset="0"/>
              </a:rPr>
              <a:t> Rule of Garden Soil Preparation: </a:t>
            </a:r>
            <a:r>
              <a:rPr lang="en-US" sz="3600" dirty="0">
                <a:latin typeface="Arial" panose="020B0604020202020204" pitchFamily="34" charset="0"/>
                <a:ea typeface="Gungsuh" panose="02030600000101010101" pitchFamily="18" charset="-127"/>
                <a:cs typeface="Arial" panose="020B0604020202020204" pitchFamily="34" charset="0"/>
              </a:rPr>
              <a:t/>
            </a:r>
            <a:br>
              <a:rPr lang="en-US" sz="3600" dirty="0">
                <a:latin typeface="Arial" panose="020B0604020202020204" pitchFamily="34" charset="0"/>
                <a:ea typeface="Gungsuh" panose="02030600000101010101" pitchFamily="18" charset="-127"/>
                <a:cs typeface="Arial" panose="020B0604020202020204" pitchFamily="34" charset="0"/>
              </a:rPr>
            </a:br>
            <a:r>
              <a:rPr lang="en-US" sz="4000" dirty="0">
                <a:latin typeface="Arial" panose="020B0604020202020204" pitchFamily="34" charset="0"/>
                <a:ea typeface="Gungsuh" panose="02030600000101010101" pitchFamily="18" charset="-127"/>
                <a:cs typeface="Arial" panose="020B0604020202020204" pitchFamily="34" charset="0"/>
              </a:rPr>
              <a:t>DO NO HARM</a:t>
            </a:r>
            <a:r>
              <a:rPr lang="en-US" sz="4800" dirty="0">
                <a:latin typeface="Arial" panose="020B0604020202020204" pitchFamily="34" charset="0"/>
                <a:ea typeface="Gungsuh" panose="02030600000101010101" pitchFamily="18" charset="-127"/>
                <a:cs typeface="Arial" panose="020B0604020202020204" pitchFamily="34" charset="0"/>
              </a:rPr>
              <a:t>!</a:t>
            </a:r>
            <a:endParaRPr lang="en-US" sz="4800" b="1" dirty="0">
              <a:latin typeface="Arial" panose="020B0604020202020204" pitchFamily="34" charset="0"/>
              <a:ea typeface="Gungsuh" panose="02030600000101010101" pitchFamily="18" charset="-127"/>
              <a:cs typeface="Arial" panose="020B0604020202020204" pitchFamily="34" charset="0"/>
            </a:endParaRPr>
          </a:p>
        </p:txBody>
      </p:sp>
      <p:sp>
        <p:nvSpPr>
          <p:cNvPr id="3" name="Rectangle 2"/>
          <p:cNvSpPr/>
          <p:nvPr/>
        </p:nvSpPr>
        <p:spPr>
          <a:xfrm>
            <a:off x="170629" y="1264576"/>
            <a:ext cx="4414235" cy="5262979"/>
          </a:xfrm>
          <a:prstGeom prst="rect">
            <a:avLst/>
          </a:prstGeom>
        </p:spPr>
        <p:txBody>
          <a:bodyPr wrap="square">
            <a:spAutoFit/>
          </a:bodyPr>
          <a:lstStyle/>
          <a:p>
            <a:pPr marL="257175" indent="-257175">
              <a:buFont typeface="Arial" panose="020B0604020202020204" pitchFamily="34" charset="0"/>
              <a:buChar char="•"/>
            </a:pPr>
            <a:r>
              <a:rPr lang="en-US" sz="2400" b="1" dirty="0"/>
              <a:t>Avoid compaction</a:t>
            </a:r>
            <a:r>
              <a:rPr lang="en-US" sz="2400" dirty="0"/>
              <a:t>. </a:t>
            </a:r>
            <a:r>
              <a:rPr lang="en-US" sz="2400" i="1" dirty="0"/>
              <a:t>Never try to work wet soil. </a:t>
            </a:r>
          </a:p>
          <a:p>
            <a:pPr marL="257175" indent="-257175">
              <a:buFont typeface="Arial" panose="020B0604020202020204" pitchFamily="34" charset="0"/>
              <a:buChar char="•"/>
            </a:pPr>
            <a:endParaRPr lang="en-US" sz="2400" i="1" dirty="0"/>
          </a:p>
          <a:p>
            <a:pPr marL="257175" indent="-257175">
              <a:buFont typeface="Arial" panose="020B0604020202020204" pitchFamily="34" charset="0"/>
              <a:buChar char="•"/>
            </a:pPr>
            <a:r>
              <a:rPr lang="en-US" sz="2400" b="1" dirty="0"/>
              <a:t>Avoid excessive soil disturbance.</a:t>
            </a:r>
          </a:p>
          <a:p>
            <a:pPr lvl="1"/>
            <a:r>
              <a:rPr lang="en-US" sz="2400" i="1" dirty="0"/>
              <a:t>Worms and microbes can be destroyed by a rototiller. </a:t>
            </a:r>
          </a:p>
          <a:p>
            <a:pPr lvl="1"/>
            <a:r>
              <a:rPr lang="en-US" sz="2400" i="1" dirty="0"/>
              <a:t>Can bring up weed seeds.</a:t>
            </a:r>
          </a:p>
          <a:p>
            <a:pPr lvl="1"/>
            <a:endParaRPr lang="en-US" sz="2400" i="1" dirty="0"/>
          </a:p>
          <a:p>
            <a:pPr marL="257175" indent="-257175">
              <a:buFont typeface="Arial" panose="020B0604020202020204" pitchFamily="34" charset="0"/>
              <a:buChar char="•"/>
            </a:pPr>
            <a:r>
              <a:rPr lang="en-US" sz="2400" b="1" dirty="0"/>
              <a:t>Avoid overuse </a:t>
            </a:r>
            <a:r>
              <a:rPr lang="en-US" sz="2400" dirty="0"/>
              <a:t>of chemical and synthetic fertilizers, herbicides and pesticides, over-fertilizing, over-watering, severe under- watering.  </a:t>
            </a:r>
            <a:r>
              <a:rPr lang="en-US" sz="2400" b="1" i="1" dirty="0"/>
              <a:t>Moderation is key.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505" y="1905000"/>
            <a:ext cx="4017963" cy="4341912"/>
          </a:xfrm>
          <a:prstGeom prst="rect">
            <a:avLst/>
          </a:prstGeom>
          <a:ln w="38100">
            <a:solidFill>
              <a:schemeClr val="accent6">
                <a:lumMod val="50000"/>
              </a:schemeClr>
            </a:solidFill>
          </a:ln>
        </p:spPr>
      </p:pic>
      <p:sp>
        <p:nvSpPr>
          <p:cNvPr id="6" name="Slide Number Placeholder 5"/>
          <p:cNvSpPr>
            <a:spLocks noGrp="1"/>
          </p:cNvSpPr>
          <p:nvPr>
            <p:ph type="sldNum" sz="quarter" idx="12"/>
          </p:nvPr>
        </p:nvSpPr>
        <p:spPr/>
        <p:txBody>
          <a:bodyPr/>
          <a:lstStyle/>
          <a:p>
            <a:fld id="{3F7D336E-AA2F-4395-A44B-D2F8BF539D6F}" type="slidenum">
              <a:rPr lang="en-US" smtClean="0"/>
              <a:pPr/>
              <a:t>7</a:t>
            </a:fld>
            <a:endParaRPr lang="en-US"/>
          </a:p>
        </p:txBody>
      </p:sp>
    </p:spTree>
    <p:extLst>
      <p:ext uri="{BB962C8B-B14F-4D97-AF65-F5344CB8AC3E}">
        <p14:creationId xmlns:p14="http://schemas.microsoft.com/office/powerpoint/2010/main" val="2823163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81086" cy="1676400"/>
          </a:xfrm>
        </p:spPr>
        <p:txBody>
          <a:bodyPr>
            <a:noAutofit/>
          </a:bodyPr>
          <a:lstStyle/>
          <a:p>
            <a:pPr algn="ctr"/>
            <a:r>
              <a:rPr lang="en-US" sz="3600" i="1" dirty="0">
                <a:latin typeface="Arial" panose="020B0604020202020204" pitchFamily="34" charset="0"/>
                <a:ea typeface="Gungsuh" panose="02030600000101010101" pitchFamily="18" charset="-127"/>
                <a:cs typeface="Arial" panose="020B0604020202020204" pitchFamily="34" charset="0"/>
              </a:rPr>
              <a:t>2</a:t>
            </a:r>
            <a:r>
              <a:rPr lang="en-US" sz="3600" i="1" baseline="30000" dirty="0">
                <a:latin typeface="Arial" panose="020B0604020202020204" pitchFamily="34" charset="0"/>
                <a:ea typeface="Gungsuh" panose="02030600000101010101" pitchFamily="18" charset="-127"/>
                <a:cs typeface="Arial" panose="020B0604020202020204" pitchFamily="34" charset="0"/>
              </a:rPr>
              <a:t>nd</a:t>
            </a:r>
            <a:r>
              <a:rPr lang="en-US" sz="3600" i="1" dirty="0">
                <a:latin typeface="Arial" panose="020B0604020202020204" pitchFamily="34" charset="0"/>
                <a:ea typeface="Gungsuh" panose="02030600000101010101" pitchFamily="18" charset="-127"/>
                <a:cs typeface="Arial" panose="020B0604020202020204" pitchFamily="34" charset="0"/>
              </a:rPr>
              <a:t> Rule of Garden Soil Preparation: </a:t>
            </a:r>
            <a:r>
              <a:rPr lang="en-US" sz="3600" dirty="0">
                <a:latin typeface="Arial" panose="020B0604020202020204" pitchFamily="34" charset="0"/>
                <a:ea typeface="Gungsuh" panose="02030600000101010101" pitchFamily="18" charset="-127"/>
                <a:cs typeface="Arial" panose="020B0604020202020204" pitchFamily="34" charset="0"/>
              </a:rPr>
              <a:t/>
            </a:r>
            <a:br>
              <a:rPr lang="en-US" sz="3600" dirty="0">
                <a:latin typeface="Arial" panose="020B0604020202020204" pitchFamily="34" charset="0"/>
                <a:ea typeface="Gungsuh" panose="02030600000101010101" pitchFamily="18" charset="-127"/>
                <a:cs typeface="Arial" panose="020B0604020202020204" pitchFamily="34" charset="0"/>
              </a:rPr>
            </a:br>
            <a:r>
              <a:rPr lang="en-US" sz="3600" dirty="0">
                <a:latin typeface="Arial" panose="020B0604020202020204" pitchFamily="34" charset="0"/>
                <a:ea typeface="Gungsuh" panose="02030600000101010101" pitchFamily="18" charset="-127"/>
                <a:cs typeface="Arial" panose="020B0604020202020204" pitchFamily="34" charset="0"/>
              </a:rPr>
              <a:t/>
            </a:r>
            <a:br>
              <a:rPr lang="en-US" sz="3600" dirty="0">
                <a:latin typeface="Arial" panose="020B0604020202020204" pitchFamily="34" charset="0"/>
                <a:ea typeface="Gungsuh" panose="02030600000101010101" pitchFamily="18" charset="-127"/>
                <a:cs typeface="Arial" panose="020B0604020202020204" pitchFamily="34" charset="0"/>
              </a:rPr>
            </a:br>
            <a:r>
              <a:rPr lang="en-US" sz="3200" b="1" dirty="0">
                <a:latin typeface="Arial" panose="020B0604020202020204" pitchFamily="34" charset="0"/>
                <a:ea typeface="Gungsuh" panose="02030600000101010101" pitchFamily="18" charset="-127"/>
                <a:cs typeface="Arial" panose="020B0604020202020204" pitchFamily="34" charset="0"/>
              </a:rPr>
              <a:t>REMOVE ALL WEEDS!</a:t>
            </a:r>
          </a:p>
        </p:txBody>
      </p:sp>
      <p:sp>
        <p:nvSpPr>
          <p:cNvPr id="3" name="Rectangle 2"/>
          <p:cNvSpPr/>
          <p:nvPr/>
        </p:nvSpPr>
        <p:spPr>
          <a:xfrm>
            <a:off x="205798" y="1466254"/>
            <a:ext cx="4414235" cy="492443"/>
          </a:xfrm>
          <a:prstGeom prst="rect">
            <a:avLst/>
          </a:prstGeom>
        </p:spPr>
        <p:txBody>
          <a:bodyPr wrap="square">
            <a:spAutoFit/>
          </a:bodyPr>
          <a:lstStyle/>
          <a:p>
            <a:pPr marL="257175" indent="-257175">
              <a:buFont typeface="Arial" panose="020B0604020202020204" pitchFamily="34" charset="0"/>
              <a:buChar char="•"/>
            </a:pPr>
            <a:endParaRPr lang="en-US" sz="2600" i="1" dirty="0"/>
          </a:p>
        </p:txBody>
      </p:sp>
      <p:sp>
        <p:nvSpPr>
          <p:cNvPr id="6" name="Slide Number Placeholder 5"/>
          <p:cNvSpPr>
            <a:spLocks noGrp="1"/>
          </p:cNvSpPr>
          <p:nvPr>
            <p:ph type="sldNum" sz="quarter" idx="12"/>
          </p:nvPr>
        </p:nvSpPr>
        <p:spPr/>
        <p:txBody>
          <a:bodyPr/>
          <a:lstStyle/>
          <a:p>
            <a:fld id="{3F7D336E-AA2F-4395-A44B-D2F8BF539D6F}" type="slidenum">
              <a:rPr lang="en-US" smtClean="0"/>
              <a:pPr/>
              <a:t>8</a:t>
            </a:fld>
            <a:endParaRPr lang="en-US"/>
          </a:p>
        </p:txBody>
      </p:sp>
      <p:sp>
        <p:nvSpPr>
          <p:cNvPr id="7" name="TextBox 6"/>
          <p:cNvSpPr txBox="1"/>
          <p:nvPr/>
        </p:nvSpPr>
        <p:spPr>
          <a:xfrm>
            <a:off x="609600" y="1828800"/>
            <a:ext cx="8915400" cy="2554545"/>
          </a:xfrm>
          <a:prstGeom prst="rect">
            <a:avLst/>
          </a:prstGeom>
          <a:noFill/>
        </p:spPr>
        <p:txBody>
          <a:bodyPr wrap="square" rtlCol="0">
            <a:spAutoFit/>
          </a:bodyPr>
          <a:lstStyle/>
          <a:p>
            <a:r>
              <a:rPr lang="en-US" sz="4000" b="1" i="1" dirty="0">
                <a:solidFill>
                  <a:schemeClr val="accent6">
                    <a:lumMod val="75000"/>
                  </a:schemeClr>
                </a:solidFill>
              </a:rPr>
              <a:t>To hoe or not to hoe…..that is the question!</a:t>
            </a:r>
          </a:p>
          <a:p>
            <a:endParaRPr lang="en-US" sz="4000" b="1" i="1" dirty="0">
              <a:solidFill>
                <a:schemeClr val="accent6">
                  <a:lumMod val="75000"/>
                </a:schemeClr>
              </a:solidFill>
            </a:endParaRPr>
          </a:p>
          <a:p>
            <a:r>
              <a:rPr lang="en-US" sz="4000" b="1" i="1" dirty="0">
                <a:solidFill>
                  <a:srgbClr val="FF0000"/>
                </a:solidFill>
              </a:rPr>
              <a:t>PULL THEM – CUT THEM – ROTOTILL</a:t>
            </a:r>
            <a:endParaRPr lang="en-US" sz="4000" i="1" dirty="0">
              <a:solidFill>
                <a:srgbClr val="FF0000"/>
              </a:solidFill>
            </a:endParaRPr>
          </a:p>
        </p:txBody>
      </p:sp>
      <p:pic>
        <p:nvPicPr>
          <p:cNvPr id="8" name="Picture 7" descr="Dandelion, Wildflowers, Close, Meadow, Yellow, Spr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727" y="4494693"/>
            <a:ext cx="3000375" cy="2249805"/>
          </a:xfrm>
          <a:prstGeom prst="rect">
            <a:avLst/>
          </a:prstGeom>
          <a:noFill/>
          <a:ln>
            <a:noFill/>
          </a:ln>
        </p:spPr>
      </p:pic>
      <p:pic>
        <p:nvPicPr>
          <p:cNvPr id="9" name="Picture 8" descr="Dandelion, Blowball, Seeds, Wind, Nature, Plant, Flor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470582"/>
            <a:ext cx="3052445" cy="2143125"/>
          </a:xfrm>
          <a:prstGeom prst="rect">
            <a:avLst/>
          </a:prstGeom>
          <a:noFill/>
          <a:ln>
            <a:noFill/>
          </a:ln>
        </p:spPr>
      </p:pic>
      <p:cxnSp>
        <p:nvCxnSpPr>
          <p:cNvPr id="5" name="Straight Arrow Connector 4"/>
          <p:cNvCxnSpPr>
            <a:stCxn id="8" idx="3"/>
            <a:endCxn id="9" idx="1"/>
          </p:cNvCxnSpPr>
          <p:nvPr/>
        </p:nvCxnSpPr>
        <p:spPr>
          <a:xfrm flipV="1">
            <a:off x="3913102" y="5542145"/>
            <a:ext cx="1497098" cy="7745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180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1264186"/>
          </a:xfrm>
        </p:spPr>
        <p:txBody>
          <a:bodyPr>
            <a:noAutofit/>
          </a:bodyPr>
          <a:lstStyle/>
          <a:p>
            <a:pPr algn="ctr"/>
            <a:r>
              <a:rPr lang="en-US" sz="3200" i="1" dirty="0">
                <a:latin typeface="Arial" panose="020B0604020202020204" pitchFamily="34" charset="0"/>
                <a:ea typeface="Gungsuh" panose="02030600000101010101" pitchFamily="18" charset="-127"/>
                <a:cs typeface="Arial" panose="020B0604020202020204" pitchFamily="34" charset="0"/>
              </a:rPr>
              <a:t>3</a:t>
            </a:r>
            <a:r>
              <a:rPr lang="en-US" sz="3200" i="1" baseline="30000" dirty="0">
                <a:latin typeface="Arial" panose="020B0604020202020204" pitchFamily="34" charset="0"/>
                <a:ea typeface="Gungsuh" panose="02030600000101010101" pitchFamily="18" charset="-127"/>
                <a:cs typeface="Arial" panose="020B0604020202020204" pitchFamily="34" charset="0"/>
              </a:rPr>
              <a:t>rd</a:t>
            </a:r>
            <a:r>
              <a:rPr lang="en-US" sz="3200" i="1" dirty="0">
                <a:latin typeface="Arial" panose="020B0604020202020204" pitchFamily="34" charset="0"/>
                <a:ea typeface="Gungsuh" panose="02030600000101010101" pitchFamily="18" charset="-127"/>
                <a:cs typeface="Arial" panose="020B0604020202020204" pitchFamily="34" charset="0"/>
              </a:rPr>
              <a:t> Rule of Garden Soil Preparation:</a:t>
            </a:r>
            <a:br>
              <a:rPr lang="en-US" sz="3200" i="1" dirty="0">
                <a:latin typeface="Arial" panose="020B0604020202020204" pitchFamily="34" charset="0"/>
                <a:ea typeface="Gungsuh" panose="02030600000101010101" pitchFamily="18" charset="-127"/>
                <a:cs typeface="Arial" panose="020B0604020202020204" pitchFamily="34" charset="0"/>
              </a:rPr>
            </a:br>
            <a:r>
              <a:rPr lang="en-US" sz="3600" dirty="0">
                <a:latin typeface="Arial" panose="020B0604020202020204" pitchFamily="34" charset="0"/>
                <a:ea typeface="Gungsuh" panose="02030600000101010101" pitchFamily="18" charset="-127"/>
                <a:cs typeface="Arial" panose="020B0604020202020204" pitchFamily="34" charset="0"/>
              </a:rPr>
              <a:t>Know What You’re Doing Before You Do It!</a:t>
            </a:r>
            <a:endParaRPr lang="en-US" sz="3600" b="1" dirty="0">
              <a:latin typeface="Arial" panose="020B0604020202020204" pitchFamily="34" charset="0"/>
              <a:ea typeface="Gungsuh" panose="02030600000101010101" pitchFamily="18" charset="-127"/>
              <a:cs typeface="Arial" panose="020B0604020202020204" pitchFamily="34" charset="0"/>
            </a:endParaRPr>
          </a:p>
        </p:txBody>
      </p:sp>
      <p:sp>
        <p:nvSpPr>
          <p:cNvPr id="3" name="Rectangle 2"/>
          <p:cNvSpPr/>
          <p:nvPr/>
        </p:nvSpPr>
        <p:spPr>
          <a:xfrm>
            <a:off x="304800" y="1568987"/>
            <a:ext cx="4953001" cy="5262979"/>
          </a:xfrm>
          <a:prstGeom prst="rect">
            <a:avLst/>
          </a:prstGeom>
        </p:spPr>
        <p:txBody>
          <a:bodyPr wrap="square">
            <a:spAutoFit/>
          </a:bodyPr>
          <a:lstStyle/>
          <a:p>
            <a:r>
              <a:rPr lang="en-US" sz="2400" b="1" dirty="0"/>
              <a:t>Good Soil </a:t>
            </a:r>
            <a:r>
              <a:rPr lang="en-US" sz="2400" dirty="0"/>
              <a:t>– Our native soil is often clay-based. Incorporate organic soil amendments to improve poor soil and increase yield.</a:t>
            </a:r>
          </a:p>
          <a:p>
            <a:r>
              <a:rPr lang="en-US" sz="2400" b="1" dirty="0"/>
              <a:t>Level Ground </a:t>
            </a:r>
            <a:r>
              <a:rPr lang="en-US" sz="2400" dirty="0"/>
              <a:t>– Level ground is easier to prepare, plant and irrigate.</a:t>
            </a:r>
          </a:p>
          <a:p>
            <a:r>
              <a:rPr lang="en-US" sz="2400" b="1" dirty="0"/>
              <a:t>Water Supply </a:t>
            </a:r>
            <a:r>
              <a:rPr lang="en-US" sz="2400" dirty="0"/>
              <a:t>– Locate your garden near a water supply easily reached with a hose.</a:t>
            </a:r>
          </a:p>
          <a:p>
            <a:r>
              <a:rPr lang="en-US" sz="2400" b="1" dirty="0"/>
              <a:t>Adequate Light </a:t>
            </a:r>
            <a:r>
              <a:rPr lang="en-US" sz="2400" dirty="0"/>
              <a:t>-  Vegetables need at least 6-8 hours of sunlight each day.</a:t>
            </a:r>
          </a:p>
          <a:p>
            <a:r>
              <a:rPr lang="en-US" sz="2400" b="1" dirty="0"/>
              <a:t>Close to Home </a:t>
            </a:r>
            <a:r>
              <a:rPr lang="en-US" sz="2400" dirty="0"/>
              <a:t>– Plant your garden near your home, making it easier to work in and carry tools back and forth.</a:t>
            </a:r>
            <a:endParaRPr lang="en-US" sz="2400" b="1" dirty="0"/>
          </a:p>
        </p:txBody>
      </p:sp>
      <p:sp>
        <p:nvSpPr>
          <p:cNvPr id="6" name="Slide Number Placeholder 5"/>
          <p:cNvSpPr>
            <a:spLocks noGrp="1"/>
          </p:cNvSpPr>
          <p:nvPr>
            <p:ph type="sldNum" sz="quarter" idx="12"/>
          </p:nvPr>
        </p:nvSpPr>
        <p:spPr/>
        <p:txBody>
          <a:bodyPr/>
          <a:lstStyle/>
          <a:p>
            <a:fld id="{3F7D336E-AA2F-4395-A44B-D2F8BF539D6F}" type="slidenum">
              <a:rPr lang="en-US" smtClean="0"/>
              <a:pPr/>
              <a:t>9</a:t>
            </a:fld>
            <a:endParaRPr lang="en-US"/>
          </a:p>
        </p:txBody>
      </p:sp>
      <p:pic>
        <p:nvPicPr>
          <p:cNvPr id="52227" name="Picture 3" descr="C:\Users\Connie\Downloads\undated_CXL_Fall-veg-Garden-SU3.jpg"/>
          <p:cNvPicPr>
            <a:picLocks noChangeAspect="1" noChangeArrowheads="1"/>
          </p:cNvPicPr>
          <p:nvPr/>
        </p:nvPicPr>
        <p:blipFill>
          <a:blip r:embed="rId2" cstate="print"/>
          <a:srcRect/>
          <a:stretch>
            <a:fillRect/>
          </a:stretch>
        </p:blipFill>
        <p:spPr bwMode="auto">
          <a:xfrm>
            <a:off x="5334000" y="1524000"/>
            <a:ext cx="3276600" cy="5188960"/>
          </a:xfrm>
          <a:prstGeom prst="rect">
            <a:avLst/>
          </a:prstGeom>
          <a:noFill/>
        </p:spPr>
      </p:pic>
    </p:spTree>
    <p:extLst>
      <p:ext uri="{BB962C8B-B14F-4D97-AF65-F5344CB8AC3E}">
        <p14:creationId xmlns:p14="http://schemas.microsoft.com/office/powerpoint/2010/main" val="2359962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5677</TotalTime>
  <Words>1577</Words>
  <Application>Microsoft Office PowerPoint</Application>
  <PresentationFormat>On-screen Show (4:3)</PresentationFormat>
  <Paragraphs>480</Paragraphs>
  <Slides>50</Slides>
  <Notes>29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UC Master Gardener Program University of California Cooperative Extension Napa County </vt:lpstr>
      <vt:lpstr>Who Are Master Gardeners?</vt:lpstr>
      <vt:lpstr>A Brief Advertisement </vt:lpstr>
      <vt:lpstr>Today’s Agenda</vt:lpstr>
      <vt:lpstr>And There’s More</vt:lpstr>
      <vt:lpstr>Preparing Your Garden Site</vt:lpstr>
      <vt:lpstr>1st Rule of Garden Soil Preparation:  DO NO HARM!</vt:lpstr>
      <vt:lpstr>2nd Rule of Garden Soil Preparation:   REMOVE ALL WEEDS!</vt:lpstr>
      <vt:lpstr>3rd Rule of Garden Soil Preparation: Know What You’re Doing Before You Do It!</vt:lpstr>
      <vt:lpstr>Plan ahead</vt:lpstr>
      <vt:lpstr>When you plan your garden….</vt:lpstr>
      <vt:lpstr>    Plants grow well in soil that …  </vt:lpstr>
      <vt:lpstr>   Some essential garden terms that people sometimes mix up </vt:lpstr>
      <vt:lpstr> Compost: A mixture of organic matter that is decomposed, i.e., been digested by organisms </vt:lpstr>
      <vt:lpstr>   Mulch: Material layered on top of the soil to cover and protect it. </vt:lpstr>
      <vt:lpstr>        Amendments: Material mixed into the soil to improve the texture or physical condition of the soil to support healthy plant growth (tilth).</vt:lpstr>
      <vt:lpstr>One of the best amendments is compost </vt:lpstr>
      <vt:lpstr>Distinguish between amendments that can be added right before planting and those that can’t </vt:lpstr>
      <vt:lpstr>Fertilizers: Substances added to soil  to provide plants with essential micronutrients</vt:lpstr>
      <vt:lpstr>PowerPoint Presentation</vt:lpstr>
      <vt:lpstr>Organic Fertilizers</vt:lpstr>
      <vt:lpstr>Organic Fertilizer Examples</vt:lpstr>
      <vt:lpstr>Synthetic Fertilizers</vt:lpstr>
      <vt:lpstr>Ways to Fertilize</vt:lpstr>
      <vt:lpstr>When Do I Plant?</vt:lpstr>
      <vt:lpstr>Cool Season Crops</vt:lpstr>
      <vt:lpstr>Warm Season Crops</vt:lpstr>
      <vt:lpstr>PowerPoint Presentation</vt:lpstr>
      <vt:lpstr>IRRIGATION, VEGGIES &amp; YOU</vt:lpstr>
      <vt:lpstr>More Rain Coming?</vt:lpstr>
      <vt:lpstr>Over Head Sprinklers?</vt:lpstr>
      <vt:lpstr>Hand Water?</vt:lpstr>
      <vt:lpstr>Here’s the Right Way!</vt:lpstr>
      <vt:lpstr>Plan Before Planting</vt:lpstr>
      <vt:lpstr>DRIP System By Zones</vt:lpstr>
      <vt:lpstr>When to Water</vt:lpstr>
      <vt:lpstr>Critical Periods for Adequate Watering:</vt:lpstr>
      <vt:lpstr>Critical Periods for Adequate Watering:</vt:lpstr>
      <vt:lpstr>Master Gardeners Online</vt:lpstr>
      <vt:lpstr>PowerPoint Presentation</vt:lpstr>
      <vt:lpstr>PowerPoint Presentation</vt:lpstr>
      <vt:lpstr>PowerPoint Presentation</vt:lpstr>
      <vt:lpstr>PowerPoint Presentation</vt:lpstr>
      <vt:lpstr>PowerPoint Presentation</vt:lpstr>
      <vt:lpstr>PowerPoint Presentation</vt:lpstr>
      <vt:lpstr>Workshop Documents Online</vt:lpstr>
      <vt:lpstr>Ready to Get Down &amp; Dirty?</vt:lpstr>
      <vt:lpstr>Tips on Buying Seedlings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SEASON VEGGIES</dc:title>
  <dc:creator>Dave</dc:creator>
  <cp:lastModifiedBy>Pat</cp:lastModifiedBy>
  <cp:revision>240</cp:revision>
  <cp:lastPrinted>2016-03-03T18:29:39Z</cp:lastPrinted>
  <dcterms:created xsi:type="dcterms:W3CDTF">2013-02-20T16:04:29Z</dcterms:created>
  <dcterms:modified xsi:type="dcterms:W3CDTF">2016-03-14T02:34:13Z</dcterms:modified>
</cp:coreProperties>
</file>