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22"/>
  </p:notesMasterIdLst>
  <p:handoutMasterIdLst>
    <p:handoutMasterId r:id="rId23"/>
  </p:handoutMasterIdLst>
  <p:sldIdLst>
    <p:sldId id="352" r:id="rId3"/>
    <p:sldId id="381" r:id="rId4"/>
    <p:sldId id="382" r:id="rId5"/>
    <p:sldId id="386" r:id="rId6"/>
    <p:sldId id="371" r:id="rId7"/>
    <p:sldId id="388" r:id="rId8"/>
    <p:sldId id="375" r:id="rId9"/>
    <p:sldId id="374" r:id="rId10"/>
    <p:sldId id="387" r:id="rId11"/>
    <p:sldId id="373" r:id="rId12"/>
    <p:sldId id="376" r:id="rId13"/>
    <p:sldId id="378" r:id="rId14"/>
    <p:sldId id="377" r:id="rId15"/>
    <p:sldId id="379" r:id="rId16"/>
    <p:sldId id="389" r:id="rId17"/>
    <p:sldId id="390" r:id="rId18"/>
    <p:sldId id="365" r:id="rId19"/>
    <p:sldId id="370" r:id="rId20"/>
    <p:sldId id="380" r:id="rId21"/>
  </p:sldIdLst>
  <p:sldSz cx="9144000" cy="6858000" type="screen4x3"/>
  <p:notesSz cx="6950075" cy="9236075"/>
  <p:custDataLst>
    <p:tags r:id="rId2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4" autoAdjust="0"/>
  </p:normalViewPr>
  <p:slideViewPr>
    <p:cSldViewPr snapToGrid="0" snapToObjects="1">
      <p:cViewPr varScale="1">
        <p:scale>
          <a:sx n="94" d="100"/>
          <a:sy n="94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05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r">
              <a:defRPr sz="1200"/>
            </a:lvl1pPr>
          </a:lstStyle>
          <a:p>
            <a:fld id="{7FC0968F-56FE-4AB5-A855-1BA0B304A1B1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05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r">
              <a:defRPr sz="1200"/>
            </a:lvl1pPr>
          </a:lstStyle>
          <a:p>
            <a:fld id="{D686458E-7428-4F92-8088-03B3FB4D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5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C09F67F3-DCE8-409D-958F-5CBC7DFA9FD4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0"/>
            <a:ext cx="5560060" cy="3636705"/>
          </a:xfrm>
          <a:prstGeom prst="rect">
            <a:avLst/>
          </a:prstGeom>
        </p:spPr>
        <p:txBody>
          <a:bodyPr vert="horz" lIns="92478" tIns="46238" rIns="92478" bIns="462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6AD971CB-BD30-436B-A528-CBE71432A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Electricity is essentially electrons in motion.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Electrical hazards cause more than 300 deaths and 4,000 injuries in the workplace each year.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During the workday, a worker is hurt every 30 minutes so severely from electricity that it requires time off the job.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Electrical accidents on the job cause an average of 13 days away from work and nearly one fatality every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30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4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Take a few minutes to look around your area using the electrical tips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 electric shock can result in anything from a slight tingling sensation to immediate cardiac arrest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3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i="0" dirty="0" smtClean="0">
                <a:latin typeface="Arial" panose="020B0604020202020204" pitchFamily="34" charset="0"/>
              </a:rPr>
              <a:t>Purpose of electrical isolation is to prevent worker contact with electricity.</a:t>
            </a:r>
          </a:p>
          <a:p>
            <a:r>
              <a:rPr lang="en-US" sz="1200" b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Insulate</a:t>
            </a:r>
            <a:r>
              <a:rPr lang="en-US" sz="1200" b="0" dirty="0" smtClean="0">
                <a:solidFill>
                  <a:srgbClr val="33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conductors.</a:t>
            </a:r>
            <a:r>
              <a:rPr lang="en-US" sz="1200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 The insulation on extension cords.</a:t>
            </a:r>
          </a:p>
          <a:p>
            <a:r>
              <a:rPr lang="en-US" sz="1200" b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Elevate</a:t>
            </a:r>
            <a:r>
              <a:rPr lang="en-US" sz="1200" b="0" dirty="0" smtClean="0">
                <a:solidFill>
                  <a:srgbClr val="33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conductors. Example:  Overhead </a:t>
            </a:r>
            <a:r>
              <a:rPr lang="en-US" sz="12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powerlines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b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Guard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conductors by enclosing them. Example:  Receptacle covers, boxes, &amp; conduit.</a:t>
            </a:r>
            <a:endParaRPr lang="en-US" altLang="en-US" sz="1200" b="0" i="0" dirty="0" smtClean="0">
              <a:latin typeface="Arial" panose="020B0604020202020204" pitchFamily="34" charset="0"/>
            </a:endParaRPr>
          </a:p>
          <a:p>
            <a:endParaRPr lang="en-US" altLang="en-US" sz="1200" i="0" dirty="0" smtClean="0">
              <a:latin typeface="Arial" panose="020B0604020202020204" pitchFamily="34" charset="0"/>
            </a:endParaRPr>
          </a:p>
          <a:p>
            <a:r>
              <a:rPr lang="en-US" altLang="en-US" sz="1200" i="0" dirty="0" smtClean="0">
                <a:latin typeface="Arial" panose="020B0604020202020204" pitchFamily="34" charset="0"/>
              </a:rPr>
              <a:t>Equipment grounding helps to safeguard the equipment operator in the event that a malfunction causes the metal frame of the tool to become energized.</a:t>
            </a:r>
          </a:p>
          <a:p>
            <a:r>
              <a:rPr lang="en-US" altLang="en-US" sz="1200" i="0" dirty="0" smtClean="0">
                <a:latin typeface="Arial" panose="020B0604020202020204" pitchFamily="34" charset="0"/>
              </a:rPr>
              <a:t>Ground prong on the extension cord is very important. It provides a low resistance path to ground (or source).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Grounding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gives the stray current somewhere to go and keeps you from becoming part of the circuit.</a:t>
            </a:r>
          </a:p>
          <a:p>
            <a:endParaRPr lang="en-US" altLang="en-US" sz="1200" i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 high-wattage appliances directly into receptacle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9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2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9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8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"Call Before You Dig" number, 811, helps protect you from unintentionally hitting underground utility lines while working on digging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8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4/15/2015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4/15/2015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sites/ucehs/Safety_Spotligh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://safety.ucanr.ed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778" y="2875186"/>
            <a:ext cx="8597462" cy="11176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Electrical </a:t>
            </a:r>
            <a:r>
              <a:rPr lang="en-US" sz="5400" b="1" dirty="0" smtClean="0">
                <a:solidFill>
                  <a:srgbClr val="0070C0"/>
                </a:solidFill>
              </a:rPr>
              <a:t>Safety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14160" y="4267200"/>
            <a:ext cx="2145161" cy="1595120"/>
          </a:xfrm>
        </p:spPr>
        <p:txBody>
          <a:bodyPr/>
          <a:lstStyle/>
          <a:p>
            <a:pPr algn="r"/>
            <a:endParaRPr lang="en-US" sz="2000" dirty="0" smtClean="0"/>
          </a:p>
          <a:p>
            <a:pPr algn="r"/>
            <a:r>
              <a:rPr lang="en-US" sz="1800" dirty="0" smtClean="0"/>
              <a:t>ANR Building, Davis</a:t>
            </a:r>
          </a:p>
          <a:p>
            <a:pPr algn="r"/>
            <a:r>
              <a:rPr lang="en-US" sz="1800" dirty="0" smtClean="0"/>
              <a:t>Staff Meeting</a:t>
            </a:r>
          </a:p>
          <a:p>
            <a:pPr algn="r"/>
            <a:r>
              <a:rPr lang="en-US" sz="1800" dirty="0" smtClean="0"/>
              <a:t>February,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20" y="1250131"/>
            <a:ext cx="1275779" cy="16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Cord Placement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to Prevent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Hazards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63" y="1121093"/>
            <a:ext cx="8138160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Do Not run </a:t>
            </a:r>
            <a:r>
              <a:rPr lang="en-US" sz="2000" dirty="0"/>
              <a:t>through doorways, windows, pinch hazards</a:t>
            </a:r>
          </a:p>
          <a:p>
            <a:r>
              <a:rPr lang="en-US" sz="2000" dirty="0" smtClean="0"/>
              <a:t>Do Not place (conceal) under </a:t>
            </a:r>
            <a:r>
              <a:rPr lang="en-US" sz="2000" dirty="0"/>
              <a:t>floor </a:t>
            </a:r>
            <a:r>
              <a:rPr lang="en-US" sz="2000" dirty="0" smtClean="0"/>
              <a:t>mats or carpets</a:t>
            </a:r>
            <a:endParaRPr lang="en-US" sz="2000" dirty="0"/>
          </a:p>
          <a:p>
            <a:r>
              <a:rPr lang="en-US" sz="2000" dirty="0" smtClean="0"/>
              <a:t>Do Not use </a:t>
            </a:r>
            <a:r>
              <a:rPr lang="en-US" sz="2000" dirty="0"/>
              <a:t>staples, tacks or </a:t>
            </a:r>
            <a:r>
              <a:rPr lang="en-US" sz="2000" dirty="0" smtClean="0"/>
              <a:t>nails to secure cords</a:t>
            </a:r>
            <a:endParaRPr lang="en-US" sz="2000" dirty="0"/>
          </a:p>
          <a:p>
            <a:r>
              <a:rPr lang="en-US" sz="2000" dirty="0"/>
              <a:t>Do Not place </a:t>
            </a:r>
            <a:r>
              <a:rPr lang="en-US" sz="2000" dirty="0" smtClean="0"/>
              <a:t>cords where </a:t>
            </a:r>
            <a:r>
              <a:rPr lang="en-US" sz="2000" dirty="0"/>
              <a:t>they can become </a:t>
            </a:r>
            <a:r>
              <a:rPr lang="en-US" sz="2000" dirty="0" smtClean="0"/>
              <a:t>an electrical or trip </a:t>
            </a:r>
            <a:r>
              <a:rPr lang="en-US" sz="2000" dirty="0"/>
              <a:t>hazard</a:t>
            </a:r>
          </a:p>
          <a:p>
            <a:r>
              <a:rPr lang="en-US" sz="2000" dirty="0" smtClean="0"/>
              <a:t>Cords should not undergo </a:t>
            </a:r>
            <a:r>
              <a:rPr lang="en-US" sz="2000" dirty="0"/>
              <a:t>severe </a:t>
            </a:r>
            <a:r>
              <a:rPr lang="en-US" sz="2000" dirty="0" smtClean="0"/>
              <a:t>bending, crimping, pressure, or use in high risk areas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4053840"/>
            <a:ext cx="1909341" cy="1608719"/>
            <a:chOff x="457200" y="4053840"/>
            <a:chExt cx="1909341" cy="16087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25" y="4305005"/>
              <a:ext cx="1581716" cy="13575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4053840"/>
              <a:ext cx="750126" cy="75633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33622" y="4053840"/>
            <a:ext cx="2312444" cy="1608719"/>
            <a:chOff x="6156931" y="4132368"/>
            <a:chExt cx="2112117" cy="1510264"/>
          </a:xfrm>
        </p:grpSpPr>
        <p:pic>
          <p:nvPicPr>
            <p:cNvPr id="5" name="Picture 4" descr="ptg0214178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744" y="4372430"/>
              <a:ext cx="1905304" cy="12702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6931" y="4132368"/>
              <a:ext cx="670618" cy="6828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616737" y="3152429"/>
            <a:ext cx="3603506" cy="2559158"/>
            <a:chOff x="2616737" y="3103401"/>
            <a:chExt cx="3603506" cy="25591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67443" y="3378532"/>
              <a:ext cx="3352800" cy="22840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16737" y="3103401"/>
              <a:ext cx="749873" cy="75597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9978" y="198920"/>
            <a:ext cx="1716088" cy="1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Placement and Use of GFCI’s</a:t>
            </a:r>
            <a:br>
              <a:rPr 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Ground-Fault Circuit-Interrupters </a:t>
            </a:r>
            <a:endParaRPr lang="en-US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44801" y="1495380"/>
            <a:ext cx="5928359" cy="47027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sed </a:t>
            </a:r>
            <a:r>
              <a:rPr lang="en-US" sz="2000" dirty="0"/>
              <a:t>when using electrical equipment in a wet </a:t>
            </a:r>
            <a:r>
              <a:rPr lang="en-US" sz="2000" dirty="0" smtClean="0"/>
              <a:t>or high risk environment</a:t>
            </a:r>
          </a:p>
          <a:p>
            <a:endParaRPr lang="en-US" sz="800" dirty="0"/>
          </a:p>
          <a:p>
            <a:r>
              <a:rPr lang="en-US" sz="2000" dirty="0"/>
              <a:t>D</a:t>
            </a:r>
            <a:r>
              <a:rPr lang="en-US" sz="2000" dirty="0" smtClean="0"/>
              <a:t>esigned </a:t>
            </a:r>
            <a:r>
              <a:rPr lang="en-US" sz="2000" dirty="0"/>
              <a:t>to detect any leakage of current in an electrical </a:t>
            </a:r>
            <a:r>
              <a:rPr lang="en-US" sz="2000" dirty="0" smtClean="0"/>
              <a:t>circuit</a:t>
            </a:r>
          </a:p>
          <a:p>
            <a:endParaRPr lang="en-US" sz="8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urn </a:t>
            </a:r>
            <a:r>
              <a:rPr lang="en-US" sz="2000" dirty="0"/>
              <a:t>off or </a:t>
            </a:r>
            <a:r>
              <a:rPr lang="ja-JP" altLang="en-US" sz="2000" dirty="0"/>
              <a:t>“</a:t>
            </a:r>
            <a:r>
              <a:rPr lang="en-US" sz="2000" dirty="0"/>
              <a:t>trip</a:t>
            </a:r>
            <a:r>
              <a:rPr lang="ja-JP" altLang="en-US" sz="2000" dirty="0"/>
              <a:t>”</a:t>
            </a:r>
            <a:r>
              <a:rPr lang="en-US" sz="2000" dirty="0"/>
              <a:t> the circuit </a:t>
            </a:r>
            <a:r>
              <a:rPr lang="en-US" sz="2000" dirty="0" smtClean="0"/>
              <a:t>when there is a difference in current leaving/returning</a:t>
            </a:r>
          </a:p>
          <a:p>
            <a:endParaRPr lang="en-US" sz="800" dirty="0" smtClean="0"/>
          </a:p>
          <a:p>
            <a:r>
              <a:rPr lang="en-US" sz="2000" dirty="0" smtClean="0"/>
              <a:t>Test </a:t>
            </a:r>
            <a:r>
              <a:rPr lang="en-US" sz="2000" dirty="0"/>
              <a:t>monthly using test button.  Have something plugged into the circuit when </a:t>
            </a:r>
            <a:r>
              <a:rPr lang="en-US" sz="2000" dirty="0" smtClean="0"/>
              <a:t>testing</a:t>
            </a:r>
          </a:p>
          <a:p>
            <a:endParaRPr lang="en-US" sz="800" dirty="0" smtClean="0"/>
          </a:p>
          <a:p>
            <a:r>
              <a:rPr lang="en-US" sz="2000" dirty="0" smtClean="0"/>
              <a:t>Designed to protect the wiring/equipment from overheating and possible damage – NOT THE USER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2" y="1584960"/>
            <a:ext cx="2413000" cy="38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All Electrical Equipment in Good Condition?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6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Electrical equipment must be maintained in good operating </a:t>
            </a:r>
            <a:r>
              <a:rPr lang="en-US" sz="2000" dirty="0" smtClean="0"/>
              <a:t>condition </a:t>
            </a:r>
          </a:p>
          <a:p>
            <a:endParaRPr lang="en-US" sz="800" dirty="0"/>
          </a:p>
          <a:p>
            <a:r>
              <a:rPr lang="en-US" sz="2000" dirty="0"/>
              <a:t>Equipment must have all panels and covers securely </a:t>
            </a:r>
            <a:r>
              <a:rPr lang="en-US" sz="2000" dirty="0" smtClean="0"/>
              <a:t>affixed</a:t>
            </a:r>
          </a:p>
          <a:p>
            <a:endParaRPr lang="en-US" sz="800" dirty="0"/>
          </a:p>
          <a:p>
            <a:r>
              <a:rPr lang="en-US" sz="2000" dirty="0"/>
              <a:t>Wall outlets must have the wall plate </a:t>
            </a:r>
            <a:r>
              <a:rPr lang="en-US" sz="2000" dirty="0" smtClean="0"/>
              <a:t>affixed</a:t>
            </a:r>
          </a:p>
          <a:p>
            <a:endParaRPr lang="en-US" sz="800" dirty="0"/>
          </a:p>
          <a:p>
            <a:r>
              <a:rPr lang="en-US" sz="2000" dirty="0"/>
              <a:t>Look for signs of damage or </a:t>
            </a:r>
            <a:r>
              <a:rPr lang="en-US" sz="2000" dirty="0" smtClean="0"/>
              <a:t>overheating</a:t>
            </a:r>
          </a:p>
          <a:p>
            <a:endParaRPr lang="en-US" sz="800" dirty="0"/>
          </a:p>
          <a:p>
            <a:r>
              <a:rPr lang="en-US" sz="2000" dirty="0"/>
              <a:t>If equipment is defective, take it out of service </a:t>
            </a:r>
            <a:r>
              <a:rPr lang="en-US" sz="2000" dirty="0" smtClean="0"/>
              <a:t>immediately; report the hazard!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02949" y="3889215"/>
            <a:ext cx="1850927" cy="1835838"/>
            <a:chOff x="2302949" y="3889215"/>
            <a:chExt cx="1850927" cy="1835838"/>
          </a:xfrm>
        </p:grpSpPr>
        <p:pic>
          <p:nvPicPr>
            <p:cNvPr id="4" name="Picture 3" descr="42-1791475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823" y="4139000"/>
              <a:ext cx="1586053" cy="1586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2949" y="3889215"/>
              <a:ext cx="749873" cy="7559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46936" y="3889215"/>
            <a:ext cx="1880584" cy="1835839"/>
            <a:chOff x="4946936" y="3889215"/>
            <a:chExt cx="1880584" cy="1835839"/>
          </a:xfrm>
        </p:grpSpPr>
        <p:pic>
          <p:nvPicPr>
            <p:cNvPr id="5" name="Picture 4" descr="images5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130" y="4139001"/>
              <a:ext cx="1607390" cy="15860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936" y="3889215"/>
              <a:ext cx="749873" cy="755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2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Equipment (&gt;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50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Volts)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NRTL Approved?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1413"/>
            <a:ext cx="8229600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All </a:t>
            </a:r>
            <a:r>
              <a:rPr lang="en-US" sz="2000" dirty="0"/>
              <a:t>electrical equipment greater than 50 volts </a:t>
            </a:r>
            <a:r>
              <a:rPr lang="en-US" sz="2000" dirty="0" smtClean="0"/>
              <a:t>should be certified by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Nationally Recognized Testing Laboratory (NRTL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1800" dirty="0" smtClean="0"/>
              <a:t>- provide product safety testing &amp; certification services to manufacturers</a:t>
            </a:r>
          </a:p>
          <a:p>
            <a:endParaRPr lang="en-US" sz="800" dirty="0"/>
          </a:p>
          <a:p>
            <a:r>
              <a:rPr lang="en-US" sz="2000" dirty="0"/>
              <a:t>I</a:t>
            </a:r>
            <a:r>
              <a:rPr lang="en-US" sz="2000" dirty="0" smtClean="0"/>
              <a:t>ncludes </a:t>
            </a:r>
            <a:r>
              <a:rPr lang="en-US" sz="2000" dirty="0"/>
              <a:t>power </a:t>
            </a:r>
            <a:r>
              <a:rPr lang="en-US" sz="2000" dirty="0" smtClean="0"/>
              <a:t>strips, electrical cords, small appliances &amp; electronics</a:t>
            </a:r>
          </a:p>
          <a:p>
            <a:endParaRPr lang="en-US" sz="800" dirty="0"/>
          </a:p>
          <a:p>
            <a:r>
              <a:rPr lang="en-US" sz="2000" dirty="0" smtClean="0"/>
              <a:t>Typical </a:t>
            </a:r>
            <a:r>
              <a:rPr lang="en-US" sz="2000" dirty="0"/>
              <a:t>NRTL logos to look for: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85426" y="3809647"/>
            <a:ext cx="7159413" cy="1191986"/>
            <a:chOff x="643467" y="3867002"/>
            <a:chExt cx="7829549" cy="1479698"/>
          </a:xfrm>
        </p:grpSpPr>
        <p:pic>
          <p:nvPicPr>
            <p:cNvPr id="4" name="Picture 3" descr="ul_listed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67" y="3958993"/>
              <a:ext cx="1905000" cy="1324207"/>
            </a:xfrm>
            <a:prstGeom prst="rect">
              <a:avLst/>
            </a:prstGeom>
          </p:spPr>
        </p:pic>
        <p:pic>
          <p:nvPicPr>
            <p:cNvPr id="5" name="Picture 4" descr="ETL_logo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654" y="3867002"/>
              <a:ext cx="1681475" cy="1479698"/>
            </a:xfrm>
            <a:prstGeom prst="rect">
              <a:avLst/>
            </a:prstGeom>
          </p:spPr>
        </p:pic>
        <p:pic>
          <p:nvPicPr>
            <p:cNvPr id="6" name="Picture 5" descr="ME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316" y="3958993"/>
              <a:ext cx="1333500" cy="1257300"/>
            </a:xfrm>
            <a:prstGeom prst="rect">
              <a:avLst/>
            </a:prstGeom>
          </p:spPr>
        </p:pic>
        <p:pic>
          <p:nvPicPr>
            <p:cNvPr id="7" name="Picture 6" descr="SA-Logo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316" y="4022493"/>
              <a:ext cx="1409700" cy="113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46174"/>
            <a:ext cx="8112760" cy="439945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Where possible, electrical equipment should be turned off during non-business </a:t>
            </a:r>
            <a:r>
              <a:rPr lang="en-US" sz="2000" dirty="0" smtClean="0"/>
              <a:t>hours</a:t>
            </a:r>
          </a:p>
          <a:p>
            <a:endParaRPr lang="en-US" sz="800" dirty="0"/>
          </a:p>
          <a:p>
            <a:r>
              <a:rPr lang="en-US" sz="2000" dirty="0"/>
              <a:t>Area motion sensors should be used when feasible to prevent lights being left </a:t>
            </a:r>
            <a:r>
              <a:rPr lang="en-US" sz="2000" dirty="0" smtClean="0"/>
              <a:t>on</a:t>
            </a:r>
          </a:p>
          <a:p>
            <a:endParaRPr lang="en-US" sz="800" dirty="0"/>
          </a:p>
          <a:p>
            <a:r>
              <a:rPr lang="en-US" sz="2000" dirty="0"/>
              <a:t>Use equipment with the EPA “Energy Star” logo </a:t>
            </a:r>
            <a:r>
              <a:rPr lang="en-US" sz="2000" dirty="0" smtClean="0"/>
              <a:t>affixed when possible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280" y="264478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Equipment Turned Off After Hours?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18183" y="3998645"/>
            <a:ext cx="5256834" cy="1588896"/>
            <a:chOff x="1624041" y="3998645"/>
            <a:chExt cx="5256834" cy="1588896"/>
          </a:xfrm>
        </p:grpSpPr>
        <p:pic>
          <p:nvPicPr>
            <p:cNvPr id="6" name="Picture 5" descr="Energy-Star-Logo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502" y="4086236"/>
              <a:ext cx="1364373" cy="13965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3081" y="3998645"/>
              <a:ext cx="1868262" cy="15888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4041" y="4093745"/>
              <a:ext cx="1380898" cy="1389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73454"/>
            <a:ext cx="8112760" cy="45442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While ‘In the field’ electrical hazards may be above </a:t>
            </a:r>
            <a:r>
              <a:rPr lang="en-US" sz="2000" dirty="0" smtClean="0"/>
              <a:t>and </a:t>
            </a:r>
            <a:r>
              <a:rPr lang="en-US" sz="2000" dirty="0"/>
              <a:t>below you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Work safely to avoid </a:t>
            </a:r>
            <a:r>
              <a:rPr lang="en-US" sz="2000" dirty="0" smtClean="0"/>
              <a:t>accidents, isolate equipment from energy sources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Keep equipment and extensions clear of power poles/lines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not raise irrigation pipes into the air, carry/rotate them horizontally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Buddy up! Work with a spotter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Look Up! Always check for </a:t>
            </a:r>
            <a:r>
              <a:rPr lang="en-US" sz="2000" dirty="0"/>
              <a:t>power lines </a:t>
            </a:r>
            <a:r>
              <a:rPr lang="en-US" sz="2000" dirty="0" smtClean="0"/>
              <a:t>before</a:t>
            </a:r>
            <a:br>
              <a:rPr lang="en-US" sz="2000" dirty="0" smtClean="0"/>
            </a:br>
            <a:r>
              <a:rPr lang="en-US" sz="2000" dirty="0" smtClean="0"/>
              <a:t>beginning work:</a:t>
            </a:r>
            <a:endParaRPr lang="en-US" sz="2000" dirty="0"/>
          </a:p>
          <a:p>
            <a:pPr marL="742950" lvl="2" indent="-342900"/>
            <a:r>
              <a:rPr lang="en-US" sz="1800" dirty="0">
                <a:cs typeface="ＭＳ Ｐゴシック" charset="0"/>
              </a:rPr>
              <a:t>Before throwing tie-downs</a:t>
            </a:r>
          </a:p>
          <a:p>
            <a:pPr marL="742950" lvl="2" indent="-342900"/>
            <a:r>
              <a:rPr lang="en-US" sz="1800" dirty="0">
                <a:cs typeface="ＭＳ Ｐゴシック" charset="0"/>
              </a:rPr>
              <a:t>Before parking vehicles with extensions</a:t>
            </a:r>
          </a:p>
          <a:p>
            <a:pPr marL="742950" lvl="2" indent="-342900"/>
            <a:r>
              <a:rPr lang="en-US" sz="1800" dirty="0">
                <a:cs typeface="ＭＳ Ｐゴシック" charset="0"/>
              </a:rPr>
              <a:t>While near or under trees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280" y="264478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Agricultural Electrical Safety Tips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078" y="3657599"/>
            <a:ext cx="2794672" cy="2048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8659" y="5702213"/>
            <a:ext cx="692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seattle.gov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126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73454"/>
            <a:ext cx="8112760" cy="45442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Energized </a:t>
            </a:r>
            <a:r>
              <a:rPr lang="en-US" sz="2000" dirty="0"/>
              <a:t>Equipment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1800" dirty="0"/>
              <a:t>Any piece of equipment that comes in contact with a </a:t>
            </a:r>
            <a:r>
              <a:rPr lang="en-US" sz="1800" dirty="0" smtClean="0"/>
              <a:t>live power </a:t>
            </a:r>
            <a:r>
              <a:rPr lang="en-US" sz="1800" dirty="0"/>
              <a:t>line will become </a:t>
            </a:r>
            <a:r>
              <a:rPr lang="en-US" sz="1800" dirty="0" smtClean="0"/>
              <a:t>energized; </a:t>
            </a:r>
            <a:r>
              <a:rPr lang="en-US" sz="1800" dirty="0"/>
              <a:t>and any person who is on the ground within close proximity of this equipment is in the most danger</a:t>
            </a:r>
            <a:r>
              <a:rPr lang="en-US" sz="1800" dirty="0" smtClean="0"/>
              <a:t>.</a:t>
            </a:r>
          </a:p>
          <a:p>
            <a:pPr marL="571500" indent="0">
              <a:buNone/>
            </a:pPr>
            <a:endParaRPr lang="en-US" sz="8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 an </a:t>
            </a:r>
            <a:r>
              <a:rPr lang="en-US" sz="2000" dirty="0" smtClean="0"/>
              <a:t>electric </a:t>
            </a:r>
            <a:r>
              <a:rPr lang="en-US" sz="2000" dirty="0"/>
              <a:t>emergency, if your equipment contacts a power line: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1800" dirty="0"/>
              <a:t>Move the equipment away from the line if you can do so safely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1800" dirty="0"/>
              <a:t>Warn others to stay away, and have someone call 911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1800" dirty="0"/>
              <a:t>Stay on/within the equipment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1800" dirty="0"/>
              <a:t>If fire or other danger forces you </a:t>
            </a:r>
            <a:r>
              <a:rPr lang="en-US" sz="1800" dirty="0" smtClean="0"/>
              <a:t>off:</a:t>
            </a:r>
          </a:p>
          <a:p>
            <a:pPr marL="1314450" lvl="1">
              <a:buFont typeface="Arial" panose="020B0604020202020204" pitchFamily="34" charset="0"/>
              <a:buChar char="•"/>
            </a:pPr>
            <a:r>
              <a:rPr lang="en-US" sz="1800" dirty="0" smtClean="0"/>
              <a:t>jump </a:t>
            </a:r>
            <a:r>
              <a:rPr lang="en-US" sz="1800" dirty="0"/>
              <a:t>clear, </a:t>
            </a:r>
            <a:r>
              <a:rPr lang="en-US" sz="1800" dirty="0" smtClean="0"/>
              <a:t>keeping </a:t>
            </a:r>
            <a:r>
              <a:rPr lang="en-US" sz="1800" dirty="0"/>
              <a:t>both feet </a:t>
            </a:r>
            <a:r>
              <a:rPr lang="en-US" sz="1800" dirty="0" smtClean="0"/>
              <a:t>together</a:t>
            </a:r>
          </a:p>
          <a:p>
            <a:pPr marL="1314450" lvl="1">
              <a:buFont typeface="Arial" panose="020B0604020202020204" pitchFamily="34" charset="0"/>
              <a:buChar char="•"/>
            </a:pPr>
            <a:r>
              <a:rPr lang="en-US" sz="1800" dirty="0" smtClean="0"/>
              <a:t>without touching the </a:t>
            </a:r>
            <a:r>
              <a:rPr lang="en-US" sz="1800" dirty="0"/>
              <a:t>ground </a:t>
            </a:r>
            <a:r>
              <a:rPr lang="en-US" sz="1800" dirty="0" smtClean="0"/>
              <a:t>and</a:t>
            </a:r>
            <a:br>
              <a:rPr lang="en-US" sz="1800" dirty="0" smtClean="0"/>
            </a:br>
            <a:r>
              <a:rPr lang="en-US" sz="1800" dirty="0" smtClean="0"/>
              <a:t>equipment </a:t>
            </a:r>
            <a:r>
              <a:rPr lang="en-US" sz="1800" dirty="0"/>
              <a:t>at the same time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280" y="264478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Agricultural Electrical Safety Tips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16" y="264478"/>
            <a:ext cx="2210564" cy="1464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716" y="4102602"/>
            <a:ext cx="2210564" cy="17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Resources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5560"/>
            <a:ext cx="8229600" cy="44348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This month’s UC Safety Spotlight &amp; Poster of the Month</a:t>
            </a:r>
            <a:br>
              <a:rPr lang="en-US" altLang="en-US" sz="2000" dirty="0" smtClean="0"/>
            </a:br>
            <a:r>
              <a:rPr lang="en-US" altLang="en-US" sz="2000" dirty="0"/>
              <a:t>	</a:t>
            </a:r>
            <a:r>
              <a:rPr lang="en-US" altLang="en-US" sz="2000" dirty="0">
                <a:hlinkClick r:id="rId3"/>
              </a:rPr>
              <a:t>http://ucanr.edu/sites/ucehs/Safety_Spotlight</a:t>
            </a:r>
            <a:r>
              <a:rPr lang="en-US" altLang="en-US" sz="2000" dirty="0" smtClean="0">
                <a:hlinkClick r:id="rId3"/>
              </a:rPr>
              <a:t>/</a:t>
            </a:r>
            <a:endParaRPr lang="en-US" alt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dirty="0" smtClean="0"/>
              <a:t>EH&amp;S Safety Notes, Video Library &amp; Training Materials</a:t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  <a:r>
              <a:rPr lang="en-US" altLang="en-US" sz="1800" dirty="0" smtClean="0"/>
              <a:t>(</a:t>
            </a:r>
            <a:r>
              <a:rPr lang="en-US" sz="1800" dirty="0" smtClean="0"/>
              <a:t>Safety </a:t>
            </a:r>
            <a:r>
              <a:rPr lang="en-US" sz="1800" dirty="0"/>
              <a:t>Notes #19, #144, and Clover Safe Note #</a:t>
            </a:r>
            <a:r>
              <a:rPr lang="en-US" sz="1800" dirty="0" smtClean="0"/>
              <a:t>53)</a:t>
            </a:r>
            <a:endParaRPr lang="en-US" altLang="en-US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dirty="0" smtClean="0"/>
              <a:t>Your Supervisor and/or your location’s Safety Coordinator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EH&amp;S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Visit </a:t>
            </a:r>
            <a:r>
              <a:rPr lang="en-US" altLang="en-US" sz="1800" dirty="0">
                <a:cs typeface="ＭＳ Ｐゴシック" charset="0"/>
              </a:rPr>
              <a:t>us in person</a:t>
            </a:r>
          </a:p>
          <a:p>
            <a:pPr marL="742950" lvl="2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cs typeface="ＭＳ Ｐゴシック" charset="0"/>
              </a:rPr>
              <a:t>Visit our website: </a:t>
            </a:r>
            <a:r>
              <a:rPr lang="en-US" altLang="en-US" sz="1800" dirty="0" smtClean="0">
                <a:cs typeface="ＭＳ Ｐゴシック" charset="0"/>
                <a:hlinkClick r:id="rId4"/>
              </a:rPr>
              <a:t>http://safety.ucanr.edu</a:t>
            </a:r>
            <a:endParaRPr lang="en-US" altLang="en-US" sz="1800" dirty="0" smtClean="0">
              <a:cs typeface="ＭＳ Ｐゴシック" charset="0"/>
            </a:endParaRPr>
          </a:p>
          <a:p>
            <a:pPr marL="742950" lvl="2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Use </a:t>
            </a:r>
            <a:r>
              <a:rPr lang="en-US" altLang="en-US" sz="1800" dirty="0">
                <a:cs typeface="ＭＳ Ｐゴシック" charset="0"/>
              </a:rPr>
              <a:t>the EH&amp;S Ask Button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836" y="5173393"/>
            <a:ext cx="1520327" cy="5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3" y="1620520"/>
            <a:ext cx="7680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QUESTIONS?</a:t>
            </a:r>
          </a:p>
          <a:p>
            <a:pPr algn="ctr"/>
            <a:endParaRPr lang="en-US" sz="4800" b="1" dirty="0" smtClean="0">
              <a:solidFill>
                <a:srgbClr val="0070C0"/>
              </a:solidFill>
            </a:endParaRP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Please remember to Sign-in before leaving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a Portable Space Heater in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8" y="1197293"/>
            <a:ext cx="8144932" cy="5256212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Space heaters should be limited to small personal office areas only. </a:t>
            </a:r>
          </a:p>
          <a:p>
            <a:r>
              <a:rPr lang="en-US" sz="2000" dirty="0"/>
              <a:t>If possible, have Facilities make temperature adjustments to your area.</a:t>
            </a:r>
          </a:p>
          <a:p>
            <a:r>
              <a:rPr lang="en-US" sz="2000" dirty="0"/>
              <a:t>If a portable space heater is used, it must have:</a:t>
            </a:r>
          </a:p>
          <a:p>
            <a:pPr marL="742950" lvl="2" indent="-342900"/>
            <a:r>
              <a:rPr lang="en-US" sz="2000" dirty="0">
                <a:cs typeface="ＭＳ Ｐゴシック" charset="0"/>
              </a:rPr>
              <a:t>A grounded (three prong) plug.</a:t>
            </a:r>
          </a:p>
          <a:p>
            <a:pPr marL="742950" lvl="2" indent="-342900"/>
            <a:r>
              <a:rPr lang="en-US" sz="2000" dirty="0" smtClean="0">
                <a:solidFill>
                  <a:srgbClr val="00B0F0"/>
                </a:solidFill>
                <a:cs typeface="ＭＳ Ｐゴシック" charset="0"/>
              </a:rPr>
              <a:t>? A </a:t>
            </a:r>
            <a:r>
              <a:rPr lang="en-US" sz="2000" dirty="0">
                <a:solidFill>
                  <a:srgbClr val="00B0F0"/>
                </a:solidFill>
                <a:cs typeface="ＭＳ Ｐゴシック" charset="0"/>
              </a:rPr>
              <a:t>maximum rating of 1500 watts or 13 amps</a:t>
            </a:r>
            <a:r>
              <a:rPr lang="en-US" sz="2000" dirty="0" smtClean="0">
                <a:solidFill>
                  <a:srgbClr val="00B0F0"/>
                </a:solidFill>
                <a:cs typeface="ＭＳ Ｐゴシック" charset="0"/>
              </a:rPr>
              <a:t>. ?</a:t>
            </a:r>
            <a:endParaRPr lang="en-US" sz="2000" dirty="0">
              <a:solidFill>
                <a:srgbClr val="00B0F0"/>
              </a:solidFill>
              <a:cs typeface="ＭＳ Ｐゴシック" charset="0"/>
            </a:endParaRPr>
          </a:p>
          <a:p>
            <a:pPr marL="742950" lvl="2" indent="-342900"/>
            <a:r>
              <a:rPr lang="en-US" sz="2000" dirty="0">
                <a:cs typeface="ＭＳ Ｐゴシック" charset="0"/>
              </a:rPr>
              <a:t>Auto tip-over shut-off feature.</a:t>
            </a:r>
          </a:p>
          <a:p>
            <a:pPr marL="742950" lvl="2" indent="-342900"/>
            <a:r>
              <a:rPr lang="en-US" sz="2000" dirty="0">
                <a:cs typeface="ＭＳ Ｐゴシック" charset="0"/>
              </a:rPr>
              <a:t>36” clearance in front and 18” on sides and back.</a:t>
            </a:r>
          </a:p>
          <a:p>
            <a:r>
              <a:rPr lang="en-US" sz="2000" dirty="0"/>
              <a:t>Do not plug heaters into extension cords or power strips. They must be plugged directly into a wall outlet.</a:t>
            </a:r>
          </a:p>
          <a:p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images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16" y="4270586"/>
            <a:ext cx="2107731" cy="13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Electrical Hazards/Injuries</a:t>
            </a:r>
          </a:p>
          <a:p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Electrical equipment used in office areas is potentially hazardous </a:t>
            </a:r>
            <a:r>
              <a:rPr lang="en-US" sz="2000" dirty="0" smtClean="0"/>
              <a:t>and can cause:</a:t>
            </a:r>
            <a:endParaRPr lang="en-US" sz="2000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Shock</a:t>
            </a:r>
            <a:r>
              <a:rPr lang="en-US" sz="2000" dirty="0" smtClean="0"/>
              <a:t> – most common hazard, occurs when the human body becomes part of the path through which the current flows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Burns</a:t>
            </a:r>
            <a:r>
              <a:rPr lang="en-US" sz="2000" dirty="0" smtClean="0"/>
              <a:t> – most common shock related nonfatal injury</a:t>
            </a:r>
            <a:endParaRPr lang="en-US" sz="2000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Fires</a:t>
            </a:r>
            <a:r>
              <a:rPr lang="en-US" sz="2000" dirty="0" smtClean="0"/>
              <a:t> – enough heat or sparks can ignite combustible materials</a:t>
            </a:r>
            <a:endParaRPr lang="en-US" sz="2000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Explosions</a:t>
            </a:r>
            <a:r>
              <a:rPr lang="en-US" sz="2000" dirty="0" smtClean="0"/>
              <a:t> – electrical spark can ignite vapors in the atmosphere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Falls</a:t>
            </a:r>
            <a:r>
              <a:rPr lang="en-US" sz="2000" dirty="0" smtClean="0"/>
              <a:t> – indirect or secondary injuries, worker falls off ladder when shocked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/>
              <a:t>Electrocution</a:t>
            </a:r>
            <a:r>
              <a:rPr lang="en-US" sz="2000" dirty="0"/>
              <a:t> – death due to electrical shock</a:t>
            </a:r>
            <a:endParaRPr lang="en-US" sz="2000" u="sng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11" y="2981699"/>
            <a:ext cx="1519100" cy="12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Electrical Shock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occurs when the body comes into contact with: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wires </a:t>
            </a:r>
            <a:r>
              <a:rPr lang="en-US" altLang="en-US" sz="2000" dirty="0"/>
              <a:t>in an energized circuit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one </a:t>
            </a:r>
            <a:r>
              <a:rPr lang="en-US" altLang="en-US" sz="2000" dirty="0"/>
              <a:t>wire of an energized circuit and a path to the ground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“</a:t>
            </a:r>
            <a:r>
              <a:rPr lang="en-US" altLang="en-US" sz="2000" dirty="0"/>
              <a:t>hot” metallic part that is </a:t>
            </a:r>
            <a:r>
              <a:rPr lang="en-US" altLang="en-US" sz="2000" dirty="0" smtClean="0"/>
              <a:t>a conductor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200" b="1" dirty="0" smtClean="0">
                <a:solidFill>
                  <a:srgbClr val="0070C0"/>
                </a:solidFill>
              </a:rPr>
              <a:t>severity depends on: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amount of current flowing through the body,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current’s path through the body,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length of time the body remains in the circuit, and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current’s frequency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42" y="2228192"/>
            <a:ext cx="1712727" cy="27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43814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Conductors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Substances that have </a:t>
            </a:r>
            <a:r>
              <a:rPr lang="en-US" sz="2200" b="1" u="sng" dirty="0" smtClean="0">
                <a:solidFill>
                  <a:srgbClr val="0070C0"/>
                </a:solidFill>
              </a:rPr>
              <a:t>little</a:t>
            </a:r>
            <a:r>
              <a:rPr lang="en-US" sz="2200" b="1" dirty="0" smtClean="0">
                <a:solidFill>
                  <a:srgbClr val="0070C0"/>
                </a:solidFill>
              </a:rPr>
              <a:t> resistance to electricity: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 smtClean="0"/>
              <a:t>Wires</a:t>
            </a:r>
            <a:endParaRPr lang="en-US" alt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/>
              <a:t>Metals – </a:t>
            </a:r>
            <a:r>
              <a:rPr lang="en-US" altLang="en-US" sz="2000" dirty="0" smtClean="0"/>
              <a:t> e.g. Cu, Al, Au</a:t>
            </a:r>
            <a:endParaRPr lang="en-US" alt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/>
              <a:t>Water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/>
              <a:t>People</a:t>
            </a:r>
          </a:p>
          <a:p>
            <a:r>
              <a:rPr lang="en-US" altLang="en-US" sz="3200" b="1" dirty="0">
                <a:solidFill>
                  <a:srgbClr val="0070C0"/>
                </a:solidFill>
              </a:rPr>
              <a:t>Insulators</a:t>
            </a:r>
          </a:p>
          <a:p>
            <a:r>
              <a:rPr lang="en-US" altLang="en-US" sz="2200" b="1" dirty="0" smtClean="0">
                <a:solidFill>
                  <a:srgbClr val="0070C0"/>
                </a:solidFill>
              </a:rPr>
              <a:t>Substances that have </a:t>
            </a:r>
            <a:r>
              <a:rPr lang="en-US" altLang="en-US" sz="2200" b="1" u="sng" dirty="0" smtClean="0">
                <a:solidFill>
                  <a:srgbClr val="0070C0"/>
                </a:solidFill>
              </a:rPr>
              <a:t>high</a:t>
            </a:r>
            <a:r>
              <a:rPr lang="en-US" altLang="en-US" sz="2200" b="1" dirty="0" smtClean="0">
                <a:solidFill>
                  <a:srgbClr val="0070C0"/>
                </a:solidFill>
              </a:rPr>
              <a:t> resistance to electricity: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Wood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Rubber / Plastic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Clay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Glass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419" y="83416"/>
            <a:ext cx="1381443" cy="1225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429" y="1829752"/>
            <a:ext cx="1352315" cy="131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054" y="1829752"/>
            <a:ext cx="1569720" cy="1341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995" y="4196080"/>
            <a:ext cx="143827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545" y="4217382"/>
            <a:ext cx="663575" cy="1350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833" y="4318000"/>
            <a:ext cx="1522941" cy="114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6597" y="1829752"/>
            <a:ext cx="1358522" cy="1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08" y="575256"/>
            <a:ext cx="7940040" cy="50276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Controlling Electrical Hazards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 smtClean="0"/>
              <a:t>To keep </a:t>
            </a:r>
            <a:r>
              <a:rPr lang="en-US" sz="2000" dirty="0"/>
              <a:t>you from becoming part of the </a:t>
            </a:r>
            <a:r>
              <a:rPr lang="en-US" sz="2000" dirty="0" smtClean="0"/>
              <a:t>circuit, </a:t>
            </a:r>
            <a:r>
              <a:rPr lang="en-US" sz="2000" dirty="0"/>
              <a:t>e</a:t>
            </a:r>
            <a:r>
              <a:rPr lang="en-US" sz="2000" dirty="0" smtClean="0"/>
              <a:t>lectrical hazards can be controlled or safeguarded in several ways: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Electrical Isolation </a:t>
            </a:r>
            <a:r>
              <a:rPr lang="en-US" sz="2000" dirty="0" smtClean="0"/>
              <a:t>– keeping electricity away from us, preventing contact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Equipment Grounding </a:t>
            </a:r>
            <a:r>
              <a:rPr lang="en-US" sz="2000" dirty="0" smtClean="0"/>
              <a:t>–</a:t>
            </a:r>
            <a:r>
              <a:rPr lang="en-US" sz="2000" dirty="0" smtClean="0">
                <a:cs typeface="Times New Roman" pitchFamily="18" charset="0"/>
              </a:rPr>
              <a:t> a </a:t>
            </a:r>
            <a:r>
              <a:rPr lang="en-US" sz="2000" dirty="0">
                <a:cs typeface="Times New Roman" pitchFamily="18" charset="0"/>
              </a:rPr>
              <a:t>conductive connection to the earth which acts as a protective </a:t>
            </a:r>
            <a:r>
              <a:rPr lang="en-US" sz="2000" dirty="0" smtClean="0">
                <a:cs typeface="Times New Roman" pitchFamily="18" charset="0"/>
              </a:rPr>
              <a:t>measure/</a:t>
            </a:r>
            <a:r>
              <a:rPr lang="en-US" sz="2000" dirty="0" smtClean="0"/>
              <a:t>pathway for stray current to go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Circuit </a:t>
            </a:r>
            <a:r>
              <a:rPr lang="en-US" sz="2000" b="1" u="sng" dirty="0"/>
              <a:t>Interruption </a:t>
            </a:r>
            <a:r>
              <a:rPr lang="en-US" sz="2000" dirty="0" smtClean="0"/>
              <a:t>– automatically </a:t>
            </a:r>
            <a:r>
              <a:rPr lang="en-US" sz="2000" dirty="0"/>
              <a:t>shutting off the flow of electricity in the event of leakage, overload, or short circuit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Safe Work Practices </a:t>
            </a:r>
            <a:r>
              <a:rPr lang="en-US" sz="2000" dirty="0" smtClean="0"/>
              <a:t>– eliminating hazards, engineering and administrative controls, PPE, training,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70" y="1685490"/>
            <a:ext cx="7680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Practical Applications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to look out for!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7875" y="3378261"/>
            <a:ext cx="3971079" cy="2152372"/>
            <a:chOff x="2990018" y="3323925"/>
            <a:chExt cx="3971079" cy="21523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0018" y="3618091"/>
              <a:ext cx="2571954" cy="1858206"/>
            </a:xfrm>
            <a:prstGeom prst="rect">
              <a:avLst/>
            </a:prstGeom>
            <a:ln>
              <a:noFill/>
            </a:ln>
            <a:effectLst>
              <a:softEdge rad="1016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0898" y="3323925"/>
              <a:ext cx="1470199" cy="2152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7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Electrical Outlet Safety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3911"/>
            <a:ext cx="5769799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Hazards:</a:t>
            </a:r>
          </a:p>
          <a:p>
            <a:r>
              <a:rPr lang="en-US" sz="2000" dirty="0" smtClean="0"/>
              <a:t>Too many devices plugged into circuit = wires heat to very high temperature = potential fire</a:t>
            </a:r>
          </a:p>
          <a:p>
            <a:r>
              <a:rPr lang="en-US" sz="2000" dirty="0"/>
              <a:t>Too many items plugged into a single circuit can cause circuit overload and tripping of the main </a:t>
            </a:r>
            <a:r>
              <a:rPr lang="en-US" sz="2000" dirty="0" smtClean="0"/>
              <a:t>breakers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WARNING SIGNS: </a:t>
            </a:r>
            <a:r>
              <a:rPr lang="en-US" sz="2000" dirty="0" smtClean="0"/>
              <a:t>warm switches, blowing fuses, tripping circuits, flickering/dimming</a:t>
            </a:r>
            <a:r>
              <a:rPr lang="en-US" sz="2000" dirty="0"/>
              <a:t> </a:t>
            </a:r>
            <a:r>
              <a:rPr lang="en-US" sz="2000" dirty="0" smtClean="0"/>
              <a:t>lights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Safe Practices:</a:t>
            </a:r>
          </a:p>
          <a:p>
            <a:r>
              <a:rPr lang="en-US" sz="2000" dirty="0" smtClean="0"/>
              <a:t>Do not use adapters </a:t>
            </a:r>
            <a:r>
              <a:rPr lang="en-US" sz="2000" dirty="0"/>
              <a:t>to add plugs into an </a:t>
            </a:r>
            <a:r>
              <a:rPr lang="en-US" sz="2000" dirty="0" smtClean="0"/>
              <a:t>outlet</a:t>
            </a:r>
          </a:p>
          <a:p>
            <a:r>
              <a:rPr lang="en-US" sz="2000" dirty="0" smtClean="0"/>
              <a:t>Do not overload the circuit</a:t>
            </a:r>
          </a:p>
          <a:p>
            <a:r>
              <a:rPr lang="en-US" sz="2000" dirty="0" smtClean="0"/>
              <a:t>Follow manufacturer’s instructions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lug high-wattage </a:t>
            </a:r>
            <a:r>
              <a:rPr lang="en-US" sz="2000" i="1" dirty="0" smtClean="0"/>
              <a:t>appliances</a:t>
            </a:r>
            <a:r>
              <a:rPr lang="en-US" sz="2000" dirty="0" smtClean="0"/>
              <a:t> </a:t>
            </a:r>
            <a:r>
              <a:rPr lang="en-US" sz="2000" u="sng" dirty="0" smtClean="0"/>
              <a:t>directly</a:t>
            </a:r>
            <a:r>
              <a:rPr lang="en-US" sz="2000" dirty="0" smtClean="0"/>
              <a:t> into a wall receptacle, only one at a time</a:t>
            </a:r>
          </a:p>
        </p:txBody>
      </p:sp>
      <p:pic>
        <p:nvPicPr>
          <p:cNvPr id="4" name="Picture 3" descr="Electrical Cor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99" y="1851237"/>
            <a:ext cx="2459801" cy="32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857"/>
            <a:ext cx="7919721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Extension </a:t>
            </a:r>
            <a:r>
              <a:rPr lang="en-US" sz="2200" b="1" dirty="0" smtClean="0">
                <a:solidFill>
                  <a:srgbClr val="0070C0"/>
                </a:solidFill>
              </a:rPr>
              <a:t>cords</a:t>
            </a:r>
          </a:p>
          <a:p>
            <a:r>
              <a:rPr lang="en-US" sz="2000" dirty="0" smtClean="0"/>
              <a:t>permitted </a:t>
            </a:r>
            <a:r>
              <a:rPr lang="en-US" sz="2000" dirty="0"/>
              <a:t>only for temporary </a:t>
            </a:r>
            <a:r>
              <a:rPr lang="en-US" sz="2000" dirty="0" smtClean="0"/>
              <a:t>uses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ust be visually inspected before </a:t>
            </a:r>
            <a:r>
              <a:rPr lang="en-US" sz="2000" i="1" dirty="0" smtClean="0"/>
              <a:t>each</a:t>
            </a:r>
            <a:r>
              <a:rPr lang="en-US" sz="2000" dirty="0" smtClean="0"/>
              <a:t> shift use</a:t>
            </a:r>
          </a:p>
          <a:p>
            <a:pPr lvl="1">
              <a:buFontTx/>
              <a:buChar char="-"/>
            </a:pPr>
            <a:r>
              <a:rPr lang="en-US" sz="1800" dirty="0" smtClean="0"/>
              <a:t>damaged jacket/insulation 	- pinches/interruptions</a:t>
            </a:r>
          </a:p>
          <a:p>
            <a:pPr lvl="1">
              <a:buFontTx/>
              <a:buChar char="-"/>
            </a:pPr>
            <a:r>
              <a:rPr lang="en-US" sz="1800" dirty="0"/>
              <a:t>g</a:t>
            </a:r>
            <a:r>
              <a:rPr lang="en-US" sz="1800" dirty="0" smtClean="0"/>
              <a:t>rounding pin				- safety instructions</a:t>
            </a:r>
          </a:p>
          <a:p>
            <a:endParaRPr lang="en-US" sz="800" dirty="0" smtClean="0"/>
          </a:p>
          <a:p>
            <a:r>
              <a:rPr lang="en-US" sz="2000" dirty="0" smtClean="0"/>
              <a:t>NOT for large </a:t>
            </a:r>
            <a:r>
              <a:rPr lang="en-US" sz="2000" i="1" dirty="0" smtClean="0"/>
              <a:t>appliances</a:t>
            </a:r>
            <a:r>
              <a:rPr lang="en-US" sz="2000" dirty="0" smtClean="0"/>
              <a:t>, for electronics/tools only</a:t>
            </a:r>
          </a:p>
          <a:p>
            <a:r>
              <a:rPr lang="en-US" sz="2000" dirty="0" smtClean="0"/>
              <a:t>black </a:t>
            </a:r>
            <a:r>
              <a:rPr lang="en-US" sz="2000" dirty="0"/>
              <a:t>electrical tape does not provide suitable </a:t>
            </a:r>
            <a:r>
              <a:rPr lang="en-US" sz="2000" dirty="0" smtClean="0"/>
              <a:t>insulation, and is not an adequate repair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additional outlets are needed </a:t>
            </a:r>
            <a:r>
              <a:rPr lang="en-US" sz="2000" dirty="0" smtClean="0"/>
              <a:t>consult Facilities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Extension Cord Safety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39317" y="523875"/>
            <a:ext cx="2547483" cy="1235075"/>
            <a:chOff x="6139317" y="523875"/>
            <a:chExt cx="2547483" cy="1235075"/>
          </a:xfrm>
        </p:grpSpPr>
        <p:pic>
          <p:nvPicPr>
            <p:cNvPr id="8" name="Picture 7" descr="images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317" y="523875"/>
              <a:ext cx="2547483" cy="1235075"/>
            </a:xfrm>
            <a:prstGeom prst="rect">
              <a:avLst/>
            </a:prstGeom>
          </p:spPr>
        </p:pic>
        <p:sp>
          <p:nvSpPr>
            <p:cNvPr id="2" name="&quot;No&quot; Symbol 1"/>
            <p:cNvSpPr/>
            <p:nvPr/>
          </p:nvSpPr>
          <p:spPr>
            <a:xfrm>
              <a:off x="6814531" y="523875"/>
              <a:ext cx="945145" cy="957964"/>
            </a:xfrm>
            <a:prstGeom prst="noSmoking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accent1">
                  <a:shade val="95000"/>
                  <a:satMod val="10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8631" y="4286172"/>
            <a:ext cx="6954248" cy="1446584"/>
            <a:chOff x="848631" y="4286172"/>
            <a:chExt cx="6954248" cy="1446584"/>
          </a:xfrm>
        </p:grpSpPr>
        <p:grpSp>
          <p:nvGrpSpPr>
            <p:cNvPr id="11" name="Group 10"/>
            <p:cNvGrpSpPr/>
            <p:nvPr/>
          </p:nvGrpSpPr>
          <p:grpSpPr>
            <a:xfrm>
              <a:off x="1082038" y="4480560"/>
              <a:ext cx="6720841" cy="1252196"/>
              <a:chOff x="492759" y="4172449"/>
              <a:chExt cx="7777481" cy="1439533"/>
            </a:xfrm>
          </p:grpSpPr>
          <p:pic>
            <p:nvPicPr>
              <p:cNvPr id="5" name="Picture 4" descr="images4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5" r="12567"/>
              <a:stretch/>
            </p:blipFill>
            <p:spPr>
              <a:xfrm>
                <a:off x="6552366" y="4173960"/>
                <a:ext cx="1717874" cy="143802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3589" y="4172449"/>
                <a:ext cx="1701266" cy="143953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759" y="4173961"/>
                <a:ext cx="1854290" cy="14380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6148" y="4172449"/>
                <a:ext cx="1767339" cy="1438021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631" y="4287520"/>
              <a:ext cx="670537" cy="6801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65543" y="4286172"/>
              <a:ext cx="670618" cy="6828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7060" y="4287520"/>
              <a:ext cx="670618" cy="68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6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857"/>
            <a:ext cx="7919721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Power Strips</a:t>
            </a:r>
          </a:p>
          <a:p>
            <a:r>
              <a:rPr lang="en-US" sz="2000" dirty="0" smtClean="0"/>
              <a:t>Connect directly to outlet/wall</a:t>
            </a:r>
            <a:endParaRPr lang="en-US" sz="2000" dirty="0"/>
          </a:p>
          <a:p>
            <a:r>
              <a:rPr lang="en-US" sz="2000" dirty="0"/>
              <a:t>NO extension cords plugged in; NO other power strips connected</a:t>
            </a:r>
          </a:p>
          <a:p>
            <a:pPr lvl="1">
              <a:buFontTx/>
              <a:buChar char="-"/>
            </a:pPr>
            <a:r>
              <a:rPr lang="en-US" sz="1800" dirty="0"/>
              <a:t>No daisy-chaining or piggy-backing</a:t>
            </a:r>
            <a:endParaRPr lang="en-US" sz="2000" dirty="0"/>
          </a:p>
          <a:p>
            <a:r>
              <a:rPr lang="en-US" altLang="en-US" sz="2000" dirty="0" smtClean="0"/>
              <a:t>Number </a:t>
            </a:r>
            <a:r>
              <a:rPr lang="en-US" altLang="en-US" sz="2000" dirty="0"/>
              <a:t>of outlets on the </a:t>
            </a:r>
            <a:r>
              <a:rPr lang="en-US" altLang="en-US" sz="2000" dirty="0" smtClean="0"/>
              <a:t>power strip </a:t>
            </a:r>
            <a:r>
              <a:rPr lang="en-US" altLang="en-US" sz="2000" dirty="0"/>
              <a:t>does </a:t>
            </a:r>
            <a:r>
              <a:rPr lang="en-US" altLang="en-US" sz="2000" dirty="0" smtClean="0"/>
              <a:t>NOT </a:t>
            </a:r>
            <a:r>
              <a:rPr lang="en-US" altLang="en-US" sz="2000" dirty="0"/>
              <a:t>indicate how </a:t>
            </a:r>
            <a:r>
              <a:rPr lang="en-US" altLang="en-US" sz="2000" dirty="0" smtClean="0"/>
              <a:t>many devices </a:t>
            </a:r>
            <a:r>
              <a:rPr lang="en-US" altLang="en-US" sz="2000" dirty="0"/>
              <a:t>can be </a:t>
            </a:r>
            <a:r>
              <a:rPr lang="en-US" altLang="en-US" sz="2000" dirty="0" smtClean="0"/>
              <a:t>connected – do not overload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V</a:t>
            </a:r>
            <a:r>
              <a:rPr lang="en-US" sz="2000" dirty="0" smtClean="0"/>
              <a:t>isually inspect </a:t>
            </a:r>
            <a:r>
              <a:rPr lang="en-US" sz="2000" i="1" dirty="0" smtClean="0"/>
              <a:t>regularly</a:t>
            </a:r>
          </a:p>
          <a:p>
            <a:pPr lvl="1">
              <a:buFontTx/>
              <a:buChar char="-"/>
            </a:pPr>
            <a:r>
              <a:rPr lang="en-US" sz="1800" dirty="0" smtClean="0"/>
              <a:t>damaged jacket/insulation 	- pinches/interruptions</a:t>
            </a:r>
          </a:p>
          <a:p>
            <a:pPr lvl="1">
              <a:buFontTx/>
              <a:buChar char="-"/>
            </a:pPr>
            <a:r>
              <a:rPr lang="en-US" sz="1800" dirty="0"/>
              <a:t>g</a:t>
            </a:r>
            <a:r>
              <a:rPr lang="en-US" sz="1800" dirty="0" smtClean="0"/>
              <a:t>rounding pin				- safety instructions</a:t>
            </a:r>
          </a:p>
          <a:p>
            <a:r>
              <a:rPr lang="en-US" sz="2000" dirty="0" smtClean="0"/>
              <a:t>NOT for large </a:t>
            </a:r>
            <a:r>
              <a:rPr lang="en-US" sz="2000" i="1" dirty="0" smtClean="0"/>
              <a:t>appliances</a:t>
            </a:r>
            <a:r>
              <a:rPr lang="en-US" sz="2000" dirty="0" smtClean="0"/>
              <a:t>, for electronics only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Power Strip Safety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96" y="274638"/>
            <a:ext cx="1844903" cy="12293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15760" y="4447679"/>
            <a:ext cx="1929728" cy="1417829"/>
            <a:chOff x="6715760" y="4447679"/>
            <a:chExt cx="1929728" cy="14178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8211" y="4612640"/>
              <a:ext cx="1707277" cy="12528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760" y="4447679"/>
              <a:ext cx="670618" cy="6828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685252" y="2836550"/>
            <a:ext cx="2001548" cy="1413505"/>
            <a:chOff x="6685251" y="2746188"/>
            <a:chExt cx="2001548" cy="14135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8958" y="2872436"/>
              <a:ext cx="1767841" cy="12872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5251" y="2746188"/>
              <a:ext cx="670618" cy="68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7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2766</TotalTime>
  <Words>1280</Words>
  <Application>Microsoft Office PowerPoint</Application>
  <PresentationFormat>On-screen Show (4:3)</PresentationFormat>
  <Paragraphs>193</Paragraphs>
  <Slides>19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Times New Roman</vt:lpstr>
      <vt:lpstr>ANRBrand_basic</vt:lpstr>
      <vt:lpstr>Custom Design</vt:lpstr>
      <vt:lpstr>Electrical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Outlet Safety</vt:lpstr>
      <vt:lpstr>Extension Cord Safety</vt:lpstr>
      <vt:lpstr>Power Strip Safety</vt:lpstr>
      <vt:lpstr>Cord Placement to Prevent Hazards</vt:lpstr>
      <vt:lpstr>Placement and Use of GFCI’s Ground-Fault Circuit-Interrupters </vt:lpstr>
      <vt:lpstr>Is All Electrical Equipment in Good Condition?</vt:lpstr>
      <vt:lpstr>Is Equipment (&gt;50 Volts) NRTL Approved?</vt:lpstr>
      <vt:lpstr>Is Equipment Turned Off After Hours?</vt:lpstr>
      <vt:lpstr>Agricultural Electrical Safety Tips</vt:lpstr>
      <vt:lpstr>Agricultural Electrical Safety Tips</vt:lpstr>
      <vt:lpstr>Resources</vt:lpstr>
      <vt:lpstr>PowerPoint Presentation</vt:lpstr>
      <vt:lpstr>Is a Portable Space Heater in Use?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&amp; Safety Services</dc:title>
  <dc:creator>David A Alamillo</dc:creator>
  <cp:lastModifiedBy>David A Alamillo</cp:lastModifiedBy>
  <cp:revision>210</cp:revision>
  <cp:lastPrinted>2015-01-22T21:06:02Z</cp:lastPrinted>
  <dcterms:created xsi:type="dcterms:W3CDTF">2013-03-03T23:46:58Z</dcterms:created>
  <dcterms:modified xsi:type="dcterms:W3CDTF">2015-04-15T15:50:09Z</dcterms:modified>
</cp:coreProperties>
</file>